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72"/>
  </p:notesMasterIdLst>
  <p:sldIdLst>
    <p:sldId id="4479" r:id="rId2"/>
    <p:sldId id="328" r:id="rId3"/>
    <p:sldId id="3935" r:id="rId4"/>
    <p:sldId id="1029" r:id="rId5"/>
    <p:sldId id="4085" r:id="rId6"/>
    <p:sldId id="4526" r:id="rId7"/>
    <p:sldId id="4094" r:id="rId8"/>
    <p:sldId id="4182" r:id="rId9"/>
    <p:sldId id="4142" r:id="rId10"/>
    <p:sldId id="3943" r:id="rId11"/>
    <p:sldId id="4977" r:id="rId12"/>
    <p:sldId id="4349" r:id="rId13"/>
    <p:sldId id="4002" r:id="rId14"/>
    <p:sldId id="4348" r:id="rId15"/>
    <p:sldId id="3982" r:id="rId16"/>
    <p:sldId id="4347" r:id="rId17"/>
    <p:sldId id="4915" r:id="rId18"/>
    <p:sldId id="4539" r:id="rId19"/>
    <p:sldId id="4759" r:id="rId20"/>
    <p:sldId id="4988" r:id="rId21"/>
    <p:sldId id="4987" r:id="rId22"/>
    <p:sldId id="4989" r:id="rId23"/>
    <p:sldId id="4992" r:id="rId24"/>
    <p:sldId id="4485" r:id="rId25"/>
    <p:sldId id="4917" r:id="rId26"/>
    <p:sldId id="278" r:id="rId27"/>
    <p:sldId id="4936" r:id="rId28"/>
    <p:sldId id="4316" r:id="rId29"/>
    <p:sldId id="4945" r:id="rId30"/>
    <p:sldId id="4438" r:id="rId31"/>
    <p:sldId id="4776" r:id="rId32"/>
    <p:sldId id="4993" r:id="rId33"/>
    <p:sldId id="4994" r:id="rId34"/>
    <p:sldId id="4995" r:id="rId35"/>
    <p:sldId id="4755" r:id="rId36"/>
    <p:sldId id="4359" r:id="rId37"/>
    <p:sldId id="4947" r:id="rId38"/>
    <p:sldId id="4949" r:id="rId39"/>
    <p:sldId id="4948" r:id="rId40"/>
    <p:sldId id="4971" r:id="rId41"/>
    <p:sldId id="4933" r:id="rId42"/>
    <p:sldId id="4970" r:id="rId43"/>
    <p:sldId id="4975" r:id="rId44"/>
    <p:sldId id="4973" r:id="rId45"/>
    <p:sldId id="4983" r:id="rId46"/>
    <p:sldId id="4985" r:id="rId47"/>
    <p:sldId id="4990" r:id="rId48"/>
    <p:sldId id="4370" r:id="rId49"/>
    <p:sldId id="4413" r:id="rId50"/>
    <p:sldId id="4925" r:id="rId51"/>
    <p:sldId id="4941" r:id="rId52"/>
    <p:sldId id="4783" r:id="rId53"/>
    <p:sldId id="4784" r:id="rId54"/>
    <p:sldId id="4785" r:id="rId55"/>
    <p:sldId id="4991" r:id="rId56"/>
    <p:sldId id="4986" r:id="rId57"/>
    <p:sldId id="4951" r:id="rId58"/>
    <p:sldId id="4896" r:id="rId59"/>
    <p:sldId id="4982" r:id="rId60"/>
    <p:sldId id="4918" r:id="rId61"/>
    <p:sldId id="4979" r:id="rId62"/>
    <p:sldId id="4980" r:id="rId63"/>
    <p:sldId id="4928" r:id="rId64"/>
    <p:sldId id="4946" r:id="rId65"/>
    <p:sldId id="4981" r:id="rId66"/>
    <p:sldId id="4924" r:id="rId67"/>
    <p:sldId id="4984" r:id="rId68"/>
    <p:sldId id="4939" r:id="rId69"/>
    <p:sldId id="4771" r:id="rId70"/>
    <p:sldId id="1197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C88"/>
    <a:srgbClr val="2B414D"/>
    <a:srgbClr val="FAF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 autoAdjust="0"/>
    <p:restoredTop sz="94796"/>
  </p:normalViewPr>
  <p:slideViewPr>
    <p:cSldViewPr snapToGrid="0" snapToObjects="1">
      <p:cViewPr varScale="1">
        <p:scale>
          <a:sx n="155" d="100"/>
          <a:sy n="155" d="100"/>
        </p:scale>
        <p:origin x="216" y="3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148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Stock</a:t>
            </a:r>
            <a:r>
              <a:rPr lang="en-US" sz="2800" baseline="0"/>
              <a:t> Prices and Consumer Sentiment</a:t>
            </a:r>
            <a:endParaRPr lang="en-US" sz="2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S&amp;P500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Monthly!$A$3:$A$122</c:f>
              <c:numCache>
                <c:formatCode>m/d/yy;@</c:formatCode>
                <c:ptCount val="120"/>
                <c:pt idx="0">
                  <c:v>42522</c:v>
                </c:pt>
                <c:pt idx="1">
                  <c:v>42552</c:v>
                </c:pt>
                <c:pt idx="2">
                  <c:v>42583</c:v>
                </c:pt>
                <c:pt idx="3">
                  <c:v>42614</c:v>
                </c:pt>
                <c:pt idx="4">
                  <c:v>42644</c:v>
                </c:pt>
                <c:pt idx="5">
                  <c:v>42675</c:v>
                </c:pt>
                <c:pt idx="6">
                  <c:v>42705</c:v>
                </c:pt>
                <c:pt idx="7">
                  <c:v>42736</c:v>
                </c:pt>
                <c:pt idx="8">
                  <c:v>42767</c:v>
                </c:pt>
                <c:pt idx="9">
                  <c:v>42795</c:v>
                </c:pt>
                <c:pt idx="10">
                  <c:v>42826</c:v>
                </c:pt>
                <c:pt idx="11">
                  <c:v>42856</c:v>
                </c:pt>
                <c:pt idx="12">
                  <c:v>42887</c:v>
                </c:pt>
                <c:pt idx="13">
                  <c:v>42917</c:v>
                </c:pt>
                <c:pt idx="14">
                  <c:v>42948</c:v>
                </c:pt>
                <c:pt idx="15">
                  <c:v>42979</c:v>
                </c:pt>
                <c:pt idx="16">
                  <c:v>43009</c:v>
                </c:pt>
                <c:pt idx="17">
                  <c:v>43040</c:v>
                </c:pt>
                <c:pt idx="18">
                  <c:v>43070</c:v>
                </c:pt>
                <c:pt idx="19">
                  <c:v>43101</c:v>
                </c:pt>
                <c:pt idx="20">
                  <c:v>43132</c:v>
                </c:pt>
                <c:pt idx="21">
                  <c:v>43160</c:v>
                </c:pt>
                <c:pt idx="22">
                  <c:v>43191</c:v>
                </c:pt>
                <c:pt idx="23">
                  <c:v>43221</c:v>
                </c:pt>
                <c:pt idx="24">
                  <c:v>43252</c:v>
                </c:pt>
                <c:pt idx="25">
                  <c:v>43282</c:v>
                </c:pt>
                <c:pt idx="26">
                  <c:v>43313</c:v>
                </c:pt>
                <c:pt idx="27">
                  <c:v>43344</c:v>
                </c:pt>
                <c:pt idx="28">
                  <c:v>43374</c:v>
                </c:pt>
                <c:pt idx="29">
                  <c:v>43405</c:v>
                </c:pt>
                <c:pt idx="30">
                  <c:v>43435</c:v>
                </c:pt>
                <c:pt idx="31">
                  <c:v>43466</c:v>
                </c:pt>
                <c:pt idx="32">
                  <c:v>43497</c:v>
                </c:pt>
                <c:pt idx="33">
                  <c:v>43525</c:v>
                </c:pt>
                <c:pt idx="34">
                  <c:v>43556</c:v>
                </c:pt>
                <c:pt idx="35">
                  <c:v>43586</c:v>
                </c:pt>
                <c:pt idx="36">
                  <c:v>43617</c:v>
                </c:pt>
                <c:pt idx="37">
                  <c:v>43647</c:v>
                </c:pt>
                <c:pt idx="38">
                  <c:v>43678</c:v>
                </c:pt>
                <c:pt idx="39">
                  <c:v>43709</c:v>
                </c:pt>
                <c:pt idx="40">
                  <c:v>43739</c:v>
                </c:pt>
                <c:pt idx="41">
                  <c:v>43770</c:v>
                </c:pt>
                <c:pt idx="42">
                  <c:v>43800</c:v>
                </c:pt>
                <c:pt idx="43">
                  <c:v>43831</c:v>
                </c:pt>
                <c:pt idx="44">
                  <c:v>43862</c:v>
                </c:pt>
                <c:pt idx="45">
                  <c:v>43891</c:v>
                </c:pt>
                <c:pt idx="46">
                  <c:v>43922</c:v>
                </c:pt>
                <c:pt idx="47">
                  <c:v>43952</c:v>
                </c:pt>
                <c:pt idx="48">
                  <c:v>43983</c:v>
                </c:pt>
                <c:pt idx="49">
                  <c:v>44013</c:v>
                </c:pt>
                <c:pt idx="50">
                  <c:v>44044</c:v>
                </c:pt>
                <c:pt idx="51">
                  <c:v>44075</c:v>
                </c:pt>
                <c:pt idx="52">
                  <c:v>44105</c:v>
                </c:pt>
                <c:pt idx="53">
                  <c:v>44136</c:v>
                </c:pt>
                <c:pt idx="54">
                  <c:v>44166</c:v>
                </c:pt>
                <c:pt idx="55">
                  <c:v>44197</c:v>
                </c:pt>
                <c:pt idx="56">
                  <c:v>44228</c:v>
                </c:pt>
                <c:pt idx="57">
                  <c:v>44256</c:v>
                </c:pt>
                <c:pt idx="58">
                  <c:v>44287</c:v>
                </c:pt>
                <c:pt idx="59">
                  <c:v>44317</c:v>
                </c:pt>
                <c:pt idx="60">
                  <c:v>44348</c:v>
                </c:pt>
                <c:pt idx="61">
                  <c:v>44378</c:v>
                </c:pt>
                <c:pt idx="62">
                  <c:v>44409</c:v>
                </c:pt>
                <c:pt idx="63">
                  <c:v>44440</c:v>
                </c:pt>
                <c:pt idx="64">
                  <c:v>44470</c:v>
                </c:pt>
                <c:pt idx="65">
                  <c:v>44501</c:v>
                </c:pt>
                <c:pt idx="66">
                  <c:v>44531</c:v>
                </c:pt>
                <c:pt idx="67">
                  <c:v>44562</c:v>
                </c:pt>
                <c:pt idx="68">
                  <c:v>44593</c:v>
                </c:pt>
                <c:pt idx="69">
                  <c:v>44621</c:v>
                </c:pt>
                <c:pt idx="70">
                  <c:v>44652</c:v>
                </c:pt>
                <c:pt idx="71">
                  <c:v>44682</c:v>
                </c:pt>
                <c:pt idx="72">
                  <c:v>44713</c:v>
                </c:pt>
                <c:pt idx="73">
                  <c:v>44743</c:v>
                </c:pt>
                <c:pt idx="74">
                  <c:v>44774</c:v>
                </c:pt>
                <c:pt idx="75">
                  <c:v>44805</c:v>
                </c:pt>
                <c:pt idx="76">
                  <c:v>44835</c:v>
                </c:pt>
                <c:pt idx="77">
                  <c:v>44866</c:v>
                </c:pt>
                <c:pt idx="78">
                  <c:v>44896</c:v>
                </c:pt>
                <c:pt idx="79">
                  <c:v>44927</c:v>
                </c:pt>
                <c:pt idx="80">
                  <c:v>44958</c:v>
                </c:pt>
                <c:pt idx="81">
                  <c:v>44986</c:v>
                </c:pt>
                <c:pt idx="82">
                  <c:v>45017</c:v>
                </c:pt>
                <c:pt idx="83">
                  <c:v>45047</c:v>
                </c:pt>
                <c:pt idx="84">
                  <c:v>45078</c:v>
                </c:pt>
                <c:pt idx="85">
                  <c:v>45108</c:v>
                </c:pt>
                <c:pt idx="86">
                  <c:v>45139</c:v>
                </c:pt>
                <c:pt idx="87">
                  <c:v>45170</c:v>
                </c:pt>
                <c:pt idx="88">
                  <c:v>45200</c:v>
                </c:pt>
                <c:pt idx="89">
                  <c:v>45231</c:v>
                </c:pt>
                <c:pt idx="90">
                  <c:v>45261</c:v>
                </c:pt>
                <c:pt idx="91">
                  <c:v>45292</c:v>
                </c:pt>
                <c:pt idx="92">
                  <c:v>45323</c:v>
                </c:pt>
                <c:pt idx="93">
                  <c:v>45352</c:v>
                </c:pt>
                <c:pt idx="94">
                  <c:v>45383</c:v>
                </c:pt>
                <c:pt idx="95">
                  <c:v>45413</c:v>
                </c:pt>
                <c:pt idx="96">
                  <c:v>45444</c:v>
                </c:pt>
                <c:pt idx="97">
                  <c:v>45474</c:v>
                </c:pt>
                <c:pt idx="98">
                  <c:v>45505</c:v>
                </c:pt>
                <c:pt idx="99">
                  <c:v>45536</c:v>
                </c:pt>
                <c:pt idx="100">
                  <c:v>45566</c:v>
                </c:pt>
                <c:pt idx="101">
                  <c:v>45597</c:v>
                </c:pt>
                <c:pt idx="102">
                  <c:v>45627</c:v>
                </c:pt>
                <c:pt idx="103">
                  <c:v>45658</c:v>
                </c:pt>
                <c:pt idx="104">
                  <c:v>45689</c:v>
                </c:pt>
                <c:pt idx="105">
                  <c:v>45717</c:v>
                </c:pt>
                <c:pt idx="106">
                  <c:v>45748</c:v>
                </c:pt>
                <c:pt idx="107">
                  <c:v>45778</c:v>
                </c:pt>
                <c:pt idx="108">
                  <c:v>45809</c:v>
                </c:pt>
                <c:pt idx="109">
                  <c:v>45839</c:v>
                </c:pt>
                <c:pt idx="110">
                  <c:v>45870</c:v>
                </c:pt>
                <c:pt idx="111">
                  <c:v>45901</c:v>
                </c:pt>
                <c:pt idx="112">
                  <c:v>45931</c:v>
                </c:pt>
                <c:pt idx="113">
                  <c:v>45962</c:v>
                </c:pt>
                <c:pt idx="114">
                  <c:v>45992</c:v>
                </c:pt>
                <c:pt idx="115">
                  <c:v>46023</c:v>
                </c:pt>
                <c:pt idx="116">
                  <c:v>46054</c:v>
                </c:pt>
                <c:pt idx="117">
                  <c:v>46082</c:v>
                </c:pt>
                <c:pt idx="118">
                  <c:v>46113</c:v>
                </c:pt>
                <c:pt idx="119">
                  <c:v>46143</c:v>
                </c:pt>
              </c:numCache>
            </c:numRef>
          </c:cat>
          <c:val>
            <c:numRef>
              <c:f>Monthly!$B$3:$B$122</c:f>
              <c:numCache>
                <c:formatCode>0.00</c:formatCode>
                <c:ptCount val="120"/>
                <c:pt idx="0">
                  <c:v>2083.89</c:v>
                </c:pt>
                <c:pt idx="1">
                  <c:v>2148.9</c:v>
                </c:pt>
                <c:pt idx="2">
                  <c:v>2177.48</c:v>
                </c:pt>
                <c:pt idx="3">
                  <c:v>2157.69</c:v>
                </c:pt>
                <c:pt idx="4">
                  <c:v>2143.02</c:v>
                </c:pt>
                <c:pt idx="5">
                  <c:v>2164.9899999999998</c:v>
                </c:pt>
                <c:pt idx="6">
                  <c:v>2246.63</c:v>
                </c:pt>
                <c:pt idx="7">
                  <c:v>2275.12</c:v>
                </c:pt>
                <c:pt idx="8">
                  <c:v>2329.91</c:v>
                </c:pt>
                <c:pt idx="9">
                  <c:v>2366.8200000000002</c:v>
                </c:pt>
                <c:pt idx="10">
                  <c:v>2359.31</c:v>
                </c:pt>
                <c:pt idx="11">
                  <c:v>2395.35</c:v>
                </c:pt>
                <c:pt idx="12">
                  <c:v>2433.9899999999998</c:v>
                </c:pt>
                <c:pt idx="13">
                  <c:v>2454.1</c:v>
                </c:pt>
                <c:pt idx="14">
                  <c:v>2456.2199999999998</c:v>
                </c:pt>
                <c:pt idx="15">
                  <c:v>2492.84</c:v>
                </c:pt>
                <c:pt idx="16">
                  <c:v>2557</c:v>
                </c:pt>
                <c:pt idx="17">
                  <c:v>2593.61</c:v>
                </c:pt>
                <c:pt idx="18">
                  <c:v>2664.34</c:v>
                </c:pt>
                <c:pt idx="19">
                  <c:v>2789.8</c:v>
                </c:pt>
                <c:pt idx="20">
                  <c:v>2705.16</c:v>
                </c:pt>
                <c:pt idx="21">
                  <c:v>2702.77</c:v>
                </c:pt>
                <c:pt idx="22">
                  <c:v>2653.63</c:v>
                </c:pt>
                <c:pt idx="23">
                  <c:v>2701.49</c:v>
                </c:pt>
                <c:pt idx="24">
                  <c:v>2754.35</c:v>
                </c:pt>
                <c:pt idx="25">
                  <c:v>2793.64</c:v>
                </c:pt>
                <c:pt idx="26">
                  <c:v>2857.82</c:v>
                </c:pt>
                <c:pt idx="27">
                  <c:v>2901.5</c:v>
                </c:pt>
                <c:pt idx="28">
                  <c:v>2785.46</c:v>
                </c:pt>
                <c:pt idx="29">
                  <c:v>2723.23</c:v>
                </c:pt>
                <c:pt idx="30">
                  <c:v>2567.31</c:v>
                </c:pt>
                <c:pt idx="31">
                  <c:v>2607.39</c:v>
                </c:pt>
                <c:pt idx="32">
                  <c:v>2754.86</c:v>
                </c:pt>
                <c:pt idx="33">
                  <c:v>2803.98</c:v>
                </c:pt>
                <c:pt idx="34">
                  <c:v>2903.8</c:v>
                </c:pt>
                <c:pt idx="35">
                  <c:v>2854.71</c:v>
                </c:pt>
                <c:pt idx="36">
                  <c:v>2890.17</c:v>
                </c:pt>
                <c:pt idx="37">
                  <c:v>2996.11</c:v>
                </c:pt>
                <c:pt idx="38">
                  <c:v>2897.5</c:v>
                </c:pt>
                <c:pt idx="39">
                  <c:v>2982.16</c:v>
                </c:pt>
                <c:pt idx="40">
                  <c:v>2977.68</c:v>
                </c:pt>
                <c:pt idx="41">
                  <c:v>3104.9</c:v>
                </c:pt>
                <c:pt idx="42">
                  <c:v>3176.75</c:v>
                </c:pt>
                <c:pt idx="43">
                  <c:v>3278.2</c:v>
                </c:pt>
                <c:pt idx="44">
                  <c:v>3277.31</c:v>
                </c:pt>
                <c:pt idx="45">
                  <c:v>2652.39</c:v>
                </c:pt>
                <c:pt idx="46">
                  <c:v>2761.98</c:v>
                </c:pt>
                <c:pt idx="47">
                  <c:v>2919.62</c:v>
                </c:pt>
                <c:pt idx="48">
                  <c:v>3104.66</c:v>
                </c:pt>
                <c:pt idx="49">
                  <c:v>3207.62</c:v>
                </c:pt>
                <c:pt idx="50">
                  <c:v>3391.71</c:v>
                </c:pt>
                <c:pt idx="51">
                  <c:v>3365.52</c:v>
                </c:pt>
                <c:pt idx="52">
                  <c:v>3418.7</c:v>
                </c:pt>
                <c:pt idx="53">
                  <c:v>3548.99</c:v>
                </c:pt>
                <c:pt idx="54">
                  <c:v>3695.31</c:v>
                </c:pt>
                <c:pt idx="55">
                  <c:v>3793.75</c:v>
                </c:pt>
                <c:pt idx="56">
                  <c:v>3883.43</c:v>
                </c:pt>
                <c:pt idx="57">
                  <c:v>3910.51</c:v>
                </c:pt>
                <c:pt idx="58">
                  <c:v>4141.18</c:v>
                </c:pt>
                <c:pt idx="59">
                  <c:v>4167.8500000000004</c:v>
                </c:pt>
                <c:pt idx="60">
                  <c:v>4238.49</c:v>
                </c:pt>
                <c:pt idx="61">
                  <c:v>4363.71</c:v>
                </c:pt>
                <c:pt idx="62">
                  <c:v>4454.21</c:v>
                </c:pt>
                <c:pt idx="63">
                  <c:v>4445.54</c:v>
                </c:pt>
                <c:pt idx="64">
                  <c:v>4460.71</c:v>
                </c:pt>
                <c:pt idx="65">
                  <c:v>4667.3900000000003</c:v>
                </c:pt>
                <c:pt idx="66">
                  <c:v>4674.7700000000004</c:v>
                </c:pt>
                <c:pt idx="67">
                  <c:v>4573.82</c:v>
                </c:pt>
                <c:pt idx="68">
                  <c:v>4435.9799999999996</c:v>
                </c:pt>
                <c:pt idx="69">
                  <c:v>4391.2700000000004</c:v>
                </c:pt>
                <c:pt idx="70">
                  <c:v>4391.3</c:v>
                </c:pt>
                <c:pt idx="71">
                  <c:v>4040.36</c:v>
                </c:pt>
                <c:pt idx="72">
                  <c:v>3898.95</c:v>
                </c:pt>
                <c:pt idx="73">
                  <c:v>3911.73</c:v>
                </c:pt>
                <c:pt idx="74">
                  <c:v>4158.5600000000004</c:v>
                </c:pt>
                <c:pt idx="75">
                  <c:v>3850.52</c:v>
                </c:pt>
                <c:pt idx="76">
                  <c:v>3726.05</c:v>
                </c:pt>
                <c:pt idx="77">
                  <c:v>3917.49</c:v>
                </c:pt>
                <c:pt idx="78">
                  <c:v>3912.38</c:v>
                </c:pt>
                <c:pt idx="79">
                  <c:v>3960.66</c:v>
                </c:pt>
                <c:pt idx="80">
                  <c:v>4079.68</c:v>
                </c:pt>
                <c:pt idx="81">
                  <c:v>3968.56</c:v>
                </c:pt>
                <c:pt idx="82">
                  <c:v>4121.47</c:v>
                </c:pt>
                <c:pt idx="83">
                  <c:v>4146.17</c:v>
                </c:pt>
                <c:pt idx="84">
                  <c:v>4345.37</c:v>
                </c:pt>
                <c:pt idx="85">
                  <c:v>4508.08</c:v>
                </c:pt>
                <c:pt idx="86">
                  <c:v>4457.3599999999997</c:v>
                </c:pt>
                <c:pt idx="87">
                  <c:v>4409.1000000000004</c:v>
                </c:pt>
                <c:pt idx="88">
                  <c:v>4269.3999999999996</c:v>
                </c:pt>
                <c:pt idx="89">
                  <c:v>4460.0600000000004</c:v>
                </c:pt>
                <c:pt idx="90">
                  <c:v>4685.05</c:v>
                </c:pt>
                <c:pt idx="91">
                  <c:v>4804.49</c:v>
                </c:pt>
                <c:pt idx="92">
                  <c:v>5011.96</c:v>
                </c:pt>
                <c:pt idx="93">
                  <c:v>5170.57</c:v>
                </c:pt>
                <c:pt idx="94">
                  <c:v>5112.49</c:v>
                </c:pt>
                <c:pt idx="95">
                  <c:v>5235.2299999999996</c:v>
                </c:pt>
                <c:pt idx="96">
                  <c:v>5415.14</c:v>
                </c:pt>
                <c:pt idx="97">
                  <c:v>5538</c:v>
                </c:pt>
                <c:pt idx="98">
                  <c:v>5478.21</c:v>
                </c:pt>
                <c:pt idx="99">
                  <c:v>5621.26</c:v>
                </c:pt>
                <c:pt idx="100">
                  <c:v>5792.32</c:v>
                </c:pt>
                <c:pt idx="101">
                  <c:v>5929.92</c:v>
                </c:pt>
                <c:pt idx="102">
                  <c:v>6010.91</c:v>
                </c:pt>
                <c:pt idx="103">
                  <c:v>5979.52</c:v>
                </c:pt>
                <c:pt idx="104">
                  <c:v>6038.69</c:v>
                </c:pt>
                <c:pt idx="105">
                  <c:v>5683.98</c:v>
                </c:pt>
                <c:pt idx="106">
                  <c:v>5369.5</c:v>
                </c:pt>
                <c:pt idx="107">
                  <c:v>5810.92</c:v>
                </c:pt>
                <c:pt idx="108">
                  <c:v>6029.95</c:v>
                </c:pt>
                <c:pt idx="109">
                  <c:v>6296.5</c:v>
                </c:pt>
                <c:pt idx="110">
                  <c:v>6408.95</c:v>
                </c:pt>
                <c:pt idx="111">
                  <c:v>6584.02</c:v>
                </c:pt>
                <c:pt idx="112">
                  <c:v>6735.69</c:v>
                </c:pt>
                <c:pt idx="113">
                  <c:v>6740.89</c:v>
                </c:pt>
                <c:pt idx="114">
                  <c:v>6853.03</c:v>
                </c:pt>
                <c:pt idx="115">
                  <c:v>6929.12</c:v>
                </c:pt>
                <c:pt idx="116">
                  <c:v>6893.81</c:v>
                </c:pt>
                <c:pt idx="117">
                  <c:v>6654.42</c:v>
                </c:pt>
                <c:pt idx="118">
                  <c:v>6957.01</c:v>
                </c:pt>
                <c:pt idx="119">
                  <c:v>7403.74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0A-48C7-8752-663225CD2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3664271"/>
        <c:axId val="1333682511"/>
      </c:lineChart>
      <c:lineChart>
        <c:grouping val="standard"/>
        <c:varyColors val="0"/>
        <c:ser>
          <c:idx val="1"/>
          <c:order val="1"/>
          <c:tx>
            <c:v>Umich Consumer Sentiment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Monthly!$A$3:$A$122</c:f>
              <c:numCache>
                <c:formatCode>m/d/yy;@</c:formatCode>
                <c:ptCount val="120"/>
                <c:pt idx="0">
                  <c:v>42522</c:v>
                </c:pt>
                <c:pt idx="1">
                  <c:v>42552</c:v>
                </c:pt>
                <c:pt idx="2">
                  <c:v>42583</c:v>
                </c:pt>
                <c:pt idx="3">
                  <c:v>42614</c:v>
                </c:pt>
                <c:pt idx="4">
                  <c:v>42644</c:v>
                </c:pt>
                <c:pt idx="5">
                  <c:v>42675</c:v>
                </c:pt>
                <c:pt idx="6">
                  <c:v>42705</c:v>
                </c:pt>
                <c:pt idx="7">
                  <c:v>42736</c:v>
                </c:pt>
                <c:pt idx="8">
                  <c:v>42767</c:v>
                </c:pt>
                <c:pt idx="9">
                  <c:v>42795</c:v>
                </c:pt>
                <c:pt idx="10">
                  <c:v>42826</c:v>
                </c:pt>
                <c:pt idx="11">
                  <c:v>42856</c:v>
                </c:pt>
                <c:pt idx="12">
                  <c:v>42887</c:v>
                </c:pt>
                <c:pt idx="13">
                  <c:v>42917</c:v>
                </c:pt>
                <c:pt idx="14">
                  <c:v>42948</c:v>
                </c:pt>
                <c:pt idx="15">
                  <c:v>42979</c:v>
                </c:pt>
                <c:pt idx="16">
                  <c:v>43009</c:v>
                </c:pt>
                <c:pt idx="17">
                  <c:v>43040</c:v>
                </c:pt>
                <c:pt idx="18">
                  <c:v>43070</c:v>
                </c:pt>
                <c:pt idx="19">
                  <c:v>43101</c:v>
                </c:pt>
                <c:pt idx="20">
                  <c:v>43132</c:v>
                </c:pt>
                <c:pt idx="21">
                  <c:v>43160</c:v>
                </c:pt>
                <c:pt idx="22">
                  <c:v>43191</c:v>
                </c:pt>
                <c:pt idx="23">
                  <c:v>43221</c:v>
                </c:pt>
                <c:pt idx="24">
                  <c:v>43252</c:v>
                </c:pt>
                <c:pt idx="25">
                  <c:v>43282</c:v>
                </c:pt>
                <c:pt idx="26">
                  <c:v>43313</c:v>
                </c:pt>
                <c:pt idx="27">
                  <c:v>43344</c:v>
                </c:pt>
                <c:pt idx="28">
                  <c:v>43374</c:v>
                </c:pt>
                <c:pt idx="29">
                  <c:v>43405</c:v>
                </c:pt>
                <c:pt idx="30">
                  <c:v>43435</c:v>
                </c:pt>
                <c:pt idx="31">
                  <c:v>43466</c:v>
                </c:pt>
                <c:pt idx="32">
                  <c:v>43497</c:v>
                </c:pt>
                <c:pt idx="33">
                  <c:v>43525</c:v>
                </c:pt>
                <c:pt idx="34">
                  <c:v>43556</c:v>
                </c:pt>
                <c:pt idx="35">
                  <c:v>43586</c:v>
                </c:pt>
                <c:pt idx="36">
                  <c:v>43617</c:v>
                </c:pt>
                <c:pt idx="37">
                  <c:v>43647</c:v>
                </c:pt>
                <c:pt idx="38">
                  <c:v>43678</c:v>
                </c:pt>
                <c:pt idx="39">
                  <c:v>43709</c:v>
                </c:pt>
                <c:pt idx="40">
                  <c:v>43739</c:v>
                </c:pt>
                <c:pt idx="41">
                  <c:v>43770</c:v>
                </c:pt>
                <c:pt idx="42">
                  <c:v>43800</c:v>
                </c:pt>
                <c:pt idx="43">
                  <c:v>43831</c:v>
                </c:pt>
                <c:pt idx="44">
                  <c:v>43862</c:v>
                </c:pt>
                <c:pt idx="45">
                  <c:v>43891</c:v>
                </c:pt>
                <c:pt idx="46">
                  <c:v>43922</c:v>
                </c:pt>
                <c:pt idx="47">
                  <c:v>43952</c:v>
                </c:pt>
                <c:pt idx="48">
                  <c:v>43983</c:v>
                </c:pt>
                <c:pt idx="49">
                  <c:v>44013</c:v>
                </c:pt>
                <c:pt idx="50">
                  <c:v>44044</c:v>
                </c:pt>
                <c:pt idx="51">
                  <c:v>44075</c:v>
                </c:pt>
                <c:pt idx="52">
                  <c:v>44105</c:v>
                </c:pt>
                <c:pt idx="53">
                  <c:v>44136</c:v>
                </c:pt>
                <c:pt idx="54">
                  <c:v>44166</c:v>
                </c:pt>
                <c:pt idx="55">
                  <c:v>44197</c:v>
                </c:pt>
                <c:pt idx="56">
                  <c:v>44228</c:v>
                </c:pt>
                <c:pt idx="57">
                  <c:v>44256</c:v>
                </c:pt>
                <c:pt idx="58">
                  <c:v>44287</c:v>
                </c:pt>
                <c:pt idx="59">
                  <c:v>44317</c:v>
                </c:pt>
                <c:pt idx="60">
                  <c:v>44348</c:v>
                </c:pt>
                <c:pt idx="61">
                  <c:v>44378</c:v>
                </c:pt>
                <c:pt idx="62">
                  <c:v>44409</c:v>
                </c:pt>
                <c:pt idx="63">
                  <c:v>44440</c:v>
                </c:pt>
                <c:pt idx="64">
                  <c:v>44470</c:v>
                </c:pt>
                <c:pt idx="65">
                  <c:v>44501</c:v>
                </c:pt>
                <c:pt idx="66">
                  <c:v>44531</c:v>
                </c:pt>
                <c:pt idx="67">
                  <c:v>44562</c:v>
                </c:pt>
                <c:pt idx="68">
                  <c:v>44593</c:v>
                </c:pt>
                <c:pt idx="69">
                  <c:v>44621</c:v>
                </c:pt>
                <c:pt idx="70">
                  <c:v>44652</c:v>
                </c:pt>
                <c:pt idx="71">
                  <c:v>44682</c:v>
                </c:pt>
                <c:pt idx="72">
                  <c:v>44713</c:v>
                </c:pt>
                <c:pt idx="73">
                  <c:v>44743</c:v>
                </c:pt>
                <c:pt idx="74">
                  <c:v>44774</c:v>
                </c:pt>
                <c:pt idx="75">
                  <c:v>44805</c:v>
                </c:pt>
                <c:pt idx="76">
                  <c:v>44835</c:v>
                </c:pt>
                <c:pt idx="77">
                  <c:v>44866</c:v>
                </c:pt>
                <c:pt idx="78">
                  <c:v>44896</c:v>
                </c:pt>
                <c:pt idx="79">
                  <c:v>44927</c:v>
                </c:pt>
                <c:pt idx="80">
                  <c:v>44958</c:v>
                </c:pt>
                <c:pt idx="81">
                  <c:v>44986</c:v>
                </c:pt>
                <c:pt idx="82">
                  <c:v>45017</c:v>
                </c:pt>
                <c:pt idx="83">
                  <c:v>45047</c:v>
                </c:pt>
                <c:pt idx="84">
                  <c:v>45078</c:v>
                </c:pt>
                <c:pt idx="85">
                  <c:v>45108</c:v>
                </c:pt>
                <c:pt idx="86">
                  <c:v>45139</c:v>
                </c:pt>
                <c:pt idx="87">
                  <c:v>45170</c:v>
                </c:pt>
                <c:pt idx="88">
                  <c:v>45200</c:v>
                </c:pt>
                <c:pt idx="89">
                  <c:v>45231</c:v>
                </c:pt>
                <c:pt idx="90">
                  <c:v>45261</c:v>
                </c:pt>
                <c:pt idx="91">
                  <c:v>45292</c:v>
                </c:pt>
                <c:pt idx="92">
                  <c:v>45323</c:v>
                </c:pt>
                <c:pt idx="93">
                  <c:v>45352</c:v>
                </c:pt>
                <c:pt idx="94">
                  <c:v>45383</c:v>
                </c:pt>
                <c:pt idx="95">
                  <c:v>45413</c:v>
                </c:pt>
                <c:pt idx="96">
                  <c:v>45444</c:v>
                </c:pt>
                <c:pt idx="97">
                  <c:v>45474</c:v>
                </c:pt>
                <c:pt idx="98">
                  <c:v>45505</c:v>
                </c:pt>
                <c:pt idx="99">
                  <c:v>45536</c:v>
                </c:pt>
                <c:pt idx="100">
                  <c:v>45566</c:v>
                </c:pt>
                <c:pt idx="101">
                  <c:v>45597</c:v>
                </c:pt>
                <c:pt idx="102">
                  <c:v>45627</c:v>
                </c:pt>
                <c:pt idx="103">
                  <c:v>45658</c:v>
                </c:pt>
                <c:pt idx="104">
                  <c:v>45689</c:v>
                </c:pt>
                <c:pt idx="105">
                  <c:v>45717</c:v>
                </c:pt>
                <c:pt idx="106">
                  <c:v>45748</c:v>
                </c:pt>
                <c:pt idx="107">
                  <c:v>45778</c:v>
                </c:pt>
                <c:pt idx="108">
                  <c:v>45809</c:v>
                </c:pt>
                <c:pt idx="109">
                  <c:v>45839</c:v>
                </c:pt>
                <c:pt idx="110">
                  <c:v>45870</c:v>
                </c:pt>
                <c:pt idx="111">
                  <c:v>45901</c:v>
                </c:pt>
                <c:pt idx="112">
                  <c:v>45931</c:v>
                </c:pt>
                <c:pt idx="113">
                  <c:v>45962</c:v>
                </c:pt>
                <c:pt idx="114">
                  <c:v>45992</c:v>
                </c:pt>
                <c:pt idx="115">
                  <c:v>46023</c:v>
                </c:pt>
                <c:pt idx="116">
                  <c:v>46054</c:v>
                </c:pt>
                <c:pt idx="117">
                  <c:v>46082</c:v>
                </c:pt>
                <c:pt idx="118">
                  <c:v>46113</c:v>
                </c:pt>
                <c:pt idx="119">
                  <c:v>46143</c:v>
                </c:pt>
              </c:numCache>
            </c:numRef>
          </c:cat>
          <c:val>
            <c:numRef>
              <c:f>Monthly!$C$3:$C$122</c:f>
              <c:numCache>
                <c:formatCode>0.0</c:formatCode>
                <c:ptCount val="120"/>
                <c:pt idx="0">
                  <c:v>93.5</c:v>
                </c:pt>
                <c:pt idx="1">
                  <c:v>90</c:v>
                </c:pt>
                <c:pt idx="2">
                  <c:v>89.8</c:v>
                </c:pt>
                <c:pt idx="3">
                  <c:v>91.2</c:v>
                </c:pt>
                <c:pt idx="4">
                  <c:v>87.2</c:v>
                </c:pt>
                <c:pt idx="5">
                  <c:v>93.8</c:v>
                </c:pt>
                <c:pt idx="6">
                  <c:v>98.2</c:v>
                </c:pt>
                <c:pt idx="7">
                  <c:v>98.5</c:v>
                </c:pt>
                <c:pt idx="8">
                  <c:v>96.3</c:v>
                </c:pt>
                <c:pt idx="9">
                  <c:v>96.9</c:v>
                </c:pt>
                <c:pt idx="10">
                  <c:v>97</c:v>
                </c:pt>
                <c:pt idx="11">
                  <c:v>97.1</c:v>
                </c:pt>
                <c:pt idx="12">
                  <c:v>95</c:v>
                </c:pt>
                <c:pt idx="13">
                  <c:v>93.4</c:v>
                </c:pt>
                <c:pt idx="14">
                  <c:v>96.8</c:v>
                </c:pt>
                <c:pt idx="15">
                  <c:v>95.1</c:v>
                </c:pt>
                <c:pt idx="16">
                  <c:v>100.7</c:v>
                </c:pt>
                <c:pt idx="17">
                  <c:v>98.5</c:v>
                </c:pt>
                <c:pt idx="18">
                  <c:v>95.9</c:v>
                </c:pt>
                <c:pt idx="19">
                  <c:v>95.7</c:v>
                </c:pt>
                <c:pt idx="20">
                  <c:v>99.7</c:v>
                </c:pt>
                <c:pt idx="21">
                  <c:v>101.4</c:v>
                </c:pt>
                <c:pt idx="22">
                  <c:v>98.8</c:v>
                </c:pt>
                <c:pt idx="23">
                  <c:v>98</c:v>
                </c:pt>
                <c:pt idx="24">
                  <c:v>98.2</c:v>
                </c:pt>
                <c:pt idx="25">
                  <c:v>97.9</c:v>
                </c:pt>
                <c:pt idx="26">
                  <c:v>96.2</c:v>
                </c:pt>
                <c:pt idx="27">
                  <c:v>100.1</c:v>
                </c:pt>
                <c:pt idx="28">
                  <c:v>98.6</c:v>
                </c:pt>
                <c:pt idx="29">
                  <c:v>97.5</c:v>
                </c:pt>
                <c:pt idx="30">
                  <c:v>98.3</c:v>
                </c:pt>
                <c:pt idx="31">
                  <c:v>91.2</c:v>
                </c:pt>
                <c:pt idx="32">
                  <c:v>93.8</c:v>
                </c:pt>
                <c:pt idx="33">
                  <c:v>98.4</c:v>
                </c:pt>
                <c:pt idx="34">
                  <c:v>97.2</c:v>
                </c:pt>
                <c:pt idx="35">
                  <c:v>100</c:v>
                </c:pt>
                <c:pt idx="36">
                  <c:v>98.2</c:v>
                </c:pt>
                <c:pt idx="37">
                  <c:v>98.4</c:v>
                </c:pt>
                <c:pt idx="38">
                  <c:v>89.8</c:v>
                </c:pt>
                <c:pt idx="39">
                  <c:v>93.2</c:v>
                </c:pt>
                <c:pt idx="40">
                  <c:v>95.5</c:v>
                </c:pt>
                <c:pt idx="41">
                  <c:v>96.8</c:v>
                </c:pt>
                <c:pt idx="42">
                  <c:v>99.3</c:v>
                </c:pt>
                <c:pt idx="43">
                  <c:v>99.8</c:v>
                </c:pt>
                <c:pt idx="44">
                  <c:v>101</c:v>
                </c:pt>
                <c:pt idx="45">
                  <c:v>89.1</c:v>
                </c:pt>
                <c:pt idx="46">
                  <c:v>71.8</c:v>
                </c:pt>
                <c:pt idx="47">
                  <c:v>72.3</c:v>
                </c:pt>
                <c:pt idx="48">
                  <c:v>78.099999999999994</c:v>
                </c:pt>
                <c:pt idx="49">
                  <c:v>72.5</c:v>
                </c:pt>
                <c:pt idx="50">
                  <c:v>74.099999999999994</c:v>
                </c:pt>
                <c:pt idx="51">
                  <c:v>80.400000000000006</c:v>
                </c:pt>
                <c:pt idx="52">
                  <c:v>81.8</c:v>
                </c:pt>
                <c:pt idx="53">
                  <c:v>76.900000000000006</c:v>
                </c:pt>
                <c:pt idx="54">
                  <c:v>80.7</c:v>
                </c:pt>
                <c:pt idx="55">
                  <c:v>79</c:v>
                </c:pt>
                <c:pt idx="56">
                  <c:v>76.8</c:v>
                </c:pt>
                <c:pt idx="57">
                  <c:v>84.9</c:v>
                </c:pt>
                <c:pt idx="58">
                  <c:v>88.3</c:v>
                </c:pt>
                <c:pt idx="59">
                  <c:v>82.9</c:v>
                </c:pt>
                <c:pt idx="60">
                  <c:v>85.5</c:v>
                </c:pt>
                <c:pt idx="61">
                  <c:v>81.2</c:v>
                </c:pt>
                <c:pt idx="62">
                  <c:v>70.3</c:v>
                </c:pt>
                <c:pt idx="63">
                  <c:v>72.8</c:v>
                </c:pt>
                <c:pt idx="64">
                  <c:v>71.7</c:v>
                </c:pt>
                <c:pt idx="65">
                  <c:v>67.400000000000006</c:v>
                </c:pt>
                <c:pt idx="66">
                  <c:v>70.599999999999994</c:v>
                </c:pt>
                <c:pt idx="67">
                  <c:v>67.2</c:v>
                </c:pt>
                <c:pt idx="68">
                  <c:v>62.8</c:v>
                </c:pt>
                <c:pt idx="69">
                  <c:v>59.4</c:v>
                </c:pt>
                <c:pt idx="70">
                  <c:v>65.2</c:v>
                </c:pt>
                <c:pt idx="71">
                  <c:v>58.4</c:v>
                </c:pt>
                <c:pt idx="72">
                  <c:v>50</c:v>
                </c:pt>
                <c:pt idx="73">
                  <c:v>51.5</c:v>
                </c:pt>
                <c:pt idx="74">
                  <c:v>58.2</c:v>
                </c:pt>
                <c:pt idx="75">
                  <c:v>58.6</c:v>
                </c:pt>
                <c:pt idx="76">
                  <c:v>59.9</c:v>
                </c:pt>
                <c:pt idx="77">
                  <c:v>56.7</c:v>
                </c:pt>
                <c:pt idx="78">
                  <c:v>59.8</c:v>
                </c:pt>
                <c:pt idx="79">
                  <c:v>64.900000000000006</c:v>
                </c:pt>
                <c:pt idx="80">
                  <c:v>66.900000000000006</c:v>
                </c:pt>
                <c:pt idx="81">
                  <c:v>62</c:v>
                </c:pt>
                <c:pt idx="82">
                  <c:v>63.7</c:v>
                </c:pt>
                <c:pt idx="83">
                  <c:v>59</c:v>
                </c:pt>
                <c:pt idx="84">
                  <c:v>64.2</c:v>
                </c:pt>
                <c:pt idx="85">
                  <c:v>71.5</c:v>
                </c:pt>
                <c:pt idx="86">
                  <c:v>69.400000000000006</c:v>
                </c:pt>
                <c:pt idx="87">
                  <c:v>67.8</c:v>
                </c:pt>
                <c:pt idx="88">
                  <c:v>63.8</c:v>
                </c:pt>
                <c:pt idx="89">
                  <c:v>61.3</c:v>
                </c:pt>
                <c:pt idx="90">
                  <c:v>69.7</c:v>
                </c:pt>
                <c:pt idx="91">
                  <c:v>79</c:v>
                </c:pt>
                <c:pt idx="92">
                  <c:v>76.900000000000006</c:v>
                </c:pt>
                <c:pt idx="93">
                  <c:v>79.400000000000006</c:v>
                </c:pt>
                <c:pt idx="94">
                  <c:v>77.2</c:v>
                </c:pt>
                <c:pt idx="95">
                  <c:v>69.099999999999994</c:v>
                </c:pt>
                <c:pt idx="96">
                  <c:v>68.2</c:v>
                </c:pt>
                <c:pt idx="97">
                  <c:v>66.400000000000006</c:v>
                </c:pt>
                <c:pt idx="98">
                  <c:v>67.900000000000006</c:v>
                </c:pt>
                <c:pt idx="99">
                  <c:v>70.099999999999994</c:v>
                </c:pt>
                <c:pt idx="100">
                  <c:v>70.5</c:v>
                </c:pt>
                <c:pt idx="101">
                  <c:v>71.8</c:v>
                </c:pt>
                <c:pt idx="102">
                  <c:v>74</c:v>
                </c:pt>
                <c:pt idx="103">
                  <c:v>71.7</c:v>
                </c:pt>
                <c:pt idx="104">
                  <c:v>64.7</c:v>
                </c:pt>
                <c:pt idx="105">
                  <c:v>57</c:v>
                </c:pt>
                <c:pt idx="106">
                  <c:v>52.2</c:v>
                </c:pt>
                <c:pt idx="107">
                  <c:v>52.2</c:v>
                </c:pt>
                <c:pt idx="108">
                  <c:v>60.7</c:v>
                </c:pt>
                <c:pt idx="109">
                  <c:v>61.7</c:v>
                </c:pt>
                <c:pt idx="110">
                  <c:v>58.2</c:v>
                </c:pt>
                <c:pt idx="111">
                  <c:v>55.1</c:v>
                </c:pt>
                <c:pt idx="112">
                  <c:v>53.6</c:v>
                </c:pt>
                <c:pt idx="113">
                  <c:v>51</c:v>
                </c:pt>
                <c:pt idx="114">
                  <c:v>52.9</c:v>
                </c:pt>
                <c:pt idx="115">
                  <c:v>56.4</c:v>
                </c:pt>
                <c:pt idx="116">
                  <c:v>56.6</c:v>
                </c:pt>
                <c:pt idx="117">
                  <c:v>53.3</c:v>
                </c:pt>
                <c:pt idx="118">
                  <c:v>49.8</c:v>
                </c:pt>
                <c:pt idx="119">
                  <c:v>44.8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0A-48C7-8752-663225CD2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3670991"/>
        <c:axId val="1333684431"/>
      </c:lineChart>
      <c:dateAx>
        <c:axId val="1333664271"/>
        <c:scaling>
          <c:orientation val="minMax"/>
        </c:scaling>
        <c:delete val="0"/>
        <c:axPos val="b"/>
        <c:numFmt formatCode="m/d/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3682511"/>
        <c:crosses val="autoZero"/>
        <c:auto val="1"/>
        <c:lblOffset val="100"/>
        <c:baseTimeUnit val="months"/>
      </c:dateAx>
      <c:valAx>
        <c:axId val="1333682511"/>
        <c:scaling>
          <c:orientation val="minMax"/>
          <c:min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3664271"/>
        <c:crosses val="autoZero"/>
        <c:crossBetween val="between"/>
      </c:valAx>
      <c:valAx>
        <c:axId val="1333684431"/>
        <c:scaling>
          <c:orientation val="minMax"/>
          <c:min val="40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3670991"/>
        <c:crosses val="max"/>
        <c:crossBetween val="between"/>
      </c:valAx>
      <c:dateAx>
        <c:axId val="1333670991"/>
        <c:scaling>
          <c:orientation val="minMax"/>
        </c:scaling>
        <c:delete val="1"/>
        <c:axPos val="b"/>
        <c:numFmt formatCode="m/d/yy;@" sourceLinked="1"/>
        <c:majorTickMark val="out"/>
        <c:minorTickMark val="none"/>
        <c:tickLblPos val="nextTo"/>
        <c:crossAx val="1333684431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C6A77-897B-A94D-8179-085D1B4EE98D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294D8-753E-E842-8CF8-893A8D4F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insights/worlds-top-economies/#countries-by-gdp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19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38F0A-7BCA-8AF1-8E39-0F9C44807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FFAEDE-5B70-C650-E408-0872237C1B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7919A-452B-E324-CB2B-0960CF9BB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Both"/>
            </a:pPr>
            <a:r>
              <a:rPr lang="en-US" dirty="0"/>
              <a:t>The fed funds rate is the interest</a:t>
            </a:r>
            <a:r>
              <a:rPr lang="en-US" baseline="0" dirty="0"/>
              <a:t> rate on overnight loans between banks. Think of it as the baseline interest rate on which banks base all other interest rates (e.g. mortgage rates)</a:t>
            </a:r>
            <a:endParaRPr lang="en-US" dirty="0"/>
          </a:p>
          <a:p>
            <a:pPr marL="228600" indent="-228600">
              <a:buAutoNum type="arabicParenBoth"/>
            </a:pPr>
            <a:r>
              <a:rPr lang="en-US" dirty="0"/>
              <a:t>FOMC</a:t>
            </a:r>
            <a:r>
              <a:rPr lang="en-US" baseline="0" dirty="0"/>
              <a:t> lowers the fed funds rate during recessions and raises the fed funds rate during expansions</a:t>
            </a:r>
          </a:p>
          <a:p>
            <a:pPr marL="228600" indent="-228600">
              <a:buAutoNum type="arabicParenBoth"/>
            </a:pPr>
            <a:r>
              <a:rPr lang="en-US" dirty="0"/>
              <a:t>Fed funds rate peaked in the 1980s as then</a:t>
            </a:r>
            <a:r>
              <a:rPr lang="en-US" baseline="0" dirty="0"/>
              <a:t> Chairman Paul Volcker sought to reign in “run away” inflation of the 1970s; doing so resulted in a recession in the early 1980s.</a:t>
            </a:r>
          </a:p>
          <a:p>
            <a:pPr marL="228600" indent="-228600">
              <a:buAutoNum type="arabicParenBoth"/>
            </a:pPr>
            <a:r>
              <a:rPr lang="en-US" baseline="0" dirty="0"/>
              <a:t>Since the 2008-09 recession, the fed funds rate has been kept near zero. </a:t>
            </a:r>
          </a:p>
          <a:p>
            <a:pPr marL="228600" indent="-228600">
              <a:buAutoNum type="arabicParenBoth"/>
            </a:pPr>
            <a:r>
              <a:rPr lang="en-US" baseline="0" dirty="0"/>
              <a:t>During the 2008-09 recession, Federal Reserve turned to unconventional tools to influence longer term interest rates to further stimulate the economy - QE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FedFunds.png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50B7A-0EBE-3FF2-B04B-C3BBD2EB4F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67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6725F-2F80-A0AB-AE33-13F8E6293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3E951D-A78A-6DF2-8708-4B351DA97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DFB0E7-8C88-2708-9C37-157DCE710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Both"/>
            </a:pPr>
            <a:r>
              <a:rPr lang="en-US" dirty="0"/>
              <a:t>The fed funds rate is the interest</a:t>
            </a:r>
            <a:r>
              <a:rPr lang="en-US" baseline="0" dirty="0"/>
              <a:t> rate on overnight loans between banks. Think of it as the baseline interest rate on which banks base all other interest rates (e.g. mortgage rates)</a:t>
            </a:r>
            <a:endParaRPr lang="en-US" dirty="0"/>
          </a:p>
          <a:p>
            <a:pPr marL="228600" indent="-228600">
              <a:buAutoNum type="arabicParenBoth"/>
            </a:pPr>
            <a:r>
              <a:rPr lang="en-US" dirty="0"/>
              <a:t>FOMC</a:t>
            </a:r>
            <a:r>
              <a:rPr lang="en-US" baseline="0" dirty="0"/>
              <a:t> lowers the fed funds rate during recessions and raises the fed funds rate during expansions</a:t>
            </a:r>
          </a:p>
          <a:p>
            <a:pPr marL="228600" indent="-228600">
              <a:buAutoNum type="arabicParenBoth"/>
            </a:pPr>
            <a:r>
              <a:rPr lang="en-US" dirty="0"/>
              <a:t>Fed funds rate peaked in the 1980s as then</a:t>
            </a:r>
            <a:r>
              <a:rPr lang="en-US" baseline="0" dirty="0"/>
              <a:t> Chairman Paul Volcker sought to reign in “run away” inflation of the 1970s; doing so resulted in a recession in the early 1980s.</a:t>
            </a:r>
          </a:p>
          <a:p>
            <a:pPr marL="228600" indent="-228600">
              <a:buAutoNum type="arabicParenBoth"/>
            </a:pPr>
            <a:r>
              <a:rPr lang="en-US" baseline="0" dirty="0"/>
              <a:t>Since the 2008-09 recession, the fed funds rate has been kept near zero. </a:t>
            </a:r>
          </a:p>
          <a:p>
            <a:pPr marL="228600" indent="-228600">
              <a:buAutoNum type="arabicParenBoth"/>
            </a:pPr>
            <a:r>
              <a:rPr lang="en-US" baseline="0" dirty="0"/>
              <a:t>During the 2008-09 recession, Federal Reserve turned to unconventional tools to influence longer term interest rates to further stimulate the economy - QE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FedFunds.png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07979-0F7C-B37F-C6A8-68A7038A73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02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B6335-3831-FA63-6D5F-625204133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5511A4-96FA-596C-8076-FE4975012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815322-CA8E-4C4F-B999-D8D5AAF44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Both"/>
            </a:pPr>
            <a:r>
              <a:rPr lang="en-US" dirty="0"/>
              <a:t>The fed funds rate is the interest</a:t>
            </a:r>
            <a:r>
              <a:rPr lang="en-US" baseline="0" dirty="0"/>
              <a:t> rate on overnight loans between banks. Think of it as the baseline interest rate on which banks base all other interest rates (e.g. mortgage rates)</a:t>
            </a:r>
            <a:endParaRPr lang="en-US" dirty="0"/>
          </a:p>
          <a:p>
            <a:pPr marL="228600" indent="-228600">
              <a:buAutoNum type="arabicParenBoth"/>
            </a:pPr>
            <a:r>
              <a:rPr lang="en-US" dirty="0"/>
              <a:t>FOMC</a:t>
            </a:r>
            <a:r>
              <a:rPr lang="en-US" baseline="0" dirty="0"/>
              <a:t> lowers the fed funds rate during recessions and raises the fed funds rate during expansions</a:t>
            </a:r>
          </a:p>
          <a:p>
            <a:pPr marL="228600" indent="-228600">
              <a:buAutoNum type="arabicParenBoth"/>
            </a:pPr>
            <a:r>
              <a:rPr lang="en-US" dirty="0"/>
              <a:t>Fed funds rate peaked in the 1980s as then</a:t>
            </a:r>
            <a:r>
              <a:rPr lang="en-US" baseline="0" dirty="0"/>
              <a:t> Chairman Paul Volcker sought to reign in “run away” inflation of the 1970s; doing so resulted in a recession in the early 1980s.</a:t>
            </a:r>
          </a:p>
          <a:p>
            <a:pPr marL="228600" indent="-228600">
              <a:buAutoNum type="arabicParenBoth"/>
            </a:pPr>
            <a:r>
              <a:rPr lang="en-US" baseline="0" dirty="0"/>
              <a:t>Since the 2008-09 recession, the fed funds rate has been kept near zero. </a:t>
            </a:r>
          </a:p>
          <a:p>
            <a:pPr marL="228600" indent="-228600">
              <a:buAutoNum type="arabicParenBoth"/>
            </a:pPr>
            <a:r>
              <a:rPr lang="en-US" baseline="0" dirty="0"/>
              <a:t>During the 2008-09 recession, Federal Reserve turned to unconventional tools to influence longer term interest rates to further stimulate the economy - QE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FedFunds.png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16059-D365-FC68-BF8A-CF43F05F22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27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K-Shaped Economy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3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47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https://www.investopedia.com/insights/worlds-top-economies/#countries-by-gdp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950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Graph: </a:t>
            </a:r>
            <a:r>
              <a:rPr lang="en-US" b="1" baseline="0" dirty="0" err="1"/>
              <a:t>gdp_pot_grow.png</a:t>
            </a:r>
            <a:endParaRPr lang="en-US" b="1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The Point: </a:t>
            </a:r>
            <a:r>
              <a:rPr lang="en-US" baseline="0" dirty="0"/>
              <a:t>From 1990 – 2007, average annual US GDP growth pre-crisis is 2.94%. However, post-crisis US GDP growth is 2.19% (0.75 percentage points lower). Why is has the recovery been sluggish?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Note: </a:t>
            </a:r>
            <a:r>
              <a:rPr lang="en-US" dirty="0"/>
              <a:t>At the</a:t>
            </a:r>
            <a:r>
              <a:rPr lang="en-US" baseline="0" dirty="0"/>
              <a:t> recession’s height, the gap between quarterly GDP growth and potential growth was 2.5 percentage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56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PAYEMS.png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79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6CD18-7453-35EF-0CB9-58D2DE006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66C793-4893-94EA-42AE-596901A35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30B69-0308-E181-EA1A-1E7697D6B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PAYEMS.png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9A428-E6DB-A749-4C2A-714AC71D7D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79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payroll_recent.png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0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DB170-4240-8A74-1E88-261EEA8D2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25B975-4C9A-A68E-1AD7-5072C47DE7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BA6D20-F8F2-A424-45DA-74EF2D49A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PAYEMS.png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24A9E-46D1-45CE-B930-57D4C1452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64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Feb 2020: 130,320 Native born	27,697 foreign born</a:t>
            </a:r>
          </a:p>
          <a:p>
            <a:r>
              <a:rPr lang="en-US" dirty="0"/>
              <a:t>Aug 2025: 132,474 Native	30,816 foreign born	March 2025 peak: 32,225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3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9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5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3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5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4" r:id="rId3"/>
    <p:sldLayoutId id="2147483724" r:id="rId4"/>
    <p:sldLayoutId id="2147483733" r:id="rId5"/>
    <p:sldLayoutId id="2147483723" r:id="rId6"/>
    <p:sldLayoutId id="2147483725" r:id="rId7"/>
    <p:sldLayoutId id="2147483726" r:id="rId8"/>
    <p:sldLayoutId id="2147483727" r:id="rId9"/>
    <p:sldLayoutId id="21474837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NEED_16TB/NEED/LocalGraphs/National/gdp_shares.p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NEED_16TB/NEED/LocalGraphs/National/emp_shares.p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GDP/gdp_history.p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DP_Contributions/contrib_LastQ_Big5.pn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DP_Contributions/contrib_LastQ_Consumption.pn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Spending/Goods_v_Services.png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DP_Contributions/contrib_LastQ_Investment.p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Housing/housing.pn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DP_Contributions/contrib_LastQ_Government.png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PAYEMS_recent.pn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PAYEMS_superrecent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payroll_pandemic.p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FED_Recent.pn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file:////Volumes/R6_Backup/FileShare/Presentations/Base_New/Charts/0.USGraphs/Employment/CLF16OV_COVID.pn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Nativity_Index.pn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Employment/JOLTS/jolts_SepHire.png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Employment/UNRATE_alone_history.png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Employment/UNRATE_EMRATIO_recent.png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Stocks/Since_Inauguration.png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Inflation/cpi_MonthlyMA.png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0Documents/Template/Delegate_Map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file:////Users/Jon/NEED%20Dropbox/Presentations/0Documents/Template/legend.png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Inflation/ppi_MonthlyMAPlus.png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asoline/nom_retailgas.png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asoline/nom_retaildiesel.png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SupplyChain/SupplyChainPressureIndex.png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Monetary/FEDFUNDS_UpperLimit.png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Monetary/FEDAssets.png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Policy/EPU_history.png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Policy/EPUTrade_history.png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Spending/personalconsumption_recession.png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Spending/personalconsumption_pandemic.png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Indicators/consumer_confidence.png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eedecon.org/delivered_presentations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895" y="1795708"/>
            <a:ext cx="10219508" cy="2187011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i="1" dirty="0"/>
              <a:t>Osher Lifelong Learning Institute, Summer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dirty="0"/>
              <a:t>Contemporary Economic Policy Issues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618533" y="3898404"/>
            <a:ext cx="9144000" cy="21870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700" dirty="0">
                <a:solidFill>
                  <a:schemeClr val="tx2"/>
                </a:solidFill>
              </a:rPr>
              <a:t>OLLI – Dominican University, San Rafael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>
                <a:solidFill>
                  <a:schemeClr val="tx2"/>
                </a:solidFill>
              </a:rPr>
              <a:t>July,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tx2"/>
                </a:solidFill>
              </a:rPr>
              <a:t>Host: Jon </a:t>
            </a:r>
            <a:r>
              <a:rPr lang="en-US" sz="2600" dirty="0" err="1">
                <a:solidFill>
                  <a:schemeClr val="tx2"/>
                </a:solidFill>
              </a:rPr>
              <a:t>Haveman</a:t>
            </a:r>
            <a:endParaRPr lang="en-US" sz="26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tx2"/>
                </a:solidFill>
              </a:rPr>
              <a:t>National Economic Education Delegation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61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7E6F9-A980-2348-88F6-87696A437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</a:t>
            </a:r>
            <a:r>
              <a:rPr lang="en-US" dirty="0"/>
              <a:t>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E8607-FDD7-E740-A0B8-3B94245F7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93" y="1602225"/>
            <a:ext cx="6563014" cy="4351338"/>
          </a:xfrm>
        </p:spPr>
        <p:txBody>
          <a:bodyPr>
            <a:normAutofit/>
          </a:bodyPr>
          <a:lstStyle/>
          <a:p>
            <a:r>
              <a:rPr lang="en-US" dirty="0"/>
              <a:t>The U.S. Economy</a:t>
            </a:r>
          </a:p>
          <a:p>
            <a:r>
              <a:rPr lang="en-US" dirty="0"/>
              <a:t>Economic Indicators</a:t>
            </a:r>
          </a:p>
          <a:p>
            <a:r>
              <a:rPr lang="en-US" dirty="0"/>
              <a:t>Big Picture: Uncertainty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924DA-FE6F-254B-8EBF-5C58B48D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8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BCBA-97E0-E940-3FB9-093E6020D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0098C-9159-805A-C03D-79B28FBD5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U.S. Economy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9C218-C90A-ED84-4183-A318BC5DE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174E8-A627-536E-F27B-B72B70F60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219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7EA9A-3C36-4643-A6DF-0C6CABDC8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45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</a:t>
            </a:r>
            <a:r>
              <a:rPr lang="en-US" dirty="0"/>
              <a:t>me Basic Statistics, June 2026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F32882-32CA-7F48-B318-EB2AC54163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58822" y="1196444"/>
          <a:ext cx="8474356" cy="4465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941">
                  <a:extLst>
                    <a:ext uri="{9D8B030D-6E8A-4147-A177-3AD203B41FA5}">
                      <a16:colId xmlns:a16="http://schemas.microsoft.com/office/drawing/2014/main" val="1312289277"/>
                    </a:ext>
                  </a:extLst>
                </a:gridCol>
                <a:gridCol w="3937415">
                  <a:extLst>
                    <a:ext uri="{9D8B030D-6E8A-4147-A177-3AD203B41FA5}">
                      <a16:colId xmlns:a16="http://schemas.microsoft.com/office/drawing/2014/main" val="2451204267"/>
                    </a:ext>
                  </a:extLst>
                </a:gridCol>
              </a:tblGrid>
              <a:tr h="632887">
                <a:tc>
                  <a:txBody>
                    <a:bodyPr/>
                    <a:lstStyle/>
                    <a:p>
                      <a:r>
                        <a:rPr lang="en-US" sz="2600" dirty="0"/>
                        <a:t>Statistic: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Value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4094460252"/>
                  </a:ext>
                </a:extLst>
              </a:tr>
              <a:tr h="632887">
                <a:tc>
                  <a:txBody>
                    <a:bodyPr/>
                    <a:lstStyle/>
                    <a:p>
                      <a:r>
                        <a:rPr lang="en-US" sz="2600" dirty="0"/>
                        <a:t>Population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342.7 Million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8399478"/>
                  </a:ext>
                </a:extLst>
              </a:tr>
              <a:tr h="632887">
                <a:tc>
                  <a:txBody>
                    <a:bodyPr/>
                    <a:lstStyle/>
                    <a:p>
                      <a:r>
                        <a:rPr lang="en-US" sz="2600" dirty="0"/>
                        <a:t>Labor Force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169.4 Million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77635"/>
                  </a:ext>
                </a:extLst>
              </a:tr>
              <a:tr h="632887">
                <a:tc>
                  <a:txBody>
                    <a:bodyPr/>
                    <a:lstStyle/>
                    <a:p>
                      <a:r>
                        <a:rPr lang="en-US" sz="2600" dirty="0"/>
                        <a:t>Employment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162.3 Million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05078"/>
                  </a:ext>
                </a:extLst>
              </a:tr>
              <a:tr h="686314">
                <a:tc>
                  <a:txBody>
                    <a:bodyPr/>
                    <a:lstStyle/>
                    <a:p>
                      <a:r>
                        <a:rPr lang="en-US" sz="2600" dirty="0"/>
                        <a:t>Gross Domestic Product (GDP)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$31.9 Trillion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001420"/>
                  </a:ext>
                </a:extLst>
              </a:tr>
              <a:tr h="614363">
                <a:tc>
                  <a:txBody>
                    <a:bodyPr/>
                    <a:lstStyle/>
                    <a:p>
                      <a:r>
                        <a:rPr lang="en-US" sz="2600" dirty="0"/>
                        <a:t>Income per Capita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$77,790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9538101"/>
                  </a:ext>
                </a:extLst>
              </a:tr>
              <a:tr h="632887">
                <a:tc>
                  <a:txBody>
                    <a:bodyPr/>
                    <a:lstStyle/>
                    <a:p>
                      <a:r>
                        <a:rPr lang="en-US" sz="2600" dirty="0"/>
                        <a:t>Ave. Hourly Earnings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$37.64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6397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50105-51EA-004E-ACC2-10F4529AF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12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C1F518-1D5D-EB4B-921B-42892DB98A70}"/>
              </a:ext>
            </a:extLst>
          </p:cNvPr>
          <p:cNvSpPr txBox="1"/>
          <p:nvPr/>
        </p:nvSpPr>
        <p:spPr>
          <a:xfrm>
            <a:off x="9417749" y="6441462"/>
            <a:ext cx="2102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err="1"/>
              <a:t>fred.stlouisfed.org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89929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36306-E787-8C4F-BBB6-C58FB563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5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</a:t>
            </a:r>
            <a:r>
              <a:rPr lang="en-US" dirty="0"/>
              <a:t> Economy in Global Perspective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DC48F-C405-BA42-B876-B4DBBD17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13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5A3588-7189-5A44-87E1-48F71AEFE0CC}"/>
              </a:ext>
            </a:extLst>
          </p:cNvPr>
          <p:cNvGrpSpPr/>
          <p:nvPr/>
        </p:nvGrpSpPr>
        <p:grpSpPr>
          <a:xfrm>
            <a:off x="493249" y="939878"/>
            <a:ext cx="11068482" cy="5885622"/>
            <a:chOff x="493249" y="939878"/>
            <a:chExt cx="11068482" cy="58856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5E5678-4AC1-334D-A543-C44C30048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122835" y="939878"/>
              <a:ext cx="5438896" cy="5885622"/>
            </a:xfrm>
            <a:prstGeom prst="rect">
              <a:avLst/>
            </a:prstGeom>
          </p:spPr>
        </p:pic>
        <p:pic>
          <p:nvPicPr>
            <p:cNvPr id="8" name="Picture 7" descr="A picture containing table&#10;&#10;Description automatically generated">
              <a:extLst>
                <a:ext uri="{FF2B5EF4-FFF2-40B4-BE49-F238E27FC236}">
                  <a16:creationId xmlns:a16="http://schemas.microsoft.com/office/drawing/2014/main" id="{1D47F4E6-D576-014D-8D3D-AB355C455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3249" y="4236121"/>
              <a:ext cx="5590761" cy="17145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00D4B8E3-2E9D-2D44-9A5C-B356C235199F}"/>
              </a:ext>
            </a:extLst>
          </p:cNvPr>
          <p:cNvSpPr/>
          <p:nvPr/>
        </p:nvSpPr>
        <p:spPr>
          <a:xfrm>
            <a:off x="274745" y="5404726"/>
            <a:ext cx="5795447" cy="545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3EE8C-02E6-294B-AC0E-D3DEEF5699D4}"/>
              </a:ext>
            </a:extLst>
          </p:cNvPr>
          <p:cNvSpPr txBox="1"/>
          <p:nvPr/>
        </p:nvSpPr>
        <p:spPr>
          <a:xfrm>
            <a:off x="1098208" y="1450270"/>
            <a:ext cx="379943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U.S. Nominal GDP:  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$</a:t>
            </a:r>
            <a:r>
              <a:rPr lang="en-US" sz="2800" b="1" u="sng" dirty="0"/>
              <a:t>21.9 trillion</a:t>
            </a:r>
            <a:r>
              <a:rPr lang="en-US" sz="2800" b="1" dirty="0"/>
              <a:t> in 2019-Q4</a:t>
            </a:r>
          </a:p>
          <a:p>
            <a:pPr algn="ctr"/>
            <a:r>
              <a:rPr lang="en-US" sz="2800" b="1" dirty="0"/>
              <a:t>$</a:t>
            </a:r>
            <a:r>
              <a:rPr lang="en-US" sz="2800" b="1" u="sng" dirty="0"/>
              <a:t>19.9 trillion </a:t>
            </a:r>
            <a:r>
              <a:rPr lang="en-US" sz="2800" b="1" dirty="0"/>
              <a:t>in 2020-Q2</a:t>
            </a:r>
          </a:p>
          <a:p>
            <a:pPr algn="ctr"/>
            <a:r>
              <a:rPr lang="en-US" sz="2800" b="1" dirty="0"/>
              <a:t>$</a:t>
            </a:r>
            <a:r>
              <a:rPr lang="en-US" sz="2800" b="1" u="sng" dirty="0"/>
              <a:t>32.4 trillion </a:t>
            </a:r>
            <a:r>
              <a:rPr lang="en-US" sz="2800" b="1" dirty="0"/>
              <a:t>in 2026-Q1</a:t>
            </a:r>
          </a:p>
        </p:txBody>
      </p:sp>
    </p:spTree>
    <p:extLst>
      <p:ext uri="{BB962C8B-B14F-4D97-AF65-F5344CB8AC3E}">
        <p14:creationId xmlns:p14="http://schemas.microsoft.com/office/powerpoint/2010/main" val="57291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BB741-D15D-9A4A-BF56-9B002E857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075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Co</a:t>
            </a:r>
            <a:r>
              <a:rPr lang="en-US" dirty="0"/>
              <a:t>mposition of the U.S. Economy: GDP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48E4B5-17A0-3346-9AE1-8493D9AAFE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235982" y="1325563"/>
            <a:ext cx="9720036" cy="486001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25374-7042-A740-9080-038689482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A8272C-7A8A-4CC8-D597-74C19E4A0F1A}"/>
              </a:ext>
            </a:extLst>
          </p:cNvPr>
          <p:cNvSpPr txBox="1"/>
          <p:nvPr/>
        </p:nvSpPr>
        <p:spPr>
          <a:xfrm>
            <a:off x="7155450" y="6488070"/>
            <a:ext cx="4293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Note: Does not add to 100% because of omitted sectors.</a:t>
            </a:r>
          </a:p>
        </p:txBody>
      </p:sp>
    </p:spTree>
    <p:extLst>
      <p:ext uri="{BB962C8B-B14F-4D97-AF65-F5344CB8AC3E}">
        <p14:creationId xmlns:p14="http://schemas.microsoft.com/office/powerpoint/2010/main" val="3792108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442E5-E5BB-A24C-B4F4-1AC66AE84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483" y="24808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/>
              <a:t> </a:t>
            </a:r>
            <a:r>
              <a:rPr lang="en-US" sz="3800" dirty="0">
                <a:solidFill>
                  <a:schemeClr val="bg1"/>
                </a:solidFill>
              </a:rPr>
              <a:t>Co</a:t>
            </a:r>
            <a:r>
              <a:rPr lang="en-US" sz="3800" dirty="0"/>
              <a:t>mposition of the U.S. Economy: Employment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9F79A9-D87F-554E-AAF6-51DE59A4E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235964" y="1342480"/>
            <a:ext cx="9720072" cy="486003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04A2E-C7AE-3C45-BBA5-54FB92478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B8D33-371A-6D44-A892-CA1C7CE43137}"/>
              </a:ext>
            </a:extLst>
          </p:cNvPr>
          <p:cNvSpPr txBox="1"/>
          <p:nvPr/>
        </p:nvSpPr>
        <p:spPr>
          <a:xfrm>
            <a:off x="2193367" y="2016497"/>
            <a:ext cx="1970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Manufacturing</a:t>
            </a:r>
          </a:p>
          <a:p>
            <a:r>
              <a:rPr lang="en-US" dirty="0"/>
              <a:t>GDP Share = 10.0%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FCA95A-4835-5946-8CBF-6063282B9EB8}"/>
              </a:ext>
            </a:extLst>
          </p:cNvPr>
          <p:cNvSpPr txBox="1"/>
          <p:nvPr/>
        </p:nvSpPr>
        <p:spPr>
          <a:xfrm>
            <a:off x="7257738" y="2016497"/>
            <a:ext cx="2528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Health GDP Share = 7.6%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F30A952-DB98-514F-9A89-DDE8D236A6D6}"/>
              </a:ext>
            </a:extLst>
          </p:cNvPr>
          <p:cNvCxnSpPr>
            <a:cxnSpLocks/>
          </p:cNvCxnSpPr>
          <p:nvPr/>
        </p:nvCxnSpPr>
        <p:spPr>
          <a:xfrm>
            <a:off x="2578308" y="2662828"/>
            <a:ext cx="603804" cy="507092"/>
          </a:xfrm>
          <a:prstGeom prst="line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1853A1-9522-9B43-AB68-BC0CEEF63C3B}"/>
              </a:ext>
            </a:extLst>
          </p:cNvPr>
          <p:cNvCxnSpPr>
            <a:cxnSpLocks/>
          </p:cNvCxnSpPr>
          <p:nvPr/>
        </p:nvCxnSpPr>
        <p:spPr>
          <a:xfrm>
            <a:off x="8994098" y="2385829"/>
            <a:ext cx="792089" cy="276999"/>
          </a:xfrm>
          <a:prstGeom prst="line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802197-7E8A-F144-9247-9BA044043297}"/>
              </a:ext>
            </a:extLst>
          </p:cNvPr>
          <p:cNvSpPr txBox="1"/>
          <p:nvPr/>
        </p:nvSpPr>
        <p:spPr>
          <a:xfrm>
            <a:off x="7155450" y="6488070"/>
            <a:ext cx="4293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Note: Does not add to 100% because of omitted sectors.</a:t>
            </a:r>
          </a:p>
        </p:txBody>
      </p:sp>
    </p:spTree>
    <p:extLst>
      <p:ext uri="{BB962C8B-B14F-4D97-AF65-F5344CB8AC3E}">
        <p14:creationId xmlns:p14="http://schemas.microsoft.com/office/powerpoint/2010/main" val="211869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F2133-B8F4-E444-8925-B85C9CDC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Indicators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7F2E2-CDBB-454D-8411-7DB79FE3E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2C103-F7D3-4943-ABEE-FF90027B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023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29C44-DC2B-944E-A46A-9D0DE8D1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GD</a:t>
            </a:r>
            <a:r>
              <a:rPr lang="en-US" dirty="0"/>
              <a:t>P: Quarterly Growth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183E5-391D-C948-B8F5-E54AEC8B4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23A3308-D906-5147-B47A-A7F3A66363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946150" y="1080376"/>
            <a:ext cx="10299700" cy="514985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DC9842-7485-78E4-5DCA-8464EC1F3057}"/>
              </a:ext>
            </a:extLst>
          </p:cNvPr>
          <p:cNvSpPr txBox="1"/>
          <p:nvPr/>
        </p:nvSpPr>
        <p:spPr>
          <a:xfrm>
            <a:off x="8178151" y="1337138"/>
            <a:ext cx="1638590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Q2-2025:	 3.8%</a:t>
            </a:r>
          </a:p>
          <a:p>
            <a:r>
              <a:rPr lang="en-US" dirty="0"/>
              <a:t>Q3-2025:  4.4%</a:t>
            </a:r>
          </a:p>
          <a:p>
            <a:r>
              <a:rPr lang="en-US" dirty="0"/>
              <a:t>Q4-2025:  0.5%</a:t>
            </a:r>
          </a:p>
          <a:p>
            <a:r>
              <a:rPr lang="en-US" dirty="0"/>
              <a:t>Q1-2026:  2.1%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A46BDB-204B-4602-0090-C72177FA51D2}"/>
              </a:ext>
            </a:extLst>
          </p:cNvPr>
          <p:cNvSpPr txBox="1"/>
          <p:nvPr/>
        </p:nvSpPr>
        <p:spPr>
          <a:xfrm>
            <a:off x="4973618" y="3887407"/>
            <a:ext cx="23189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Growth in 2025:  2.1%</a:t>
            </a:r>
          </a:p>
        </p:txBody>
      </p:sp>
    </p:spTree>
    <p:extLst>
      <p:ext uri="{BB962C8B-B14F-4D97-AF65-F5344CB8AC3E}">
        <p14:creationId xmlns:p14="http://schemas.microsoft.com/office/powerpoint/2010/main" val="257981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FEB8-890E-A35D-70A4-09736A07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Drove GDP to Such Growth?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3C5EEB-A9E1-3443-F01A-A02EC736A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283D8-A589-C519-358A-8F512858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567C805-79B4-9DC8-4C2F-7642B13E84B6}"/>
              </a:ext>
            </a:extLst>
          </p:cNvPr>
          <p:cNvGrpSpPr/>
          <p:nvPr/>
        </p:nvGrpSpPr>
        <p:grpSpPr>
          <a:xfrm>
            <a:off x="3053280" y="1814947"/>
            <a:ext cx="1269270" cy="1135715"/>
            <a:chOff x="4369904" y="3591339"/>
            <a:chExt cx="1269270" cy="11357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A1893E-4DDC-6CAB-4C29-6AF095EFF1CE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1.6%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F5C02E-5614-79CC-D651-B225F1957F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489384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916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2714C-BB49-B80F-E753-09C617F14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E278F-14A2-30C2-8394-B2A30B07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0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</a:t>
            </a:r>
            <a:r>
              <a:rPr lang="en-US" dirty="0"/>
              <a:t>sumers Also Tightened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52D3CB2-0CA2-8E7E-AE8F-1E9A82DB5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D0428-8F9F-2F5B-D90B-6A6C5A72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DB233A-1FFD-7DEC-F5BA-5C34CF12607E}"/>
              </a:ext>
            </a:extLst>
          </p:cNvPr>
          <p:cNvGrpSpPr/>
          <p:nvPr/>
        </p:nvGrpSpPr>
        <p:grpSpPr>
          <a:xfrm>
            <a:off x="6096000" y="3101486"/>
            <a:ext cx="1269270" cy="871130"/>
            <a:chOff x="4369904" y="3591339"/>
            <a:chExt cx="1269270" cy="8711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D9AC64-7515-BBF1-8BDF-AAFC62EB0C02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Normally</a:t>
              </a:r>
            </a:p>
            <a:p>
              <a:pPr algn="ctr"/>
              <a:r>
                <a:rPr lang="en-US" dirty="0"/>
                <a:t>0.77%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BBDAA77-1695-26FC-6728-98C9EC2B07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224799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9FFBE66-924D-51EE-D035-BC98E6FD9069}"/>
              </a:ext>
            </a:extLst>
          </p:cNvPr>
          <p:cNvGrpSpPr/>
          <p:nvPr/>
        </p:nvGrpSpPr>
        <p:grpSpPr>
          <a:xfrm>
            <a:off x="9071610" y="1839065"/>
            <a:ext cx="1269270" cy="871130"/>
            <a:chOff x="4369904" y="3591339"/>
            <a:chExt cx="1269270" cy="8711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AD7E03-1A7B-D6E8-B261-152ED3E6FC76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Normally</a:t>
              </a:r>
            </a:p>
            <a:p>
              <a:pPr algn="ctr"/>
              <a:r>
                <a:rPr lang="en-US" dirty="0"/>
                <a:t>0.85%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121BF8D-2DC3-B074-B2A7-B23C0B5682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224799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90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C583D-6AE7-4448-AEDD-FE436474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Na</a:t>
            </a:r>
            <a:r>
              <a:rPr lang="en-US" dirty="0"/>
              <a:t>tional Economic Education Delegation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F53A3-25E4-514D-9477-7626E8A82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Vision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One day, the public discussion of policy issues will be grounded in an accurate perception of the underlying economic principles and data.</a:t>
            </a:r>
          </a:p>
          <a:p>
            <a:pPr lvl="1"/>
            <a:endParaRPr lang="en-US" dirty="0"/>
          </a:p>
          <a:p>
            <a:r>
              <a:rPr lang="en-US" dirty="0"/>
              <a:t>Mission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unites the skills and knowledge of a vast network of professional economists to promote understanding of the economics of policy issues in the United States.</a:t>
            </a:r>
          </a:p>
          <a:p>
            <a:pPr lvl="1"/>
            <a:endParaRPr lang="en-US" dirty="0"/>
          </a:p>
          <a:p>
            <a:r>
              <a:rPr lang="en-US" dirty="0"/>
              <a:t>NEED Presentations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nonpartisan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and intended to reflect the consensus of the economics profession.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9E664-8C6A-8F44-80D0-F3209C45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254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C3A492F-F1EB-B374-F5AE-64621D437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8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Spe</a:t>
            </a:r>
            <a:r>
              <a:rPr lang="en-US" dirty="0"/>
              <a:t>nding Growth has Been Tepid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E819E9-5CA2-DECC-781E-E3D6FBC3E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310907" y="1161439"/>
            <a:ext cx="9809327" cy="4904663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F0A0A-5F7E-D718-7235-C4C10076E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20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5F817E-6CD1-B90C-F5E2-5294FB125894}"/>
              </a:ext>
            </a:extLst>
          </p:cNvPr>
          <p:cNvSpPr txBox="1"/>
          <p:nvPr/>
        </p:nvSpPr>
        <p:spPr>
          <a:xfrm>
            <a:off x="9063990" y="1889420"/>
            <a:ext cx="1483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Relatively Flat</a:t>
            </a:r>
          </a:p>
        </p:txBody>
      </p:sp>
    </p:spTree>
    <p:extLst>
      <p:ext uri="{BB962C8B-B14F-4D97-AF65-F5344CB8AC3E}">
        <p14:creationId xmlns:p14="http://schemas.microsoft.com/office/powerpoint/2010/main" val="3582643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C90236D-1239-5695-12AA-04276078A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Inv</a:t>
            </a:r>
            <a:r>
              <a:rPr lang="en-US" dirty="0"/>
              <a:t>estment: It’s All About AI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8FB98C2-EE98-9EA1-0F8A-269B925E5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289109" y="1101969"/>
            <a:ext cx="10064691" cy="5032345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80E3B-0963-A303-0FA0-1F31AFDA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21</a:t>
            </a:fld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804CB5-4E29-0421-EF61-9615B964BFB9}"/>
              </a:ext>
            </a:extLst>
          </p:cNvPr>
          <p:cNvGrpSpPr/>
          <p:nvPr/>
        </p:nvGrpSpPr>
        <p:grpSpPr>
          <a:xfrm>
            <a:off x="7464413" y="2861142"/>
            <a:ext cx="1269270" cy="1135715"/>
            <a:chOff x="4369904" y="3591339"/>
            <a:chExt cx="1269270" cy="113571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C8E506E-7882-9CB5-4B4C-6DA1FF0FDB09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0.14%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49A87BB-01BD-2CE0-AEDF-DAAAD2C3C6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489384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5CDF0-0647-F0CD-569D-BA239A3F95B3}"/>
              </a:ext>
            </a:extLst>
          </p:cNvPr>
          <p:cNvGrpSpPr/>
          <p:nvPr/>
        </p:nvGrpSpPr>
        <p:grpSpPr>
          <a:xfrm>
            <a:off x="5674808" y="1848660"/>
            <a:ext cx="1269270" cy="1135715"/>
            <a:chOff x="4369904" y="3591339"/>
            <a:chExt cx="1269270" cy="113571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938200-A963-A41D-815E-70A8CCC4923E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0.7%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4240F82-4A37-508B-0FA2-232988B388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489384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1C22BD-A488-977D-387E-A891ECD555AA}"/>
              </a:ext>
            </a:extLst>
          </p:cNvPr>
          <p:cNvGrpSpPr/>
          <p:nvPr/>
        </p:nvGrpSpPr>
        <p:grpSpPr>
          <a:xfrm>
            <a:off x="2223547" y="957637"/>
            <a:ext cx="1040670" cy="1469895"/>
            <a:chOff x="4598504" y="3591339"/>
            <a:chExt cx="1040670" cy="14698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1ABF8E-D8F9-B4D5-07FC-3FB81721E2F0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0.9%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E439504-991F-EFD0-64EC-1F2B6E33CC52}"/>
                </a:ext>
              </a:extLst>
            </p:cNvPr>
            <p:cNvCxnSpPr>
              <a:cxnSpLocks/>
            </p:cNvCxnSpPr>
            <p:nvPr/>
          </p:nvCxnSpPr>
          <p:spPr>
            <a:xfrm>
              <a:off x="4946176" y="4237670"/>
              <a:ext cx="620714" cy="823564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225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158CD26-88C8-EC37-E43F-9A3E464A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09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Inv</a:t>
            </a:r>
            <a:r>
              <a:rPr lang="en-US" dirty="0"/>
              <a:t>estments in Housing are Running Low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9955D9-AF86-A2BB-5A27-EEE4DBE87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900241" y="1007114"/>
            <a:ext cx="7813913" cy="521578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1F502-C986-193B-9390-9AED78CF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116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2CD3C6-B09E-8E7D-372A-81C9617D8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4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Go</a:t>
            </a:r>
            <a:r>
              <a:rPr lang="en-US" dirty="0"/>
              <a:t>vernment is Steady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EA975B4-E388-F25A-568E-95828F3C7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744661" y="1570730"/>
            <a:ext cx="8702677" cy="4351338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4FC8F-4E2C-F0B6-A2AB-1221C1DE9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823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B2968-C1F7-984E-A56D-45797AE0A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2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/>
              <a:t>nthly Changes in Nonfarm Employment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8D4AF-ACFD-CE42-BD51-A0439CE1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6BD40EF-5E41-8246-BCBD-55A7F152D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034796" y="1169022"/>
            <a:ext cx="10122408" cy="506120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FB54D6-A693-6872-5007-81FFB823D052}"/>
              </a:ext>
            </a:extLst>
          </p:cNvPr>
          <p:cNvSpPr txBox="1"/>
          <p:nvPr/>
        </p:nvSpPr>
        <p:spPr>
          <a:xfrm>
            <a:off x="8434464" y="1672252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Apr:	  148,000</a:t>
            </a:r>
          </a:p>
          <a:p>
            <a:r>
              <a:rPr lang="en-US" dirty="0"/>
              <a:t>May:	  129,000</a:t>
            </a:r>
          </a:p>
          <a:p>
            <a:r>
              <a:rPr lang="en-US" dirty="0"/>
              <a:t>June:	    57,000</a:t>
            </a:r>
          </a:p>
        </p:txBody>
      </p:sp>
    </p:spTree>
    <p:extLst>
      <p:ext uri="{BB962C8B-B14F-4D97-AF65-F5344CB8AC3E}">
        <p14:creationId xmlns:p14="http://schemas.microsoft.com/office/powerpoint/2010/main" val="146642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7FD3E-B83F-8D72-C9B0-4D938832E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A8CC-5DB8-7C5A-26A5-7C3CA2362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2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/>
              <a:t>nthly Changes in Nonfarm Employment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38F2B-EE2E-BF5E-FA51-809B1BAB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933AC21-05C3-3CA7-CE9E-4F5E82EF0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034796" y="1169022"/>
            <a:ext cx="10122408" cy="5061204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FE5771-1AAC-543D-F423-62E8B64FA6CB}"/>
              </a:ext>
            </a:extLst>
          </p:cNvPr>
          <p:cNvSpPr txBox="1"/>
          <p:nvPr/>
        </p:nvSpPr>
        <p:spPr>
          <a:xfrm>
            <a:off x="8434464" y="1672252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Apr:	  148,000</a:t>
            </a:r>
          </a:p>
          <a:p>
            <a:r>
              <a:rPr lang="en-US" dirty="0"/>
              <a:t>May:	  129,000</a:t>
            </a:r>
          </a:p>
          <a:p>
            <a:r>
              <a:rPr lang="en-US" dirty="0"/>
              <a:t>June:	    57,000</a:t>
            </a:r>
          </a:p>
        </p:txBody>
      </p:sp>
    </p:spTree>
    <p:extLst>
      <p:ext uri="{BB962C8B-B14F-4D97-AF65-F5344CB8AC3E}">
        <p14:creationId xmlns:p14="http://schemas.microsoft.com/office/powerpoint/2010/main" val="1444551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E4C00-6EC5-8D44-B8A7-FCDF59A6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Em</a:t>
            </a:r>
            <a:r>
              <a:rPr lang="en-US" dirty="0"/>
              <a:t>ployment Gap … is Growing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D7D96-E13D-744D-9726-53AA9AE6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5D61EB-A64B-A048-8D42-438CE603E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BA220B-7EE2-9043-A729-4472610F60DF}"/>
              </a:ext>
            </a:extLst>
          </p:cNvPr>
          <p:cNvSpPr txBox="1"/>
          <p:nvPr/>
        </p:nvSpPr>
        <p:spPr>
          <a:xfrm>
            <a:off x="6293567" y="3346294"/>
            <a:ext cx="4668723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100" dirty="0"/>
              <a:t>6.7 Million ABOVE February, 2020.</a:t>
            </a:r>
          </a:p>
          <a:p>
            <a:r>
              <a:rPr lang="en-US" sz="2100" dirty="0"/>
              <a:t>9.9 Million BELOW where we should be.</a:t>
            </a:r>
          </a:p>
        </p:txBody>
      </p:sp>
    </p:spTree>
    <p:extLst>
      <p:ext uri="{BB962C8B-B14F-4D97-AF65-F5344CB8AC3E}">
        <p14:creationId xmlns:p14="http://schemas.microsoft.com/office/powerpoint/2010/main" val="68597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0A2EC-D53B-AE68-7176-850973BAE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31093-EE8F-5D27-717F-08DC6AC2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2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/>
              <a:t>nthly Changes in Federal Gov’t Employment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CF2F1-9C26-1D1D-9305-596A632E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A36E41-C9D1-000E-30F9-4AEA3003D344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78885" y="1025335"/>
            <a:ext cx="7189636" cy="522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62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6BD7-73F1-C6CE-B8E5-CA64F48F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2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ere Are The Workers Going?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C43C12-E557-96C7-2A62-25D999166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link="rId2"/>
          <a:srcRect/>
          <a:stretch>
            <a:fillRect/>
          </a:stretch>
        </p:blipFill>
        <p:spPr>
          <a:xfrm>
            <a:off x="1017241" y="1151467"/>
            <a:ext cx="10157518" cy="507875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62EF5-0D2B-EAB0-195D-2931FD4C5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F7C67E-C23B-1D4E-9301-814DEC80BD11}"/>
              </a:ext>
            </a:extLst>
          </p:cNvPr>
          <p:cNvSpPr txBox="1"/>
          <p:nvPr/>
        </p:nvSpPr>
        <p:spPr>
          <a:xfrm>
            <a:off x="7343280" y="3429000"/>
            <a:ext cx="385894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4.9 million ABOVE Feb 2020</a:t>
            </a:r>
          </a:p>
          <a:p>
            <a:r>
              <a:rPr lang="en-US" dirty="0"/>
              <a:t>5.0 million BELOW where we should be</a:t>
            </a:r>
          </a:p>
        </p:txBody>
      </p:sp>
    </p:spTree>
    <p:extLst>
      <p:ext uri="{BB962C8B-B14F-4D97-AF65-F5344CB8AC3E}">
        <p14:creationId xmlns:p14="http://schemas.microsoft.com/office/powerpoint/2010/main" val="3609574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CA50C-59A0-0480-DE2F-0DD5D0577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70F07-9CFA-9906-2670-A1A1975C8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74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F2644B-60B8-07BC-6C78-7D05CC0D6A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2132" y="1015877"/>
            <a:ext cx="8802291" cy="512674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3A149-C944-B5FA-EBA7-DED039F1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BFBE9E-9DFB-CD01-A189-B32CA916AFBD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2023-2053</a:t>
            </a:r>
          </a:p>
        </p:txBody>
      </p:sp>
    </p:spTree>
    <p:extLst>
      <p:ext uri="{BB962C8B-B14F-4D97-AF65-F5344CB8AC3E}">
        <p14:creationId xmlns:p14="http://schemas.microsoft.com/office/powerpoint/2010/main" val="88114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B01C3-FF41-4249-9398-889388F4B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o Are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4F465-072B-E84A-A927-098D0F973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447"/>
            <a:ext cx="10515600" cy="49603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Honorary Board: 54 members</a:t>
            </a:r>
          </a:p>
          <a:p>
            <a:pPr lvl="1"/>
            <a:r>
              <a:rPr lang="en-US" dirty="0"/>
              <a:t>2 Fed Chairs: Janet Yellen, Ben Bernanke</a:t>
            </a:r>
          </a:p>
          <a:p>
            <a:pPr lvl="1"/>
            <a:r>
              <a:rPr lang="en-US" dirty="0"/>
              <a:t>6 Chairs Council of Economic Advisers</a:t>
            </a:r>
          </a:p>
          <a:p>
            <a:pPr lvl="2"/>
            <a:r>
              <a:rPr lang="en-US" dirty="0"/>
              <a:t>Furman (D), Rosen (R), Bernanke (R), Yellen (D), Tyson (D), </a:t>
            </a:r>
            <a:r>
              <a:rPr lang="en-US" dirty="0" err="1"/>
              <a:t>Goolsbee</a:t>
            </a:r>
            <a:r>
              <a:rPr lang="en-US" dirty="0"/>
              <a:t> (D)</a:t>
            </a:r>
          </a:p>
          <a:p>
            <a:pPr lvl="1"/>
            <a:r>
              <a:rPr lang="en-US" dirty="0"/>
              <a:t>4 Nobel Prize Winners</a:t>
            </a:r>
          </a:p>
          <a:p>
            <a:pPr lvl="2"/>
            <a:r>
              <a:rPr lang="en-US" dirty="0"/>
              <a:t>Akerlof, Smith, Maskin, and Bernanke</a:t>
            </a:r>
          </a:p>
          <a:p>
            <a:r>
              <a:rPr lang="en-US" dirty="0"/>
              <a:t>Delegates: 652+ members</a:t>
            </a:r>
          </a:p>
          <a:p>
            <a:pPr lvl="1"/>
            <a:r>
              <a:rPr lang="en-US" dirty="0"/>
              <a:t>At all levels of academia and some in government service</a:t>
            </a:r>
          </a:p>
          <a:p>
            <a:pPr lvl="1"/>
            <a:r>
              <a:rPr lang="en-US" dirty="0"/>
              <a:t>All have a Ph.D. in economics</a:t>
            </a:r>
          </a:p>
          <a:p>
            <a:pPr lvl="1"/>
            <a:r>
              <a:rPr lang="en-US" dirty="0"/>
              <a:t>Crowdsource slide decks</a:t>
            </a:r>
          </a:p>
          <a:p>
            <a:pPr lvl="1"/>
            <a:r>
              <a:rPr lang="en-US" dirty="0"/>
              <a:t>Give presentations</a:t>
            </a:r>
          </a:p>
          <a:p>
            <a:r>
              <a:rPr lang="en-US" dirty="0"/>
              <a:t>Global Partners: 48 Ph.D. Economists</a:t>
            </a:r>
          </a:p>
          <a:p>
            <a:pPr lvl="1"/>
            <a:r>
              <a:rPr lang="en-US" dirty="0"/>
              <a:t>Aid in slide deck development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7D279-C637-1E48-898C-9051ECD03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748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A815-81E3-F614-B223-B7C51207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9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to the Rescue? Less So Now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B434BF-EEAA-ED3D-002D-A72A9468E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186996" y="1126671"/>
            <a:ext cx="10207110" cy="510355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E69E3-7376-5D01-A24C-1D1D75BC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A593E-1AD0-CEE3-0750-05FD95FC75ED}"/>
              </a:ext>
            </a:extLst>
          </p:cNvPr>
          <p:cNvSpPr txBox="1"/>
          <p:nvPr/>
        </p:nvSpPr>
        <p:spPr>
          <a:xfrm>
            <a:off x="3028950" y="1851660"/>
            <a:ext cx="32104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Feb/20 to Now:</a:t>
            </a:r>
          </a:p>
          <a:p>
            <a:r>
              <a:rPr lang="en-US" dirty="0"/>
              <a:t>	Native Growth:   2,810</a:t>
            </a:r>
          </a:p>
          <a:p>
            <a:r>
              <a:rPr lang="en-US" dirty="0"/>
              <a:t>	Foreign Growth: 3,153</a:t>
            </a:r>
          </a:p>
        </p:txBody>
      </p:sp>
    </p:spTree>
    <p:extLst>
      <p:ext uri="{BB962C8B-B14F-4D97-AF65-F5344CB8AC3E}">
        <p14:creationId xmlns:p14="http://schemas.microsoft.com/office/powerpoint/2010/main" val="2706125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A73DC-AD6F-58D0-61A1-ED7A186E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03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Gre</a:t>
            </a:r>
            <a:r>
              <a:rPr lang="en-US" dirty="0"/>
              <a:t>at Hesitation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7603276-0D0A-A352-3173-13CB29759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197009" y="1119464"/>
            <a:ext cx="9797981" cy="48989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55F73-F2B3-C51E-39AC-211AD9A6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9414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F06A-D900-2178-FA43-68320574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</a:t>
            </a:r>
            <a:r>
              <a:rPr lang="en-US" dirty="0"/>
              <a:t>me Notes on Employment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51A8B-8D35-B843-4EE3-B600972AF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Slowing over the last couple of months.</a:t>
            </a:r>
          </a:p>
          <a:p>
            <a:pPr lvl="1"/>
            <a:r>
              <a:rPr lang="en-US" dirty="0"/>
              <a:t>Ragged before that.</a:t>
            </a:r>
          </a:p>
          <a:p>
            <a:pPr lvl="1"/>
            <a:r>
              <a:rPr lang="en-US" dirty="0"/>
              <a:t>Likely connected to slow labor force growth.</a:t>
            </a:r>
          </a:p>
          <a:p>
            <a:r>
              <a:rPr lang="en-US" dirty="0"/>
              <a:t>The slower pace is ok: Just have to keep up with population growth.</a:t>
            </a:r>
          </a:p>
          <a:p>
            <a:r>
              <a:rPr lang="en-US" dirty="0"/>
              <a:t>Most growth is coming from among the foreign born.</a:t>
            </a:r>
          </a:p>
          <a:p>
            <a:r>
              <a:rPr lang="en-US" dirty="0"/>
              <a:t>ALL growth is coming from Healthcare and Social Services.</a:t>
            </a:r>
          </a:p>
          <a:p>
            <a:r>
              <a:rPr lang="en-US" dirty="0"/>
              <a:t>Women now occupy more nonfarm jobs than men.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8C21B-C469-4EBF-F6EA-4BB7C26C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4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D6E3-A98E-C975-96B9-9B514E183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266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An</a:t>
            </a:r>
            <a:r>
              <a:rPr lang="en-US" dirty="0"/>
              <a:t>d Unemployment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08D893F-CE9B-24BE-AAE2-A8F65CBCB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237584" y="1080280"/>
            <a:ext cx="10042525" cy="5021262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0FB6A-B1E8-CAEF-D583-FC0B52A08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6983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1492B-5683-2F7E-5598-85C22C08C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E2DE-4298-C9E3-5092-68B475FF4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266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An</a:t>
            </a:r>
            <a:r>
              <a:rPr lang="en-US" dirty="0"/>
              <a:t>d Unemployment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C0016C-7F8C-C767-8C91-77B536CD05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237584" y="1080280"/>
            <a:ext cx="10042525" cy="5021262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876DE-689B-9488-4372-124D0C5A0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597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E5B22-3BD1-B421-1FB5-AD0068771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55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And</a:t>
            </a:r>
            <a:r>
              <a:rPr lang="en-US" dirty="0"/>
              <a:t> Stocks?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06EAD3-E432-8C7F-7483-8CA1B139D0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21080" y="1155306"/>
            <a:ext cx="10149840" cy="50749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0E5F0-DCB0-3DAE-54F7-E418FF7C2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50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4BA2-C159-2048-8B33-2FBFC767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Inflation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DDC87-713F-0F49-B31E-73F6DDC5B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87431-2867-EB4C-9155-DDF694B3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909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D9B3A-B559-2F4D-9E1B-509ED8F6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30" y="2102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ation: Latest Figures – to May/26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E4FE7-BBF4-1741-A1B3-04ABBA73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5D965-38A0-CE42-91CF-4EBB17D62A03}"/>
              </a:ext>
            </a:extLst>
          </p:cNvPr>
          <p:cNvSpPr txBox="1"/>
          <p:nvPr/>
        </p:nvSpPr>
        <p:spPr>
          <a:xfrm>
            <a:off x="10070170" y="6456851"/>
            <a:ext cx="1542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NYTimes.com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012744-0F19-4912-01FB-B8FC30673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59841" y="936460"/>
            <a:ext cx="7412909" cy="52479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2C341C-6A6C-A688-FE0A-7632E58C7116}"/>
              </a:ext>
            </a:extLst>
          </p:cNvPr>
          <p:cNvSpPr txBox="1"/>
          <p:nvPr/>
        </p:nvSpPr>
        <p:spPr>
          <a:xfrm>
            <a:off x="7232718" y="2006715"/>
            <a:ext cx="400122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The uptick is entirely because of the war.</a:t>
            </a:r>
          </a:p>
        </p:txBody>
      </p:sp>
    </p:spTree>
    <p:extLst>
      <p:ext uri="{BB962C8B-B14F-4D97-AF65-F5344CB8AC3E}">
        <p14:creationId xmlns:p14="http://schemas.microsoft.com/office/powerpoint/2010/main" val="379072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4E52D-4016-E2C2-54D8-3AB78E975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3C3B0-D911-A90A-C435-A0B12A5BF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30" y="2102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ation: LATEST Monthly Figures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C4407-0D14-5E50-4DE1-3367F14B4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3FA532-0426-2A26-20CE-17BF6081E07C}"/>
              </a:ext>
            </a:extLst>
          </p:cNvPr>
          <p:cNvSpPr txBox="1"/>
          <p:nvPr/>
        </p:nvSpPr>
        <p:spPr>
          <a:xfrm>
            <a:off x="10070170" y="6456851"/>
            <a:ext cx="1542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NYTimes.com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3D8698-5D5E-B13C-6251-55C9A99F85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2500" y="1253717"/>
            <a:ext cx="5007900" cy="46977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666837-55EF-B666-F10A-3C6EBECF67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68363" y="1563161"/>
            <a:ext cx="5847588" cy="43760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9321A6B-C642-6C70-3582-0A7AD19A22B5}"/>
              </a:ext>
            </a:extLst>
          </p:cNvPr>
          <p:cNvSpPr/>
          <p:nvPr/>
        </p:nvSpPr>
        <p:spPr>
          <a:xfrm>
            <a:off x="612499" y="3827720"/>
            <a:ext cx="3768115" cy="119578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A04D81-8A07-3292-3C85-318DBC8D271D}"/>
              </a:ext>
            </a:extLst>
          </p:cNvPr>
          <p:cNvSpPr/>
          <p:nvPr/>
        </p:nvSpPr>
        <p:spPr>
          <a:xfrm>
            <a:off x="6168362" y="4284921"/>
            <a:ext cx="4655582" cy="51818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21ADE9-5FE4-AB85-AAB6-053A3619BDAD}"/>
              </a:ext>
            </a:extLst>
          </p:cNvPr>
          <p:cNvSpPr/>
          <p:nvPr/>
        </p:nvSpPr>
        <p:spPr>
          <a:xfrm>
            <a:off x="612499" y="2521540"/>
            <a:ext cx="5110968" cy="119578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89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969ECD1-05F6-AA44-912F-450A71EB4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13383"/>
            <a:ext cx="10058400" cy="50292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B99C1F-B9E0-2444-891F-7AFA309F1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CPI</a:t>
            </a:r>
            <a:r>
              <a:rPr lang="en-US" dirty="0"/>
              <a:t> in the Last 3/6 Months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0D90E-8765-0E47-B32E-87271A60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490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B23E-7084-7944-A45B-C6D0E0A6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1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ere Are We?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594F58-9AA6-F24A-964E-3AC22CA41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744845" y="1047352"/>
            <a:ext cx="7728643" cy="478603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876C4-A3D6-7242-9D80-C8D64A70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7DAB63-0268-1544-985C-0D4232ED6F4E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8806449" y="3937438"/>
            <a:ext cx="2801807" cy="187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01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4DAAC-3281-D648-6205-57F0408A2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491381E-4FDC-2BB3-AB17-C80B87E16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13383"/>
            <a:ext cx="10058400" cy="50292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B99491-E6B0-73B7-4EE6-1646FAE50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PPI</a:t>
            </a:r>
            <a:r>
              <a:rPr lang="en-US" dirty="0"/>
              <a:t> in the Last Few Months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DCA2E-8FCF-AB7A-C3E3-C3628FBB8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358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D29CF-8A26-EC01-9513-D6D506F7B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ation: Gas Prices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3D9968-13E5-8B8D-CD37-AFB9B3E38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37983" y="1125276"/>
            <a:ext cx="10116033" cy="50580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AF305-D56B-765D-40D4-A69042AD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2075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1A75D-10E5-3E6E-7FAD-EB40AD01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D0F37-CBE4-4A19-0C56-CD5F4583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ation: Diesel Prices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1198D3-20A2-9683-2C03-C0090987F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37983" y="1125276"/>
            <a:ext cx="10116033" cy="50580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91856-A770-74CE-FBD8-61E155C98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00909-ED7A-0F16-2AE4-51DDA23B2693}"/>
              </a:ext>
            </a:extLst>
          </p:cNvPr>
          <p:cNvSpPr txBox="1"/>
          <p:nvPr/>
        </p:nvSpPr>
        <p:spPr>
          <a:xfrm>
            <a:off x="10154093" y="2732567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3.46</a:t>
            </a:r>
          </a:p>
        </p:txBody>
      </p:sp>
    </p:spTree>
    <p:extLst>
      <p:ext uri="{BB962C8B-B14F-4D97-AF65-F5344CB8AC3E}">
        <p14:creationId xmlns:p14="http://schemas.microsoft.com/office/powerpoint/2010/main" val="26546281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D6046-4621-AB3D-2003-1C2F942FE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3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Sho</a:t>
            </a:r>
            <a:r>
              <a:rPr lang="en-US" dirty="0"/>
              <a:t>rtages From the War: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922AE-5D7C-639E-A90B-85777AA40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755086" cy="4351338"/>
          </a:xfrm>
        </p:spPr>
        <p:txBody>
          <a:bodyPr/>
          <a:lstStyle/>
          <a:p>
            <a:r>
              <a:rPr lang="en-US" dirty="0" err="1"/>
              <a:t>Naptha</a:t>
            </a:r>
            <a:r>
              <a:rPr lang="en-US" dirty="0"/>
              <a:t> – ink ingredient</a:t>
            </a:r>
          </a:p>
          <a:p>
            <a:pPr lvl="1"/>
            <a:r>
              <a:rPr lang="en-US" dirty="0"/>
              <a:t>Bathrooms, newspapers, cars, and paint.</a:t>
            </a:r>
          </a:p>
          <a:p>
            <a:r>
              <a:rPr lang="en-US" dirty="0"/>
              <a:t>Oil, in particular, heavy jet fuel and diesel (more so than gas for cars)</a:t>
            </a:r>
          </a:p>
          <a:p>
            <a:r>
              <a:rPr lang="en-US" dirty="0"/>
              <a:t>Ingredients for fertilizer	</a:t>
            </a:r>
          </a:p>
          <a:p>
            <a:pPr lvl="1"/>
            <a:r>
              <a:rPr lang="en-US" dirty="0"/>
              <a:t>Nitrogen and phosphate</a:t>
            </a:r>
          </a:p>
          <a:p>
            <a:r>
              <a:rPr lang="en-US" dirty="0"/>
              <a:t>Helium – MRI machines, AI chips, EVs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Wide variety of others.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9C64A-20A7-6950-46B9-CA3F0834D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08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2DDB-1433-47C7-ADAA-1A6CAA9C8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0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Ver</a:t>
            </a:r>
            <a:r>
              <a:rPr lang="en-US" dirty="0"/>
              <a:t>y Significant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CFA11-57FF-E48E-0C5F-C7B3B719F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Rising fuel prices, especially diesel, impact ALL industries.</a:t>
            </a:r>
          </a:p>
          <a:p>
            <a:pPr lvl="1"/>
            <a:r>
              <a:rPr lang="en-US" dirty="0"/>
              <a:t>Some, of course, more than others.</a:t>
            </a:r>
          </a:p>
          <a:p>
            <a:pPr lvl="1"/>
            <a:r>
              <a:rPr lang="en-US" dirty="0"/>
              <a:t>The importance of mobility determines how much.</a:t>
            </a:r>
          </a:p>
          <a:p>
            <a:r>
              <a:rPr lang="en-US" dirty="0"/>
              <a:t>Especially vulnerable industries:</a:t>
            </a:r>
          </a:p>
          <a:p>
            <a:pPr lvl="1"/>
            <a:r>
              <a:rPr lang="en-US" dirty="0"/>
              <a:t>Aviation</a:t>
            </a:r>
          </a:p>
          <a:p>
            <a:pPr lvl="1"/>
            <a:r>
              <a:rPr lang="en-US" dirty="0"/>
              <a:t>Transportation</a:t>
            </a:r>
          </a:p>
          <a:p>
            <a:pPr lvl="1"/>
            <a:r>
              <a:rPr lang="en-US" dirty="0"/>
              <a:t>Agriculture</a:t>
            </a:r>
          </a:p>
          <a:p>
            <a:pPr lvl="1"/>
            <a:r>
              <a:rPr lang="en-US" dirty="0"/>
              <a:t>Manufacturing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BA75F0-A413-0D54-11EF-12120E6BD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4089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9A9D19B-1A9C-D05F-EE5A-80ECE4D96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It’s</a:t>
            </a:r>
            <a:r>
              <a:rPr lang="en-US" dirty="0"/>
              <a:t> Not Just About Oil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CF5A4A2-3371-5A74-5B9A-49C864240E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959425" y="1093652"/>
            <a:ext cx="10273149" cy="5136574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B0D9C-CD9D-0FBD-62F5-59A645C8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0061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F824-904F-6AAE-B40F-85B5BCAEA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5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 Outpaces Wage Growth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753D6A6-658E-0385-E714-402CE1D04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178" y="972162"/>
            <a:ext cx="7129896" cy="52580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B831D-756F-9770-F5BD-CFDE8BD1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6461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638C0-D6BB-E04A-B038-3AE0C4CE1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Fed: Reining in Inflation?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F1762-7F27-034B-9A1E-7DF4CA0A6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F6F8E-D5F7-554C-87DD-571BD9B8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3468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0D60-93A0-E14A-B198-562200FA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08" y="2949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</a:t>
            </a:r>
            <a:r>
              <a:rPr lang="en-US" dirty="0"/>
              <a:t>eral Funds Rate – Recent Activity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8A68F6-2498-E641-89E0-09D72459A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90F64-1A12-B742-9303-73F489E0E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056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F6CD1-9A71-1044-B634-D5ABCF42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41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</a:t>
            </a:r>
            <a:r>
              <a:rPr lang="en-US" dirty="0"/>
              <a:t>: Reducing its Asset Holdings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3F6AF64-4FA4-4940-BB15-0807C66E7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12315"/>
            <a:ext cx="1005840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2B2A7-D59C-8145-85DE-3BAB7943E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49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8072418-2E1B-2DD7-25CF-2C3F4FA5A7EB}"/>
              </a:ext>
            </a:extLst>
          </p:cNvPr>
          <p:cNvGrpSpPr/>
          <p:nvPr/>
        </p:nvGrpSpPr>
        <p:grpSpPr>
          <a:xfrm>
            <a:off x="8886674" y="2537878"/>
            <a:ext cx="1688561" cy="1926798"/>
            <a:chOff x="9085617" y="2338943"/>
            <a:chExt cx="1649811" cy="19267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A7371B-AD45-014B-A14F-790F244A13A7}"/>
                </a:ext>
              </a:extLst>
            </p:cNvPr>
            <p:cNvSpPr txBox="1"/>
            <p:nvPr/>
          </p:nvSpPr>
          <p:spPr>
            <a:xfrm>
              <a:off x="9085617" y="3896409"/>
              <a:ext cx="164981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Holding Pattern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7B82659-FACF-084A-BE0F-CA5FC5EA8B79}"/>
                </a:ext>
              </a:extLst>
            </p:cNvPr>
            <p:cNvCxnSpPr/>
            <p:nvPr/>
          </p:nvCxnSpPr>
          <p:spPr>
            <a:xfrm flipV="1">
              <a:off x="10090854" y="2338943"/>
              <a:ext cx="628803" cy="1559569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122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B23E-7084-7944-A45B-C6D0E0A6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1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ere Have We Presented?  (1,380 Talks)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594F58-9AA6-F24A-964E-3AC22CA41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582057" y="946544"/>
            <a:ext cx="8057691" cy="498979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876C4-A3D6-7242-9D80-C8D64A70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7DAB63-0268-1544-985C-0D4232ED6F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497166" y="4608925"/>
            <a:ext cx="2981646" cy="180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00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10AD3-2EC7-7C68-8CD7-96FD0E27B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7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900" dirty="0">
                <a:solidFill>
                  <a:schemeClr val="bg1"/>
                </a:solidFill>
              </a:rPr>
              <a:t>Scyl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</a:rPr>
              <a:t>la and Charybdis: “A Rock and a Hard Place”</a:t>
            </a:r>
            <a:endParaRPr lang="en-US" sz="39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The phrase &quot;Between a Rock &amp; a Hard Place&quot; has roots in ...">
            <a:extLst>
              <a:ext uri="{FF2B5EF4-FFF2-40B4-BE49-F238E27FC236}">
                <a16:creationId xmlns:a16="http://schemas.microsoft.com/office/drawing/2014/main" id="{8C4BBF91-4843-AC3E-4BDA-C333084C9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5163" y="1475346"/>
            <a:ext cx="8093414" cy="47548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C3150-80BB-2F2E-DDC6-845A82C3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D2DDB-5785-7437-D789-EE53FBDDBC20}"/>
              </a:ext>
            </a:extLst>
          </p:cNvPr>
          <p:cNvSpPr txBox="1"/>
          <p:nvPr/>
        </p:nvSpPr>
        <p:spPr>
          <a:xfrm>
            <a:off x="9915138" y="3322528"/>
            <a:ext cx="22998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Jerome Powell</a:t>
            </a:r>
          </a:p>
          <a:p>
            <a:r>
              <a:rPr lang="en-US" sz="2800" dirty="0"/>
              <a:t>And now</a:t>
            </a:r>
          </a:p>
          <a:p>
            <a:r>
              <a:rPr lang="en-US" sz="2800" dirty="0"/>
              <a:t>Kevin Warsh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C40A7C2-F909-29B4-50E7-AC6EA5C93159}"/>
              </a:ext>
            </a:extLst>
          </p:cNvPr>
          <p:cNvCxnSpPr>
            <a:cxnSpLocks/>
          </p:cNvCxnSpPr>
          <p:nvPr/>
        </p:nvCxnSpPr>
        <p:spPr>
          <a:xfrm flipH="1">
            <a:off x="6766041" y="3783695"/>
            <a:ext cx="3263816" cy="1283810"/>
          </a:xfrm>
          <a:prstGeom prst="straightConnector1">
            <a:avLst/>
          </a:prstGeom>
          <a:ln w="63500">
            <a:solidFill>
              <a:srgbClr val="FF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8AF9E46-80C2-9225-4344-76C23DCB4571}"/>
              </a:ext>
            </a:extLst>
          </p:cNvPr>
          <p:cNvSpPr txBox="1"/>
          <p:nvPr/>
        </p:nvSpPr>
        <p:spPr>
          <a:xfrm>
            <a:off x="10114764" y="1917426"/>
            <a:ext cx="183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Inflation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8FC5EB-46C2-5CBA-1FAB-07D125D28C68}"/>
              </a:ext>
            </a:extLst>
          </p:cNvPr>
          <p:cNvCxnSpPr>
            <a:cxnSpLocks/>
          </p:cNvCxnSpPr>
          <p:nvPr/>
        </p:nvCxnSpPr>
        <p:spPr>
          <a:xfrm flipH="1">
            <a:off x="8453093" y="2387043"/>
            <a:ext cx="1705989" cy="1802787"/>
          </a:xfrm>
          <a:prstGeom prst="straightConnector1">
            <a:avLst/>
          </a:prstGeom>
          <a:ln w="63500">
            <a:solidFill>
              <a:srgbClr val="FF000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857845-64DB-44D8-6BE3-107A0CE2BDC0}"/>
              </a:ext>
            </a:extLst>
          </p:cNvPr>
          <p:cNvSpPr txBox="1"/>
          <p:nvPr/>
        </p:nvSpPr>
        <p:spPr>
          <a:xfrm>
            <a:off x="49706" y="3831894"/>
            <a:ext cx="19832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Recession</a:t>
            </a:r>
          </a:p>
          <a:p>
            <a:r>
              <a:rPr lang="en-US" sz="2000" dirty="0"/>
              <a:t>(Unemployment)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C0D3A0A-CC4F-6B13-C515-95CCEFE99ECF}"/>
              </a:ext>
            </a:extLst>
          </p:cNvPr>
          <p:cNvCxnSpPr>
            <a:cxnSpLocks/>
          </p:cNvCxnSpPr>
          <p:nvPr/>
        </p:nvCxnSpPr>
        <p:spPr>
          <a:xfrm flipH="1">
            <a:off x="1927052" y="2875175"/>
            <a:ext cx="1966218" cy="1314655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27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9B7C1-3B6A-49B3-3A2D-66F60C32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Bigger Picture: Uncertainty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6B4F9-93F4-A34E-14E3-90D2930CD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F2632-4705-E1D1-BDD5-046201089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57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DC3CF-E153-DBCE-E13D-4999B5190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A5374-65F3-1E2A-EB5F-FB1ABA4F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3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Poli</a:t>
            </a:r>
            <a:r>
              <a:rPr lang="en-US" dirty="0"/>
              <a:t>cy Uncertainty Index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60A19-FC7A-0D41-21C9-62A1A59F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52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53F27D-E5E7-3A6A-6BDA-98EB1A32E536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54452" y="1188678"/>
            <a:ext cx="10083096" cy="50415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02DCE6-05C4-341F-0981-A43969FF220E}"/>
              </a:ext>
            </a:extLst>
          </p:cNvPr>
          <p:cNvSpPr/>
          <p:nvPr/>
        </p:nvSpPr>
        <p:spPr>
          <a:xfrm>
            <a:off x="9750708" y="1325564"/>
            <a:ext cx="1007780" cy="37578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53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AC3D9-72EF-FCE5-1858-D184537BC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5E00D-64AB-A7FC-AEB6-7026FB901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51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Poli</a:t>
            </a:r>
            <a:r>
              <a:rPr lang="en-US" dirty="0"/>
              <a:t>cy Uncertainty Index – Last 10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D6580-476C-6717-4CAC-2F4799FC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53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FAECF3-5463-D580-DDFB-354ACCEB86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4452" y="1188678"/>
            <a:ext cx="10083096" cy="50415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D81A1F-D039-179F-4D7D-4CB1E7962A6A}"/>
              </a:ext>
            </a:extLst>
          </p:cNvPr>
          <p:cNvSpPr/>
          <p:nvPr/>
        </p:nvSpPr>
        <p:spPr>
          <a:xfrm>
            <a:off x="8558213" y="1543050"/>
            <a:ext cx="1857375" cy="35403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66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99E9C-EFF2-7601-D3F6-2407434B5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51D7-04D3-46FC-8B4D-6087E5F34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51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Poli</a:t>
            </a:r>
            <a:r>
              <a:rPr lang="en-US" dirty="0"/>
              <a:t>cy Uncertainty Index – Trade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D2C85F-1FF6-E3CC-67A3-DFA5B539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54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1000BA-5C1A-DA90-CA4A-0B233B3EA5A3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54452" y="1188678"/>
            <a:ext cx="10083096" cy="50415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1B3C1B4-3AD7-4D51-87E7-167D6381E605}"/>
              </a:ext>
            </a:extLst>
          </p:cNvPr>
          <p:cNvSpPr/>
          <p:nvPr/>
        </p:nvSpPr>
        <p:spPr>
          <a:xfrm>
            <a:off x="9750708" y="1325564"/>
            <a:ext cx="599240" cy="37578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61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FB39A-D845-DF32-1627-C3A676D9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9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certainties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3AD65-18FB-EED9-DBF5-62E4C2A3D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effect will continued deportations have?</a:t>
            </a:r>
          </a:p>
          <a:p>
            <a:r>
              <a:rPr lang="en-US" dirty="0"/>
              <a:t>Will AI continue to drive growth?</a:t>
            </a:r>
          </a:p>
          <a:p>
            <a:r>
              <a:rPr lang="en-US" dirty="0"/>
              <a:t>Will tariffs continue to drive inflation?</a:t>
            </a:r>
          </a:p>
          <a:p>
            <a:pPr lvl="1"/>
            <a:r>
              <a:rPr lang="en-US" dirty="0"/>
              <a:t>Fed says that ALL of the inflation above 2% is from tariffs, until…</a:t>
            </a:r>
          </a:p>
          <a:p>
            <a:r>
              <a:rPr lang="en-US" dirty="0"/>
              <a:t>Will the war drive inflation beyond fuel prices?</a:t>
            </a:r>
          </a:p>
          <a:p>
            <a:pPr lvl="1"/>
            <a:r>
              <a:rPr lang="en-US" dirty="0"/>
              <a:t>It is clear in fuel prices, but every other sector of the economy depends on fuel. Higher fuel prices drive prices in the rest of the economy up.</a:t>
            </a:r>
          </a:p>
          <a:p>
            <a:r>
              <a:rPr lang="en-US" dirty="0"/>
              <a:t>Will consumers continue to hold up?</a:t>
            </a:r>
          </a:p>
          <a:p>
            <a:pPr lvl="1"/>
            <a:r>
              <a:rPr lang="en-US" dirty="0"/>
              <a:t>Evidence that spending is in decline.</a:t>
            </a:r>
          </a:p>
          <a:p>
            <a:r>
              <a:rPr lang="en-US" dirty="0"/>
              <a:t>What happens to Fed policy now that Jerome Powell is gone?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0331E-1B2C-B11E-4202-173A5A47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20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9EBEDF-4849-0F9F-CC40-B94947F77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5E06CA-8AC8-4B58-E42A-F3469F43D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23" y="1219323"/>
            <a:ext cx="7772400" cy="17475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D9FF0-B4B2-006E-2A67-2B0B18414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008" y="3891085"/>
            <a:ext cx="7772400" cy="164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382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46556B-AE4F-6704-42BE-59E5221D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57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5A5081-C89B-E8BE-E68F-9B979180B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35" y="488279"/>
            <a:ext cx="9680880" cy="54995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40AA89-CEE5-EA67-42CD-68F23C050E9D}"/>
              </a:ext>
            </a:extLst>
          </p:cNvPr>
          <p:cNvSpPr txBox="1"/>
          <p:nvPr/>
        </p:nvSpPr>
        <p:spPr>
          <a:xfrm>
            <a:off x="6008915" y="6456851"/>
            <a:ext cx="5612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Presentation given by Sylvain Leduc to the Monterey Bay Economic Partnership</a:t>
            </a:r>
          </a:p>
        </p:txBody>
      </p:sp>
    </p:spTree>
    <p:extLst>
      <p:ext uri="{BB962C8B-B14F-4D97-AF65-F5344CB8AC3E}">
        <p14:creationId xmlns:p14="http://schemas.microsoft.com/office/powerpoint/2010/main" val="4053672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CA384-B050-52FC-78DB-82A20889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792" y="0"/>
            <a:ext cx="10342008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AI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and Investment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6AF61-C543-EC5E-CAFB-EB121868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58</a:t>
            </a:fld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F368529-728B-3E30-B3FD-7D5874FA34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75" y="1192508"/>
            <a:ext cx="589761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603F28-7943-9668-D1BD-6216BF870729}"/>
              </a:ext>
            </a:extLst>
          </p:cNvPr>
          <p:cNvSpPr txBox="1"/>
          <p:nvPr/>
        </p:nvSpPr>
        <p:spPr>
          <a:xfrm>
            <a:off x="492388" y="5215868"/>
            <a:ext cx="3744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 Parthenon:   Macroeconomics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AC37599-6214-B459-4FD3-9BE0B1D1D442}"/>
              </a:ext>
            </a:extLst>
          </p:cNvPr>
          <p:cNvGraphicFramePr>
            <a:graphicFrameLocks noGrp="1"/>
          </p:cNvGraphicFramePr>
          <p:nvPr/>
        </p:nvGraphicFramePr>
        <p:xfrm>
          <a:off x="6254750" y="2359044"/>
          <a:ext cx="5937250" cy="2225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995">
                  <a:extLst>
                    <a:ext uri="{9D8B030D-6E8A-4147-A177-3AD203B41FA5}">
                      <a16:colId xmlns:a16="http://schemas.microsoft.com/office/drawing/2014/main" val="1999062570"/>
                    </a:ext>
                  </a:extLst>
                </a:gridCol>
                <a:gridCol w="1483995">
                  <a:extLst>
                    <a:ext uri="{9D8B030D-6E8A-4147-A177-3AD203B41FA5}">
                      <a16:colId xmlns:a16="http://schemas.microsoft.com/office/drawing/2014/main" val="2656256078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385396756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3189923655"/>
                    </a:ext>
                  </a:extLst>
                </a:gridCol>
              </a:tblGrid>
              <a:tr h="31557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AI Investment &amp; GDP Growth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414249"/>
                  </a:ext>
                </a:extLst>
              </a:tr>
              <a:tr h="3155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Period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GDP Growth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AI Contribution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Difference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0712528"/>
                  </a:ext>
                </a:extLst>
              </a:tr>
              <a:tr h="3155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25Q1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2.0 percent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1.3 percent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0.7 percent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0921606"/>
                  </a:ext>
                </a:extLst>
              </a:tr>
              <a:tr h="3155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25Q2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2.1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1.2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0.9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7542550"/>
                  </a:ext>
                </a:extLst>
              </a:tr>
              <a:tr h="3155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25Q3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2.3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0.5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1.8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353228"/>
                  </a:ext>
                </a:extLst>
              </a:tr>
              <a:tr h="647412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Source:  BEA &amp; https://www.stlouisfed.org/on-the-economy/2026/jan/tracking-ai-contribution-gdp-growth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540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9389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1583C-6F9A-D73C-73D5-01466E2F6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About AI Investment?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E435A-2EBB-3428-5500-8974486C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59</a:t>
            </a:fld>
            <a:endParaRPr lang="en-GB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1229E8C-E4AA-C65A-5C40-F61F2075B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0421" y="1585924"/>
            <a:ext cx="5215651" cy="457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1969B6-6545-069B-5585-D775CF9F47B0}"/>
              </a:ext>
            </a:extLst>
          </p:cNvPr>
          <p:cNvSpPr txBox="1"/>
          <p:nvPr/>
        </p:nvSpPr>
        <p:spPr>
          <a:xfrm>
            <a:off x="3175729" y="6089622"/>
            <a:ext cx="60970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https://www.goldmansachs.com/insights/articles/tracking-trillions-the-assumptions-shaping-scale-of-the-ai-build-out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B43110D-4245-BBC3-EDA0-D253612E3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282" y="1351291"/>
            <a:ext cx="493329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1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D1759-DACC-8946-9598-490F34C9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26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Ava</a:t>
            </a:r>
            <a:r>
              <a:rPr lang="en-US" dirty="0"/>
              <a:t>ilable NEED Topics Include: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EE1CF-F5DE-3540-AED9-1599FABB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US Economy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Climate Change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Inequality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Mobility</a:t>
            </a:r>
          </a:p>
          <a:p>
            <a:pPr>
              <a:spcAft>
                <a:spcPts val="1000"/>
              </a:spcAft>
            </a:pPr>
            <a:r>
              <a:rPr lang="en-US" dirty="0"/>
              <a:t>Trade and Globalization</a:t>
            </a:r>
          </a:p>
          <a:p>
            <a:pPr>
              <a:spcAft>
                <a:spcPts val="1000"/>
              </a:spcAft>
            </a:pPr>
            <a:r>
              <a:rPr lang="en-US" dirty="0"/>
              <a:t>Minimum Wages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36DEF-5C7A-D74F-8694-7D6688B40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Saving Social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Budgets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Debt</a:t>
            </a:r>
          </a:p>
          <a:p>
            <a:pPr>
              <a:spcAft>
                <a:spcPts val="1000"/>
              </a:spcAft>
            </a:pPr>
            <a:r>
              <a:rPr lang="en-US" dirty="0"/>
              <a:t>Black-White Wealth Gap</a:t>
            </a:r>
          </a:p>
          <a:p>
            <a:pPr>
              <a:spcAft>
                <a:spcPts val="1000"/>
              </a:spcAft>
            </a:pPr>
            <a:r>
              <a:rPr lang="en-US" dirty="0"/>
              <a:t>Autonomous Vehicles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ECF3A-738D-534F-9B20-5C34452E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765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9C933-FF6E-FAB7-0A11-49E5D496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76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/>
              <a:t>ffs and Price 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30528-0867-E603-89DB-A75242FBF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60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729057-FB08-3C68-954B-62930E483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639" y="916027"/>
            <a:ext cx="8120721" cy="531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147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9D036F-8D50-4CEC-B477-39EC50F3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5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Per</a:t>
            </a:r>
            <a:r>
              <a:rPr lang="en-US" sz="3800" dirty="0"/>
              <a:t>sonal Consumption Expenditures Are Slowing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CFC7E7C-58A4-84AC-0939-3085E80C9E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439861" y="1253330"/>
            <a:ext cx="9953791" cy="4976895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12F1E-4DA9-42EA-5756-38C497375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9190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889D7-6105-80DA-586D-154CF1671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B2CB134-2FE7-C930-FE92-AF5F1B8B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5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Per</a:t>
            </a:r>
            <a:r>
              <a:rPr lang="en-US" sz="3800" dirty="0"/>
              <a:t>sonal Consumption Expenditures Are Slowing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0D831B-C626-F2B5-DA01-F636948EEC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439861" y="1253330"/>
            <a:ext cx="9953791" cy="4976895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6B71D-CB44-3070-B709-8143A79E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62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EC4FE6-7922-59E3-0CCD-D2571842A1EE}"/>
              </a:ext>
            </a:extLst>
          </p:cNvPr>
          <p:cNvSpPr/>
          <p:nvPr/>
        </p:nvSpPr>
        <p:spPr>
          <a:xfrm>
            <a:off x="10248248" y="2001079"/>
            <a:ext cx="1145307" cy="7499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0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819E6B6-A778-B8FA-48B9-AED4ED6D6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042987" y="1219200"/>
            <a:ext cx="9404350" cy="4702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947F69-5B41-9F20-2D12-0EB9FCB27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7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</a:t>
            </a:r>
            <a:r>
              <a:rPr lang="en-US" dirty="0"/>
              <a:t>sumer Confidence is Waning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C2CC2-1ECA-E7D4-7C5D-7DB6DDC66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217156-F8FE-C77F-84ED-43F96595EEB4}"/>
              </a:ext>
            </a:extLst>
          </p:cNvPr>
          <p:cNvSpPr txBox="1"/>
          <p:nvPr/>
        </p:nvSpPr>
        <p:spPr>
          <a:xfrm>
            <a:off x="7774022" y="1232799"/>
            <a:ext cx="236103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At its lowest level ever!</a:t>
            </a:r>
          </a:p>
          <a:p>
            <a:pPr algn="ctr"/>
            <a:r>
              <a:rPr lang="en-US" dirty="0"/>
              <a:t>(56-year history)</a:t>
            </a:r>
          </a:p>
        </p:txBody>
      </p:sp>
    </p:spTree>
    <p:extLst>
      <p:ext uri="{BB962C8B-B14F-4D97-AF65-F5344CB8AC3E}">
        <p14:creationId xmlns:p14="http://schemas.microsoft.com/office/powerpoint/2010/main" val="36709084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9E905-FDBB-AAD7-BB7D-355D5D2EB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K-S</a:t>
            </a:r>
            <a:r>
              <a:rPr lang="en-US" dirty="0"/>
              <a:t>haped Economy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1F3C8-5FD1-EE9C-D0E3-820B1A80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64</a:t>
            </a:fld>
            <a:endParaRPr lang="en-GB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41C3CC7-C11E-2D65-925F-A4E302B3A6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325563"/>
          <a:ext cx="10975357" cy="514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60382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06133-7460-E47D-6C8F-60658503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re</a:t>
            </a:r>
            <a:r>
              <a:rPr lang="en-US" dirty="0"/>
              <a:t> Detail on the K-Shaped Economy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B5B32-1BCA-2F42-396B-A32099F87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65</a:t>
            </a:fld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F89E40-21CD-5C73-EF97-2C274B3063CB}"/>
              </a:ext>
            </a:extLst>
          </p:cNvPr>
          <p:cNvSpPr txBox="1"/>
          <p:nvPr/>
        </p:nvSpPr>
        <p:spPr>
          <a:xfrm>
            <a:off x="4784236" y="6084549"/>
            <a:ext cx="60970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Source: @SteveRattner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6CE6E0-3189-ECA9-7FFC-B2742EFAE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673" y="988287"/>
            <a:ext cx="8028742" cy="509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070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79665-5DBD-30E4-B890-AA13423EA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/>
              <a:t>netary Policy after Jerome Powell?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202A1-B7AD-A499-194C-C9994C2F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66</a:t>
            </a:fld>
            <a:endParaRPr lang="en-GB"/>
          </a:p>
        </p:txBody>
      </p:sp>
      <p:pic>
        <p:nvPicPr>
          <p:cNvPr id="2050" name="Picture 2" descr="Who is Kevin Warsh, Trump's pick to ...">
            <a:extLst>
              <a:ext uri="{FF2B5EF4-FFF2-40B4-BE49-F238E27FC236}">
                <a16:creationId xmlns:a16="http://schemas.microsoft.com/office/drawing/2014/main" id="{5C8D8904-CA99-954D-102A-7EAE5D83D2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71" y="1325563"/>
            <a:ext cx="575950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707257-B379-4C1F-1A3F-D938C8C9C495}"/>
              </a:ext>
            </a:extLst>
          </p:cNvPr>
          <p:cNvSpPr txBox="1"/>
          <p:nvPr/>
        </p:nvSpPr>
        <p:spPr>
          <a:xfrm>
            <a:off x="2993971" y="4983163"/>
            <a:ext cx="575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Kevin Warsh:  replaced Jerome Powell as the Chair of the Fed in May.</a:t>
            </a:r>
          </a:p>
        </p:txBody>
      </p:sp>
    </p:spTree>
    <p:extLst>
      <p:ext uri="{BB962C8B-B14F-4D97-AF65-F5344CB8AC3E}">
        <p14:creationId xmlns:p14="http://schemas.microsoft.com/office/powerpoint/2010/main" val="39194831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6943B-06A1-6B4F-A3EE-C0592873D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3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82845-578F-EE76-7681-A616710DC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221"/>
            <a:ext cx="10515600" cy="46818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Inflation: was getting close to Fed’s 2% target.</a:t>
            </a:r>
          </a:p>
          <a:p>
            <a:pPr lvl="1"/>
            <a:r>
              <a:rPr lang="en-US" dirty="0"/>
              <a:t>But is now going in the wrong direction</a:t>
            </a:r>
          </a:p>
          <a:p>
            <a:r>
              <a:rPr lang="en-US" dirty="0"/>
              <a:t>Current immigration and trade policies will exacerbate inflation.</a:t>
            </a:r>
          </a:p>
          <a:p>
            <a:r>
              <a:rPr lang="en-US" dirty="0"/>
              <a:t>Immigration: deportations tax the economy and are expensive.</a:t>
            </a:r>
          </a:p>
          <a:p>
            <a:pPr lvl="1"/>
            <a:r>
              <a:rPr lang="en-US" dirty="0"/>
              <a:t>Many, MANY ag workers are unauthorized immigrants. (50% of Central Valley)</a:t>
            </a:r>
          </a:p>
          <a:p>
            <a:r>
              <a:rPr lang="en-US" dirty="0"/>
              <a:t>Tariffs: are a tax.</a:t>
            </a:r>
          </a:p>
          <a:p>
            <a:pPr lvl="1"/>
            <a:r>
              <a:rPr lang="en-US" dirty="0"/>
              <a:t>Taxes raise prices. Period. Full Stop.</a:t>
            </a:r>
          </a:p>
          <a:p>
            <a:pPr lvl="1"/>
            <a:r>
              <a:rPr lang="en-US" dirty="0"/>
              <a:t>Taxes often cost jobs. Tariffs likely will.</a:t>
            </a:r>
          </a:p>
          <a:p>
            <a:r>
              <a:rPr lang="en-US" dirty="0"/>
              <a:t>The war is going to drive up prices and uncertainty.</a:t>
            </a:r>
          </a:p>
          <a:p>
            <a:pPr lvl="1"/>
            <a:r>
              <a:rPr lang="en-US" dirty="0"/>
              <a:t>Nobody invests into uncertainty.</a:t>
            </a:r>
          </a:p>
          <a:p>
            <a:r>
              <a:rPr lang="en-US" dirty="0"/>
              <a:t>What if the AI bubble bursts?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846CF-B072-0217-29E4-013CB7BA1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49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63F9-DD18-E191-E267-7D1AE947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Are</a:t>
            </a:r>
            <a:r>
              <a:rPr lang="en-US" dirty="0"/>
              <a:t> We Headed for A Recession?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ABD5-25E0-F640-3F0B-5C32983CE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159"/>
            <a:ext cx="10515600" cy="485577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dirty="0"/>
              <a:t>Probably not.</a:t>
            </a:r>
          </a:p>
          <a:p>
            <a:r>
              <a:rPr lang="en-US" dirty="0"/>
              <a:t>Forecasts are all over the place.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IMF forecasting 2.4% in 2026.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30-50% chance of a recession by some models.</a:t>
            </a:r>
          </a:p>
          <a:p>
            <a:pPr>
              <a:spcAft>
                <a:spcPts val="1000"/>
              </a:spcAft>
            </a:pPr>
            <a:r>
              <a:rPr lang="en-US" dirty="0"/>
              <a:t>A slowdown in economic growth seems inevitable.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the economy has been proving remarkably resilient!</a:t>
            </a:r>
          </a:p>
          <a:p>
            <a:r>
              <a:rPr lang="en-US" dirty="0"/>
              <a:t>A bout of stagflation unlikely, but possible.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C91C1-8B56-9F9E-781D-D41E7ECC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3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0DF7B-BC1F-1BEB-0BB5-7CA3FB24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State of the Economy &amp;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54723-8240-3A30-2CE7-BDA5D5E71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key indicators for judging the macro economy are still good</a:t>
            </a:r>
          </a:p>
          <a:p>
            <a:pPr lvl="1"/>
            <a:r>
              <a:rPr lang="en-US" dirty="0"/>
              <a:t>Output and unemployment are close to their “full employment” levels, although the labor market data may be getting worse.</a:t>
            </a:r>
          </a:p>
          <a:p>
            <a:pPr lvl="1"/>
            <a:r>
              <a:rPr lang="en-US" dirty="0"/>
              <a:t>Inflation is still a bit elevated, but some of this is due to “price shock.”</a:t>
            </a:r>
          </a:p>
          <a:p>
            <a:r>
              <a:rPr lang="en-US" dirty="0"/>
              <a:t>Concerns</a:t>
            </a:r>
          </a:p>
          <a:p>
            <a:pPr lvl="1"/>
            <a:r>
              <a:rPr lang="en-US" dirty="0"/>
              <a:t>Growth in demand could be weakening.</a:t>
            </a:r>
          </a:p>
          <a:p>
            <a:pPr lvl="1"/>
            <a:r>
              <a:rPr lang="en-US" dirty="0"/>
              <a:t>Price shocks may get worse.</a:t>
            </a:r>
          </a:p>
          <a:p>
            <a:r>
              <a:rPr lang="en-US" dirty="0"/>
              <a:t>Big Uncertainty:  the Future of the Fed &amp; Monetary Policy.</a:t>
            </a:r>
          </a:p>
          <a:p>
            <a:r>
              <a:rPr lang="en-US" dirty="0"/>
              <a:t>Government policies are currently economically counterproductive.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59B1C-CDB6-F9FC-5F35-75BA2042D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13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70EF-8EDB-7745-8BB2-2100735B8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96" y="1203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Co</a:t>
            </a:r>
            <a:r>
              <a:rPr lang="en-US" dirty="0"/>
              <a:t>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2FA3-29B6-8E48-8CFA-C14EC58E7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11177751" cy="435133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Contemporary Economic Policy</a:t>
            </a:r>
          </a:p>
          <a:p>
            <a:pPr lvl="1">
              <a:spcAft>
                <a:spcPts val="1000"/>
              </a:spcAft>
            </a:pPr>
            <a:r>
              <a:rPr lang="en-US" b="1" dirty="0"/>
              <a:t>Week 1 (7/8): 	US Economic Update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2 (7/15): 	The Economics of Immigration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3 (7/22):	Tariff Economics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4 (7/29):	Saving Social Security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C9F29-08F6-1440-B2E7-4A98F558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457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55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Tha</a:t>
            </a:r>
            <a:r>
              <a:rPr lang="en-US" dirty="0"/>
              <a:t>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endParaRPr lang="en-US" dirty="0"/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u="sng" dirty="0">
                <a:hlinkClick r:id="rId4"/>
              </a:rPr>
              <a:t>www.NEEDEcon.org/testimonials.php</a:t>
            </a:r>
            <a:endParaRPr lang="en-US" u="sng" dirty="0"/>
          </a:p>
          <a:p>
            <a:pPr marL="0" indent="0" algn="ctr">
              <a:buNone/>
            </a:pPr>
            <a:endParaRPr lang="en-US" u="sng" dirty="0"/>
          </a:p>
          <a:p>
            <a:pPr marL="0" indent="0" algn="ctr">
              <a:buNone/>
            </a:pPr>
            <a:r>
              <a:rPr lang="en-US" dirty="0"/>
              <a:t>Become a Friend of NEED:  </a:t>
            </a:r>
            <a:r>
              <a:rPr lang="en-US" dirty="0" err="1"/>
              <a:t>www.NEEDEcon.org</a:t>
            </a:r>
            <a:r>
              <a:rPr lang="en-US" dirty="0"/>
              <a:t>/friend.php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24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7AF01-9403-8B45-9B3D-54F69C9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</a:t>
            </a:r>
            <a:r>
              <a:rPr lang="en-US" dirty="0"/>
              <a:t>mitting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6BCC2-1252-644F-A5FE-9BA98B69F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Submit questions in the chat.</a:t>
            </a:r>
          </a:p>
          <a:p>
            <a:pPr lvl="1"/>
            <a:r>
              <a:rPr lang="en-US" dirty="0"/>
              <a:t>I will try to handle them as they come up.</a:t>
            </a:r>
          </a:p>
          <a:p>
            <a:r>
              <a:rPr lang="en-US" dirty="0"/>
              <a:t>We will do a verbal Q&amp;A once the material has been presented.</a:t>
            </a:r>
          </a:p>
          <a:p>
            <a:endParaRPr lang="en-US" dirty="0"/>
          </a:p>
          <a:p>
            <a:r>
              <a:rPr lang="en-US" dirty="0"/>
              <a:t>Slides will be available from the NEED website shortly. (</a:t>
            </a:r>
            <a:r>
              <a:rPr lang="en-US" dirty="0">
                <a:hlinkClick r:id="rId3"/>
              </a:rPr>
              <a:t>https://needecon.org/delivered_presentations.php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Also: Break at 10:55 for 5 minutes.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E0C3F-F683-7649-B9E6-AA556310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8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BF5922-3E2B-9F06-67BF-241FC0095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8858183" y="4340821"/>
            <a:ext cx="301752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6246" y="1776790"/>
            <a:ext cx="10219508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dirty="0"/>
              <a:t>U.S. Economic Update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D2299F7-B118-F94E-8862-E4A57C984DB5}"/>
              </a:ext>
            </a:extLst>
          </p:cNvPr>
          <p:cNvSpPr txBox="1">
            <a:spLocks/>
          </p:cNvSpPr>
          <p:nvPr/>
        </p:nvSpPr>
        <p:spPr>
          <a:xfrm>
            <a:off x="1563596" y="3975696"/>
            <a:ext cx="9144000" cy="2011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100" dirty="0">
                <a:solidFill>
                  <a:schemeClr val="tx2"/>
                </a:solidFill>
              </a:rPr>
              <a:t>OLLI – Dominican University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>
                <a:solidFill>
                  <a:schemeClr val="tx2"/>
                </a:solidFill>
              </a:rPr>
              <a:t>Jon </a:t>
            </a:r>
            <a:r>
              <a:rPr lang="en-US" sz="3100" dirty="0" err="1">
                <a:solidFill>
                  <a:schemeClr val="tx2"/>
                </a:solidFill>
              </a:rPr>
              <a:t>Haveman</a:t>
            </a:r>
            <a:r>
              <a:rPr lang="en-US" sz="31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NEED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July 8,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6D7F51-049F-674F-8A06-04B9CAEBB587}"/>
              </a:ext>
            </a:extLst>
          </p:cNvPr>
          <p:cNvSpPr txBox="1"/>
          <p:nvPr/>
        </p:nvSpPr>
        <p:spPr>
          <a:xfrm>
            <a:off x="3774831" y="5509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8CC4A96-3031-68D3-E8EC-A243A54F9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131481" y="224110"/>
            <a:ext cx="3226085" cy="188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6D470E-10AB-68A3-F2C8-B62F6F0DE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298" y="233365"/>
            <a:ext cx="2596221" cy="259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8250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39230</TotalTime>
  <Words>2213</Words>
  <Application>Microsoft Macintosh PowerPoint</Application>
  <PresentationFormat>Widescreen</PresentationFormat>
  <Paragraphs>413</Paragraphs>
  <Slides>70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Arial</vt:lpstr>
      <vt:lpstr>Calibri</vt:lpstr>
      <vt:lpstr>Courier New</vt:lpstr>
      <vt:lpstr>Times New Roman</vt:lpstr>
      <vt:lpstr>Custom Design</vt:lpstr>
      <vt:lpstr>PowerPoint Presentation</vt:lpstr>
      <vt:lpstr> National Economic Education Delegation</vt:lpstr>
      <vt:lpstr>Who Are We?</vt:lpstr>
      <vt:lpstr>Where Are We?</vt:lpstr>
      <vt:lpstr>Where Have We Presented?  (1,380 Talks)</vt:lpstr>
      <vt:lpstr> Available NEED Topics Include:</vt:lpstr>
      <vt:lpstr> Course Outline</vt:lpstr>
      <vt:lpstr>Submitting Questions</vt:lpstr>
      <vt:lpstr>PowerPoint Presentation</vt:lpstr>
      <vt:lpstr>Outline</vt:lpstr>
      <vt:lpstr>The U.S. Economy</vt:lpstr>
      <vt:lpstr>Some Basic Statistics, June 2026</vt:lpstr>
      <vt:lpstr>U.S. Economy in Global Perspective</vt:lpstr>
      <vt:lpstr> Composition of the U.S. Economy: GDP</vt:lpstr>
      <vt:lpstr> Composition of the U.S. Economy: Employment</vt:lpstr>
      <vt:lpstr>Economic Indicators</vt:lpstr>
      <vt:lpstr>GDP: Quarterly Growth</vt:lpstr>
      <vt:lpstr>What Drove GDP to Such Growth?</vt:lpstr>
      <vt:lpstr>Consumers Also Tightened</vt:lpstr>
      <vt:lpstr>Spending Growth has Been Tepid</vt:lpstr>
      <vt:lpstr>Investment: It’s All About AI</vt:lpstr>
      <vt:lpstr>Investments in Housing are Running Low</vt:lpstr>
      <vt:lpstr>Government is Steady</vt:lpstr>
      <vt:lpstr>Monthly Changes in Nonfarm Employment</vt:lpstr>
      <vt:lpstr>Monthly Changes in Nonfarm Employment</vt:lpstr>
      <vt:lpstr>Employment Gap … is Growing</vt:lpstr>
      <vt:lpstr>Monthly Changes in Federal Gov’t Employment</vt:lpstr>
      <vt:lpstr>Where Are The Workers Going?</vt:lpstr>
      <vt:lpstr>Is Immigration Saving the Day?</vt:lpstr>
      <vt:lpstr>Immigrants to the Rescue? Less So Now</vt:lpstr>
      <vt:lpstr>Great Hesitation</vt:lpstr>
      <vt:lpstr>Some Notes on Employment Growth</vt:lpstr>
      <vt:lpstr>And Unemployment</vt:lpstr>
      <vt:lpstr>And Unemployment</vt:lpstr>
      <vt:lpstr>And Stocks?</vt:lpstr>
      <vt:lpstr>Inflation</vt:lpstr>
      <vt:lpstr>Inflation: Latest Figures – to May/26</vt:lpstr>
      <vt:lpstr>Inflation: LATEST Monthly Figures</vt:lpstr>
      <vt:lpstr>CPI in the Last 3/6 Months</vt:lpstr>
      <vt:lpstr>PPI in the Last Few Months</vt:lpstr>
      <vt:lpstr>Inflation: Gas Prices</vt:lpstr>
      <vt:lpstr>Inflation: Diesel Prices</vt:lpstr>
      <vt:lpstr>Shortages From the War:</vt:lpstr>
      <vt:lpstr>Very Significant Implications</vt:lpstr>
      <vt:lpstr>It’s Not Just About Oil</vt:lpstr>
      <vt:lpstr>Inflation Outpaces Wage Growth</vt:lpstr>
      <vt:lpstr>The Fed: Reining in Inflation?</vt:lpstr>
      <vt:lpstr>Federal Funds Rate – Recent Activity</vt:lpstr>
      <vt:lpstr>Fed: Reducing its Asset Holdings</vt:lpstr>
      <vt:lpstr>Scylla and Charybdis: “A Rock and a Hard Place”</vt:lpstr>
      <vt:lpstr>Bigger Picture: Uncertainty</vt:lpstr>
      <vt:lpstr>Policy Uncertainty Index</vt:lpstr>
      <vt:lpstr>Policy Uncertainty Index – Last 10 Years</vt:lpstr>
      <vt:lpstr>Policy Uncertainty Index – Trade</vt:lpstr>
      <vt:lpstr>Uncertainties</vt:lpstr>
      <vt:lpstr>PowerPoint Presentation</vt:lpstr>
      <vt:lpstr>PowerPoint Presentation</vt:lpstr>
      <vt:lpstr>AI and Investment</vt:lpstr>
      <vt:lpstr>What About AI Investment?</vt:lpstr>
      <vt:lpstr>Tariffs and Price Effects</vt:lpstr>
      <vt:lpstr>Personal Consumption Expenditures Are Slowing</vt:lpstr>
      <vt:lpstr>Personal Consumption Expenditures Are Slowing</vt:lpstr>
      <vt:lpstr>Consumer Confidence is Waning</vt:lpstr>
      <vt:lpstr>K-Shaped Economy</vt:lpstr>
      <vt:lpstr>More Detail on the K-Shaped Economy</vt:lpstr>
      <vt:lpstr>Monetary Policy after Jerome Powell?</vt:lpstr>
      <vt:lpstr>Summary</vt:lpstr>
      <vt:lpstr>Are We Headed for A Recession?</vt:lpstr>
      <vt:lpstr>The State of the Economy &amp; the Future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Jon Haveman</cp:lastModifiedBy>
  <cp:revision>501</cp:revision>
  <cp:lastPrinted>2026-07-08T18:40:52Z</cp:lastPrinted>
  <dcterms:created xsi:type="dcterms:W3CDTF">2017-05-03T22:30:38Z</dcterms:created>
  <dcterms:modified xsi:type="dcterms:W3CDTF">2026-07-08T18:40:57Z</dcterms:modified>
</cp:coreProperties>
</file>