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5"/>
  </p:notesMasterIdLst>
  <p:sldIdLst>
    <p:sldId id="4194" r:id="rId2"/>
    <p:sldId id="4001" r:id="rId3"/>
    <p:sldId id="436" r:id="rId4"/>
    <p:sldId id="4182" r:id="rId5"/>
    <p:sldId id="4142" r:id="rId6"/>
    <p:sldId id="1091" r:id="rId7"/>
    <p:sldId id="3943" r:id="rId8"/>
    <p:sldId id="4349" r:id="rId9"/>
    <p:sldId id="4002" r:id="rId10"/>
    <p:sldId id="4348" r:id="rId11"/>
    <p:sldId id="3982" r:id="rId12"/>
    <p:sldId id="4347" r:id="rId13"/>
    <p:sldId id="4218" r:id="rId14"/>
    <p:sldId id="317" r:id="rId15"/>
    <p:sldId id="3886" r:id="rId16"/>
    <p:sldId id="4217" r:id="rId17"/>
    <p:sldId id="340" r:id="rId18"/>
    <p:sldId id="1178" r:id="rId19"/>
    <p:sldId id="4388" r:id="rId20"/>
    <p:sldId id="4389" r:id="rId21"/>
    <p:sldId id="272" r:id="rId22"/>
    <p:sldId id="4147" r:id="rId23"/>
    <p:sldId id="4407" r:id="rId24"/>
    <p:sldId id="354" r:id="rId25"/>
    <p:sldId id="4073" r:id="rId26"/>
    <p:sldId id="342" r:id="rId27"/>
    <p:sldId id="278" r:id="rId28"/>
    <p:sldId id="4316" r:id="rId29"/>
    <p:sldId id="4372" r:id="rId30"/>
    <p:sldId id="3855" r:id="rId31"/>
    <p:sldId id="4384" r:id="rId32"/>
    <p:sldId id="4385" r:id="rId33"/>
    <p:sldId id="1173" r:id="rId34"/>
    <p:sldId id="4357" r:id="rId35"/>
    <p:sldId id="4359" r:id="rId36"/>
    <p:sldId id="4223" r:id="rId37"/>
    <p:sldId id="4408" r:id="rId38"/>
    <p:sldId id="4390" r:id="rId39"/>
    <p:sldId id="4381" r:id="rId40"/>
    <p:sldId id="4374" r:id="rId41"/>
    <p:sldId id="4391" r:id="rId42"/>
    <p:sldId id="4336" r:id="rId43"/>
    <p:sldId id="4392" r:id="rId44"/>
    <p:sldId id="4353" r:id="rId45"/>
    <p:sldId id="4346" r:id="rId46"/>
    <p:sldId id="4362" r:id="rId47"/>
    <p:sldId id="4393" r:id="rId48"/>
    <p:sldId id="4221" r:id="rId49"/>
    <p:sldId id="4370" r:id="rId50"/>
    <p:sldId id="4376" r:id="rId51"/>
    <p:sldId id="4395" r:id="rId52"/>
    <p:sldId id="290" r:id="rId53"/>
    <p:sldId id="4379" r:id="rId54"/>
    <p:sldId id="350" r:id="rId55"/>
    <p:sldId id="271" r:id="rId56"/>
    <p:sldId id="4378" r:id="rId57"/>
    <p:sldId id="4398" r:id="rId58"/>
    <p:sldId id="4402" r:id="rId59"/>
    <p:sldId id="4400" r:id="rId60"/>
    <p:sldId id="4168" r:id="rId61"/>
    <p:sldId id="4094" r:id="rId62"/>
    <p:sldId id="1197" r:id="rId63"/>
    <p:sldId id="4053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8" autoAdjust="0"/>
    <p:restoredTop sz="94719"/>
  </p:normalViewPr>
  <p:slideViewPr>
    <p:cSldViewPr snapToGrid="0" snapToObjects="1">
      <p:cViewPr varScale="1">
        <p:scale>
          <a:sx n="91" d="100"/>
          <a:sy n="91" d="100"/>
        </p:scale>
        <p:origin x="208" y="1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insights/worlds-top-economies/#countries-by-gd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https://www.investopedia.com/insights/worlds-top-economies/#countries-by-gdp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Data/National/</a:t>
            </a:r>
            <a:r>
              <a:rPr lang="en-US" dirty="0" err="1"/>
              <a:t>FederalReserve</a:t>
            </a:r>
            <a:r>
              <a:rPr lang="en-US" dirty="0"/>
              <a:t>/Credit/Programs/</a:t>
            </a:r>
            <a:r>
              <a:rPr lang="en-US" dirty="0" err="1"/>
              <a:t>rev.png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necessary given the</a:t>
            </a:r>
            <a:r>
              <a:rPr lang="en-US" baseline="0" dirty="0"/>
              <a:t> previous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75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Contribution of residential</a:t>
            </a:r>
            <a:r>
              <a:rPr lang="en-US" baseline="0" dirty="0"/>
              <a:t> investment to GDP growth has risen post-2009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7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3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Average GDP growth from</a:t>
            </a:r>
            <a:r>
              <a:rPr lang="en-US" baseline="0" dirty="0"/>
              <a:t> 1990-2007 is 2.99% and from 2010+ is 2.19%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/>
              <a:t>Average Consumption contribution from 1990-2007 is 2.16 percentage points and from 2010+ is 1.67 percentage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Chart: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../Charts/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personalconsumption_recession.png</a:t>
            </a:r>
            <a:endParaRPr lang="en-US" dirty="0"/>
          </a:p>
          <a:p>
            <a:pPr marL="228600" indent="-228600">
              <a:buAutoNum type="arabicParenBoth"/>
            </a:pP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Real</a:t>
            </a:r>
            <a:r>
              <a:rPr lang="en-US" baseline="0" dirty="0"/>
              <a:t> consumption remains significantly lower than trend consumption since 2008 (actual is 89% of trend).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recession, consumption growth has fallen. From 1990-2007, average annual consumption growth is 3.34%; Post-recession average annual consumption growth is 2.38%.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During expansions, job</a:t>
            </a:r>
            <a:r>
              <a:rPr lang="en-US" baseline="0" dirty="0"/>
              <a:t> openings rise.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Reinforces previous slide demonstrating higher separation and hiring rates during expansions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7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gdp_shar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emp_share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Spending/personalconsumptionYoY_recession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etailSales_Detail_cu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Government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JOLTS/jolts_openings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0.OLLI/2023_1_Winter/WVU/Screen%20Shot%202023-01-31%20at%203.43.16%20PM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Data/Raw/National/FederalReserve/Credit/Programs/rev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HourlyWages_change_recent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OH/Hamilton/laus_emp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OH/Hamilton/laus_lf.png" TargetMode="Externa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PostpandemicFC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asoline/nom_retailga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Goods_v_Service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FUNDS_UpperLimit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Assets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housing_sales_new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.png" TargetMode="Externa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Residential.pn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using.png" TargetMode="External"/><Relationship Id="rId5" Type="http://schemas.openxmlformats.org/officeDocument/2006/relationships/image" Target="../media/image48.png"/><Relationship Id="rId4" Type="http://schemas.openxmlformats.org/officeDocument/2006/relationships/image" Target="file:////Volumes/Promise%20Pegasus/FileShare/Presentations/Base_New/Charts/0.USGraphs/Housing/homeprices_recession.pn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file:////Volumes/Promise%20Pegasus/FileShare/NEED/LocalGraphs/Counties/OH/Hamilton/Zhvi_AllHomes.png" TargetMode="Externa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Cincinnati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January-March,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05822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B741-D15D-9A4A-BF56-9B002E85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7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mposition of the U.S. Economy: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48E4B5-17A0-3346-9AE1-8493D9AAF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82" y="1325563"/>
            <a:ext cx="9720036" cy="48600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5374-7042-A740-9080-0386894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0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42E5-E5BB-A24C-B4F4-1AC66AE8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83" y="24808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Co</a:t>
            </a:r>
            <a:r>
              <a:rPr lang="en-US" sz="3800" dirty="0"/>
              <a:t>mposition of the U.S. Economy: Employment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F79A9-D87F-554E-AAF6-51DE59A4E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64" y="1342480"/>
            <a:ext cx="9720072" cy="48600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04A2E-C7AE-3C45-BBA5-54FB9247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B8D33-371A-6D44-A892-CA1C7CE43137}"/>
              </a:ext>
            </a:extLst>
          </p:cNvPr>
          <p:cNvSpPr txBox="1"/>
          <p:nvPr/>
        </p:nvSpPr>
        <p:spPr>
          <a:xfrm>
            <a:off x="2193367" y="2016497"/>
            <a:ext cx="1970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Manufacturing</a:t>
            </a:r>
          </a:p>
          <a:p>
            <a:r>
              <a:rPr lang="en-US" dirty="0"/>
              <a:t>GDP Share = 10.7%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CA95A-4835-5946-8CBF-6063282B9EB8}"/>
              </a:ext>
            </a:extLst>
          </p:cNvPr>
          <p:cNvSpPr txBox="1"/>
          <p:nvPr/>
        </p:nvSpPr>
        <p:spPr>
          <a:xfrm>
            <a:off x="7257738" y="2016497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GDP Share = 7.4%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0A952-DB98-514F-9A89-DDE8D236A6D6}"/>
              </a:ext>
            </a:extLst>
          </p:cNvPr>
          <p:cNvCxnSpPr>
            <a:cxnSpLocks/>
          </p:cNvCxnSpPr>
          <p:nvPr/>
        </p:nvCxnSpPr>
        <p:spPr>
          <a:xfrm>
            <a:off x="2578308" y="2662828"/>
            <a:ext cx="0" cy="455126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1853A1-9522-9B43-AB68-BC0CEEF63C3B}"/>
              </a:ext>
            </a:extLst>
          </p:cNvPr>
          <p:cNvCxnSpPr>
            <a:cxnSpLocks/>
          </p:cNvCxnSpPr>
          <p:nvPr/>
        </p:nvCxnSpPr>
        <p:spPr>
          <a:xfrm>
            <a:off x="8994098" y="2385829"/>
            <a:ext cx="792089" cy="276999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802197-7E8A-F144-9247-9BA044043297}"/>
              </a:ext>
            </a:extLst>
          </p:cNvPr>
          <p:cNvSpPr txBox="1"/>
          <p:nvPr/>
        </p:nvSpPr>
        <p:spPr>
          <a:xfrm>
            <a:off x="7155450" y="6488070"/>
            <a:ext cx="4293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Does not add to 100% because of omitted sectors.</a:t>
            </a:r>
          </a:p>
        </p:txBody>
      </p:sp>
    </p:spTree>
    <p:extLst>
      <p:ext uri="{BB962C8B-B14F-4D97-AF65-F5344CB8AC3E}">
        <p14:creationId xmlns:p14="http://schemas.microsoft.com/office/powerpoint/2010/main" val="21186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133-B8F4-E444-8925-B85C9CDC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F2E2-CDBB-454D-8411-7DB79FE3E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03-F7D3-4943-ABEE-FF90027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 July 28,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415932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C9EE-5B2A-6F42-8817-4CDAFD44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ession?  Two Quarters….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4FDB6-13A2-1245-9DA2-74A0B983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what is driving the drop.</a:t>
            </a:r>
          </a:p>
          <a:p>
            <a:pPr lvl="1"/>
            <a:r>
              <a:rPr lang="en-US" dirty="0"/>
              <a:t>Inventories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/>
              <a:t>Government spending</a:t>
            </a:r>
          </a:p>
          <a:p>
            <a:r>
              <a:rPr lang="en-US" dirty="0"/>
              <a:t>Consumer spending is still ok.</a:t>
            </a:r>
          </a:p>
          <a:p>
            <a:r>
              <a:rPr lang="en-US" dirty="0"/>
              <a:t>Employment growth is solid.</a:t>
            </a:r>
          </a:p>
          <a:p>
            <a:r>
              <a:rPr lang="en-US" dirty="0"/>
              <a:t>Other indicators are still ok, but </a:t>
            </a:r>
            <a:r>
              <a:rPr lang="en-US"/>
              <a:t>perhaps faltering.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975B5-EFF8-FF40-81FA-6F7EE10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9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 to GDP Growth: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D2990642-51F0-D741-ADB9-E768CE90A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5005" y="1195548"/>
            <a:ext cx="10061989" cy="5030994"/>
          </a:xfrm>
        </p:spPr>
      </p:pic>
    </p:spTree>
    <p:extLst>
      <p:ext uri="{BB962C8B-B14F-4D97-AF65-F5344CB8AC3E}">
        <p14:creationId xmlns:p14="http://schemas.microsoft.com/office/powerpoint/2010/main" val="80600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E0D8-812E-C842-A75E-4AB335B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E746-EE84-3049-830D-2BDBEF50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EA9A5A-8B6A-7742-BA2D-012020770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6E2D9-8557-5445-99F2-417C5419555B}"/>
              </a:ext>
            </a:extLst>
          </p:cNvPr>
          <p:cNvSpPr txBox="1"/>
          <p:nvPr/>
        </p:nvSpPr>
        <p:spPr>
          <a:xfrm>
            <a:off x="8657346" y="3740995"/>
            <a:ext cx="12715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Trouble?</a:t>
            </a:r>
          </a:p>
        </p:txBody>
      </p:sp>
    </p:spTree>
    <p:extLst>
      <p:ext uri="{BB962C8B-B14F-4D97-AF65-F5344CB8AC3E}">
        <p14:creationId xmlns:p14="http://schemas.microsoft.com/office/powerpoint/2010/main" val="91800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261A-24DD-D14F-99AD-FDA45480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Fell in December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42EAB70-A765-C34D-8D8B-ECADBEC66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8F56-EADC-B44D-B610-180D8FA2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DB314-0E19-5A4E-A65E-676EE7E10412}"/>
              </a:ext>
            </a:extLst>
          </p:cNvPr>
          <p:cNvSpPr/>
          <p:nvPr/>
        </p:nvSpPr>
        <p:spPr>
          <a:xfrm>
            <a:off x="2286000" y="1502227"/>
            <a:ext cx="2503715" cy="2721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4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9A31-5B83-304E-A038-6D1B24E9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SUPER High to Begin With!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D04E911-8F3B-1D4B-92BE-075479DA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950F4-B854-9849-B6AE-1A0B6728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889588" y="2311086"/>
            <a:ext cx="942535" cy="108321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8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7C0D-9F6D-4440-B704-AC17EC9B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4CDE-8DB8-3C48-A0F9-9FFDB30F8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3637-CAFF-2448-9F99-FF79A1C6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5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57500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December:  260,000</a:t>
            </a:r>
          </a:p>
          <a:p>
            <a:r>
              <a:rPr lang="en-US" dirty="0"/>
              <a:t>January:  	    517,000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 Openings: Share of Total 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8703A8-BF87-DE4E-BD07-082550FE8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621736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2.6 Million ABOVE February, 2020.</a:t>
            </a:r>
          </a:p>
          <a:p>
            <a:r>
              <a:rPr lang="en-US" sz="2100" dirty="0"/>
              <a:t>5.1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3.3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40AB-BEAF-CE19-2483-C8757A7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4EA5-33A5-82FA-5DAE-A4E3DA99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CF4B6-2969-D4EB-869C-ACF883087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42" y="907429"/>
            <a:ext cx="8945857" cy="53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3C81D-C977-F54D-9E6B-1165CA65648A}"/>
              </a:ext>
            </a:extLst>
          </p:cNvPr>
          <p:cNvSpPr txBox="1"/>
          <p:nvPr/>
        </p:nvSpPr>
        <p:spPr>
          <a:xfrm>
            <a:off x="4488060" y="4086892"/>
            <a:ext cx="321588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500 Thousand: Long COVID Exits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1-2%: Long Social Distancing</a:t>
            </a:r>
          </a:p>
        </p:txBody>
      </p:sp>
    </p:spTree>
    <p:extLst>
      <p:ext uri="{BB962C8B-B14F-4D97-AF65-F5344CB8AC3E}">
        <p14:creationId xmlns:p14="http://schemas.microsoft.com/office/powerpoint/2010/main" val="11069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(1/26):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(2/2): 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(2/9): 	US Economic Update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(2/16): 	The Black-White Wealth Gap (Mike Shor, Univ. of Connecticut)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(2/23):	Economic Mobility (Kathryn Wilson, Kent State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(3/2):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7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08988" y="1334935"/>
            <a:ext cx="9959180" cy="4590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633186" y="113344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0519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Spending is NOT!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872657" y="1240221"/>
            <a:ext cx="10670532" cy="49706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942989" y="1252352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D5A09-752F-324A-BB32-DF9370BB8036}"/>
              </a:ext>
            </a:extLst>
          </p:cNvPr>
          <p:cNvSpPr/>
          <p:nvPr/>
        </p:nvSpPr>
        <p:spPr>
          <a:xfrm>
            <a:off x="10519243" y="4751142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7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04EC-075D-4C43-8BF0-1B87246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 is Borrowing on Credit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EB5312-DD24-CF40-9FD1-7EF6C9C98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3300" y="1172845"/>
            <a:ext cx="10110827" cy="5055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8BFB-826C-7045-90E6-C8EACB9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BB0D3-53A8-4540-A2E0-F76E82D43BCF}"/>
              </a:ext>
            </a:extLst>
          </p:cNvPr>
          <p:cNvCxnSpPr>
            <a:cxnSpLocks/>
          </p:cNvCxnSpPr>
          <p:nvPr/>
        </p:nvCxnSpPr>
        <p:spPr>
          <a:xfrm flipV="1">
            <a:off x="1906923" y="1447943"/>
            <a:ext cx="8909760" cy="358692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64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3BA-D526-3243-9C0E-724681E8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6C26A-3917-884A-97AA-7A45ABE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0E935-6DE2-3245-80FD-35A194C3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116987" y="929372"/>
            <a:ext cx="7958026" cy="5300854"/>
          </a:xfrm>
        </p:spPr>
      </p:pic>
    </p:spTree>
    <p:extLst>
      <p:ext uri="{BB962C8B-B14F-4D97-AF65-F5344CB8AC3E}">
        <p14:creationId xmlns:p14="http://schemas.microsoft.com/office/powerpoint/2010/main" val="1161297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175A-C6B5-3F4F-9BEE-5B147673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Are Things Where You Are?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0FBDC9-5178-8348-A516-BBED0E3071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8799" y="1456752"/>
            <a:ext cx="5760106" cy="418422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5FD49C-5C2A-EC42-9281-D07B23F4A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091" y="1456752"/>
            <a:ext cx="5760106" cy="41842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38573-FB5D-A64C-9FED-EE7FAF69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71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pic>
        <p:nvPicPr>
          <p:cNvPr id="7" name="Content Placeholder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33" y="1346583"/>
            <a:ext cx="10610934" cy="47170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5D5E-4F41-8542-AB32-3AC3936F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Elevated Are Prices?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B3C078F-64C4-8242-A458-5AF86FBB9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8C8B1-016F-7043-8DB5-DAFD15F7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32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Falling! Job done? Maybe.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0711" y="1197222"/>
            <a:ext cx="100505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34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6 Months – On Target!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9894-2AC2-844C-A482-CFE49B8BC8C0}"/>
              </a:ext>
            </a:extLst>
          </p:cNvPr>
          <p:cNvSpPr txBox="1"/>
          <p:nvPr/>
        </p:nvSpPr>
        <p:spPr>
          <a:xfrm>
            <a:off x="6498771" y="6499290"/>
            <a:ext cx="5042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/2023/01/13/opinion/cpi-inflation-</a:t>
            </a:r>
            <a:r>
              <a:rPr lang="en-US" sz="1200" dirty="0" err="1"/>
              <a:t>fed.html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Slides will be available from the NEED website soon.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01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AEF8B8D-0977-284C-BB9C-730B93C2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184533" y="203165"/>
            <a:ext cx="6590759" cy="63921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CF491-1994-6B48-90F7-63B2AD401FC8}"/>
              </a:ext>
            </a:extLst>
          </p:cNvPr>
          <p:cNvSpPr txBox="1"/>
          <p:nvPr/>
        </p:nvSpPr>
        <p:spPr>
          <a:xfrm>
            <a:off x="576759" y="2483129"/>
            <a:ext cx="164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Oct-Nov:  +0.10</a:t>
            </a:r>
          </a:p>
          <a:p>
            <a:endParaRPr lang="en-US" dirty="0"/>
          </a:p>
          <a:p>
            <a:r>
              <a:rPr lang="en-US" dirty="0"/>
              <a:t>Nov-Dec: -0.08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66FF7-47B3-CB40-916E-698ACB546E90}"/>
              </a:ext>
            </a:extLst>
          </p:cNvPr>
          <p:cNvSpPr txBox="1"/>
          <p:nvPr/>
        </p:nvSpPr>
        <p:spPr>
          <a:xfrm>
            <a:off x="4240176" y="630123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599650-84F3-BC48-B0AC-332713073922}"/>
              </a:ext>
            </a:extLst>
          </p:cNvPr>
          <p:cNvCxnSpPr/>
          <p:nvPr/>
        </p:nvCxnSpPr>
        <p:spPr>
          <a:xfrm>
            <a:off x="4908331" y="819807"/>
            <a:ext cx="651641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748B32-3916-0B41-AEFA-47DC023785F9}"/>
              </a:ext>
            </a:extLst>
          </p:cNvPr>
          <p:cNvSpPr txBox="1"/>
          <p:nvPr/>
        </p:nvSpPr>
        <p:spPr>
          <a:xfrm>
            <a:off x="11399903" y="4695513"/>
            <a:ext cx="65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CEBFFD-4DCD-8444-BD3F-7BAF1C705E4C}"/>
              </a:ext>
            </a:extLst>
          </p:cNvPr>
          <p:cNvCxnSpPr>
            <a:cxnSpLocks/>
          </p:cNvCxnSpPr>
          <p:nvPr/>
        </p:nvCxnSpPr>
        <p:spPr>
          <a:xfrm flipH="1">
            <a:off x="10678833" y="4880179"/>
            <a:ext cx="721070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E3618C7-A124-F84D-A739-133853AC7B1C}"/>
              </a:ext>
            </a:extLst>
          </p:cNvPr>
          <p:cNvSpPr/>
          <p:nvPr/>
        </p:nvSpPr>
        <p:spPr>
          <a:xfrm>
            <a:off x="8643257" y="4561114"/>
            <a:ext cx="1883229" cy="4898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6BB98-D22C-9B4C-A28E-98B20399BF4B}"/>
              </a:ext>
            </a:extLst>
          </p:cNvPr>
          <p:cNvSpPr txBox="1"/>
          <p:nvPr/>
        </p:nvSpPr>
        <p:spPr>
          <a:xfrm>
            <a:off x="11089112" y="5462869"/>
            <a:ext cx="65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16EEE-B2DA-2A44-935E-93847DBF4966}"/>
              </a:ext>
            </a:extLst>
          </p:cNvPr>
          <p:cNvCxnSpPr>
            <a:cxnSpLocks/>
          </p:cNvCxnSpPr>
          <p:nvPr/>
        </p:nvCxnSpPr>
        <p:spPr>
          <a:xfrm flipH="1">
            <a:off x="10368042" y="5647535"/>
            <a:ext cx="721070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35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CD3E-8E5A-4444-8DBA-C9D84358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Prices: National Average at the Pump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CEA2F0-CC6D-D44B-9C8B-DA7C4DD1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2985" y="1136118"/>
            <a:ext cx="10188214" cy="50941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D49B-1F8B-0D4C-8934-42AF75C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4808B-9A6C-2448-A33F-63B20B21916B}"/>
              </a:ext>
            </a:extLst>
          </p:cNvPr>
          <p:cNvSpPr txBox="1"/>
          <p:nvPr/>
        </p:nvSpPr>
        <p:spPr>
          <a:xfrm>
            <a:off x="2701159" y="1534510"/>
            <a:ext cx="3541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rising?</a:t>
            </a:r>
          </a:p>
          <a:p>
            <a:endParaRPr lang="en-US" dirty="0"/>
          </a:p>
          <a:p>
            <a:r>
              <a:rPr lang="en-US" dirty="0"/>
              <a:t>Refinery outages.</a:t>
            </a:r>
          </a:p>
          <a:p>
            <a:r>
              <a:rPr lang="en-US" dirty="0"/>
              <a:t>No more from strategic oil reserves.</a:t>
            </a:r>
          </a:p>
        </p:txBody>
      </p:sp>
    </p:spTree>
    <p:extLst>
      <p:ext uri="{BB962C8B-B14F-4D97-AF65-F5344CB8AC3E}">
        <p14:creationId xmlns:p14="http://schemas.microsoft.com/office/powerpoint/2010/main" val="3201784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9A91-17AA-A774-1F45-85639168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Not just a US Problem</a:t>
            </a:r>
          </a:p>
        </p:txBody>
      </p:sp>
      <p:pic>
        <p:nvPicPr>
          <p:cNvPr id="6" name="Content Placeholder 5" descr="A red and white map&#10;&#10;Description automatically generated with low confidence">
            <a:extLst>
              <a:ext uri="{FF2B5EF4-FFF2-40B4-BE49-F238E27FC236}">
                <a16:creationId xmlns:a16="http://schemas.microsoft.com/office/drawing/2014/main" id="{66ED2581-8576-1498-31F8-06DB47304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073" y="987915"/>
            <a:ext cx="8367853" cy="52423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120A-AAA5-00FA-47FC-A9D6CAF3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40C43-4D25-DB99-E13F-4F352671B9CF}"/>
              </a:ext>
            </a:extLst>
          </p:cNvPr>
          <p:cNvSpPr txBox="1"/>
          <p:nvPr/>
        </p:nvSpPr>
        <p:spPr>
          <a:xfrm>
            <a:off x="398073" y="3204217"/>
            <a:ext cx="24400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United States:	8.5</a:t>
            </a:r>
          </a:p>
          <a:p>
            <a:endParaRPr lang="en-US" dirty="0"/>
          </a:p>
          <a:p>
            <a:r>
              <a:rPr lang="en-US" dirty="0"/>
              <a:t>Netherlands:	12.0</a:t>
            </a:r>
          </a:p>
          <a:p>
            <a:r>
              <a:rPr lang="en-US" dirty="0"/>
              <a:t>Spain:		10.4</a:t>
            </a:r>
          </a:p>
          <a:p>
            <a:r>
              <a:rPr lang="en-US" dirty="0"/>
              <a:t>United Kingdom:	10.1</a:t>
            </a:r>
          </a:p>
          <a:p>
            <a:r>
              <a:rPr lang="en-US" dirty="0"/>
              <a:t>Denmark:		8.9</a:t>
            </a:r>
          </a:p>
          <a:p>
            <a:r>
              <a:rPr lang="en-US" dirty="0"/>
              <a:t>Sweden:		8.5</a:t>
            </a:r>
          </a:p>
          <a:p>
            <a:r>
              <a:rPr lang="en-US" dirty="0"/>
              <a:t>Germany:		7.9</a:t>
            </a:r>
          </a:p>
          <a:p>
            <a:r>
              <a:rPr lang="en-US" dirty="0"/>
              <a:t>Norway:		6.5</a:t>
            </a:r>
          </a:p>
          <a:p>
            <a:r>
              <a:rPr lang="en-US" dirty="0"/>
              <a:t>France:		5.8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1BBF2-5679-A9C0-38BC-A38D9B257D73}"/>
              </a:ext>
            </a:extLst>
          </p:cNvPr>
          <p:cNvSpPr txBox="1"/>
          <p:nvPr/>
        </p:nvSpPr>
        <p:spPr>
          <a:xfrm>
            <a:off x="8649598" y="6456851"/>
            <a:ext cx="270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TradingEconomics.com</a:t>
            </a:r>
            <a:r>
              <a:rPr lang="en-US" sz="1200" dirty="0"/>
              <a:t>, 9/12/22</a:t>
            </a:r>
          </a:p>
        </p:txBody>
      </p:sp>
    </p:spTree>
    <p:extLst>
      <p:ext uri="{BB962C8B-B14F-4D97-AF65-F5344CB8AC3E}">
        <p14:creationId xmlns:p14="http://schemas.microsoft.com/office/powerpoint/2010/main" val="1090451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497077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Prices Are Elevated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9B0F-A0AE-744C-A6C0-1EBEA903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Changed - More Goods!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E19C85-8D8B-7947-BF9C-DE16B875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3A6E-F995-2847-90D3-02229EA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23926-A457-9C44-BB74-AE3EA13B39C6}"/>
              </a:ext>
            </a:extLst>
          </p:cNvPr>
          <p:cNvSpPr txBox="1"/>
          <p:nvPr/>
        </p:nvSpPr>
        <p:spPr>
          <a:xfrm>
            <a:off x="8257735" y="2017164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Goods spending up 14.2%</a:t>
            </a:r>
          </a:p>
          <a:p>
            <a:r>
              <a:rPr lang="en-US" dirty="0"/>
              <a:t>- And stable.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C169E-8399-F94F-A9D9-B17A3A23DB29}"/>
              </a:ext>
            </a:extLst>
          </p:cNvPr>
          <p:cNvSpPr txBox="1"/>
          <p:nvPr/>
        </p:nvSpPr>
        <p:spPr>
          <a:xfrm>
            <a:off x="8257735" y="3031930"/>
            <a:ext cx="2661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 spending up 3.5%</a:t>
            </a:r>
          </a:p>
          <a:p>
            <a:r>
              <a:rPr lang="en-US" dirty="0"/>
              <a:t>- And going up.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EAE1D-6AEB-DF4F-B7B7-A3D3B2896BC9}"/>
              </a:ext>
            </a:extLst>
          </p:cNvPr>
          <p:cNvSpPr/>
          <p:nvPr/>
        </p:nvSpPr>
        <p:spPr>
          <a:xfrm>
            <a:off x="7100270" y="1325563"/>
            <a:ext cx="436098" cy="3625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Have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</p:spTree>
    <p:extLst>
      <p:ext uri="{BB962C8B-B14F-4D97-AF65-F5344CB8AC3E}">
        <p14:creationId xmlns:p14="http://schemas.microsoft.com/office/powerpoint/2010/main" val="1997803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Sources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Supply Chain issues were significant – less so now.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</a:t>
            </a:r>
          </a:p>
          <a:p>
            <a:r>
              <a:rPr lang="en-US" dirty="0"/>
              <a:t>Corporations have used the cover of inflation to raise prices more.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0D60-93A0-E14A-B198-562200FA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8" y="294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Recent Activity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8A68F6-2498-E641-89E0-09D72459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90F64-1A12-B742-9303-73F489E0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C1B75-648F-AF49-B6B0-C53B0BA90BCE}"/>
              </a:ext>
            </a:extLst>
          </p:cNvPr>
          <p:cNvSpPr txBox="1"/>
          <p:nvPr/>
        </p:nvSpPr>
        <p:spPr>
          <a:xfrm>
            <a:off x="4037712" y="1666265"/>
            <a:ext cx="34744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Expect 2 more increases: .25, each.</a:t>
            </a:r>
          </a:p>
        </p:txBody>
      </p:sp>
    </p:spTree>
    <p:extLst>
      <p:ext uri="{BB962C8B-B14F-4D97-AF65-F5344CB8AC3E}">
        <p14:creationId xmlns:p14="http://schemas.microsoft.com/office/powerpoint/2010/main" val="125105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Jon Haveman,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tx2"/>
                </a:solidFill>
              </a:rPr>
              <a:t>February 9, 2023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conomic Inflation Images - Free Download on Freepik">
            <a:extLst>
              <a:ext uri="{FF2B5EF4-FFF2-40B4-BE49-F238E27FC236}">
                <a16:creationId xmlns:a16="http://schemas.microsoft.com/office/drawing/2014/main" id="{44506EB7-74DF-864F-AC94-4A094A595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03"/>
            <a:ext cx="3327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6CD1-9A71-1044-B634-D5ABCF4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: Also Reducing its Asset Holdings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F6AF64-4FA4-4940-BB15-0807C66E7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B2A7-D59C-8145-85DE-3BAB794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7E1D7-2438-CD40-B663-53DE18BB194C}"/>
              </a:ext>
            </a:extLst>
          </p:cNvPr>
          <p:cNvSpPr txBox="1"/>
          <p:nvPr/>
        </p:nvSpPr>
        <p:spPr>
          <a:xfrm>
            <a:off x="2310972" y="1648226"/>
            <a:ext cx="626088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Reducing the Money Supply – A Little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Jun-Aug: $47.5 billion roll off its portfolio every 30 days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Sep: $85 billion.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7371B-AD45-014B-A14F-790F244A13A7}"/>
              </a:ext>
            </a:extLst>
          </p:cNvPr>
          <p:cNvSpPr txBox="1"/>
          <p:nvPr/>
        </p:nvSpPr>
        <p:spPr>
          <a:xfrm>
            <a:off x="8281014" y="3838778"/>
            <a:ext cx="2394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Quantitative Tightening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B82659-FACF-084A-BE0F-CA5FC5EA8B79}"/>
              </a:ext>
            </a:extLst>
          </p:cNvPr>
          <p:cNvCxnSpPr/>
          <p:nvPr/>
        </p:nvCxnSpPr>
        <p:spPr>
          <a:xfrm flipV="1">
            <a:off x="10015548" y="2156057"/>
            <a:ext cx="628803" cy="1559569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40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F649-CF95-E546-A283-6CED1179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for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AB2B-C671-A34D-AC1D-6EE66D950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 borrowing</a:t>
            </a:r>
          </a:p>
          <a:p>
            <a:r>
              <a:rPr lang="en-US" dirty="0"/>
              <a:t>Home loans – tied to 10-year Treasury</a:t>
            </a:r>
          </a:p>
          <a:p>
            <a:r>
              <a:rPr lang="en-US" dirty="0"/>
              <a:t>Car loans</a:t>
            </a:r>
          </a:p>
          <a:p>
            <a:r>
              <a:rPr lang="en-US" dirty="0"/>
              <a:t>Credit cards</a:t>
            </a:r>
          </a:p>
          <a:p>
            <a:r>
              <a:rPr lang="en-US" dirty="0"/>
              <a:t>Savings accounts – positive</a:t>
            </a:r>
          </a:p>
          <a:p>
            <a:r>
              <a:rPr lang="en-US" dirty="0"/>
              <a:t>And more….</a:t>
            </a:r>
          </a:p>
          <a:p>
            <a:endParaRPr lang="en-US" dirty="0"/>
          </a:p>
          <a:p>
            <a:r>
              <a:rPr lang="en-US" dirty="0"/>
              <a:t>All of which slows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B984-42BC-8641-A55F-ADCEBA1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63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8CC-FF08-BF4E-9711-C223A87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Sales Falling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80A7A9A-7306-4A43-8D55-2B56DE59D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27192" y="1559860"/>
            <a:ext cx="5892608" cy="392649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4BF8187-D70B-3B4B-8AD4-D70237326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559860"/>
            <a:ext cx="5892608" cy="39264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A356-B78C-2944-8732-D2F201A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67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7D73-BBA7-AC49-9D41-F50EFD29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tributions to GDP: Residential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A638-C8C4-524B-9B4A-001856E7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07FC2-FF90-C24B-9E6F-DE0A2A883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D49E36-1AF3-1042-8158-1AA161274C27}"/>
              </a:ext>
            </a:extLst>
          </p:cNvPr>
          <p:cNvSpPr/>
          <p:nvPr/>
        </p:nvSpPr>
        <p:spPr>
          <a:xfrm>
            <a:off x="9889588" y="2563333"/>
            <a:ext cx="942535" cy="108321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340399" y="1507919"/>
            <a:ext cx="5749267" cy="3830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096001" y="1500604"/>
            <a:ext cx="5771223" cy="38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3CC04A1-3536-214A-8608-B73228B7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" y="1519101"/>
            <a:ext cx="5256685" cy="3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Depends on Where You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220449" y="1507919"/>
            <a:ext cx="5707105" cy="4146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170260" y="1500603"/>
            <a:ext cx="5826882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13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29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uselessness of a debt limit is exhibited by the fact that 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If debt hits the ceiling, the Treasury Department uses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accounting gimmicks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these typically last only a few months.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unknown,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9923160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  <a:p>
            <a:pPr lvl="1"/>
            <a:endParaRPr lang="en-US" dirty="0"/>
          </a:p>
          <a:p>
            <a:r>
              <a:rPr lang="en-US" dirty="0"/>
              <a:t>The Debt Ceiling may be a very effective bargaining tool, but…</a:t>
            </a:r>
          </a:p>
          <a:p>
            <a:pPr lvl="1"/>
            <a:r>
              <a:rPr lang="en-US" dirty="0"/>
              <a:t>It is costly.</a:t>
            </a:r>
          </a:p>
          <a:p>
            <a:pPr lvl="1"/>
            <a:r>
              <a:rPr lang="en-US" dirty="0"/>
              <a:t>It is unnecessary.</a:t>
            </a:r>
          </a:p>
          <a:p>
            <a:pPr lvl="1"/>
            <a:endParaRPr lang="en-US" dirty="0"/>
          </a:p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8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0461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8610" cy="43513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no reason to think that it will be anything more than shallow.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2022-Q4 GDP growth was pretty good!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stays high, which seems unlikely.</a:t>
            </a:r>
          </a:p>
          <a:p>
            <a:pPr lvl="1"/>
            <a:r>
              <a:rPr lang="en-US" dirty="0"/>
              <a:t>Layoff contagion? Looks unlikely.</a:t>
            </a:r>
          </a:p>
          <a:p>
            <a:pPr lvl="1"/>
            <a:r>
              <a:rPr lang="en-US" dirty="0"/>
              <a:t>Debt ceiling negotiations</a:t>
            </a:r>
          </a:p>
          <a:p>
            <a:pPr lvl="2"/>
            <a:r>
              <a:rPr lang="en-US" dirty="0"/>
              <a:t>Significant cuts to government budgets may well result.</a:t>
            </a:r>
          </a:p>
        </p:txBody>
      </p:sp>
    </p:spTree>
    <p:extLst>
      <p:ext uri="{BB962C8B-B14F-4D97-AF65-F5344CB8AC3E}">
        <p14:creationId xmlns:p14="http://schemas.microsoft.com/office/powerpoint/2010/main" val="25436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56" y="6379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B-W Wealth Gap: Mike Shor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39341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483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3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About the U.S. Economy</a:t>
            </a:r>
          </a:p>
          <a:p>
            <a:r>
              <a:rPr lang="en-US" dirty="0"/>
              <a:t>Economic Indicators</a:t>
            </a:r>
          </a:p>
          <a:p>
            <a:r>
              <a:rPr lang="en-US" dirty="0"/>
              <a:t>Inflation/Federal Reserve</a:t>
            </a:r>
          </a:p>
          <a:p>
            <a:r>
              <a:rPr lang="en-US" dirty="0"/>
              <a:t>Debt Ceiling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A9A-3C36-4643-A6DF-0C6CABDC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Basic Statistics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F32882-32CA-7F48-B318-EB2AC5416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510991"/>
              </p:ext>
            </p:extLst>
          </p:nvPr>
        </p:nvGraphicFramePr>
        <p:xfrm>
          <a:off x="2342327" y="1096963"/>
          <a:ext cx="7839858" cy="446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8">
                  <a:extLst>
                    <a:ext uri="{9D8B030D-6E8A-4147-A177-3AD203B41FA5}">
                      <a16:colId xmlns:a16="http://schemas.microsoft.com/office/drawing/2014/main" val="1312289277"/>
                    </a:ext>
                  </a:extLst>
                </a:gridCol>
                <a:gridCol w="3642610">
                  <a:extLst>
                    <a:ext uri="{9D8B030D-6E8A-4147-A177-3AD203B41FA5}">
                      <a16:colId xmlns:a16="http://schemas.microsoft.com/office/drawing/2014/main" val="2451204267"/>
                    </a:ext>
                  </a:extLst>
                </a:gridCol>
              </a:tblGrid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Statistic: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4460252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334.4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99478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Labor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165.8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7635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155.1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078"/>
                  </a:ext>
                </a:extLst>
              </a:tr>
              <a:tr h="686314">
                <a:tc>
                  <a:txBody>
                    <a:bodyPr/>
                    <a:lstStyle/>
                    <a:p>
                      <a:r>
                        <a:rPr lang="en-US" sz="2400" dirty="0"/>
                        <a:t>Gross Domestic Product (GDP)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$26.1 Trillion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0142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r>
                        <a:rPr lang="en-US" sz="2400" dirty="0"/>
                        <a:t>Income per Capita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$66,329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538101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Ave. Hourly Earnings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$33.03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39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0105-51EA-004E-ACC2-10F4529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1F518-1D5D-EB4B-921B-42892DB98A70}"/>
              </a:ext>
            </a:extLst>
          </p:cNvPr>
          <p:cNvSpPr txBox="1"/>
          <p:nvPr/>
        </p:nvSpPr>
        <p:spPr>
          <a:xfrm>
            <a:off x="9417749" y="6441462"/>
            <a:ext cx="2102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fred.stlouisfed.org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992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306-E787-8C4F-BBB6-C58FB563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</a:t>
            </a:r>
            <a:r>
              <a:rPr lang="en-US" dirty="0"/>
              <a:t> Economy in Global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DC48F-C405-BA42-B876-B4DBBD17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5A3588-7189-5A44-87E1-48F71AEFE0CC}"/>
              </a:ext>
            </a:extLst>
          </p:cNvPr>
          <p:cNvGrpSpPr/>
          <p:nvPr/>
        </p:nvGrpSpPr>
        <p:grpSpPr>
          <a:xfrm>
            <a:off x="632568" y="907379"/>
            <a:ext cx="11082666" cy="5458015"/>
            <a:chOff x="632568" y="907379"/>
            <a:chExt cx="11082666" cy="54580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5E5678-4AC1-334D-A543-C44C30048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519088" y="907379"/>
              <a:ext cx="6196146" cy="5458015"/>
            </a:xfrm>
            <a:prstGeom prst="rect">
              <a:avLst/>
            </a:prstGeom>
          </p:spPr>
        </p:pic>
        <p:pic>
          <p:nvPicPr>
            <p:cNvPr id="8" name="Picture 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1D47F4E6-D576-014D-8D3D-AB355C455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568" y="4236121"/>
              <a:ext cx="5590761" cy="17145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0D4B8E3-2E9D-2D44-9A5C-B356C235199F}"/>
              </a:ext>
            </a:extLst>
          </p:cNvPr>
          <p:cNvSpPr/>
          <p:nvPr/>
        </p:nvSpPr>
        <p:spPr>
          <a:xfrm>
            <a:off x="476766" y="5404726"/>
            <a:ext cx="5795447" cy="54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3EE8C-02E6-294B-AC0E-D3DEEF5699D4}"/>
              </a:ext>
            </a:extLst>
          </p:cNvPr>
          <p:cNvSpPr txBox="1"/>
          <p:nvPr/>
        </p:nvSpPr>
        <p:spPr>
          <a:xfrm>
            <a:off x="838522" y="1450270"/>
            <a:ext cx="43188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U.S. Nominal GDP: 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21.538 trillion</a:t>
            </a:r>
            <a:r>
              <a:rPr lang="en-US" sz="2800" b="1" dirty="0"/>
              <a:t> in 2019-Q4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19.637 trillion </a:t>
            </a:r>
            <a:r>
              <a:rPr lang="en-US" sz="2800" b="1" dirty="0"/>
              <a:t>in 2020-Q2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26.132 trillion </a:t>
            </a:r>
            <a:r>
              <a:rPr lang="en-US" sz="2800" b="1" dirty="0"/>
              <a:t>in 2022-Q3</a:t>
            </a:r>
          </a:p>
        </p:txBody>
      </p:sp>
    </p:spTree>
    <p:extLst>
      <p:ext uri="{BB962C8B-B14F-4D97-AF65-F5344CB8AC3E}">
        <p14:creationId xmlns:p14="http://schemas.microsoft.com/office/powerpoint/2010/main" val="5729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18954</TotalTime>
  <Words>1867</Words>
  <Application>Microsoft Macintosh PowerPoint</Application>
  <PresentationFormat>Widescreen</PresentationFormat>
  <Paragraphs>365</Paragraphs>
  <Slides>63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Courier New</vt:lpstr>
      <vt:lpstr>PT Serif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Credits and Disclaimer</vt:lpstr>
      <vt:lpstr>Outline</vt:lpstr>
      <vt:lpstr>Some Basic Statistics</vt:lpstr>
      <vt:lpstr>U.S. Economy in Global Perspective</vt:lpstr>
      <vt:lpstr> Composition of the U.S. Economy: 2021</vt:lpstr>
      <vt:lpstr> Composition of the U.S. Economy: Employment</vt:lpstr>
      <vt:lpstr>Economic Indicators</vt:lpstr>
      <vt:lpstr>Headline: July 28, 2022</vt:lpstr>
      <vt:lpstr>GDP: Quarterly Growth</vt:lpstr>
      <vt:lpstr>GDP Trajectory: Pandemic Plunge!</vt:lpstr>
      <vt:lpstr>Recession?  Two Quarters….</vt:lpstr>
      <vt:lpstr> Contribution to GDP Growth: Consumption</vt:lpstr>
      <vt:lpstr>Personal Consumption Expenditures</vt:lpstr>
      <vt:lpstr>Retail Sales Fell in December</vt:lpstr>
      <vt:lpstr>But SUPER High to Begin With!</vt:lpstr>
      <vt:lpstr> Contributions to GDP: Government</vt:lpstr>
      <vt:lpstr>Industrial Production (Manuf, Util, Mining)</vt:lpstr>
      <vt:lpstr>Employment</vt:lpstr>
      <vt:lpstr>Monthly Changes in Nonfarm Employment</vt:lpstr>
      <vt:lpstr>Monthly Changes in Nonfarm Employment</vt:lpstr>
      <vt:lpstr>Job Openings: Share of Total Employment</vt:lpstr>
      <vt:lpstr>Employment Gap</vt:lpstr>
      <vt:lpstr>Where Have All the Workers Gone?</vt:lpstr>
      <vt:lpstr>Some Explanations</vt:lpstr>
      <vt:lpstr>Low Wage Employment is Lagging</vt:lpstr>
      <vt:lpstr>Low Wage Spending is NOT!</vt:lpstr>
      <vt:lpstr>Nor is Borrowing on Credit</vt:lpstr>
      <vt:lpstr>Wage Growth</vt:lpstr>
      <vt:lpstr>How Are Things Where You Are?</vt:lpstr>
      <vt:lpstr>Inflation</vt:lpstr>
      <vt:lpstr>Inflation: Latest Figures</vt:lpstr>
      <vt:lpstr>How Elevated Are Prices?</vt:lpstr>
      <vt:lpstr>Inflation – Falling! Job done? Maybe.</vt:lpstr>
      <vt:lpstr>Inflation in the Last 6 Months – On Target!</vt:lpstr>
      <vt:lpstr>Which Prices?</vt:lpstr>
      <vt:lpstr>Gas Prices: National Average at the Pump</vt:lpstr>
      <vt:lpstr>Inflation: Not just a US Problem</vt:lpstr>
      <vt:lpstr>Supply Chains</vt:lpstr>
      <vt:lpstr>Import Prices Are Elevated</vt:lpstr>
      <vt:lpstr>Spending Patterns Changed - More Goods!</vt:lpstr>
      <vt:lpstr>Corporations Have Pricing Power!</vt:lpstr>
      <vt:lpstr>My Thoughts on the Sources of Inflation </vt:lpstr>
      <vt:lpstr>What’s the Fed Doing About It?</vt:lpstr>
      <vt:lpstr>Federal Funds Rate – Recent Activity</vt:lpstr>
      <vt:lpstr>Fed: Also Reducing its Asset Holdings</vt:lpstr>
      <vt:lpstr>Implications for Demand</vt:lpstr>
      <vt:lpstr>Mortgage Rates</vt:lpstr>
      <vt:lpstr>Home Sales Falling</vt:lpstr>
      <vt:lpstr> Contributions to GDP: Residential Investment</vt:lpstr>
      <vt:lpstr> Home Prices and Housing Starts</vt:lpstr>
      <vt:lpstr> Home Prices … Depends on Where You Are</vt:lpstr>
      <vt:lpstr>Existential Threat: Coming This June!</vt:lpstr>
      <vt:lpstr>5 Things to Know about the Debt Ceiling</vt:lpstr>
      <vt:lpstr>Lessons from 2011</vt:lpstr>
      <vt:lpstr>Takeaways</vt:lpstr>
      <vt:lpstr>The B-W Wealth Gap: Mike Shor</vt:lpstr>
      <vt:lpstr> Thank you!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413</cp:revision>
  <cp:lastPrinted>2023-02-09T18:58:15Z</cp:lastPrinted>
  <dcterms:created xsi:type="dcterms:W3CDTF">2017-05-03T22:30:38Z</dcterms:created>
  <dcterms:modified xsi:type="dcterms:W3CDTF">2023-02-09T18:58:19Z</dcterms:modified>
</cp:coreProperties>
</file>