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91"/>
  </p:notesMasterIdLst>
  <p:sldIdLst>
    <p:sldId id="1026" r:id="rId2"/>
    <p:sldId id="328" r:id="rId3"/>
    <p:sldId id="3935" r:id="rId4"/>
    <p:sldId id="1029" r:id="rId5"/>
    <p:sldId id="4085" r:id="rId6"/>
    <p:sldId id="4001" r:id="rId7"/>
    <p:sldId id="4094" r:id="rId8"/>
    <p:sldId id="4142" r:id="rId9"/>
    <p:sldId id="4428" r:id="rId10"/>
    <p:sldId id="4506" r:id="rId11"/>
    <p:sldId id="4054" r:id="rId12"/>
    <p:sldId id="4349" r:id="rId13"/>
    <p:sldId id="4002" r:id="rId14"/>
    <p:sldId id="4348" r:id="rId15"/>
    <p:sldId id="3982" r:id="rId16"/>
    <p:sldId id="4516" r:id="rId17"/>
    <p:sldId id="4534" r:id="rId18"/>
    <p:sldId id="4347" r:id="rId19"/>
    <p:sldId id="4436" r:id="rId20"/>
    <p:sldId id="3886" r:id="rId21"/>
    <p:sldId id="262" r:id="rId22"/>
    <p:sldId id="263" r:id="rId23"/>
    <p:sldId id="4653" r:id="rId24"/>
    <p:sldId id="340" r:id="rId25"/>
    <p:sldId id="1178" r:id="rId26"/>
    <p:sldId id="4389" r:id="rId27"/>
    <p:sldId id="4511" r:id="rId28"/>
    <p:sldId id="4533" r:id="rId29"/>
    <p:sldId id="4222" r:id="rId30"/>
    <p:sldId id="272" r:id="rId31"/>
    <p:sldId id="4655" r:id="rId32"/>
    <p:sldId id="4147" r:id="rId33"/>
    <p:sldId id="4407" r:id="rId34"/>
    <p:sldId id="4485" r:id="rId35"/>
    <p:sldId id="278" r:id="rId36"/>
    <p:sldId id="4437" r:id="rId37"/>
    <p:sldId id="4316" r:id="rId38"/>
    <p:sldId id="4531" r:id="rId39"/>
    <p:sldId id="4438" r:id="rId40"/>
    <p:sldId id="4656" r:id="rId41"/>
    <p:sldId id="4657" r:id="rId42"/>
    <p:sldId id="4357" r:id="rId43"/>
    <p:sldId id="4658" r:id="rId44"/>
    <p:sldId id="4660" r:id="rId45"/>
    <p:sldId id="4532" r:id="rId46"/>
    <p:sldId id="4063" r:id="rId47"/>
    <p:sldId id="4535" r:id="rId48"/>
    <p:sldId id="4062" r:id="rId49"/>
    <p:sldId id="4390" r:id="rId50"/>
    <p:sldId id="4381" r:id="rId51"/>
    <p:sldId id="4374" r:id="rId52"/>
    <p:sldId id="4544" r:id="rId53"/>
    <p:sldId id="4430" r:id="rId54"/>
    <p:sldId id="4501" r:id="rId55"/>
    <p:sldId id="4433" r:id="rId56"/>
    <p:sldId id="4643" r:id="rId57"/>
    <p:sldId id="4644" r:id="rId58"/>
    <p:sldId id="4645" r:id="rId59"/>
    <p:sldId id="4661" r:id="rId60"/>
    <p:sldId id="4546" r:id="rId61"/>
    <p:sldId id="4346" r:id="rId62"/>
    <p:sldId id="4012" r:id="rId63"/>
    <p:sldId id="4140" r:id="rId64"/>
    <p:sldId id="4547" r:id="rId65"/>
    <p:sldId id="4548" r:id="rId66"/>
    <p:sldId id="4650" r:id="rId67"/>
    <p:sldId id="4415" r:id="rId68"/>
    <p:sldId id="4417" r:id="rId69"/>
    <p:sldId id="4642" r:id="rId70"/>
    <p:sldId id="4649" r:id="rId71"/>
    <p:sldId id="4393" r:id="rId72"/>
    <p:sldId id="4651" r:id="rId73"/>
    <p:sldId id="4376" r:id="rId74"/>
    <p:sldId id="4370" r:id="rId75"/>
    <p:sldId id="292" r:id="rId76"/>
    <p:sldId id="4395" r:id="rId77"/>
    <p:sldId id="293" r:id="rId78"/>
    <p:sldId id="290" r:id="rId79"/>
    <p:sldId id="4378" r:id="rId80"/>
    <p:sldId id="4565" r:id="rId81"/>
    <p:sldId id="4168" r:id="rId82"/>
    <p:sldId id="4647" r:id="rId83"/>
    <p:sldId id="1078" r:id="rId84"/>
    <p:sldId id="4124" r:id="rId85"/>
    <p:sldId id="4648" r:id="rId86"/>
    <p:sldId id="1173" r:id="rId87"/>
    <p:sldId id="4523" r:id="rId88"/>
    <p:sldId id="4646" r:id="rId89"/>
    <p:sldId id="4662"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61" autoAdjust="0"/>
    <p:restoredTop sz="93708"/>
  </p:normalViewPr>
  <p:slideViewPr>
    <p:cSldViewPr snapToGrid="0" snapToObjects="1">
      <p:cViewPr varScale="1">
        <p:scale>
          <a:sx n="108" d="100"/>
          <a:sy n="108" d="100"/>
        </p:scale>
        <p:origin x="232" y="1024"/>
      </p:cViewPr>
      <p:guideLst>
        <p:guide orient="horz" pos="2160"/>
        <p:guide pos="3840"/>
      </p:guideLst>
    </p:cSldViewPr>
  </p:slideViewPr>
  <p:notesTextViewPr>
    <p:cViewPr>
      <p:scale>
        <a:sx n="3" d="2"/>
        <a:sy n="3" d="2"/>
      </p:scale>
      <p:origin x="0" y="0"/>
    </p:cViewPr>
  </p:notesTextViewPr>
  <p:sorterViewPr>
    <p:cViewPr>
      <p:scale>
        <a:sx n="96" d="100"/>
        <a:sy n="96"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499705470281232E-2"/>
          <c:y val="2.4365482233502538E-2"/>
          <c:w val="0.92231390518599399"/>
          <c:h val="0.65649338502737919"/>
        </c:manualLayout>
      </c:layout>
      <c:lineChart>
        <c:grouping val="standard"/>
        <c:varyColors val="0"/>
        <c:ser>
          <c:idx val="0"/>
          <c:order val="0"/>
          <c:tx>
            <c:v>CPI Shelter Price Index</c:v>
          </c:tx>
          <c:spPr>
            <a:ln w="28575" cap="rnd">
              <a:solidFill>
                <a:schemeClr val="accent1"/>
              </a:solidFill>
              <a:round/>
            </a:ln>
            <a:effectLst/>
          </c:spPr>
          <c:marker>
            <c:symbol val="none"/>
          </c:marker>
          <c:cat>
            <c:numRef>
              <c:f>'FRED Graph'!$A$46:$A$120</c:f>
              <c:numCache>
                <c:formatCode>[$-409]mmm\-yy;@</c:formatCode>
                <c:ptCount val="75"/>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numCache>
            </c:numRef>
          </c:cat>
          <c:val>
            <c:numRef>
              <c:f>'FRED Graph'!$D$46:$D$120</c:f>
              <c:numCache>
                <c:formatCode>0.00%</c:formatCode>
                <c:ptCount val="75"/>
                <c:pt idx="0">
                  <c:v>3.21204756117901E-2</c:v>
                </c:pt>
                <c:pt idx="1">
                  <c:v>3.1323100532010706E-2</c:v>
                </c:pt>
                <c:pt idx="2">
                  <c:v>3.3174921698100324E-2</c:v>
                </c:pt>
                <c:pt idx="3">
                  <c:v>3.3637540956445111E-2</c:v>
                </c:pt>
                <c:pt idx="4">
                  <c:v>3.4867992754527455E-2</c:v>
                </c:pt>
                <c:pt idx="5">
                  <c:v>3.3608667126491021E-2</c:v>
                </c:pt>
                <c:pt idx="6">
                  <c:v>3.4846611752375134E-2</c:v>
                </c:pt>
                <c:pt idx="7">
                  <c:v>3.3706474319513902E-2</c:v>
                </c:pt>
                <c:pt idx="8">
                  <c:v>3.283162780144866E-2</c:v>
                </c:pt>
                <c:pt idx="9">
                  <c:v>3.1953300045875377E-2</c:v>
                </c:pt>
                <c:pt idx="10">
                  <c:v>3.2674252728660091E-2</c:v>
                </c:pt>
                <c:pt idx="11">
                  <c:v>3.2291983546496983E-2</c:v>
                </c:pt>
                <c:pt idx="12">
                  <c:v>3.2318068633433006E-2</c:v>
                </c:pt>
                <c:pt idx="13">
                  <c:v>3.3736161359454009E-2</c:v>
                </c:pt>
                <c:pt idx="14">
                  <c:v>3.3694336267507508E-2</c:v>
                </c:pt>
                <c:pt idx="15">
                  <c:v>3.4381348363859976E-2</c:v>
                </c:pt>
                <c:pt idx="16">
                  <c:v>3.3419383437962358E-2</c:v>
                </c:pt>
                <c:pt idx="17">
                  <c:v>3.4989778778921954E-2</c:v>
                </c:pt>
                <c:pt idx="18">
                  <c:v>3.4686040207889013E-2</c:v>
                </c:pt>
                <c:pt idx="19">
                  <c:v>3.3507131552629854E-2</c:v>
                </c:pt>
                <c:pt idx="20">
                  <c:v>3.5108915816779662E-2</c:v>
                </c:pt>
                <c:pt idx="21">
                  <c:v>3.3615096673603295E-2</c:v>
                </c:pt>
                <c:pt idx="22">
                  <c:v>3.3249914064231945E-2</c:v>
                </c:pt>
                <c:pt idx="23">
                  <c:v>3.239011640198064E-2</c:v>
                </c:pt>
                <c:pt idx="24">
                  <c:v>3.3325452709869419E-2</c:v>
                </c:pt>
                <c:pt idx="25">
                  <c:v>3.3125595111092698E-2</c:v>
                </c:pt>
                <c:pt idx="26">
                  <c:v>3.0044212537571058E-2</c:v>
                </c:pt>
                <c:pt idx="27">
                  <c:v>2.610381437006426E-2</c:v>
                </c:pt>
                <c:pt idx="28">
                  <c:v>2.5588943103790784E-2</c:v>
                </c:pt>
                <c:pt idx="29">
                  <c:v>2.3720486990215672E-2</c:v>
                </c:pt>
                <c:pt idx="30">
                  <c:v>2.3401959000294958E-2</c:v>
                </c:pt>
                <c:pt idx="31">
                  <c:v>2.2991745268247321E-2</c:v>
                </c:pt>
                <c:pt idx="32">
                  <c:v>2.0501281135013816E-2</c:v>
                </c:pt>
                <c:pt idx="33">
                  <c:v>2.0345258538744249E-2</c:v>
                </c:pt>
                <c:pt idx="34">
                  <c:v>1.9105864210005929E-2</c:v>
                </c:pt>
                <c:pt idx="35">
                  <c:v>1.8376946131936744E-2</c:v>
                </c:pt>
                <c:pt idx="36">
                  <c:v>1.5947562879713217E-2</c:v>
                </c:pt>
                <c:pt idx="37">
                  <c:v>1.4493602409230144E-2</c:v>
                </c:pt>
                <c:pt idx="38">
                  <c:v>1.6941161970203567E-2</c:v>
                </c:pt>
                <c:pt idx="39">
                  <c:v>2.1016911540346461E-2</c:v>
                </c:pt>
                <c:pt idx="40">
                  <c:v>2.2010431659101437E-2</c:v>
                </c:pt>
                <c:pt idx="41">
                  <c:v>2.5536490575892135E-2</c:v>
                </c:pt>
                <c:pt idx="42">
                  <c:v>2.7802558607940675E-2</c:v>
                </c:pt>
                <c:pt idx="43">
                  <c:v>2.8205489264526706E-2</c:v>
                </c:pt>
                <c:pt idx="44">
                  <c:v>3.1530209059659642E-2</c:v>
                </c:pt>
                <c:pt idx="45">
                  <c:v>3.5053101967384315E-2</c:v>
                </c:pt>
                <c:pt idx="46">
                  <c:v>3.8749260160964694E-2</c:v>
                </c:pt>
                <c:pt idx="47">
                  <c:v>4.1842737844614675E-2</c:v>
                </c:pt>
                <c:pt idx="48">
                  <c:v>4.3567574476632176E-2</c:v>
                </c:pt>
                <c:pt idx="49">
                  <c:v>4.7462787242382065E-2</c:v>
                </c:pt>
                <c:pt idx="50">
                  <c:v>4.9488990494889862E-2</c:v>
                </c:pt>
                <c:pt idx="51">
                  <c:v>5.1238861117148371E-2</c:v>
                </c:pt>
                <c:pt idx="52">
                  <c:v>5.4317963655622137E-2</c:v>
                </c:pt>
                <c:pt idx="53">
                  <c:v>5.6116258796250484E-2</c:v>
                </c:pt>
                <c:pt idx="54">
                  <c:v>5.7790623452702583E-2</c:v>
                </c:pt>
                <c:pt idx="55">
                  <c:v>6.3467584432906232E-2</c:v>
                </c:pt>
                <c:pt idx="56">
                  <c:v>6.6217410123985188E-2</c:v>
                </c:pt>
                <c:pt idx="57">
                  <c:v>6.9121921709235146E-2</c:v>
                </c:pt>
                <c:pt idx="58">
                  <c:v>7.0824583302738775E-2</c:v>
                </c:pt>
                <c:pt idx="59">
                  <c:v>7.4206858636753026E-2</c:v>
                </c:pt>
                <c:pt idx="60">
                  <c:v>7.9000551166636068E-2</c:v>
                </c:pt>
                <c:pt idx="61">
                  <c:v>8.0988101246729283E-2</c:v>
                </c:pt>
                <c:pt idx="62">
                  <c:v>8.1572671682555553E-2</c:v>
                </c:pt>
                <c:pt idx="63">
                  <c:v>8.0942781826639942E-2</c:v>
                </c:pt>
                <c:pt idx="64">
                  <c:v>8.0177639765734554E-2</c:v>
                </c:pt>
                <c:pt idx="65">
                  <c:v>7.7985698036245665E-2</c:v>
                </c:pt>
                <c:pt idx="66">
                  <c:v>7.6734802065210328E-2</c:v>
                </c:pt>
                <c:pt idx="67">
                  <c:v>7.2728341629199944E-2</c:v>
                </c:pt>
                <c:pt idx="68">
                  <c:v>7.1564622823823143E-2</c:v>
                </c:pt>
                <c:pt idx="69">
                  <c:v>6.7313849754891075E-2</c:v>
                </c:pt>
                <c:pt idx="70">
                  <c:v>6.5303670708661166E-2</c:v>
                </c:pt>
                <c:pt idx="71">
                  <c:v>6.1632443056685915E-2</c:v>
                </c:pt>
                <c:pt idx="72">
                  <c:v>6.0683947794453408E-2</c:v>
                </c:pt>
                <c:pt idx="73">
                  <c:v>5.759642786224517E-2</c:v>
                </c:pt>
                <c:pt idx="74">
                  <c:v>5.6462548716032179E-2</c:v>
                </c:pt>
              </c:numCache>
            </c:numRef>
          </c:val>
          <c:smooth val="0"/>
          <c:extLst>
            <c:ext xmlns:c16="http://schemas.microsoft.com/office/drawing/2014/chart" uri="{C3380CC4-5D6E-409C-BE32-E72D297353CC}">
              <c16:uniqueId val="{00000000-B806-4C90-B2B9-882630D5D412}"/>
            </c:ext>
          </c:extLst>
        </c:ser>
        <c:ser>
          <c:idx val="1"/>
          <c:order val="1"/>
          <c:tx>
            <c:v>Zillow Asking Rents</c:v>
          </c:tx>
          <c:spPr>
            <a:ln w="28575" cap="rnd">
              <a:solidFill>
                <a:schemeClr val="accent2"/>
              </a:solidFill>
              <a:round/>
            </a:ln>
            <a:effectLst/>
          </c:spPr>
          <c:marker>
            <c:symbol val="none"/>
          </c:marker>
          <c:cat>
            <c:numRef>
              <c:f>'FRED Graph'!$A$46:$A$120</c:f>
              <c:numCache>
                <c:formatCode>[$-409]mmm\-yy;@</c:formatCode>
                <c:ptCount val="75"/>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numCache>
            </c:numRef>
          </c:cat>
          <c:val>
            <c:numRef>
              <c:f>'FRED Graph'!$E$46:$E$120</c:f>
              <c:numCache>
                <c:formatCode>0.00%</c:formatCode>
                <c:ptCount val="75"/>
                <c:pt idx="0">
                  <c:v>4.5018154446824221E-2</c:v>
                </c:pt>
                <c:pt idx="1">
                  <c:v>4.3532510518151657E-2</c:v>
                </c:pt>
                <c:pt idx="2">
                  <c:v>4.2598640904222496E-2</c:v>
                </c:pt>
                <c:pt idx="3">
                  <c:v>4.0111941950039531E-2</c:v>
                </c:pt>
                <c:pt idx="4">
                  <c:v>4.0959611346996105E-2</c:v>
                </c:pt>
                <c:pt idx="5">
                  <c:v>4.0189891783073195E-2</c:v>
                </c:pt>
                <c:pt idx="6">
                  <c:v>4.0355278608014356E-2</c:v>
                </c:pt>
                <c:pt idx="7">
                  <c:v>4.0611053337138436E-2</c:v>
                </c:pt>
                <c:pt idx="8">
                  <c:v>4.1714421815394642E-2</c:v>
                </c:pt>
                <c:pt idx="9">
                  <c:v>4.1171035737037398E-2</c:v>
                </c:pt>
                <c:pt idx="10">
                  <c:v>4.1711650908492048E-2</c:v>
                </c:pt>
                <c:pt idx="11">
                  <c:v>4.2125402438461412E-2</c:v>
                </c:pt>
                <c:pt idx="12">
                  <c:v>4.2982989680734329E-2</c:v>
                </c:pt>
                <c:pt idx="13">
                  <c:v>4.2544291884560215E-2</c:v>
                </c:pt>
                <c:pt idx="14">
                  <c:v>4.1551595312496081E-2</c:v>
                </c:pt>
                <c:pt idx="15">
                  <c:v>4.1451572932168501E-2</c:v>
                </c:pt>
                <c:pt idx="16">
                  <c:v>4.1248878138506972E-2</c:v>
                </c:pt>
                <c:pt idx="17">
                  <c:v>4.1900142298388898E-2</c:v>
                </c:pt>
                <c:pt idx="18">
                  <c:v>4.2101482816587543E-2</c:v>
                </c:pt>
                <c:pt idx="19">
                  <c:v>4.2399110184439204E-2</c:v>
                </c:pt>
                <c:pt idx="20">
                  <c:v>4.2402278952076378E-2</c:v>
                </c:pt>
                <c:pt idx="21">
                  <c:v>4.282095429942645E-2</c:v>
                </c:pt>
                <c:pt idx="22">
                  <c:v>4.2592097709964971E-2</c:v>
                </c:pt>
                <c:pt idx="23">
                  <c:v>4.1578425040476263E-2</c:v>
                </c:pt>
                <c:pt idx="24">
                  <c:v>4.0754567570157274E-2</c:v>
                </c:pt>
                <c:pt idx="25">
                  <c:v>4.1039146079386413E-2</c:v>
                </c:pt>
                <c:pt idx="26">
                  <c:v>4.2042022148563563E-2</c:v>
                </c:pt>
                <c:pt idx="27">
                  <c:v>4.0424595550305309E-2</c:v>
                </c:pt>
                <c:pt idx="28">
                  <c:v>3.3427409419457765E-2</c:v>
                </c:pt>
                <c:pt idx="29">
                  <c:v>2.5613965750581169E-2</c:v>
                </c:pt>
                <c:pt idx="30">
                  <c:v>1.9863950244311868E-2</c:v>
                </c:pt>
                <c:pt idx="31">
                  <c:v>1.8991625675352397E-2</c:v>
                </c:pt>
                <c:pt idx="32">
                  <c:v>1.7660074519258995E-2</c:v>
                </c:pt>
                <c:pt idx="33">
                  <c:v>1.614279932111029E-2</c:v>
                </c:pt>
                <c:pt idx="34">
                  <c:v>1.5647916259629691E-2</c:v>
                </c:pt>
                <c:pt idx="35">
                  <c:v>1.6866108082092435E-2</c:v>
                </c:pt>
                <c:pt idx="36">
                  <c:v>1.7643188608426286E-2</c:v>
                </c:pt>
                <c:pt idx="37">
                  <c:v>1.7964779836554534E-2</c:v>
                </c:pt>
                <c:pt idx="38">
                  <c:v>1.8168805488884443E-2</c:v>
                </c:pt>
                <c:pt idx="39">
                  <c:v>2.2664641321864076E-2</c:v>
                </c:pt>
                <c:pt idx="40">
                  <c:v>3.6154403845711336E-2</c:v>
                </c:pt>
                <c:pt idx="41">
                  <c:v>5.5024928155618102E-2</c:v>
                </c:pt>
                <c:pt idx="42">
                  <c:v>7.542764254806178E-2</c:v>
                </c:pt>
                <c:pt idx="43">
                  <c:v>9.307696623736339E-2</c:v>
                </c:pt>
                <c:pt idx="44">
                  <c:v>0.11165129003751439</c:v>
                </c:pt>
                <c:pt idx="45">
                  <c:v>0.12918314031976075</c:v>
                </c:pt>
                <c:pt idx="46">
                  <c:v>0.1409427808410495</c:v>
                </c:pt>
                <c:pt idx="47">
                  <c:v>0.14741802694690009</c:v>
                </c:pt>
                <c:pt idx="48">
                  <c:v>0.15243254356116398</c:v>
                </c:pt>
                <c:pt idx="49">
                  <c:v>0.15577204687368429</c:v>
                </c:pt>
                <c:pt idx="50">
                  <c:v>0.15959481536257614</c:v>
                </c:pt>
                <c:pt idx="51">
                  <c:v>0.15908717650231274</c:v>
                </c:pt>
                <c:pt idx="52">
                  <c:v>0.15725755029114086</c:v>
                </c:pt>
                <c:pt idx="53">
                  <c:v>0.1515006143766513</c:v>
                </c:pt>
                <c:pt idx="54">
                  <c:v>0.14370685048311094</c:v>
                </c:pt>
                <c:pt idx="55">
                  <c:v>0.13311225032526885</c:v>
                </c:pt>
                <c:pt idx="56">
                  <c:v>0.1198019267326087</c:v>
                </c:pt>
                <c:pt idx="57">
                  <c:v>0.10599681852753151</c:v>
                </c:pt>
                <c:pt idx="58">
                  <c:v>9.4088431660993788E-2</c:v>
                </c:pt>
                <c:pt idx="59">
                  <c:v>8.3826353212820726E-2</c:v>
                </c:pt>
                <c:pt idx="60">
                  <c:v>7.5574597341670158E-2</c:v>
                </c:pt>
                <c:pt idx="61">
                  <c:v>6.9094039312141753E-2</c:v>
                </c:pt>
                <c:pt idx="62">
                  <c:v>6.2922467400567728E-2</c:v>
                </c:pt>
                <c:pt idx="63">
                  <c:v>5.8908963369413092E-2</c:v>
                </c:pt>
                <c:pt idx="64">
                  <c:v>5.3322343150049578E-2</c:v>
                </c:pt>
                <c:pt idx="65">
                  <c:v>4.8110224875733909E-2</c:v>
                </c:pt>
                <c:pt idx="66">
                  <c:v>4.1071417333572446E-2</c:v>
                </c:pt>
                <c:pt idx="67">
                  <c:v>3.6001007269893526E-2</c:v>
                </c:pt>
                <c:pt idx="68">
                  <c:v>3.3170577515865718E-2</c:v>
                </c:pt>
                <c:pt idx="69">
                  <c:v>3.2670569102897451E-2</c:v>
                </c:pt>
                <c:pt idx="70">
                  <c:v>3.3239988836922807E-2</c:v>
                </c:pt>
                <c:pt idx="71">
                  <c:v>3.3935657539302166E-2</c:v>
                </c:pt>
                <c:pt idx="72">
                  <c:v>3.388466802666823E-2</c:v>
                </c:pt>
                <c:pt idx="73">
                  <c:v>3.4542061388894929E-2</c:v>
                </c:pt>
              </c:numCache>
            </c:numRef>
          </c:val>
          <c:smooth val="0"/>
          <c:extLst>
            <c:ext xmlns:c16="http://schemas.microsoft.com/office/drawing/2014/chart" uri="{C3380CC4-5D6E-409C-BE32-E72D297353CC}">
              <c16:uniqueId val="{00000001-B806-4C90-B2B9-882630D5D412}"/>
            </c:ext>
          </c:extLst>
        </c:ser>
        <c:dLbls>
          <c:showLegendKey val="0"/>
          <c:showVal val="0"/>
          <c:showCatName val="0"/>
          <c:showSerName val="0"/>
          <c:showPercent val="0"/>
          <c:showBubbleSize val="0"/>
        </c:dLbls>
        <c:smooth val="0"/>
        <c:axId val="753204895"/>
        <c:axId val="753180767"/>
      </c:lineChart>
      <c:dateAx>
        <c:axId val="753204895"/>
        <c:scaling>
          <c:orientation val="minMax"/>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53180767"/>
        <c:crosses val="autoZero"/>
        <c:auto val="1"/>
        <c:lblOffset val="100"/>
        <c:baseTimeUnit val="months"/>
        <c:majorUnit val="2"/>
        <c:majorTimeUnit val="months"/>
      </c:dateAx>
      <c:valAx>
        <c:axId val="753180767"/>
        <c:scaling>
          <c:orientation val="minMax"/>
          <c:max val="0.16"/>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753204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a:t>Price</a:t>
            </a:r>
            <a:r>
              <a:rPr lang="en-US" sz="2000" baseline="0"/>
              <a:t> Level Relative to March 2021 &amp; Last 12 Month Inflation</a:t>
            </a:r>
            <a:endParaRPr lang="en-US" sz="2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rgbClr val="00B0F0"/>
              </a:solidFill>
              <a:ln>
                <a:solidFill>
                  <a:srgbClr val="00B0F0"/>
                </a:solidFill>
              </a:ln>
              <a:effectLst/>
              <a:sp3d>
                <a:contourClr>
                  <a:srgbClr val="00B0F0"/>
                </a:contourClr>
              </a:sp3d>
            </c:spPr>
            <c:extLst>
              <c:ext xmlns:c16="http://schemas.microsoft.com/office/drawing/2014/chart" uri="{C3380CC4-5D6E-409C-BE32-E72D297353CC}">
                <c16:uniqueId val="{00000001-94F4-4218-B4B3-75DCA72E014C}"/>
              </c:ext>
            </c:extLst>
          </c:dPt>
          <c:dPt>
            <c:idx val="2"/>
            <c:invertIfNegative val="0"/>
            <c:bubble3D val="0"/>
            <c:spPr>
              <a:solidFill>
                <a:srgbClr val="C00000"/>
              </a:solidFill>
              <a:ln>
                <a:noFill/>
              </a:ln>
              <a:effectLst/>
              <a:sp3d/>
            </c:spPr>
            <c:extLst>
              <c:ext xmlns:c16="http://schemas.microsoft.com/office/drawing/2014/chart" uri="{C3380CC4-5D6E-409C-BE32-E72D297353CC}">
                <c16:uniqueId val="{00000003-94F4-4218-B4B3-75DCA72E014C}"/>
              </c:ext>
            </c:extLst>
          </c:dPt>
          <c:dPt>
            <c:idx val="3"/>
            <c:invertIfNegative val="0"/>
            <c:bubble3D val="0"/>
            <c:spPr>
              <a:solidFill>
                <a:schemeClr val="accent6"/>
              </a:solidFill>
              <a:ln>
                <a:noFill/>
              </a:ln>
              <a:effectLst/>
              <a:sp3d/>
            </c:spPr>
            <c:extLst>
              <c:ext xmlns:c16="http://schemas.microsoft.com/office/drawing/2014/chart" uri="{C3380CC4-5D6E-409C-BE32-E72D297353CC}">
                <c16:uniqueId val="{00000005-94F4-4218-B4B3-75DCA72E014C}"/>
              </c:ext>
            </c:extLst>
          </c:dPt>
          <c:dPt>
            <c:idx val="4"/>
            <c:invertIfNegative val="0"/>
            <c:bubble3D val="0"/>
            <c:spPr>
              <a:solidFill>
                <a:srgbClr val="FFC000"/>
              </a:solidFill>
              <a:ln>
                <a:noFill/>
              </a:ln>
              <a:effectLst/>
              <a:sp3d/>
            </c:spPr>
            <c:extLst>
              <c:ext xmlns:c16="http://schemas.microsoft.com/office/drawing/2014/chart" uri="{C3380CC4-5D6E-409C-BE32-E72D297353CC}">
                <c16:uniqueId val="{00000007-94F4-4218-B4B3-75DCA72E014C}"/>
              </c:ext>
            </c:extLst>
          </c:dPt>
          <c:dLbls>
            <c:dLbl>
              <c:idx val="0"/>
              <c:tx>
                <c:rich>
                  <a:bodyPr/>
                  <a:lstStyle/>
                  <a:p>
                    <a:fld id="{128BB026-3527-A64F-9D8D-EA1139B90A3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4F4-4218-B4B3-75DCA72E014C}"/>
                </c:ext>
              </c:extLst>
            </c:dLbl>
            <c:dLbl>
              <c:idx val="1"/>
              <c:tx>
                <c:rich>
                  <a:bodyPr/>
                  <a:lstStyle/>
                  <a:p>
                    <a:fld id="{647F1EFA-6A71-B948-A8DC-596CFF96DA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94F4-4218-B4B3-75DCA72E014C}"/>
                </c:ext>
              </c:extLst>
            </c:dLbl>
            <c:dLbl>
              <c:idx val="2"/>
              <c:tx>
                <c:rich>
                  <a:bodyPr/>
                  <a:lstStyle/>
                  <a:p>
                    <a:fld id="{66E44D1A-2C2F-5F4E-A502-D49E56200E1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4F4-4218-B4B3-75DCA72E014C}"/>
                </c:ext>
              </c:extLst>
            </c:dLbl>
            <c:dLbl>
              <c:idx val="3"/>
              <c:tx>
                <c:rich>
                  <a:bodyPr/>
                  <a:lstStyle/>
                  <a:p>
                    <a:fld id="{23C5C7B6-706E-5D48-9DC7-C7A6C1369E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4F4-4218-B4B3-75DCA72E014C}"/>
                </c:ext>
              </c:extLst>
            </c:dLbl>
            <c:dLbl>
              <c:idx val="4"/>
              <c:tx>
                <c:rich>
                  <a:bodyPr/>
                  <a:lstStyle/>
                  <a:p>
                    <a:fld id="{A3635D82-E159-AE4E-9D38-348DD78DF3B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4F4-4218-B4B3-75DCA72E014C}"/>
                </c:ext>
              </c:extLst>
            </c:dLbl>
            <c:dLbl>
              <c:idx val="5"/>
              <c:tx>
                <c:rich>
                  <a:bodyPr/>
                  <a:lstStyle/>
                  <a:p>
                    <a:fld id="{3498A374-078A-B740-A791-2EA1735F12E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4F4-4218-B4B3-75DCA72E014C}"/>
                </c:ext>
              </c:extLst>
            </c:dLbl>
            <c:dLbl>
              <c:idx val="6"/>
              <c:tx>
                <c:rich>
                  <a:bodyPr/>
                  <a:lstStyle/>
                  <a:p>
                    <a:fld id="{C1BF678B-2473-E04C-86E5-AF95BDA34A3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94F4-4218-B4B3-75DCA72E014C}"/>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Sheet1!$B$2:$H$2</c:f>
              <c:strCache>
                <c:ptCount val="7"/>
                <c:pt idx="0">
                  <c:v>Gasoline</c:v>
                </c:pt>
                <c:pt idx="1">
                  <c:v>CPI Food</c:v>
                </c:pt>
                <c:pt idx="2">
                  <c:v>CPI Shelter</c:v>
                </c:pt>
                <c:pt idx="3">
                  <c:v>CPI</c:v>
                </c:pt>
                <c:pt idx="4">
                  <c:v>Weekly Earnings</c:v>
                </c:pt>
                <c:pt idx="5">
                  <c:v>Zillow Home</c:v>
                </c:pt>
                <c:pt idx="6">
                  <c:v>Zillow Rent</c:v>
                </c:pt>
              </c:strCache>
            </c:strRef>
          </c:cat>
          <c:val>
            <c:numRef>
              <c:f>Sheet1!$B$3:$H$3</c:f>
              <c:numCache>
                <c:formatCode>0.0</c:formatCode>
                <c:ptCount val="7"/>
                <c:pt idx="0">
                  <c:v>121.88656</c:v>
                </c:pt>
                <c:pt idx="1">
                  <c:v>120.71633</c:v>
                </c:pt>
                <c:pt idx="2">
                  <c:v>119.94981</c:v>
                </c:pt>
                <c:pt idx="3">
                  <c:v>117.9</c:v>
                </c:pt>
                <c:pt idx="4">
                  <c:v>113.42458000000001</c:v>
                </c:pt>
                <c:pt idx="5">
                  <c:v>125.91992999999999</c:v>
                </c:pt>
                <c:pt idx="6">
                  <c:v>126.35680341376501</c:v>
                </c:pt>
              </c:numCache>
            </c:numRef>
          </c:val>
          <c:extLst>
            <c:ext xmlns:c15="http://schemas.microsoft.com/office/drawing/2012/chart" uri="{02D57815-91ED-43cb-92C2-25804820EDAC}">
              <c15:datalabelsRange>
                <c15:f>Sheet1!$B$4:$H$4</c15:f>
                <c15:dlblRangeCache>
                  <c:ptCount val="7"/>
                  <c:pt idx="0">
                    <c:v>0.1%</c:v>
                  </c:pt>
                  <c:pt idx="1">
                    <c:v>2.2%</c:v>
                  </c:pt>
                  <c:pt idx="2">
                    <c:v>5.6%</c:v>
                  </c:pt>
                  <c:pt idx="3">
                    <c:v>3.5%</c:v>
                  </c:pt>
                  <c:pt idx="4">
                    <c:v>4.3%</c:v>
                  </c:pt>
                  <c:pt idx="5">
                    <c:v>3.6%</c:v>
                  </c:pt>
                  <c:pt idx="6">
                    <c:v>3.5%</c:v>
                  </c:pt>
                </c15:dlblRangeCache>
              </c15:datalabelsRange>
            </c:ext>
            <c:ext xmlns:c16="http://schemas.microsoft.com/office/drawing/2014/chart" uri="{C3380CC4-5D6E-409C-BE32-E72D297353CC}">
              <c16:uniqueId val="{0000000B-94F4-4218-B4B3-75DCA72E014C}"/>
            </c:ext>
          </c:extLst>
        </c:ser>
        <c:dLbls>
          <c:showLegendKey val="0"/>
          <c:showVal val="0"/>
          <c:showCatName val="0"/>
          <c:showSerName val="0"/>
          <c:showPercent val="0"/>
          <c:showBubbleSize val="0"/>
        </c:dLbls>
        <c:gapWidth val="150"/>
        <c:shape val="box"/>
        <c:axId val="1571387615"/>
        <c:axId val="1192596751"/>
        <c:axId val="0"/>
      </c:bar3DChart>
      <c:catAx>
        <c:axId val="157138761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92596751"/>
        <c:crosses val="autoZero"/>
        <c:auto val="1"/>
        <c:lblAlgn val="ctr"/>
        <c:lblOffset val="100"/>
        <c:noMultiLvlLbl val="0"/>
      </c:catAx>
      <c:valAx>
        <c:axId val="11925967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713876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6/4/24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nvestopedia.com/insights/worlds-top-economies/#countries-by-gd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https://www.investopedia.com/insights/worlds-top-economies/#countries-by-gdp</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3538950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Since</a:t>
            </a:r>
            <a:r>
              <a:rPr lang="en-US" baseline="0" dirty="0"/>
              <a:t> 2010, average</a:t>
            </a:r>
            <a:r>
              <a:rPr lang="en-US" dirty="0"/>
              <a:t> government spending growth is </a:t>
            </a:r>
            <a:r>
              <a:rPr lang="en-US" baseline="0" dirty="0"/>
              <a:t>shrinking, resulting in a negative average contribution to GDP growth post-recession of -0.8 percentage points</a:t>
            </a:r>
          </a:p>
          <a:p>
            <a:pPr marL="228600" indent="-228600">
              <a:buAutoNum type="arabicParenBoth"/>
            </a:pPr>
            <a:r>
              <a:rPr lang="en-US" baseline="0" dirty="0"/>
              <a:t>Note that average quarterly government spending growth is 0.42% from 1990-2007 and -0.17% in 2010+ (annualized, 1990-2007 =</a:t>
            </a:r>
            <a:r>
              <a:rPr lang="en-US" baseline="0" dirty="0">
                <a:sym typeface="Wingdings" panose="05000000000000000000" pitchFamily="2" charset="2"/>
              </a:rPr>
              <a:t> 1.68%; 2010+ = -0.70%)</a:t>
            </a:r>
            <a:r>
              <a:rPr lang="en-US" baseline="0" dirty="0"/>
              <a:t>.</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2127469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2497379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payroll_recent.png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4026140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4045794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Shelter is 36% of CPI and 45% of Core CPI.  About half as much in PCE.  CPI less shelter is 2.3% sine March of last year. Shelter is up 5.8%</a:t>
            </a:r>
          </a:p>
        </p:txBody>
      </p:sp>
      <p:sp>
        <p:nvSpPr>
          <p:cNvPr id="4" name="Slide Number Placeholder 3"/>
          <p:cNvSpPr>
            <a:spLocks noGrp="1"/>
          </p:cNvSpPr>
          <p:nvPr>
            <p:ph type="sldNum" sz="quarter" idx="5"/>
          </p:nvPr>
        </p:nvSpPr>
        <p:spPr/>
        <p:txBody>
          <a:bodyPr/>
          <a:lstStyle/>
          <a:p>
            <a:fld id="{39F294D8-753E-E842-8CF8-893A8D4FD7E5}" type="slidenum">
              <a:rPr lang="en-US" smtClean="0"/>
              <a:t>54</a:t>
            </a:fld>
            <a:endParaRPr lang="en-US"/>
          </a:p>
        </p:txBody>
      </p:sp>
    </p:spTree>
    <p:extLst>
      <p:ext uri="{BB962C8B-B14F-4D97-AF65-F5344CB8AC3E}">
        <p14:creationId xmlns:p14="http://schemas.microsoft.com/office/powerpoint/2010/main" val="3926489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www.whitehouse.gov</a:t>
            </a:r>
            <a:r>
              <a:rPr lang="en-US" dirty="0"/>
              <a:t>/</a:t>
            </a:r>
            <a:r>
              <a:rPr lang="en-US" dirty="0" err="1"/>
              <a:t>cea</a:t>
            </a:r>
            <a:r>
              <a:rPr lang="en-US" dirty="0"/>
              <a:t>/written-materials/2023/09/29/crosswalk-talk-</a:t>
            </a:r>
            <a:r>
              <a:rPr lang="en-US" dirty="0" err="1"/>
              <a:t>whats</a:t>
            </a:r>
            <a:r>
              <a:rPr lang="en-US" dirty="0"/>
              <a:t>-the-difference-between-the-</a:t>
            </a:r>
            <a:r>
              <a:rPr lang="en-US" dirty="0" err="1"/>
              <a:t>pce</a:t>
            </a:r>
            <a:r>
              <a:rPr lang="en-US" dirty="0"/>
              <a:t>-and-the-cpi/#:~:text=The%20CPI%20also%20focuses%20exclusively,to%20measure%20the%20same%20item.</a:t>
            </a:r>
          </a:p>
        </p:txBody>
      </p:sp>
      <p:sp>
        <p:nvSpPr>
          <p:cNvPr id="4" name="Slide Number Placeholder 3"/>
          <p:cNvSpPr>
            <a:spLocks noGrp="1"/>
          </p:cNvSpPr>
          <p:nvPr>
            <p:ph type="sldNum" sz="quarter" idx="5"/>
          </p:nvPr>
        </p:nvSpPr>
        <p:spPr/>
        <p:txBody>
          <a:bodyPr/>
          <a:lstStyle/>
          <a:p>
            <a:fld id="{39F294D8-753E-E842-8CF8-893A8D4FD7E5}" type="slidenum">
              <a:rPr lang="en-US" smtClean="0"/>
              <a:t>58</a:t>
            </a:fld>
            <a:endParaRPr lang="en-US"/>
          </a:p>
        </p:txBody>
      </p:sp>
    </p:spTree>
    <p:extLst>
      <p:ext uri="{BB962C8B-B14F-4D97-AF65-F5344CB8AC3E}">
        <p14:creationId xmlns:p14="http://schemas.microsoft.com/office/powerpoint/2010/main" val="3170217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www.nytimes.com</a:t>
            </a:r>
            <a:r>
              <a:rPr lang="en-US"/>
              <a:t>/2024/04/10/learning/whats-going-on-in-this-graph-april-17-2024.html</a:t>
            </a:r>
          </a:p>
        </p:txBody>
      </p:sp>
      <p:sp>
        <p:nvSpPr>
          <p:cNvPr id="4" name="Slide Number Placeholder 3"/>
          <p:cNvSpPr>
            <a:spLocks noGrp="1"/>
          </p:cNvSpPr>
          <p:nvPr>
            <p:ph type="sldNum" sz="quarter" idx="5"/>
          </p:nvPr>
        </p:nvSpPr>
        <p:spPr/>
        <p:txBody>
          <a:bodyPr/>
          <a:lstStyle/>
          <a:p>
            <a:fld id="{39F294D8-753E-E842-8CF8-893A8D4FD7E5}" type="slidenum">
              <a:rPr lang="en-US" smtClean="0"/>
              <a:t>66</a:t>
            </a:fld>
            <a:endParaRPr lang="en-US"/>
          </a:p>
        </p:txBody>
      </p:sp>
    </p:spTree>
    <p:extLst>
      <p:ext uri="{BB962C8B-B14F-4D97-AF65-F5344CB8AC3E}">
        <p14:creationId xmlns:p14="http://schemas.microsoft.com/office/powerpoint/2010/main" val="914005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necessary given the</a:t>
            </a:r>
            <a:r>
              <a:rPr lang="en-US" baseline="0" dirty="0"/>
              <a:t> previous slide?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68</a:t>
            </a:fld>
            <a:endParaRPr lang="en-US"/>
          </a:p>
        </p:txBody>
      </p:sp>
    </p:spTree>
    <p:extLst>
      <p:ext uri="{BB962C8B-B14F-4D97-AF65-F5344CB8AC3E}">
        <p14:creationId xmlns:p14="http://schemas.microsoft.com/office/powerpoint/2010/main" val="3967660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The fed funds rate is the interest</a:t>
            </a:r>
            <a:r>
              <a:rPr lang="en-US" baseline="0" dirty="0"/>
              <a:t> rate on overnight loans between banks. Think of it as the baseline interest rate on which banks base all other interest rates (e.g. mortgage rates)</a:t>
            </a:r>
            <a:endParaRPr lang="en-US" dirty="0"/>
          </a:p>
          <a:p>
            <a:pPr marL="228600" indent="-228600">
              <a:buAutoNum type="arabicParenBoth"/>
            </a:pPr>
            <a:r>
              <a:rPr lang="en-US" dirty="0"/>
              <a:t>FOMC</a:t>
            </a:r>
            <a:r>
              <a:rPr lang="en-US" baseline="0" dirty="0"/>
              <a:t> lowers the fed funds rate during recessions and raises the fed funds rate during expansions</a:t>
            </a:r>
          </a:p>
          <a:p>
            <a:pPr marL="228600" indent="-228600">
              <a:buAutoNum type="arabicParenBoth"/>
            </a:pPr>
            <a:r>
              <a:rPr lang="en-US" dirty="0"/>
              <a:t>Fed funds rate peaked in the 1980s as then</a:t>
            </a:r>
            <a:r>
              <a:rPr lang="en-US" baseline="0" dirty="0"/>
              <a:t> Chairman Paul Volcker sought to reign in “run away” inflation of the 1970s; doing so resulted in a recession in the early 1980s.</a:t>
            </a:r>
          </a:p>
          <a:p>
            <a:pPr marL="228600" indent="-228600">
              <a:buAutoNum type="arabicParenBoth"/>
            </a:pPr>
            <a:r>
              <a:rPr lang="en-US" baseline="0" dirty="0"/>
              <a:t>Since the 2008-09 recession, the fed funds rate has been kept near zero. </a:t>
            </a:r>
          </a:p>
          <a:p>
            <a:pPr marL="228600" indent="-228600">
              <a:buAutoNum type="arabicParenBoth"/>
            </a:pPr>
            <a:r>
              <a:rPr lang="en-US" baseline="0" dirty="0"/>
              <a:t>During the 2008-09 recession, Federal Reserve turned to unconventional tools to influence longer term interest rates to further stimulate the economy - QE</a:t>
            </a:r>
          </a:p>
          <a:p>
            <a:pPr marL="0" indent="0">
              <a:buNone/>
            </a:pPr>
            <a:endParaRPr lang="en-US" dirty="0"/>
          </a:p>
          <a:p>
            <a:pPr marL="0" indent="0">
              <a:buNone/>
            </a:pPr>
            <a:r>
              <a:rPr lang="en-US" dirty="0" err="1"/>
              <a:t>FedFunds.png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3766896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err="1"/>
              <a:t>treas_recent.png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77</a:t>
            </a:fld>
            <a:endParaRPr lang="en-US"/>
          </a:p>
        </p:txBody>
      </p:sp>
    </p:spTree>
    <p:extLst>
      <p:ext uri="{BB962C8B-B14F-4D97-AF65-F5344CB8AC3E}">
        <p14:creationId xmlns:p14="http://schemas.microsoft.com/office/powerpoint/2010/main" val="375653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Graph: </a:t>
            </a:r>
            <a:r>
              <a:rPr lang="en-US" b="1" baseline="0" dirty="0" err="1"/>
              <a:t>gdp_pot_grow.png</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Point: </a:t>
            </a:r>
            <a:r>
              <a:rPr lang="en-US" baseline="0" dirty="0"/>
              <a:t>From 1990 – 2007, average annual US GDP growth pre-crisis is 2.94%. However, post-crisis US GDP growth is 2.19% (0.75 percentage points lower). Why is has the recovery been sluggish?</a:t>
            </a:r>
          </a:p>
          <a:p>
            <a:pPr marL="0" indent="0">
              <a:buNone/>
            </a:pPr>
            <a:endParaRPr lang="en-US" dirty="0"/>
          </a:p>
          <a:p>
            <a:pPr marL="0" indent="0">
              <a:buNone/>
            </a:pPr>
            <a:r>
              <a:rPr lang="en-US" b="1" dirty="0"/>
              <a:t>Note: </a:t>
            </a:r>
            <a:r>
              <a:rPr lang="en-US" dirty="0"/>
              <a:t>At the</a:t>
            </a:r>
            <a:r>
              <a:rPr lang="en-US" baseline="0" dirty="0"/>
              <a:t> recession’s height, the gap between quarterly GDP growth and potential growth was 2.5 percentage points.</a:t>
            </a:r>
          </a:p>
        </p:txBody>
      </p:sp>
      <p:sp>
        <p:nvSpPr>
          <p:cNvPr id="4" name="Slide Number Placeholder 3"/>
          <p:cNvSpPr>
            <a:spLocks noGrp="1"/>
          </p:cNvSpPr>
          <p:nvPr>
            <p:ph type="sldNum" sz="quarter" idx="10"/>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1161056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78</a:t>
            </a:fld>
            <a:endParaRPr lang="en-US"/>
          </a:p>
        </p:txBody>
      </p:sp>
    </p:spTree>
    <p:extLst>
      <p:ext uri="{BB962C8B-B14F-4D97-AF65-F5344CB8AC3E}">
        <p14:creationId xmlns:p14="http://schemas.microsoft.com/office/powerpoint/2010/main" val="2940598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79</a:t>
            </a:fld>
            <a:endParaRPr lang="en-US"/>
          </a:p>
        </p:txBody>
      </p:sp>
    </p:spTree>
    <p:extLst>
      <p:ext uri="{BB962C8B-B14F-4D97-AF65-F5344CB8AC3E}">
        <p14:creationId xmlns:p14="http://schemas.microsoft.com/office/powerpoint/2010/main" val="1234863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GDPNow</a:t>
            </a:r>
            <a:r>
              <a:rPr lang="en-US" dirty="0"/>
              <a:t> 2.4%; blue chips consensus 1.5% implies 2.9%, or 2.7%</a:t>
            </a:r>
          </a:p>
        </p:txBody>
      </p:sp>
      <p:sp>
        <p:nvSpPr>
          <p:cNvPr id="4" name="Slide Number Placeholder 3"/>
          <p:cNvSpPr>
            <a:spLocks noGrp="1"/>
          </p:cNvSpPr>
          <p:nvPr>
            <p:ph type="sldNum" sz="quarter" idx="5"/>
          </p:nvPr>
        </p:nvSpPr>
        <p:spPr/>
        <p:txBody>
          <a:bodyPr/>
          <a:lstStyle/>
          <a:p>
            <a:fld id="{39F294D8-753E-E842-8CF8-893A8D4FD7E5}" type="slidenum">
              <a:rPr lang="en-US" smtClean="0"/>
              <a:t>80</a:t>
            </a:fld>
            <a:endParaRPr lang="en-US"/>
          </a:p>
        </p:txBody>
      </p:sp>
    </p:spTree>
    <p:extLst>
      <p:ext uri="{BB962C8B-B14F-4D97-AF65-F5344CB8AC3E}">
        <p14:creationId xmlns:p14="http://schemas.microsoft.com/office/powerpoint/2010/main" val="341651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necessary given the</a:t>
            </a:r>
            <a:r>
              <a:rPr lang="en-US" baseline="0" dirty="0"/>
              <a:t> previous slide?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86</a:t>
            </a:fld>
            <a:endParaRPr lang="en-US"/>
          </a:p>
        </p:txBody>
      </p:sp>
    </p:spTree>
    <p:extLst>
      <p:ext uri="{BB962C8B-B14F-4D97-AF65-F5344CB8AC3E}">
        <p14:creationId xmlns:p14="http://schemas.microsoft.com/office/powerpoint/2010/main" val="2903735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www.federalreservehistory.org</a:t>
            </a:r>
            <a:r>
              <a:rPr lang="en-US" dirty="0"/>
              <a:t>/essays/great-inflation</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88</a:t>
            </a:fld>
            <a:endParaRPr lang="en-US"/>
          </a:p>
        </p:txBody>
      </p:sp>
    </p:spTree>
    <p:extLst>
      <p:ext uri="{BB962C8B-B14F-4D97-AF65-F5344CB8AC3E}">
        <p14:creationId xmlns:p14="http://schemas.microsoft.com/office/powerpoint/2010/main" val="4093454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Recall:</a:t>
            </a:r>
            <a:r>
              <a:rPr lang="en-US" dirty="0"/>
              <a:t> GDP is measures production of an economy;</a:t>
            </a:r>
            <a:r>
              <a:rPr lang="en-US" baseline="0" dirty="0"/>
              <a:t> we often measure GDP as the sum of spending on final goods/services produced within an economy. The first three categories (C,I,G) contain spending on both domestically and foreign produced goods. To accurately measure domestic production, we subtract domestic consumption of foreign goods (imports).</a:t>
            </a:r>
          </a:p>
          <a:p>
            <a:pPr marL="0" indent="0">
              <a:buNone/>
            </a:pPr>
            <a:endParaRPr lang="en-US" dirty="0"/>
          </a:p>
          <a:p>
            <a:pPr marL="0" indent="0">
              <a:buNone/>
            </a:pPr>
            <a:r>
              <a:rPr lang="en-US" b="1" dirty="0"/>
              <a:t>The Point:</a:t>
            </a:r>
            <a:r>
              <a:rPr lang="en-US" b="1" baseline="0" dirty="0"/>
              <a:t> </a:t>
            </a:r>
            <a:r>
              <a:rPr lang="en-US" dirty="0"/>
              <a:t>Analysis</a:t>
            </a:r>
            <a:r>
              <a:rPr lang="en-US" baseline="0" dirty="0"/>
              <a:t> of components of GDP as well as the production side of the economy should provide a comprehensive picture of the US economic landscape</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1693941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Components</a:t>
            </a:r>
            <a:r>
              <a:rPr lang="en-US" baseline="0" dirty="0"/>
              <a:t> sum to GDP</a:t>
            </a:r>
          </a:p>
          <a:p>
            <a:pPr marL="228600" indent="-228600">
              <a:buAutoNum type="arabicParenBoth"/>
            </a:pPr>
            <a:r>
              <a:rPr lang="en-US" dirty="0"/>
              <a:t>Average</a:t>
            </a:r>
            <a:r>
              <a:rPr lang="en-US" baseline="0" dirty="0"/>
              <a:t> % of GDP for each component from 1960-Present: C = 64%, I=15%, G=24%, NX = 2% (X = 7%, M=9%)</a:t>
            </a:r>
          </a:p>
          <a:p>
            <a:pPr marL="228600" indent="-228600">
              <a:buAutoNum type="arabicParenBoth"/>
            </a:pPr>
            <a:r>
              <a:rPr lang="en-US" baseline="0" dirty="0"/>
              <a:t>Net Exports as a % of GDP has increased over the sample period, but it’s contribution to GDP is relatively small</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4156260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43625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165294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Contribution of residential</a:t>
            </a:r>
            <a:r>
              <a:rPr lang="en-US" baseline="0" dirty="0"/>
              <a:t> investment to GDP growth has risen post-2009</a:t>
            </a:r>
          </a:p>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277616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223185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Since</a:t>
            </a:r>
            <a:r>
              <a:rPr lang="en-US" baseline="0" dirty="0"/>
              <a:t> 2010, average</a:t>
            </a:r>
            <a:r>
              <a:rPr lang="en-US" dirty="0"/>
              <a:t> government spending growth is </a:t>
            </a:r>
            <a:r>
              <a:rPr lang="en-US" baseline="0" dirty="0"/>
              <a:t>shrinking, resulting in a negative average contribution to GDP growth post-recession of -0.8 percentage points</a:t>
            </a:r>
          </a:p>
          <a:p>
            <a:pPr marL="228600" indent="-228600">
              <a:buAutoNum type="arabicParenBoth"/>
            </a:pPr>
            <a:r>
              <a:rPr lang="en-US" baseline="0" dirty="0"/>
              <a:t>Note that average quarterly government spending growth is 0.42% from 1990-2007 and -0.17% in 2010+ (annualized, 1990-2007 =</a:t>
            </a:r>
            <a:r>
              <a:rPr lang="en-US" baseline="0" dirty="0">
                <a:sym typeface="Wingdings" panose="05000000000000000000" pitchFamily="2" charset="2"/>
              </a:rPr>
              <a:t> 1.68%; 2010+ = -0.70%)</a:t>
            </a:r>
            <a:r>
              <a:rPr lang="en-US" baseline="0" dirty="0"/>
              <a:t>.</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2197835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file:////Volumes/NEED_16TB/NEED/LocalGraphs/National/gdp_shares.png"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file:////Volumes/NEED_16TB/NEED/LocalGraphs/National/emp_shares.pn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file:////Volumes/NEED_16TB/NEED/LocalGraphs/Counties/CA/Alameda/emp_shares.pn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pot_grow.p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Values.pn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comp.p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_Contributions/contrib_LastQ_Big5.pn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Consumption.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ersonalconsumptionYoY_recession.p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RSAFS.png"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LastQ_Investment.p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Private_Inv.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LastQ_Government.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Government.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roductivity/INDPRO.png"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_recent.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roll_pandemic.p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Nativity_Index.pn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CLF16OV_COVID.pn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opulation/BoomersRetiring.png"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Nativity_LFL.png"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UNRATE_alone_history.pn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tocks/DJIA_recession.png"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file:////Volumes/Promise%20Pegasus/FileShare/Projects/HEC_Internal/EDD/EDD_Cities/Cities/Berkeley/Charts/employ.png" TargetMode="External"/><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file:////Volumes/Promise%20Pegasus/FileShare/Projects/HEC_Internal/EDD/EDD_Cities/Cities/Berkeley/Charts/LQComparison19.png" TargetMode="Externa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file:////Users/Jon/NEED%20Dropbox/Presentations/1Given/Haveman/MarinBreakfast/Inflation/Screen%20Shot%202024-05-15%20at%204.36.49%20PM.png"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cpi_pandemiconward.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MonthlyMA.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Home.png"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PCE_recent.png"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PCE_PostpandemicFC.png"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PostpandemicFC.png"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Goods_v_Services.png"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buildingcosts.png" TargetMode="External"/><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file:////Volumes/Promise%20Pegasus/FileShare/Presentations/Base_New/Charts/0.USGraphs/Inflation/usedcars.png" TargetMode="Externa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upplyChain/SupplyChainPressureIndex.png"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ImportPrices_Pandemic.png"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CorporateProfits/corporateprofits_recession.png"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Wages/ProdnWagesReal_PostPan.png" TargetMode="External"/></Relationships>
</file>

<file path=ppt/slides/_rels/slide6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Assets.png"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FUNDS_UpperLimit.png"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FEDFUNDS_EffectiveRate.png"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treas_recent.pn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Housing/mort_recent.pn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file:////Volumes/NEED_16TB/NEED/LocalGraphs/Counties/CA/San_Francisco/Zhvi_AllHomes.pn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file:////Volumes/NEED_16TB/NEED/LocalGraphs/Counties/CA/Alameda/Zhvi_AllHomes.png" TargetMode="Externa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file:////Users/Jon/NEED%20Dropbox/Presentations/Immigration/Images/IllegalShare.png" TargetMode="Externa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hyperlink" Target="https://www.pewresearch.org/fact-tank/2019/07/12/how-pew-research-center-counts-unauthorized-immigrants-in-us/"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Wages/HourlyWages_change_recent.pn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Wages/Compensation_recession_recent.png"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Summer 2024</a:t>
            </a:r>
            <a:endParaRPr lang="en-US" sz="3600" b="1" i="1" dirty="0"/>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OLLI – University of California</a:t>
            </a:r>
          </a:p>
          <a:p>
            <a:pPr>
              <a:lnSpc>
                <a:spcPct val="100000"/>
              </a:lnSpc>
              <a:spcBef>
                <a:spcPts val="0"/>
              </a:spcBef>
            </a:pPr>
            <a:r>
              <a:rPr lang="en-US" sz="3100" dirty="0">
                <a:solidFill>
                  <a:schemeClr val="tx2"/>
                </a:solidFill>
              </a:rPr>
              <a:t>June, 2024</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659922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E6F9-A980-2348-88F6-87696A437026}"/>
              </a:ext>
            </a:extLst>
          </p:cNvPr>
          <p:cNvSpPr>
            <a:spLocks noGrp="1"/>
          </p:cNvSpPr>
          <p:nvPr>
            <p:ph type="title"/>
          </p:nvPr>
        </p:nvSpPr>
        <p:spPr>
          <a:xfrm>
            <a:off x="745600" y="0"/>
            <a:ext cx="10515600" cy="1325563"/>
          </a:xfrm>
        </p:spPr>
        <p:txBody>
          <a:bodyPr/>
          <a:lstStyle/>
          <a:p>
            <a:r>
              <a:rPr lang="en-US" dirty="0">
                <a:solidFill>
                  <a:schemeClr val="bg1"/>
                </a:solidFill>
              </a:rPr>
              <a:t>Out</a:t>
            </a:r>
            <a:r>
              <a:rPr lang="en-US" dirty="0"/>
              <a:t>line</a:t>
            </a:r>
          </a:p>
        </p:txBody>
      </p:sp>
      <p:sp>
        <p:nvSpPr>
          <p:cNvPr id="3" name="Content Placeholder 2">
            <a:extLst>
              <a:ext uri="{FF2B5EF4-FFF2-40B4-BE49-F238E27FC236}">
                <a16:creationId xmlns:a16="http://schemas.microsoft.com/office/drawing/2014/main" id="{609E8607-FDD7-E740-A0B8-3B94245F7859}"/>
              </a:ext>
            </a:extLst>
          </p:cNvPr>
          <p:cNvSpPr>
            <a:spLocks noGrp="1"/>
          </p:cNvSpPr>
          <p:nvPr>
            <p:ph idx="1"/>
          </p:nvPr>
        </p:nvSpPr>
        <p:spPr>
          <a:xfrm>
            <a:off x="2814493" y="1602225"/>
            <a:ext cx="6563014" cy="4351338"/>
          </a:xfrm>
        </p:spPr>
        <p:txBody>
          <a:bodyPr>
            <a:normAutofit/>
          </a:bodyPr>
          <a:lstStyle/>
          <a:p>
            <a:r>
              <a:rPr lang="en-US" dirty="0"/>
              <a:t>About the U.S. Economy</a:t>
            </a:r>
          </a:p>
          <a:p>
            <a:r>
              <a:rPr lang="en-US" dirty="0"/>
              <a:t>Economic Indicators</a:t>
            </a:r>
          </a:p>
          <a:p>
            <a:r>
              <a:rPr lang="en-US" dirty="0"/>
              <a:t>Inflation/Federal Reserve</a:t>
            </a:r>
          </a:p>
        </p:txBody>
      </p:sp>
      <p:sp>
        <p:nvSpPr>
          <p:cNvPr id="4" name="Slide Number Placeholder 3">
            <a:extLst>
              <a:ext uri="{FF2B5EF4-FFF2-40B4-BE49-F238E27FC236}">
                <a16:creationId xmlns:a16="http://schemas.microsoft.com/office/drawing/2014/main" id="{B99924DA-FE6F-254B-8EBF-5C58B48D45F1}"/>
              </a:ext>
            </a:extLst>
          </p:cNvPr>
          <p:cNvSpPr>
            <a:spLocks noGrp="1"/>
          </p:cNvSpPr>
          <p:nvPr>
            <p:ph type="sldNum" sz="quarter" idx="12"/>
          </p:nvPr>
        </p:nvSpPr>
        <p:spPr/>
        <p:txBody>
          <a:bodyPr/>
          <a:lstStyle/>
          <a:p>
            <a:fld id="{D9F085D5-EC86-4F6A-B501-C1359CB39116}" type="slidenum">
              <a:rPr lang="en-GB" smtClean="0"/>
              <a:t>10</a:t>
            </a:fld>
            <a:endParaRPr lang="en-GB" dirty="0"/>
          </a:p>
        </p:txBody>
      </p:sp>
    </p:spTree>
    <p:extLst>
      <p:ext uri="{BB962C8B-B14F-4D97-AF65-F5344CB8AC3E}">
        <p14:creationId xmlns:p14="http://schemas.microsoft.com/office/powerpoint/2010/main" val="955385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19010-AAAB-4C4A-9BDB-22A677883491}"/>
              </a:ext>
            </a:extLst>
          </p:cNvPr>
          <p:cNvSpPr>
            <a:spLocks noGrp="1"/>
          </p:cNvSpPr>
          <p:nvPr>
            <p:ph type="title"/>
          </p:nvPr>
        </p:nvSpPr>
        <p:spPr/>
        <p:txBody>
          <a:bodyPr/>
          <a:lstStyle/>
          <a:p>
            <a:r>
              <a:rPr lang="en-US" dirty="0"/>
              <a:t>The U.S. Economy</a:t>
            </a:r>
          </a:p>
        </p:txBody>
      </p:sp>
      <p:sp>
        <p:nvSpPr>
          <p:cNvPr id="3" name="Text Placeholder 2">
            <a:extLst>
              <a:ext uri="{FF2B5EF4-FFF2-40B4-BE49-F238E27FC236}">
                <a16:creationId xmlns:a16="http://schemas.microsoft.com/office/drawing/2014/main" id="{94833349-B402-F24F-92FE-FF44063F4C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849C8A-3A1A-174F-918A-71B756C8D501}"/>
              </a:ext>
            </a:extLst>
          </p:cNvPr>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1399135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A9A-3C36-4643-A6DF-0C6CABDC8583}"/>
              </a:ext>
            </a:extLst>
          </p:cNvPr>
          <p:cNvSpPr>
            <a:spLocks noGrp="1"/>
          </p:cNvSpPr>
          <p:nvPr>
            <p:ph type="title"/>
          </p:nvPr>
        </p:nvSpPr>
        <p:spPr>
          <a:xfrm>
            <a:off x="1004456" y="0"/>
            <a:ext cx="10515600" cy="1325563"/>
          </a:xfrm>
        </p:spPr>
        <p:txBody>
          <a:bodyPr/>
          <a:lstStyle/>
          <a:p>
            <a:r>
              <a:rPr lang="en-US" dirty="0">
                <a:solidFill>
                  <a:schemeClr val="bg1"/>
                </a:solidFill>
              </a:rPr>
              <a:t>So</a:t>
            </a:r>
            <a:r>
              <a:rPr lang="en-US" dirty="0"/>
              <a:t>me Basic Statistics, April 2024</a:t>
            </a:r>
          </a:p>
        </p:txBody>
      </p:sp>
      <p:graphicFrame>
        <p:nvGraphicFramePr>
          <p:cNvPr id="5" name="Table 5">
            <a:extLst>
              <a:ext uri="{FF2B5EF4-FFF2-40B4-BE49-F238E27FC236}">
                <a16:creationId xmlns:a16="http://schemas.microsoft.com/office/drawing/2014/main" id="{A1F32882-32CA-7F48-B318-EB2AC54163CE}"/>
              </a:ext>
            </a:extLst>
          </p:cNvPr>
          <p:cNvGraphicFramePr>
            <a:graphicFrameLocks noGrp="1"/>
          </p:cNvGraphicFramePr>
          <p:nvPr>
            <p:ph idx="1"/>
            <p:extLst>
              <p:ext uri="{D42A27DB-BD31-4B8C-83A1-F6EECF244321}">
                <p14:modId xmlns:p14="http://schemas.microsoft.com/office/powerpoint/2010/main" val="1652669030"/>
              </p:ext>
            </p:extLst>
          </p:nvPr>
        </p:nvGraphicFramePr>
        <p:xfrm>
          <a:off x="2342327" y="1096963"/>
          <a:ext cx="7839858" cy="4465112"/>
        </p:xfrm>
        <a:graphic>
          <a:graphicData uri="http://schemas.openxmlformats.org/drawingml/2006/table">
            <a:tbl>
              <a:tblPr firstRow="1" bandRow="1">
                <a:tableStyleId>{5C22544A-7EE6-4342-B048-85BDC9FD1C3A}</a:tableStyleId>
              </a:tblPr>
              <a:tblGrid>
                <a:gridCol w="4197248">
                  <a:extLst>
                    <a:ext uri="{9D8B030D-6E8A-4147-A177-3AD203B41FA5}">
                      <a16:colId xmlns:a16="http://schemas.microsoft.com/office/drawing/2014/main" val="1312289277"/>
                    </a:ext>
                  </a:extLst>
                </a:gridCol>
                <a:gridCol w="3642610">
                  <a:extLst>
                    <a:ext uri="{9D8B030D-6E8A-4147-A177-3AD203B41FA5}">
                      <a16:colId xmlns:a16="http://schemas.microsoft.com/office/drawing/2014/main" val="2451204267"/>
                    </a:ext>
                  </a:extLst>
                </a:gridCol>
              </a:tblGrid>
              <a:tr h="632887">
                <a:tc>
                  <a:txBody>
                    <a:bodyPr/>
                    <a:lstStyle/>
                    <a:p>
                      <a:r>
                        <a:rPr lang="en-US" sz="2400" dirty="0"/>
                        <a:t>Statistic:</a:t>
                      </a:r>
                    </a:p>
                  </a:txBody>
                  <a:tcPr anchor="b"/>
                </a:tc>
                <a:tc>
                  <a:txBody>
                    <a:bodyPr/>
                    <a:lstStyle/>
                    <a:p>
                      <a:pPr algn="ctr"/>
                      <a:r>
                        <a:rPr lang="en-US" sz="2400" dirty="0"/>
                        <a:t>Value</a:t>
                      </a:r>
                    </a:p>
                  </a:txBody>
                  <a:tcPr anchor="b"/>
                </a:tc>
                <a:extLst>
                  <a:ext uri="{0D108BD9-81ED-4DB2-BD59-A6C34878D82A}">
                    <a16:rowId xmlns:a16="http://schemas.microsoft.com/office/drawing/2014/main" val="4094460252"/>
                  </a:ext>
                </a:extLst>
              </a:tr>
              <a:tr h="632887">
                <a:tc>
                  <a:txBody>
                    <a:bodyPr/>
                    <a:lstStyle/>
                    <a:p>
                      <a:r>
                        <a:rPr lang="en-US" sz="2400" dirty="0"/>
                        <a:t>Population</a:t>
                      </a:r>
                    </a:p>
                  </a:txBody>
                  <a:tcPr anchor="ctr"/>
                </a:tc>
                <a:tc>
                  <a:txBody>
                    <a:bodyPr/>
                    <a:lstStyle/>
                    <a:p>
                      <a:pPr algn="ctr"/>
                      <a:r>
                        <a:rPr lang="en-US" sz="2400" dirty="0"/>
                        <a:t>336.5 Million</a:t>
                      </a:r>
                    </a:p>
                  </a:txBody>
                  <a:tcPr anchor="ctr"/>
                </a:tc>
                <a:extLst>
                  <a:ext uri="{0D108BD9-81ED-4DB2-BD59-A6C34878D82A}">
                    <a16:rowId xmlns:a16="http://schemas.microsoft.com/office/drawing/2014/main" val="2628399478"/>
                  </a:ext>
                </a:extLst>
              </a:tr>
              <a:tr h="632887">
                <a:tc>
                  <a:txBody>
                    <a:bodyPr/>
                    <a:lstStyle/>
                    <a:p>
                      <a:r>
                        <a:rPr lang="en-US" sz="2400" dirty="0"/>
                        <a:t>Labor Force</a:t>
                      </a:r>
                    </a:p>
                  </a:txBody>
                  <a:tcPr anchor="ctr"/>
                </a:tc>
                <a:tc>
                  <a:txBody>
                    <a:bodyPr/>
                    <a:lstStyle/>
                    <a:p>
                      <a:pPr algn="ctr"/>
                      <a:r>
                        <a:rPr lang="en-US" sz="2400" dirty="0"/>
                        <a:t>168.0 Million</a:t>
                      </a:r>
                    </a:p>
                  </a:txBody>
                  <a:tcPr anchor="ctr"/>
                </a:tc>
                <a:extLst>
                  <a:ext uri="{0D108BD9-81ED-4DB2-BD59-A6C34878D82A}">
                    <a16:rowId xmlns:a16="http://schemas.microsoft.com/office/drawing/2014/main" val="47377635"/>
                  </a:ext>
                </a:extLst>
              </a:tr>
              <a:tr h="632887">
                <a:tc>
                  <a:txBody>
                    <a:bodyPr/>
                    <a:lstStyle/>
                    <a:p>
                      <a:r>
                        <a:rPr lang="en-US" sz="2400" dirty="0"/>
                        <a:t>Employment</a:t>
                      </a:r>
                    </a:p>
                  </a:txBody>
                  <a:tcPr anchor="ctr"/>
                </a:tc>
                <a:tc>
                  <a:txBody>
                    <a:bodyPr/>
                    <a:lstStyle/>
                    <a:p>
                      <a:pPr algn="ctr"/>
                      <a:r>
                        <a:rPr lang="en-US" sz="2400" dirty="0"/>
                        <a:t>161.5 Million</a:t>
                      </a:r>
                    </a:p>
                  </a:txBody>
                  <a:tcPr anchor="ctr"/>
                </a:tc>
                <a:extLst>
                  <a:ext uri="{0D108BD9-81ED-4DB2-BD59-A6C34878D82A}">
                    <a16:rowId xmlns:a16="http://schemas.microsoft.com/office/drawing/2014/main" val="21105078"/>
                  </a:ext>
                </a:extLst>
              </a:tr>
              <a:tr h="686314">
                <a:tc>
                  <a:txBody>
                    <a:bodyPr/>
                    <a:lstStyle/>
                    <a:p>
                      <a:r>
                        <a:rPr lang="en-US" sz="2400" dirty="0"/>
                        <a:t>Gross Domestic Product (GDP)</a:t>
                      </a:r>
                    </a:p>
                  </a:txBody>
                  <a:tcPr anchor="ctr"/>
                </a:tc>
                <a:tc>
                  <a:txBody>
                    <a:bodyPr/>
                    <a:lstStyle/>
                    <a:p>
                      <a:pPr algn="ctr"/>
                      <a:r>
                        <a:rPr lang="en-US" sz="2400" dirty="0"/>
                        <a:t>$28.3 Trillion</a:t>
                      </a:r>
                    </a:p>
                  </a:txBody>
                  <a:tcPr anchor="ctr"/>
                </a:tc>
                <a:extLst>
                  <a:ext uri="{0D108BD9-81ED-4DB2-BD59-A6C34878D82A}">
                    <a16:rowId xmlns:a16="http://schemas.microsoft.com/office/drawing/2014/main" val="1709001420"/>
                  </a:ext>
                </a:extLst>
              </a:tr>
              <a:tr h="614363">
                <a:tc>
                  <a:txBody>
                    <a:bodyPr/>
                    <a:lstStyle/>
                    <a:p>
                      <a:r>
                        <a:rPr lang="en-US" sz="2400" dirty="0"/>
                        <a:t>Income per Capita</a:t>
                      </a:r>
                    </a:p>
                  </a:txBody>
                  <a:tcPr anchor="ctr"/>
                </a:tc>
                <a:tc>
                  <a:txBody>
                    <a:bodyPr/>
                    <a:lstStyle/>
                    <a:p>
                      <a:pPr algn="ctr"/>
                      <a:r>
                        <a:rPr lang="en-US" sz="2400" dirty="0"/>
                        <a:t>$70,328</a:t>
                      </a:r>
                    </a:p>
                  </a:txBody>
                  <a:tcPr anchor="ctr"/>
                </a:tc>
                <a:extLst>
                  <a:ext uri="{0D108BD9-81ED-4DB2-BD59-A6C34878D82A}">
                    <a16:rowId xmlns:a16="http://schemas.microsoft.com/office/drawing/2014/main" val="2239538101"/>
                  </a:ext>
                </a:extLst>
              </a:tr>
              <a:tr h="632887">
                <a:tc>
                  <a:txBody>
                    <a:bodyPr/>
                    <a:lstStyle/>
                    <a:p>
                      <a:r>
                        <a:rPr lang="en-US" sz="2400" dirty="0"/>
                        <a:t>Ave. Hourly Earnings</a:t>
                      </a:r>
                    </a:p>
                  </a:txBody>
                  <a:tcPr anchor="ctr"/>
                </a:tc>
                <a:tc>
                  <a:txBody>
                    <a:bodyPr/>
                    <a:lstStyle/>
                    <a:p>
                      <a:pPr algn="ctr"/>
                      <a:r>
                        <a:rPr lang="en-US" sz="2400" dirty="0"/>
                        <a:t>$34.75</a:t>
                      </a:r>
                    </a:p>
                  </a:txBody>
                  <a:tcPr anchor="ctr"/>
                </a:tc>
                <a:extLst>
                  <a:ext uri="{0D108BD9-81ED-4DB2-BD59-A6C34878D82A}">
                    <a16:rowId xmlns:a16="http://schemas.microsoft.com/office/drawing/2014/main" val="90563970"/>
                  </a:ext>
                </a:extLst>
              </a:tr>
            </a:tbl>
          </a:graphicData>
        </a:graphic>
      </p:graphicFrame>
      <p:sp>
        <p:nvSpPr>
          <p:cNvPr id="4" name="Slide Number Placeholder 3">
            <a:extLst>
              <a:ext uri="{FF2B5EF4-FFF2-40B4-BE49-F238E27FC236}">
                <a16:creationId xmlns:a16="http://schemas.microsoft.com/office/drawing/2014/main" id="{73250105-51EA-004E-ACC2-10F4529AFF06}"/>
              </a:ext>
            </a:extLst>
          </p:cNvPr>
          <p:cNvSpPr>
            <a:spLocks noGrp="1"/>
          </p:cNvSpPr>
          <p:nvPr>
            <p:ph type="sldNum" sz="quarter" idx="12"/>
          </p:nvPr>
        </p:nvSpPr>
        <p:spPr/>
        <p:txBody>
          <a:bodyPr/>
          <a:lstStyle/>
          <a:p>
            <a:fld id="{D9F085D5-EC86-4F6A-B501-C1359CB39116}" type="slidenum">
              <a:rPr lang="en-GB" smtClean="0"/>
              <a:t>12</a:t>
            </a:fld>
            <a:endParaRPr lang="en-GB"/>
          </a:p>
        </p:txBody>
      </p:sp>
      <p:sp>
        <p:nvSpPr>
          <p:cNvPr id="6" name="TextBox 5">
            <a:extLst>
              <a:ext uri="{FF2B5EF4-FFF2-40B4-BE49-F238E27FC236}">
                <a16:creationId xmlns:a16="http://schemas.microsoft.com/office/drawing/2014/main" id="{3FC1F518-1D5D-EB4B-921B-42892DB98A70}"/>
              </a:ext>
            </a:extLst>
          </p:cNvPr>
          <p:cNvSpPr txBox="1"/>
          <p:nvPr/>
        </p:nvSpPr>
        <p:spPr>
          <a:xfrm>
            <a:off x="9417749" y="6441462"/>
            <a:ext cx="2102307" cy="307777"/>
          </a:xfrm>
          <a:prstGeom prst="rect">
            <a:avLst/>
          </a:prstGeom>
          <a:noFill/>
        </p:spPr>
        <p:txBody>
          <a:bodyPr wrap="none" rtlCol="0">
            <a:spAutoFit/>
          </a:bodyPr>
          <a:lstStyle/>
          <a:p>
            <a:r>
              <a:rPr lang="en-US" sz="1400" dirty="0"/>
              <a:t>Source: </a:t>
            </a:r>
            <a:r>
              <a:rPr lang="en-US" sz="1400" dirty="0" err="1"/>
              <a:t>fred.stlouisfed.org</a:t>
            </a:r>
            <a:endParaRPr lang="en-US" sz="1400" dirty="0"/>
          </a:p>
        </p:txBody>
      </p:sp>
    </p:spTree>
    <p:extLst>
      <p:ext uri="{BB962C8B-B14F-4D97-AF65-F5344CB8AC3E}">
        <p14:creationId xmlns:p14="http://schemas.microsoft.com/office/powerpoint/2010/main" val="3289929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6306-E787-8C4F-BBB6-C58FB5637541}"/>
              </a:ext>
            </a:extLst>
          </p:cNvPr>
          <p:cNvSpPr>
            <a:spLocks noGrp="1"/>
          </p:cNvSpPr>
          <p:nvPr>
            <p:ph type="title"/>
          </p:nvPr>
        </p:nvSpPr>
        <p:spPr>
          <a:xfrm>
            <a:off x="722450" y="0"/>
            <a:ext cx="10515600" cy="1325563"/>
          </a:xfrm>
        </p:spPr>
        <p:txBody>
          <a:bodyPr/>
          <a:lstStyle/>
          <a:p>
            <a:r>
              <a:rPr lang="en-US" dirty="0">
                <a:solidFill>
                  <a:schemeClr val="bg1"/>
                </a:solidFill>
              </a:rPr>
              <a:t>U.S.</a:t>
            </a:r>
            <a:r>
              <a:rPr lang="en-US" dirty="0"/>
              <a:t> Economy in Global Perspective</a:t>
            </a:r>
          </a:p>
        </p:txBody>
      </p:sp>
      <p:sp>
        <p:nvSpPr>
          <p:cNvPr id="4" name="Slide Number Placeholder 3">
            <a:extLst>
              <a:ext uri="{FF2B5EF4-FFF2-40B4-BE49-F238E27FC236}">
                <a16:creationId xmlns:a16="http://schemas.microsoft.com/office/drawing/2014/main" id="{D88DC48F-C405-BA42-B876-B4DBBD174CCC}"/>
              </a:ext>
            </a:extLst>
          </p:cNvPr>
          <p:cNvSpPr>
            <a:spLocks noGrp="1"/>
          </p:cNvSpPr>
          <p:nvPr>
            <p:ph type="sldNum" sz="quarter" idx="12"/>
          </p:nvPr>
        </p:nvSpPr>
        <p:spPr/>
        <p:txBody>
          <a:bodyPr/>
          <a:lstStyle/>
          <a:p>
            <a:fld id="{D9F085D5-EC86-4F6A-B501-C1359CB39116}" type="slidenum">
              <a:rPr lang="en-GB" smtClean="0"/>
              <a:t>13</a:t>
            </a:fld>
            <a:endParaRPr lang="en-GB"/>
          </a:p>
        </p:txBody>
      </p:sp>
      <p:grpSp>
        <p:nvGrpSpPr>
          <p:cNvPr id="11" name="Group 10">
            <a:extLst>
              <a:ext uri="{FF2B5EF4-FFF2-40B4-BE49-F238E27FC236}">
                <a16:creationId xmlns:a16="http://schemas.microsoft.com/office/drawing/2014/main" id="{125A3588-7189-5A44-87E1-48F71AEFE0CC}"/>
              </a:ext>
            </a:extLst>
          </p:cNvPr>
          <p:cNvGrpSpPr/>
          <p:nvPr/>
        </p:nvGrpSpPr>
        <p:grpSpPr>
          <a:xfrm>
            <a:off x="504972" y="907379"/>
            <a:ext cx="11056759" cy="5950621"/>
            <a:chOff x="504972" y="907379"/>
            <a:chExt cx="11056759" cy="5950621"/>
          </a:xfrm>
        </p:grpSpPr>
        <p:pic>
          <p:nvPicPr>
            <p:cNvPr id="6" name="Picture 5">
              <a:extLst>
                <a:ext uri="{FF2B5EF4-FFF2-40B4-BE49-F238E27FC236}">
                  <a16:creationId xmlns:a16="http://schemas.microsoft.com/office/drawing/2014/main" id="{2D5E5678-4AC1-334D-A543-C44C300484CB}"/>
                </a:ext>
              </a:extLst>
            </p:cNvPr>
            <p:cNvPicPr>
              <a:picLocks noChangeAspect="1"/>
            </p:cNvPicPr>
            <p:nvPr/>
          </p:nvPicPr>
          <p:blipFill>
            <a:blip r:embed="rId3"/>
            <a:srcRect/>
            <a:stretch/>
          </p:blipFill>
          <p:spPr>
            <a:xfrm>
              <a:off x="6122835" y="907379"/>
              <a:ext cx="5438896" cy="5950621"/>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1D47F4E6-D576-014D-8D3D-AB355C4550E9}"/>
                </a:ext>
              </a:extLst>
            </p:cNvPr>
            <p:cNvPicPr>
              <a:picLocks noChangeAspect="1"/>
            </p:cNvPicPr>
            <p:nvPr/>
          </p:nvPicPr>
          <p:blipFill>
            <a:blip r:embed="rId4"/>
            <a:stretch>
              <a:fillRect/>
            </a:stretch>
          </p:blipFill>
          <p:spPr>
            <a:xfrm>
              <a:off x="504972" y="4236121"/>
              <a:ext cx="5590761" cy="1714500"/>
            </a:xfrm>
            <a:prstGeom prst="rect">
              <a:avLst/>
            </a:prstGeom>
          </p:spPr>
        </p:pic>
      </p:grpSp>
      <p:sp>
        <p:nvSpPr>
          <p:cNvPr id="5" name="Rectangle 4">
            <a:extLst>
              <a:ext uri="{FF2B5EF4-FFF2-40B4-BE49-F238E27FC236}">
                <a16:creationId xmlns:a16="http://schemas.microsoft.com/office/drawing/2014/main" id="{00D4B8E3-2E9D-2D44-9A5C-B356C235199F}"/>
              </a:ext>
            </a:extLst>
          </p:cNvPr>
          <p:cNvSpPr/>
          <p:nvPr/>
        </p:nvSpPr>
        <p:spPr>
          <a:xfrm>
            <a:off x="274745" y="5404726"/>
            <a:ext cx="5795447" cy="545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03EE8C-02E6-294B-AC0E-D3DEEF5699D4}"/>
              </a:ext>
            </a:extLst>
          </p:cNvPr>
          <p:cNvSpPr txBox="1"/>
          <p:nvPr/>
        </p:nvSpPr>
        <p:spPr>
          <a:xfrm>
            <a:off x="1098208" y="1450270"/>
            <a:ext cx="3799437" cy="2246769"/>
          </a:xfrm>
          <a:prstGeom prst="rect">
            <a:avLst/>
          </a:prstGeom>
          <a:noFill/>
        </p:spPr>
        <p:txBody>
          <a:bodyPr wrap="none" rtlCol="0">
            <a:spAutoFit/>
          </a:bodyPr>
          <a:lstStyle/>
          <a:p>
            <a:pPr algn="ctr"/>
            <a:r>
              <a:rPr lang="en-US" sz="2800" b="1" dirty="0"/>
              <a:t>U.S. Nominal GDP:  </a:t>
            </a:r>
          </a:p>
          <a:p>
            <a:pPr algn="ctr"/>
            <a:endParaRPr lang="en-US" sz="2800" b="1" dirty="0"/>
          </a:p>
          <a:p>
            <a:pPr algn="ctr"/>
            <a:r>
              <a:rPr lang="en-US" sz="2800" b="1" dirty="0"/>
              <a:t>$</a:t>
            </a:r>
            <a:r>
              <a:rPr lang="en-US" sz="2800" b="1" u="sng" dirty="0"/>
              <a:t>21.5 trillion</a:t>
            </a:r>
            <a:r>
              <a:rPr lang="en-US" sz="2800" b="1" dirty="0"/>
              <a:t> in 2019-Q4</a:t>
            </a:r>
          </a:p>
          <a:p>
            <a:pPr algn="ctr"/>
            <a:r>
              <a:rPr lang="en-US" sz="2800" b="1" dirty="0"/>
              <a:t>$</a:t>
            </a:r>
            <a:r>
              <a:rPr lang="en-US" sz="2800" b="1" u="sng" dirty="0"/>
              <a:t>19.6 trillion </a:t>
            </a:r>
            <a:r>
              <a:rPr lang="en-US" sz="2800" b="1" dirty="0"/>
              <a:t>in 2020-Q2</a:t>
            </a:r>
          </a:p>
          <a:p>
            <a:pPr algn="ctr"/>
            <a:r>
              <a:rPr lang="en-US" sz="2800" b="1" dirty="0"/>
              <a:t>$</a:t>
            </a:r>
            <a:r>
              <a:rPr lang="en-US" sz="2800" b="1" u="sng" dirty="0"/>
              <a:t>28.3 trillion </a:t>
            </a:r>
            <a:r>
              <a:rPr lang="en-US" sz="2800" b="1" dirty="0"/>
              <a:t>in 2024-Q1</a:t>
            </a:r>
          </a:p>
        </p:txBody>
      </p:sp>
    </p:spTree>
    <p:extLst>
      <p:ext uri="{BB962C8B-B14F-4D97-AF65-F5344CB8AC3E}">
        <p14:creationId xmlns:p14="http://schemas.microsoft.com/office/powerpoint/2010/main" val="57291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B741-D15D-9A4A-BF56-9B002E857EB8}"/>
              </a:ext>
            </a:extLst>
          </p:cNvPr>
          <p:cNvSpPr>
            <a:spLocks noGrp="1"/>
          </p:cNvSpPr>
          <p:nvPr>
            <p:ph type="title"/>
          </p:nvPr>
        </p:nvSpPr>
        <p:spPr>
          <a:xfrm>
            <a:off x="867075" y="0"/>
            <a:ext cx="10515600" cy="1325563"/>
          </a:xfrm>
        </p:spPr>
        <p:txBody>
          <a:bodyPr/>
          <a:lstStyle/>
          <a:p>
            <a:r>
              <a:rPr lang="en-US" dirty="0"/>
              <a:t> </a:t>
            </a:r>
            <a:r>
              <a:rPr lang="en-US" dirty="0">
                <a:solidFill>
                  <a:schemeClr val="bg1"/>
                </a:solidFill>
              </a:rPr>
              <a:t>Co</a:t>
            </a:r>
            <a:r>
              <a:rPr lang="en-US" dirty="0"/>
              <a:t>mposition of the U.S. Economy: GDP</a:t>
            </a:r>
          </a:p>
        </p:txBody>
      </p:sp>
      <p:pic>
        <p:nvPicPr>
          <p:cNvPr id="6" name="Content Placeholder 5">
            <a:extLst>
              <a:ext uri="{FF2B5EF4-FFF2-40B4-BE49-F238E27FC236}">
                <a16:creationId xmlns:a16="http://schemas.microsoft.com/office/drawing/2014/main" id="{0848E4B5-17A0-3346-9AE1-8493D9AAFE6E}"/>
              </a:ext>
            </a:extLst>
          </p:cNvPr>
          <p:cNvPicPr>
            <a:picLocks noGrp="1" noChangeAspect="1"/>
          </p:cNvPicPr>
          <p:nvPr>
            <p:ph idx="1"/>
          </p:nvPr>
        </p:nvPicPr>
        <p:blipFill>
          <a:blip r:embed="rId2" r:link="rId3"/>
          <a:srcRect/>
          <a:stretch>
            <a:fillRect/>
          </a:stretch>
        </p:blipFill>
        <p:spPr>
          <a:xfrm>
            <a:off x="1235982" y="1325563"/>
            <a:ext cx="9720036" cy="4860018"/>
          </a:xfrm>
        </p:spPr>
      </p:pic>
      <p:sp>
        <p:nvSpPr>
          <p:cNvPr id="4" name="Slide Number Placeholder 3">
            <a:extLst>
              <a:ext uri="{FF2B5EF4-FFF2-40B4-BE49-F238E27FC236}">
                <a16:creationId xmlns:a16="http://schemas.microsoft.com/office/drawing/2014/main" id="{F0A25374-7042-A740-9080-0386894829AB}"/>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3792108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42E5-E5BB-A24C-B4F4-1AC66AE845F6}"/>
              </a:ext>
            </a:extLst>
          </p:cNvPr>
          <p:cNvSpPr>
            <a:spLocks noGrp="1"/>
          </p:cNvSpPr>
          <p:nvPr>
            <p:ph type="title"/>
          </p:nvPr>
        </p:nvSpPr>
        <p:spPr>
          <a:xfrm>
            <a:off x="901483" y="24808"/>
            <a:ext cx="10515600" cy="1325563"/>
          </a:xfrm>
        </p:spPr>
        <p:txBody>
          <a:bodyPr>
            <a:normAutofit/>
          </a:bodyPr>
          <a:lstStyle/>
          <a:p>
            <a:r>
              <a:rPr lang="en-US" sz="3800" dirty="0"/>
              <a:t> </a:t>
            </a:r>
            <a:r>
              <a:rPr lang="en-US" sz="3800" dirty="0">
                <a:solidFill>
                  <a:schemeClr val="bg1"/>
                </a:solidFill>
              </a:rPr>
              <a:t>Co</a:t>
            </a:r>
            <a:r>
              <a:rPr lang="en-US" sz="3800" dirty="0"/>
              <a:t>mposition of the U.S. Economy: Employment</a:t>
            </a:r>
          </a:p>
        </p:txBody>
      </p:sp>
      <p:pic>
        <p:nvPicPr>
          <p:cNvPr id="5" name="Content Placeholder 4">
            <a:extLst>
              <a:ext uri="{FF2B5EF4-FFF2-40B4-BE49-F238E27FC236}">
                <a16:creationId xmlns:a16="http://schemas.microsoft.com/office/drawing/2014/main" id="{6A9F79A9-D87F-554E-AAF6-51DE59A4E384}"/>
              </a:ext>
            </a:extLst>
          </p:cNvPr>
          <p:cNvPicPr>
            <a:picLocks noGrp="1" noChangeAspect="1"/>
          </p:cNvPicPr>
          <p:nvPr>
            <p:ph idx="1"/>
          </p:nvPr>
        </p:nvPicPr>
        <p:blipFill>
          <a:blip r:embed="rId2" r:link="rId3"/>
          <a:srcRect/>
          <a:stretch>
            <a:fillRect/>
          </a:stretch>
        </p:blipFill>
        <p:spPr>
          <a:xfrm>
            <a:off x="1235964" y="1342480"/>
            <a:ext cx="9720072" cy="4860036"/>
          </a:xfrm>
        </p:spPr>
      </p:pic>
      <p:sp>
        <p:nvSpPr>
          <p:cNvPr id="4" name="Slide Number Placeholder 3">
            <a:extLst>
              <a:ext uri="{FF2B5EF4-FFF2-40B4-BE49-F238E27FC236}">
                <a16:creationId xmlns:a16="http://schemas.microsoft.com/office/drawing/2014/main" id="{2AE04A2E-C7AE-3C45-BBA5-54FB92478736}"/>
              </a:ext>
            </a:extLst>
          </p:cNvPr>
          <p:cNvSpPr>
            <a:spLocks noGrp="1"/>
          </p:cNvSpPr>
          <p:nvPr>
            <p:ph type="sldNum" sz="quarter" idx="12"/>
          </p:nvPr>
        </p:nvSpPr>
        <p:spPr/>
        <p:txBody>
          <a:bodyPr/>
          <a:lstStyle/>
          <a:p>
            <a:fld id="{D9F085D5-EC86-4F6A-B501-C1359CB39116}" type="slidenum">
              <a:rPr lang="en-GB" smtClean="0"/>
              <a:t>15</a:t>
            </a:fld>
            <a:endParaRPr lang="en-GB"/>
          </a:p>
        </p:txBody>
      </p:sp>
      <p:sp>
        <p:nvSpPr>
          <p:cNvPr id="3" name="TextBox 2">
            <a:extLst>
              <a:ext uri="{FF2B5EF4-FFF2-40B4-BE49-F238E27FC236}">
                <a16:creationId xmlns:a16="http://schemas.microsoft.com/office/drawing/2014/main" id="{47CB8D33-371A-6D44-A892-CA1C7CE43137}"/>
              </a:ext>
            </a:extLst>
          </p:cNvPr>
          <p:cNvSpPr txBox="1"/>
          <p:nvPr/>
        </p:nvSpPr>
        <p:spPr>
          <a:xfrm>
            <a:off x="2193367" y="2016497"/>
            <a:ext cx="1970604" cy="646331"/>
          </a:xfrm>
          <a:prstGeom prst="rect">
            <a:avLst/>
          </a:prstGeom>
          <a:noFill/>
        </p:spPr>
        <p:txBody>
          <a:bodyPr wrap="none" rtlCol="0">
            <a:spAutoFit/>
          </a:bodyPr>
          <a:lstStyle/>
          <a:p>
            <a:r>
              <a:rPr lang="en-US" dirty="0"/>
              <a:t>Manufacturing</a:t>
            </a:r>
          </a:p>
          <a:p>
            <a:r>
              <a:rPr lang="en-US" dirty="0"/>
              <a:t>GDP Share = 10.3%</a:t>
            </a:r>
          </a:p>
        </p:txBody>
      </p:sp>
      <p:sp>
        <p:nvSpPr>
          <p:cNvPr id="6" name="TextBox 5">
            <a:extLst>
              <a:ext uri="{FF2B5EF4-FFF2-40B4-BE49-F238E27FC236}">
                <a16:creationId xmlns:a16="http://schemas.microsoft.com/office/drawing/2014/main" id="{44FCA95A-4835-5946-8CBF-6063282B9EB8}"/>
              </a:ext>
            </a:extLst>
          </p:cNvPr>
          <p:cNvSpPr txBox="1"/>
          <p:nvPr/>
        </p:nvSpPr>
        <p:spPr>
          <a:xfrm>
            <a:off x="7257738" y="2016497"/>
            <a:ext cx="2528449" cy="369332"/>
          </a:xfrm>
          <a:prstGeom prst="rect">
            <a:avLst/>
          </a:prstGeom>
          <a:noFill/>
        </p:spPr>
        <p:txBody>
          <a:bodyPr wrap="none" rtlCol="0">
            <a:spAutoFit/>
          </a:bodyPr>
          <a:lstStyle/>
          <a:p>
            <a:r>
              <a:rPr lang="en-US" dirty="0"/>
              <a:t>Health GDP Share = 7.2%</a:t>
            </a:r>
          </a:p>
        </p:txBody>
      </p:sp>
      <p:cxnSp>
        <p:nvCxnSpPr>
          <p:cNvPr id="8" name="Straight Connector 7">
            <a:extLst>
              <a:ext uri="{FF2B5EF4-FFF2-40B4-BE49-F238E27FC236}">
                <a16:creationId xmlns:a16="http://schemas.microsoft.com/office/drawing/2014/main" id="{BF30A952-DB98-514F-9A89-DDE8D236A6D6}"/>
              </a:ext>
            </a:extLst>
          </p:cNvPr>
          <p:cNvCxnSpPr>
            <a:cxnSpLocks/>
          </p:cNvCxnSpPr>
          <p:nvPr/>
        </p:nvCxnSpPr>
        <p:spPr>
          <a:xfrm>
            <a:off x="2578308" y="2662828"/>
            <a:ext cx="603804" cy="507092"/>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1853A1-9522-9B43-AB68-BC0CEEF63C3B}"/>
              </a:ext>
            </a:extLst>
          </p:cNvPr>
          <p:cNvCxnSpPr>
            <a:cxnSpLocks/>
          </p:cNvCxnSpPr>
          <p:nvPr/>
        </p:nvCxnSpPr>
        <p:spPr>
          <a:xfrm>
            <a:off x="8994098" y="2385829"/>
            <a:ext cx="792089" cy="276999"/>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802197-7E8A-F144-9247-9BA044043297}"/>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Tree>
    <p:extLst>
      <p:ext uri="{BB962C8B-B14F-4D97-AF65-F5344CB8AC3E}">
        <p14:creationId xmlns:p14="http://schemas.microsoft.com/office/powerpoint/2010/main" val="21186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42E5-E5BB-A24C-B4F4-1AC66AE845F6}"/>
              </a:ext>
            </a:extLst>
          </p:cNvPr>
          <p:cNvSpPr>
            <a:spLocks noGrp="1"/>
          </p:cNvSpPr>
          <p:nvPr>
            <p:ph type="title"/>
          </p:nvPr>
        </p:nvSpPr>
        <p:spPr>
          <a:xfrm>
            <a:off x="945446" y="24808"/>
            <a:ext cx="10515600" cy="1325563"/>
          </a:xfrm>
        </p:spPr>
        <p:txBody>
          <a:bodyPr>
            <a:normAutofit/>
          </a:bodyPr>
          <a:lstStyle/>
          <a:p>
            <a:r>
              <a:rPr lang="en-US" sz="3400" dirty="0">
                <a:solidFill>
                  <a:schemeClr val="bg1"/>
                </a:solidFill>
              </a:rPr>
              <a:t>Ala</a:t>
            </a:r>
            <a:r>
              <a:rPr lang="en-US" sz="3400" dirty="0"/>
              <a:t>meda County Economy: Employment</a:t>
            </a:r>
          </a:p>
        </p:txBody>
      </p:sp>
      <p:pic>
        <p:nvPicPr>
          <p:cNvPr id="5" name="Content Placeholder 4">
            <a:extLst>
              <a:ext uri="{FF2B5EF4-FFF2-40B4-BE49-F238E27FC236}">
                <a16:creationId xmlns:a16="http://schemas.microsoft.com/office/drawing/2014/main" id="{6A9F79A9-D87F-554E-AAF6-51DE59A4E384}"/>
              </a:ext>
            </a:extLst>
          </p:cNvPr>
          <p:cNvPicPr>
            <a:picLocks noGrp="1" noChangeAspect="1"/>
          </p:cNvPicPr>
          <p:nvPr>
            <p:ph idx="1"/>
          </p:nvPr>
        </p:nvPicPr>
        <p:blipFill>
          <a:blip r:embed="rId2" r:link="rId3"/>
          <a:srcRect/>
          <a:stretch>
            <a:fillRect/>
          </a:stretch>
        </p:blipFill>
        <p:spPr>
          <a:xfrm>
            <a:off x="1235964" y="1342480"/>
            <a:ext cx="9720072" cy="4860036"/>
          </a:xfrm>
        </p:spPr>
      </p:pic>
      <p:sp>
        <p:nvSpPr>
          <p:cNvPr id="4" name="Slide Number Placeholder 3">
            <a:extLst>
              <a:ext uri="{FF2B5EF4-FFF2-40B4-BE49-F238E27FC236}">
                <a16:creationId xmlns:a16="http://schemas.microsoft.com/office/drawing/2014/main" id="{2AE04A2E-C7AE-3C45-BBA5-54FB92478736}"/>
              </a:ext>
            </a:extLst>
          </p:cNvPr>
          <p:cNvSpPr>
            <a:spLocks noGrp="1"/>
          </p:cNvSpPr>
          <p:nvPr>
            <p:ph type="sldNum" sz="quarter" idx="12"/>
          </p:nvPr>
        </p:nvSpPr>
        <p:spPr/>
        <p:txBody>
          <a:bodyPr/>
          <a:lstStyle/>
          <a:p>
            <a:fld id="{D9F085D5-EC86-4F6A-B501-C1359CB39116}" type="slidenum">
              <a:rPr lang="en-GB" smtClean="0"/>
              <a:t>16</a:t>
            </a:fld>
            <a:endParaRPr lang="en-GB"/>
          </a:p>
        </p:txBody>
      </p:sp>
      <p:sp>
        <p:nvSpPr>
          <p:cNvPr id="9" name="TextBox 8">
            <a:extLst>
              <a:ext uri="{FF2B5EF4-FFF2-40B4-BE49-F238E27FC236}">
                <a16:creationId xmlns:a16="http://schemas.microsoft.com/office/drawing/2014/main" id="{8A802197-7E8A-F144-9247-9BA044043297}"/>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Tree>
    <p:extLst>
      <p:ext uri="{BB962C8B-B14F-4D97-AF65-F5344CB8AC3E}">
        <p14:creationId xmlns:p14="http://schemas.microsoft.com/office/powerpoint/2010/main" val="2145323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67171-D380-E284-8391-1EC43D776FF8}"/>
              </a:ext>
            </a:extLst>
          </p:cNvPr>
          <p:cNvSpPr>
            <a:spLocks noGrp="1"/>
          </p:cNvSpPr>
          <p:nvPr>
            <p:ph type="title"/>
          </p:nvPr>
        </p:nvSpPr>
        <p:spPr/>
        <p:txBody>
          <a:bodyPr/>
          <a:lstStyle/>
          <a:p>
            <a:r>
              <a:rPr lang="en-US" dirty="0"/>
              <a:t>More Local Charts</a:t>
            </a:r>
          </a:p>
        </p:txBody>
      </p:sp>
      <p:sp>
        <p:nvSpPr>
          <p:cNvPr id="3" name="Text Placeholder 2">
            <a:extLst>
              <a:ext uri="{FF2B5EF4-FFF2-40B4-BE49-F238E27FC236}">
                <a16:creationId xmlns:a16="http://schemas.microsoft.com/office/drawing/2014/main" id="{00086169-7B49-67F8-C722-ACA41E87DD86}"/>
              </a:ext>
            </a:extLst>
          </p:cNvPr>
          <p:cNvSpPr>
            <a:spLocks noGrp="1"/>
          </p:cNvSpPr>
          <p:nvPr>
            <p:ph type="body" idx="1"/>
          </p:nvPr>
        </p:nvSpPr>
        <p:spPr/>
        <p:txBody>
          <a:bodyPr/>
          <a:lstStyle/>
          <a:p>
            <a:r>
              <a:rPr lang="en-US" dirty="0" err="1"/>
              <a:t>www.NEEDEcon.org</a:t>
            </a:r>
            <a:r>
              <a:rPr lang="en-US" dirty="0"/>
              <a:t>/</a:t>
            </a:r>
            <a:r>
              <a:rPr lang="en-US" dirty="0" err="1"/>
              <a:t>LocalGraphs</a:t>
            </a:r>
            <a:endParaRPr lang="en-US" dirty="0"/>
          </a:p>
        </p:txBody>
      </p:sp>
      <p:sp>
        <p:nvSpPr>
          <p:cNvPr id="4" name="Slide Number Placeholder 3">
            <a:extLst>
              <a:ext uri="{FF2B5EF4-FFF2-40B4-BE49-F238E27FC236}">
                <a16:creationId xmlns:a16="http://schemas.microsoft.com/office/drawing/2014/main" id="{46B58BFC-ADB9-D7D8-46C0-CBE58851A7D8}"/>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3941440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F2133-B8F4-E444-8925-B85C9CDCE971}"/>
              </a:ext>
            </a:extLst>
          </p:cNvPr>
          <p:cNvSpPr>
            <a:spLocks noGrp="1"/>
          </p:cNvSpPr>
          <p:nvPr>
            <p:ph type="title"/>
          </p:nvPr>
        </p:nvSpPr>
        <p:spPr/>
        <p:txBody>
          <a:bodyPr/>
          <a:lstStyle/>
          <a:p>
            <a:r>
              <a:rPr lang="en-US" dirty="0"/>
              <a:t>Economic Indicators</a:t>
            </a:r>
          </a:p>
        </p:txBody>
      </p:sp>
      <p:sp>
        <p:nvSpPr>
          <p:cNvPr id="3" name="Text Placeholder 2">
            <a:extLst>
              <a:ext uri="{FF2B5EF4-FFF2-40B4-BE49-F238E27FC236}">
                <a16:creationId xmlns:a16="http://schemas.microsoft.com/office/drawing/2014/main" id="{74E7F2E2-CDBB-454D-8411-7DB79FE3E6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C2C103-F7D3-4943-ABEE-FF90027BF6F5}"/>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3103023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9C44-DC2B-944E-A46A-9D0DE8D1662E}"/>
              </a:ext>
            </a:extLst>
          </p:cNvPr>
          <p:cNvSpPr>
            <a:spLocks noGrp="1"/>
          </p:cNvSpPr>
          <p:nvPr>
            <p:ph type="title"/>
          </p:nvPr>
        </p:nvSpPr>
        <p:spPr>
          <a:xfrm>
            <a:off x="875271" y="0"/>
            <a:ext cx="10515600" cy="1325563"/>
          </a:xfrm>
        </p:spPr>
        <p:txBody>
          <a:bodyPr/>
          <a:lstStyle/>
          <a:p>
            <a:r>
              <a:rPr lang="en-US" dirty="0">
                <a:solidFill>
                  <a:schemeClr val="bg1"/>
                </a:solidFill>
              </a:rPr>
              <a:t>GD</a:t>
            </a:r>
            <a:r>
              <a:rPr lang="en-US" dirty="0"/>
              <a:t>P: Quarterly Growth</a:t>
            </a:r>
          </a:p>
        </p:txBody>
      </p:sp>
      <p:sp>
        <p:nvSpPr>
          <p:cNvPr id="4" name="Slide Number Placeholder 3">
            <a:extLst>
              <a:ext uri="{FF2B5EF4-FFF2-40B4-BE49-F238E27FC236}">
                <a16:creationId xmlns:a16="http://schemas.microsoft.com/office/drawing/2014/main" id="{425183E5-391D-C948-B8F5-E54AEC8B4D41}"/>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8" name="Content Placeholder 7">
            <a:extLst>
              <a:ext uri="{FF2B5EF4-FFF2-40B4-BE49-F238E27FC236}">
                <a16:creationId xmlns:a16="http://schemas.microsoft.com/office/drawing/2014/main" id="{823A3308-D906-5147-B47A-A7F3A6636337}"/>
              </a:ext>
            </a:extLst>
          </p:cNvPr>
          <p:cNvPicPr>
            <a:picLocks noGrp="1" noChangeAspect="1"/>
          </p:cNvPicPr>
          <p:nvPr>
            <p:ph idx="1"/>
          </p:nvPr>
        </p:nvPicPr>
        <p:blipFill>
          <a:blip r:embed="rId3" r:link="rId4"/>
          <a:srcRect/>
          <a:stretch>
            <a:fillRect/>
          </a:stretch>
        </p:blipFill>
        <p:spPr>
          <a:xfrm>
            <a:off x="946150" y="1080376"/>
            <a:ext cx="10299700" cy="5149850"/>
          </a:xfrm>
        </p:spPr>
      </p:pic>
      <p:sp>
        <p:nvSpPr>
          <p:cNvPr id="3" name="TextBox 2">
            <a:extLst>
              <a:ext uri="{FF2B5EF4-FFF2-40B4-BE49-F238E27FC236}">
                <a16:creationId xmlns:a16="http://schemas.microsoft.com/office/drawing/2014/main" id="{9BDC9842-7485-78E4-5DCA-8464EC1F3057}"/>
              </a:ext>
            </a:extLst>
          </p:cNvPr>
          <p:cNvSpPr txBox="1"/>
          <p:nvPr/>
        </p:nvSpPr>
        <p:spPr>
          <a:xfrm>
            <a:off x="7657694" y="1325563"/>
            <a:ext cx="1568058" cy="1200329"/>
          </a:xfrm>
          <a:prstGeom prst="rect">
            <a:avLst/>
          </a:prstGeom>
          <a:noFill/>
        </p:spPr>
        <p:txBody>
          <a:bodyPr wrap="none" rtlCol="0">
            <a:spAutoFit/>
          </a:bodyPr>
          <a:lstStyle/>
          <a:p>
            <a:r>
              <a:rPr lang="en-US" dirty="0"/>
              <a:t>Q2-2023:	2.1%</a:t>
            </a:r>
          </a:p>
          <a:p>
            <a:r>
              <a:rPr lang="en-US" dirty="0"/>
              <a:t>Q3-2023: 4.9%</a:t>
            </a:r>
          </a:p>
          <a:p>
            <a:r>
              <a:rPr lang="en-US" dirty="0"/>
              <a:t>Q4-2023: 3.4%</a:t>
            </a:r>
          </a:p>
          <a:p>
            <a:r>
              <a:rPr lang="en-US" dirty="0"/>
              <a:t>Q1-2024</a:t>
            </a:r>
            <a:r>
              <a:rPr lang="en-US"/>
              <a:t>: 1.3%</a:t>
            </a:r>
            <a:endParaRPr lang="en-US" dirty="0"/>
          </a:p>
        </p:txBody>
      </p:sp>
    </p:spTree>
    <p:extLst>
      <p:ext uri="{BB962C8B-B14F-4D97-AF65-F5344CB8AC3E}">
        <p14:creationId xmlns:p14="http://schemas.microsoft.com/office/powerpoint/2010/main" val="1982494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a:xfrm>
            <a:off x="660075" y="0"/>
            <a:ext cx="10515600" cy="1325563"/>
          </a:xfrm>
        </p:spPr>
        <p:txBody>
          <a:bodyPr/>
          <a:lstStyle/>
          <a:p>
            <a:r>
              <a:rPr lang="en-US" dirty="0"/>
              <a:t> </a:t>
            </a:r>
            <a:r>
              <a:rPr lang="en-US" dirty="0">
                <a:solidFill>
                  <a:schemeClr val="bg1"/>
                </a:solidFill>
              </a:rPr>
              <a:t>Nat</a:t>
            </a:r>
            <a:r>
              <a:rPr lang="en-US" dirty="0"/>
              <a: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latin typeface="Calibri" panose="020F0502020204030204" pitchFamily="34" charset="0"/>
                <a:cs typeface="Calibri" panose="020F0502020204030204" pitchFamily="34" charset="0"/>
              </a:rPr>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 vast network of professional economists to promote understanding of the economics of policy issues in the United States.</a:t>
            </a:r>
          </a:p>
          <a:p>
            <a:pPr lvl="1"/>
            <a:endParaRPr lang="en-US" dirty="0"/>
          </a:p>
          <a:p>
            <a:r>
              <a:rPr lang="en-US" dirty="0"/>
              <a:t>NEED Presentations</a:t>
            </a:r>
          </a:p>
          <a:p>
            <a:pPr lvl="1"/>
            <a:r>
              <a:rPr lang="en-US" dirty="0">
                <a:latin typeface="Calibri" panose="020F0502020204030204" pitchFamily="34" charset="0"/>
                <a:cs typeface="Calibri" panose="020F0502020204030204" pitchFamily="34" charset="0"/>
              </a:rPr>
              <a:t>Are </a:t>
            </a:r>
            <a:r>
              <a:rPr lang="en-US" b="1" dirty="0">
                <a:latin typeface="Calibri" panose="020F0502020204030204" pitchFamily="34" charset="0"/>
                <a:cs typeface="Calibri" panose="020F0502020204030204" pitchFamily="34" charset="0"/>
              </a:rPr>
              <a:t>nonpartisan</a:t>
            </a:r>
            <a:r>
              <a:rPr lang="en-US" dirty="0">
                <a:latin typeface="Calibri" panose="020F0502020204030204" pitchFamily="34" charset="0"/>
                <a:cs typeface="Calibri" panose="020F0502020204030204" pitchFamily="34" charset="0"/>
              </a:rPr>
              <a:t>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083254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EED9167-0C90-0249-AC37-95007AA09B07}"/>
              </a:ext>
            </a:extLst>
          </p:cNvPr>
          <p:cNvPicPr>
            <a:picLocks noGrp="1" noChangeAspect="1"/>
          </p:cNvPicPr>
          <p:nvPr>
            <p:ph idx="1"/>
          </p:nvPr>
        </p:nvPicPr>
        <p:blipFill>
          <a:blip r:embed="rId2" r:link="rId3"/>
          <a:srcRect/>
          <a:stretch>
            <a:fillRect/>
          </a:stretch>
        </p:blipFill>
        <p:spPr>
          <a:xfrm>
            <a:off x="867384" y="1088877"/>
            <a:ext cx="10282698" cy="5141349"/>
          </a:xfrm>
        </p:spPr>
      </p:pic>
      <p:sp>
        <p:nvSpPr>
          <p:cNvPr id="2" name="Title 1">
            <a:extLst>
              <a:ext uri="{FF2B5EF4-FFF2-40B4-BE49-F238E27FC236}">
                <a16:creationId xmlns:a16="http://schemas.microsoft.com/office/drawing/2014/main" id="{80C4BD39-2117-415E-A656-F9F391A090A3}"/>
              </a:ext>
            </a:extLst>
          </p:cNvPr>
          <p:cNvSpPr>
            <a:spLocks noGrp="1"/>
          </p:cNvSpPr>
          <p:nvPr>
            <p:ph type="title"/>
          </p:nvPr>
        </p:nvSpPr>
        <p:spPr>
          <a:xfrm>
            <a:off x="867384" y="0"/>
            <a:ext cx="10515600" cy="1325563"/>
          </a:xfrm>
        </p:spPr>
        <p:txBody>
          <a:bodyPr/>
          <a:lstStyle/>
          <a:p>
            <a:r>
              <a:rPr lang="en-US" dirty="0">
                <a:solidFill>
                  <a:schemeClr val="bg1"/>
                </a:solidFill>
              </a:rPr>
              <a:t>GD</a:t>
            </a:r>
            <a:r>
              <a:rPr lang="en-US" dirty="0"/>
              <a:t>P Trajectory: Pandemic Plunge!</a:t>
            </a:r>
          </a:p>
        </p:txBody>
      </p:sp>
      <p:sp>
        <p:nvSpPr>
          <p:cNvPr id="4" name="Slide Number Placeholder 3">
            <a:extLst>
              <a:ext uri="{FF2B5EF4-FFF2-40B4-BE49-F238E27FC236}">
                <a16:creationId xmlns:a16="http://schemas.microsoft.com/office/drawing/2014/main" id="{48C952D9-4526-4892-AD54-F2C1EC1381AA}"/>
              </a:ext>
            </a:extLst>
          </p:cNvPr>
          <p:cNvSpPr>
            <a:spLocks noGrp="1"/>
          </p:cNvSpPr>
          <p:nvPr>
            <p:ph type="sldNum" sz="quarter" idx="12"/>
          </p:nvPr>
        </p:nvSpPr>
        <p:spPr/>
        <p:txBody>
          <a:bodyPr/>
          <a:lstStyle/>
          <a:p>
            <a:fld id="{D9F085D5-EC86-4F6A-B501-C1359CB39116}" type="slidenum">
              <a:rPr lang="en-GB" smtClean="0"/>
              <a:t>20</a:t>
            </a:fld>
            <a:endParaRPr lang="en-GB" dirty="0"/>
          </a:p>
        </p:txBody>
      </p:sp>
      <p:sp>
        <p:nvSpPr>
          <p:cNvPr id="11" name="TextBox 10">
            <a:extLst>
              <a:ext uri="{FF2B5EF4-FFF2-40B4-BE49-F238E27FC236}">
                <a16:creationId xmlns:a16="http://schemas.microsoft.com/office/drawing/2014/main" id="{7F2B28F7-D760-44C1-A506-2B4A4A778A45}"/>
              </a:ext>
            </a:extLst>
          </p:cNvPr>
          <p:cNvSpPr txBox="1"/>
          <p:nvPr/>
        </p:nvSpPr>
        <p:spPr>
          <a:xfrm>
            <a:off x="6635393" y="3429000"/>
            <a:ext cx="4149837" cy="1015663"/>
          </a:xfrm>
          <a:prstGeom prst="rect">
            <a:avLst/>
          </a:prstGeom>
          <a:noFill/>
        </p:spPr>
        <p:txBody>
          <a:bodyPr wrap="square" rtlCol="0">
            <a:spAutoFit/>
          </a:bodyPr>
          <a:lstStyle/>
          <a:p>
            <a:r>
              <a:rPr lang="en-US" sz="2000" dirty="0">
                <a:solidFill>
                  <a:srgbClr val="7030A0"/>
                </a:solidFill>
              </a:rPr>
              <a:t>GDP is:</a:t>
            </a:r>
          </a:p>
          <a:p>
            <a:pPr marL="342900" indent="-342900">
              <a:buFontTx/>
              <a:buChar char="-"/>
            </a:pPr>
            <a:r>
              <a:rPr lang="en-US" sz="2000" dirty="0">
                <a:solidFill>
                  <a:srgbClr val="7030A0"/>
                </a:solidFill>
              </a:rPr>
              <a:t>$0.2 Trillion below 2019 forecast.</a:t>
            </a:r>
          </a:p>
          <a:p>
            <a:pPr marL="342900" indent="-342900">
              <a:buFontTx/>
              <a:buChar char="-"/>
            </a:pPr>
            <a:r>
              <a:rPr lang="en-US" sz="2000" dirty="0">
                <a:solidFill>
                  <a:srgbClr val="7030A0"/>
                </a:solidFill>
              </a:rPr>
              <a:t>$1.9 Trillion ABOVE 2019-Q4 level.</a:t>
            </a:r>
          </a:p>
        </p:txBody>
      </p:sp>
    </p:spTree>
    <p:extLst>
      <p:ext uri="{BB962C8B-B14F-4D97-AF65-F5344CB8AC3E}">
        <p14:creationId xmlns:p14="http://schemas.microsoft.com/office/powerpoint/2010/main" val="169853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3358-63E1-1C47-A079-357F1BC78950}"/>
              </a:ext>
            </a:extLst>
          </p:cNvPr>
          <p:cNvSpPr>
            <a:spLocks noGrp="1"/>
          </p:cNvSpPr>
          <p:nvPr>
            <p:ph type="title"/>
          </p:nvPr>
        </p:nvSpPr>
        <p:spPr>
          <a:xfrm>
            <a:off x="796160" y="0"/>
            <a:ext cx="10515600" cy="1325563"/>
          </a:xfrm>
        </p:spPr>
        <p:txBody>
          <a:bodyPr/>
          <a:lstStyle/>
          <a:p>
            <a:r>
              <a:rPr lang="en-US" dirty="0">
                <a:solidFill>
                  <a:schemeClr val="bg1"/>
                </a:solidFill>
              </a:rPr>
              <a:t>“Ac</a:t>
            </a:r>
            <a:r>
              <a:rPr lang="en-US" dirty="0"/>
              <a:t>counting” for GDP</a:t>
            </a:r>
          </a:p>
        </p:txBody>
      </p:sp>
      <p:sp>
        <p:nvSpPr>
          <p:cNvPr id="3" name="Content Placeholder 2">
            <a:extLst>
              <a:ext uri="{FF2B5EF4-FFF2-40B4-BE49-F238E27FC236}">
                <a16:creationId xmlns:a16="http://schemas.microsoft.com/office/drawing/2014/main" id="{4E6AAB63-AB4E-4345-9E18-47DE62CC5DFE}"/>
              </a:ext>
            </a:extLst>
          </p:cNvPr>
          <p:cNvSpPr>
            <a:spLocks noGrp="1"/>
          </p:cNvSpPr>
          <p:nvPr>
            <p:ph idx="1"/>
          </p:nvPr>
        </p:nvSpPr>
        <p:spPr/>
        <p:txBody>
          <a:bodyPr>
            <a:normAutofit/>
          </a:bodyPr>
          <a:lstStyle/>
          <a:p>
            <a:r>
              <a:rPr lang="en-US" dirty="0"/>
              <a:t>Expenditures drive GDP growth. </a:t>
            </a:r>
          </a:p>
          <a:p>
            <a:pPr lvl="1"/>
            <a:r>
              <a:rPr lang="en-US" dirty="0"/>
              <a:t>GDP is the sum of four categories of spending:</a:t>
            </a:r>
          </a:p>
          <a:p>
            <a:pPr lvl="2"/>
            <a:r>
              <a:rPr lang="en-US" dirty="0"/>
              <a:t>Consumption </a:t>
            </a:r>
          </a:p>
          <a:p>
            <a:pPr lvl="2"/>
            <a:r>
              <a:rPr lang="en-US" dirty="0"/>
              <a:t>Investment </a:t>
            </a:r>
          </a:p>
          <a:p>
            <a:pPr lvl="3"/>
            <a:r>
              <a:rPr lang="en-US" dirty="0"/>
              <a:t>Plant and equipment, software, residential real estate, and inventories.</a:t>
            </a:r>
          </a:p>
          <a:p>
            <a:pPr lvl="2"/>
            <a:r>
              <a:rPr lang="en-US" dirty="0"/>
              <a:t>Government spending </a:t>
            </a:r>
          </a:p>
          <a:p>
            <a:pPr lvl="2"/>
            <a:r>
              <a:rPr lang="en-US" dirty="0"/>
              <a:t>Net Exports: Exports – Imports</a:t>
            </a:r>
          </a:p>
          <a:p>
            <a:pPr lvl="3"/>
            <a:r>
              <a:rPr lang="en-US" dirty="0"/>
              <a:t>Imports are subtracted to make the accounting work. </a:t>
            </a:r>
          </a:p>
          <a:p>
            <a:pPr lvl="3"/>
            <a:r>
              <a:rPr lang="en-US" dirty="0"/>
              <a:t>It is not be cause imports are a bad thing.</a:t>
            </a:r>
          </a:p>
          <a:p>
            <a:pPr marL="914400" lvl="2" indent="0">
              <a:buNone/>
            </a:pPr>
            <a:endParaRPr lang="en-US" dirty="0"/>
          </a:p>
          <a:p>
            <a:r>
              <a:rPr lang="en-US" dirty="0"/>
              <a:t>GDP = Consumption + Investment + Government + Net Exports</a:t>
            </a:r>
          </a:p>
        </p:txBody>
      </p:sp>
      <p:sp>
        <p:nvSpPr>
          <p:cNvPr id="4" name="Slide Number Placeholder 3">
            <a:extLst>
              <a:ext uri="{FF2B5EF4-FFF2-40B4-BE49-F238E27FC236}">
                <a16:creationId xmlns:a16="http://schemas.microsoft.com/office/drawing/2014/main" id="{DBE277A1-5FDE-7942-985A-A9DB596D16F0}"/>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1739391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ECD5-F452-414A-9AFA-4A71BB07FAAA}"/>
              </a:ext>
            </a:extLst>
          </p:cNvPr>
          <p:cNvSpPr>
            <a:spLocks noGrp="1"/>
          </p:cNvSpPr>
          <p:nvPr>
            <p:ph type="title"/>
          </p:nvPr>
        </p:nvSpPr>
        <p:spPr>
          <a:xfrm>
            <a:off x="859220" y="0"/>
            <a:ext cx="10515600" cy="1325563"/>
          </a:xfrm>
        </p:spPr>
        <p:txBody>
          <a:bodyPr/>
          <a:lstStyle/>
          <a:p>
            <a:r>
              <a:rPr lang="en-US" dirty="0">
                <a:solidFill>
                  <a:schemeClr val="bg1"/>
                </a:solidFill>
              </a:rPr>
              <a:t> Co</a:t>
            </a:r>
            <a:r>
              <a:rPr lang="en-US" dirty="0"/>
              <a:t>mposition of GDP</a:t>
            </a:r>
          </a:p>
        </p:txBody>
      </p:sp>
      <p:sp>
        <p:nvSpPr>
          <p:cNvPr id="4" name="Slide Number Placeholder 3">
            <a:extLst>
              <a:ext uri="{FF2B5EF4-FFF2-40B4-BE49-F238E27FC236}">
                <a16:creationId xmlns:a16="http://schemas.microsoft.com/office/drawing/2014/main" id="{08649114-11D2-E541-B16B-85110DDED253}"/>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9" name="Content Placeholder 8">
            <a:extLst>
              <a:ext uri="{FF2B5EF4-FFF2-40B4-BE49-F238E27FC236}">
                <a16:creationId xmlns:a16="http://schemas.microsoft.com/office/drawing/2014/main" id="{37946807-EF1E-D741-8C1B-E5A2E0A000EC}"/>
              </a:ext>
            </a:extLst>
          </p:cNvPr>
          <p:cNvPicPr>
            <a:picLocks noGrp="1" noChangeAspect="1"/>
          </p:cNvPicPr>
          <p:nvPr>
            <p:ph idx="1"/>
          </p:nvPr>
        </p:nvPicPr>
        <p:blipFill>
          <a:blip r:embed="rId3" r:link="rId4"/>
          <a:srcRect/>
          <a:stretch>
            <a:fillRect/>
          </a:stretch>
        </p:blipFill>
        <p:spPr>
          <a:xfrm>
            <a:off x="1017588" y="1151814"/>
            <a:ext cx="10156824" cy="5078412"/>
          </a:xfrm>
        </p:spPr>
      </p:pic>
    </p:spTree>
    <p:extLst>
      <p:ext uri="{BB962C8B-B14F-4D97-AF65-F5344CB8AC3E}">
        <p14:creationId xmlns:p14="http://schemas.microsoft.com/office/powerpoint/2010/main" val="2329760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C1B84-6CDB-E71F-42DC-393F9E31BCED}"/>
              </a:ext>
            </a:extLst>
          </p:cNvPr>
          <p:cNvSpPr>
            <a:spLocks noGrp="1"/>
          </p:cNvSpPr>
          <p:nvPr>
            <p:ph type="title"/>
          </p:nvPr>
        </p:nvSpPr>
        <p:spPr>
          <a:xfrm>
            <a:off x="796636" y="0"/>
            <a:ext cx="10515600" cy="1325563"/>
          </a:xfrm>
        </p:spPr>
        <p:txBody>
          <a:bodyPr/>
          <a:lstStyle/>
          <a:p>
            <a:r>
              <a:rPr lang="en-US" dirty="0">
                <a:solidFill>
                  <a:schemeClr val="bg1"/>
                </a:solidFill>
              </a:rPr>
              <a:t>Wh</a:t>
            </a:r>
            <a:r>
              <a:rPr lang="en-US" dirty="0"/>
              <a:t>at Have You Done For Me Lately?</a:t>
            </a:r>
          </a:p>
        </p:txBody>
      </p:sp>
      <p:pic>
        <p:nvPicPr>
          <p:cNvPr id="6" name="Content Placeholder 5" descr="A graph showing the growth of the gdp&#10;&#10;Description automatically generated with medium confidence">
            <a:extLst>
              <a:ext uri="{FF2B5EF4-FFF2-40B4-BE49-F238E27FC236}">
                <a16:creationId xmlns:a16="http://schemas.microsoft.com/office/drawing/2014/main" id="{CE707EFC-CE58-6563-37CC-14A0FE21A86F}"/>
              </a:ext>
            </a:extLst>
          </p:cNvPr>
          <p:cNvPicPr>
            <a:picLocks noGrp="1" noChangeAspect="1"/>
          </p:cNvPicPr>
          <p:nvPr>
            <p:ph idx="1"/>
          </p:nvPr>
        </p:nvPicPr>
        <p:blipFill>
          <a:blip r:embed="rId2" r:link="rId3"/>
          <a:stretch>
            <a:fillRect/>
          </a:stretch>
        </p:blipFill>
        <p:spPr>
          <a:xfrm>
            <a:off x="1021080" y="1155306"/>
            <a:ext cx="10149840" cy="5074920"/>
          </a:xfrm>
        </p:spPr>
      </p:pic>
      <p:sp>
        <p:nvSpPr>
          <p:cNvPr id="4" name="Slide Number Placeholder 3">
            <a:extLst>
              <a:ext uri="{FF2B5EF4-FFF2-40B4-BE49-F238E27FC236}">
                <a16:creationId xmlns:a16="http://schemas.microsoft.com/office/drawing/2014/main" id="{74DCFFE4-C824-1646-1B6D-ED51370A0344}"/>
              </a:ext>
            </a:extLst>
          </p:cNvPr>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620072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Consumption</a:t>
            </a:r>
          </a:p>
        </p:txBody>
      </p:sp>
      <p:sp>
        <p:nvSpPr>
          <p:cNvPr id="4" name="Slide Number Placeholder 3"/>
          <p:cNvSpPr>
            <a:spLocks noGrp="1"/>
          </p:cNvSpPr>
          <p:nvPr>
            <p:ph type="sldNum" sz="quarter" idx="12"/>
          </p:nvPr>
        </p:nvSpPr>
        <p:spPr/>
        <p:txBody>
          <a:bodyPr/>
          <a:lstStyle/>
          <a:p>
            <a:fld id="{D9F085D5-EC86-4F6A-B501-C1359CB39116}" type="slidenum">
              <a:rPr lang="en-GB" smtClean="0"/>
              <a:t>24</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9" cy="5030994"/>
          </a:xfrm>
        </p:spPr>
      </p:pic>
    </p:spTree>
    <p:extLst>
      <p:ext uri="{BB962C8B-B14F-4D97-AF65-F5344CB8AC3E}">
        <p14:creationId xmlns:p14="http://schemas.microsoft.com/office/powerpoint/2010/main" val="806008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25</a:t>
            </a:fld>
            <a:endParaRPr lang="en-GB"/>
          </a:p>
        </p:txBody>
      </p:sp>
      <p:pic>
        <p:nvPicPr>
          <p:cNvPr id="9" name="Content Placeholder 8">
            <a:extLst>
              <a:ext uri="{FF2B5EF4-FFF2-40B4-BE49-F238E27FC236}">
                <a16:creationId xmlns:a16="http://schemas.microsoft.com/office/drawing/2014/main" id="{23EA9A5A-8B6A-7742-BA2D-0120207709AF}"/>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918003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9A31-5B83-304E-A038-6D1B24E9D57C}"/>
              </a:ext>
            </a:extLst>
          </p:cNvPr>
          <p:cNvSpPr>
            <a:spLocks noGrp="1"/>
          </p:cNvSpPr>
          <p:nvPr>
            <p:ph type="title"/>
          </p:nvPr>
        </p:nvSpPr>
        <p:spPr>
          <a:xfrm>
            <a:off x="833684" y="0"/>
            <a:ext cx="10515600" cy="1325563"/>
          </a:xfrm>
        </p:spPr>
        <p:txBody>
          <a:bodyPr/>
          <a:lstStyle/>
          <a:p>
            <a:r>
              <a:rPr lang="en-US" dirty="0">
                <a:solidFill>
                  <a:schemeClr val="bg1"/>
                </a:solidFill>
              </a:rPr>
              <a:t>Ret</a:t>
            </a:r>
            <a:r>
              <a:rPr lang="en-US" dirty="0"/>
              <a:t>ail Sales Remain Elevated!</a:t>
            </a:r>
          </a:p>
        </p:txBody>
      </p:sp>
      <p:pic>
        <p:nvPicPr>
          <p:cNvPr id="6" name="Content Placeholder 5" descr="Chart, line chart&#10;&#10;Description automatically generated">
            <a:extLst>
              <a:ext uri="{FF2B5EF4-FFF2-40B4-BE49-F238E27FC236}">
                <a16:creationId xmlns:a16="http://schemas.microsoft.com/office/drawing/2014/main" id="{7D04E911-8F3B-1D4B-92BE-075479DAE044}"/>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A7A950F4-B854-9849-B6AE-1A0B67287598}"/>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35664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3E3AC-1EE9-B24C-02E1-FD448FE9262E}"/>
              </a:ext>
            </a:extLst>
          </p:cNvPr>
          <p:cNvSpPr>
            <a:spLocks noGrp="1"/>
          </p:cNvSpPr>
          <p:nvPr>
            <p:ph type="title"/>
          </p:nvPr>
        </p:nvSpPr>
        <p:spPr>
          <a:xfrm>
            <a:off x="730624" y="13447"/>
            <a:ext cx="10515600" cy="1325563"/>
          </a:xfrm>
        </p:spPr>
        <p:txBody>
          <a:bodyPr/>
          <a:lstStyle/>
          <a:p>
            <a:r>
              <a:rPr lang="en-US" dirty="0">
                <a:solidFill>
                  <a:schemeClr val="bg1"/>
                </a:solidFill>
              </a:rPr>
              <a:t>Poli</a:t>
            </a:r>
            <a:r>
              <a:rPr lang="en-US" dirty="0"/>
              <a:t>cy  Effects: Fiscal</a:t>
            </a:r>
          </a:p>
        </p:txBody>
      </p:sp>
      <p:sp>
        <p:nvSpPr>
          <p:cNvPr id="3" name="Content Placeholder 2">
            <a:extLst>
              <a:ext uri="{FF2B5EF4-FFF2-40B4-BE49-F238E27FC236}">
                <a16:creationId xmlns:a16="http://schemas.microsoft.com/office/drawing/2014/main" id="{5659226D-C74D-5FB9-9360-0FC3701ADEC6}"/>
              </a:ext>
            </a:extLst>
          </p:cNvPr>
          <p:cNvSpPr>
            <a:spLocks noGrp="1"/>
          </p:cNvSpPr>
          <p:nvPr>
            <p:ph idx="1"/>
          </p:nvPr>
        </p:nvSpPr>
        <p:spPr>
          <a:xfrm>
            <a:off x="838200" y="1325563"/>
            <a:ext cx="10515600" cy="4351338"/>
          </a:xfrm>
        </p:spPr>
        <p:txBody>
          <a:bodyPr>
            <a:normAutofit/>
          </a:bodyPr>
          <a:lstStyle/>
          <a:p>
            <a:pPr marL="0" indent="0">
              <a:buNone/>
            </a:pPr>
            <a:endParaRPr lang="en-US" dirty="0"/>
          </a:p>
          <a:p>
            <a:r>
              <a:rPr lang="en-US" dirty="0"/>
              <a:t>2020-2021:  massive stimulus, $4.6t:  Cares Act, 3 rounds of stimulus checks, expanded unemployment benefits, Payroll Protection Loans.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677BBBD-CE45-7541-19D1-ECCA29393BAE}"/>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7" name="Picture 6">
            <a:extLst>
              <a:ext uri="{FF2B5EF4-FFF2-40B4-BE49-F238E27FC236}">
                <a16:creationId xmlns:a16="http://schemas.microsoft.com/office/drawing/2014/main" id="{0DA5392B-DA3A-4613-BA66-819D85AB15B0}"/>
              </a:ext>
            </a:extLst>
          </p:cNvPr>
          <p:cNvPicPr>
            <a:picLocks noChangeAspect="1"/>
          </p:cNvPicPr>
          <p:nvPr/>
        </p:nvPicPr>
        <p:blipFill>
          <a:blip r:embed="rId2"/>
          <a:stretch>
            <a:fillRect/>
          </a:stretch>
        </p:blipFill>
        <p:spPr>
          <a:xfrm>
            <a:off x="5564252" y="2344769"/>
            <a:ext cx="6536760" cy="3685619"/>
          </a:xfrm>
          <a:prstGeom prst="rect">
            <a:avLst/>
          </a:prstGeom>
        </p:spPr>
      </p:pic>
      <p:pic>
        <p:nvPicPr>
          <p:cNvPr id="8" name="Picture 7">
            <a:extLst>
              <a:ext uri="{FF2B5EF4-FFF2-40B4-BE49-F238E27FC236}">
                <a16:creationId xmlns:a16="http://schemas.microsoft.com/office/drawing/2014/main" id="{6412F657-4469-BC1C-A632-980410772413}"/>
              </a:ext>
            </a:extLst>
          </p:cNvPr>
          <p:cNvPicPr>
            <a:picLocks noChangeAspect="1"/>
          </p:cNvPicPr>
          <p:nvPr/>
        </p:nvPicPr>
        <p:blipFill>
          <a:blip r:embed="rId3"/>
          <a:stretch>
            <a:fillRect/>
          </a:stretch>
        </p:blipFill>
        <p:spPr>
          <a:xfrm>
            <a:off x="90989" y="2189078"/>
            <a:ext cx="5604446" cy="3841909"/>
          </a:xfrm>
          <a:prstGeom prst="rect">
            <a:avLst/>
          </a:prstGeom>
        </p:spPr>
      </p:pic>
    </p:spTree>
    <p:extLst>
      <p:ext uri="{BB962C8B-B14F-4D97-AF65-F5344CB8AC3E}">
        <p14:creationId xmlns:p14="http://schemas.microsoft.com/office/powerpoint/2010/main" val="127999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7D73-BBA7-AC49-9D41-F50EFD29E667}"/>
              </a:ext>
            </a:extLst>
          </p:cNvPr>
          <p:cNvSpPr>
            <a:spLocks noGrp="1"/>
          </p:cNvSpPr>
          <p:nvPr>
            <p:ph type="title"/>
          </p:nvPr>
        </p:nvSpPr>
        <p:spPr>
          <a:xfrm>
            <a:off x="606701" y="0"/>
            <a:ext cx="10515600" cy="1325563"/>
          </a:xfrm>
        </p:spPr>
        <p:txBody>
          <a:bodyPr/>
          <a:lstStyle/>
          <a:p>
            <a:r>
              <a:rPr lang="en-US" dirty="0"/>
              <a:t> </a:t>
            </a:r>
            <a:r>
              <a:rPr lang="en-US" dirty="0">
                <a:solidFill>
                  <a:schemeClr val="bg1"/>
                </a:solidFill>
              </a:rPr>
              <a:t>Con</a:t>
            </a:r>
            <a:r>
              <a:rPr lang="en-US" dirty="0"/>
              <a:t>tributions to GDP: Investment Components</a:t>
            </a:r>
          </a:p>
        </p:txBody>
      </p:sp>
      <p:sp>
        <p:nvSpPr>
          <p:cNvPr id="4" name="Slide Number Placeholder 3">
            <a:extLst>
              <a:ext uri="{FF2B5EF4-FFF2-40B4-BE49-F238E27FC236}">
                <a16:creationId xmlns:a16="http://schemas.microsoft.com/office/drawing/2014/main" id="{E9D3A638-C8C4-524B-9B4A-001856E71E94}"/>
              </a:ext>
            </a:extLst>
          </p:cNvPr>
          <p:cNvSpPr>
            <a:spLocks noGrp="1"/>
          </p:cNvSpPr>
          <p:nvPr>
            <p:ph type="sldNum" sz="quarter" idx="12"/>
          </p:nvPr>
        </p:nvSpPr>
        <p:spPr/>
        <p:txBody>
          <a:bodyPr/>
          <a:lstStyle/>
          <a:p>
            <a:fld id="{D9F085D5-EC86-4F6A-B501-C1359CB39116}" type="slidenum">
              <a:rPr lang="en-GB" smtClean="0"/>
              <a:t>28</a:t>
            </a:fld>
            <a:endParaRPr lang="en-GB"/>
          </a:p>
        </p:txBody>
      </p:sp>
      <p:pic>
        <p:nvPicPr>
          <p:cNvPr id="7" name="Content Placeholder 6">
            <a:extLst>
              <a:ext uri="{FF2B5EF4-FFF2-40B4-BE49-F238E27FC236}">
                <a16:creationId xmlns:a16="http://schemas.microsoft.com/office/drawing/2014/main" id="{97B07FC2-FF90-C24B-9E6F-DE0A2A883AA5}"/>
              </a:ext>
            </a:extLst>
          </p:cNvPr>
          <p:cNvPicPr>
            <a:picLocks noGrp="1" noChangeAspect="1"/>
          </p:cNvPicPr>
          <p:nvPr>
            <p:ph idx="1"/>
          </p:nvPr>
        </p:nvPicPr>
        <p:blipFill>
          <a:blip r:embed="rId3" r:link="rId4"/>
          <a:srcRect/>
          <a:stretch>
            <a:fillRect/>
          </a:stretch>
        </p:blipFill>
        <p:spPr>
          <a:xfrm>
            <a:off x="1060609" y="1191149"/>
            <a:ext cx="10070781" cy="5035390"/>
          </a:xfrm>
        </p:spPr>
      </p:pic>
    </p:spTree>
    <p:extLst>
      <p:ext uri="{BB962C8B-B14F-4D97-AF65-F5344CB8AC3E}">
        <p14:creationId xmlns:p14="http://schemas.microsoft.com/office/powerpoint/2010/main" val="1237306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Investment</a:t>
            </a:r>
          </a:p>
        </p:txBody>
      </p:sp>
      <p:sp>
        <p:nvSpPr>
          <p:cNvPr id="4" name="Slide Number Placeholder 3"/>
          <p:cNvSpPr>
            <a:spLocks noGrp="1"/>
          </p:cNvSpPr>
          <p:nvPr>
            <p:ph type="sldNum" sz="quarter" idx="12"/>
          </p:nvPr>
        </p:nvSpPr>
        <p:spPr/>
        <p:txBody>
          <a:bodyPr/>
          <a:lstStyle/>
          <a:p>
            <a:fld id="{D9F085D5-EC86-4F6A-B501-C1359CB39116}" type="slidenum">
              <a:rPr lang="en-GB" smtClean="0"/>
              <a:t>29</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8" cy="5030994"/>
          </a:xfrm>
        </p:spPr>
      </p:pic>
      <p:sp>
        <p:nvSpPr>
          <p:cNvPr id="3" name="Rectangle 2">
            <a:extLst>
              <a:ext uri="{FF2B5EF4-FFF2-40B4-BE49-F238E27FC236}">
                <a16:creationId xmlns:a16="http://schemas.microsoft.com/office/drawing/2014/main" id="{BFE3782F-4718-5844-9221-9DCEE51FE5CC}"/>
              </a:ext>
            </a:extLst>
          </p:cNvPr>
          <p:cNvSpPr/>
          <p:nvPr/>
        </p:nvSpPr>
        <p:spPr>
          <a:xfrm>
            <a:off x="9195955" y="1517074"/>
            <a:ext cx="1819375" cy="242108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88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a:xfrm>
            <a:off x="790700" y="0"/>
            <a:ext cx="10515600" cy="1325563"/>
          </a:xfrm>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4 Nobel Prize Winners</a:t>
            </a:r>
          </a:p>
          <a:p>
            <a:pPr lvl="2"/>
            <a:r>
              <a:rPr lang="en-US" dirty="0" err="1"/>
              <a:t>Akerlof</a:t>
            </a:r>
            <a:r>
              <a:rPr lang="en-US" dirty="0"/>
              <a:t>, Smith, </a:t>
            </a:r>
            <a:r>
              <a:rPr lang="en-US" dirty="0" err="1"/>
              <a:t>Maskin</a:t>
            </a:r>
            <a:r>
              <a:rPr lang="en-US" dirty="0"/>
              <a:t>, Bernanke</a:t>
            </a:r>
          </a:p>
          <a:p>
            <a:r>
              <a:rPr lang="en-US" dirty="0"/>
              <a:t>Delegates: 652+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48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95274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3AE0-1B2E-FE45-8A8E-9B3243F43AD0}"/>
              </a:ext>
            </a:extLst>
          </p:cNvPr>
          <p:cNvSpPr>
            <a:spLocks noGrp="1"/>
          </p:cNvSpPr>
          <p:nvPr>
            <p:ph type="title"/>
          </p:nvPr>
        </p:nvSpPr>
        <p:spPr>
          <a:xfrm>
            <a:off x="618280" y="0"/>
            <a:ext cx="10515600" cy="1325563"/>
          </a:xfrm>
        </p:spPr>
        <p:txBody>
          <a:bodyPr/>
          <a:lstStyle/>
          <a:p>
            <a:r>
              <a:rPr lang="en-US" dirty="0">
                <a:solidFill>
                  <a:schemeClr val="bg1"/>
                </a:solidFill>
              </a:rPr>
              <a:t> Con</a:t>
            </a:r>
            <a:r>
              <a:rPr lang="en-US" dirty="0"/>
              <a:t>tributions to GDP: Government</a:t>
            </a:r>
          </a:p>
        </p:txBody>
      </p:sp>
      <p:sp>
        <p:nvSpPr>
          <p:cNvPr id="4" name="Slide Number Placeholder 3">
            <a:extLst>
              <a:ext uri="{FF2B5EF4-FFF2-40B4-BE49-F238E27FC236}">
                <a16:creationId xmlns:a16="http://schemas.microsoft.com/office/drawing/2014/main" id="{96B7753C-806E-E44C-9F64-A4B843F7569C}"/>
              </a:ext>
            </a:extLst>
          </p:cNvPr>
          <p:cNvSpPr>
            <a:spLocks noGrp="1"/>
          </p:cNvSpPr>
          <p:nvPr>
            <p:ph type="sldNum" sz="quarter" idx="12"/>
          </p:nvPr>
        </p:nvSpPr>
        <p:spPr/>
        <p:txBody>
          <a:bodyPr/>
          <a:lstStyle/>
          <a:p>
            <a:fld id="{D9F085D5-EC86-4F6A-B501-C1359CB39116}" type="slidenum">
              <a:rPr lang="en-GB" smtClean="0"/>
              <a:t>30</a:t>
            </a:fld>
            <a:endParaRPr lang="en-GB"/>
          </a:p>
        </p:txBody>
      </p:sp>
      <p:pic>
        <p:nvPicPr>
          <p:cNvPr id="14" name="Content Placeholder 13">
            <a:extLst>
              <a:ext uri="{FF2B5EF4-FFF2-40B4-BE49-F238E27FC236}">
                <a16:creationId xmlns:a16="http://schemas.microsoft.com/office/drawing/2014/main" id="{49850DFB-11F9-2A43-BF2B-9AB7E70B8B35}"/>
              </a:ext>
            </a:extLst>
          </p:cNvPr>
          <p:cNvPicPr>
            <a:picLocks noGrp="1" noChangeAspect="1"/>
          </p:cNvPicPr>
          <p:nvPr>
            <p:ph idx="1"/>
          </p:nvPr>
        </p:nvPicPr>
        <p:blipFill>
          <a:blip r:embed="rId3" r:link="rId4"/>
          <a:srcRect/>
          <a:stretch>
            <a:fillRect/>
          </a:stretch>
        </p:blipFill>
        <p:spPr>
          <a:xfrm>
            <a:off x="1060609" y="1180758"/>
            <a:ext cx="10070781" cy="5035390"/>
          </a:xfrm>
        </p:spPr>
      </p:pic>
    </p:spTree>
    <p:extLst>
      <p:ext uri="{BB962C8B-B14F-4D97-AF65-F5344CB8AC3E}">
        <p14:creationId xmlns:p14="http://schemas.microsoft.com/office/powerpoint/2010/main" val="1351166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3AE0-1B2E-FE45-8A8E-9B3243F43AD0}"/>
              </a:ext>
            </a:extLst>
          </p:cNvPr>
          <p:cNvSpPr>
            <a:spLocks noGrp="1"/>
          </p:cNvSpPr>
          <p:nvPr>
            <p:ph type="title"/>
          </p:nvPr>
        </p:nvSpPr>
        <p:spPr>
          <a:xfrm>
            <a:off x="618280" y="0"/>
            <a:ext cx="10515600" cy="1325563"/>
          </a:xfrm>
        </p:spPr>
        <p:txBody>
          <a:bodyPr/>
          <a:lstStyle/>
          <a:p>
            <a:r>
              <a:rPr lang="en-US" dirty="0">
                <a:solidFill>
                  <a:schemeClr val="bg1"/>
                </a:solidFill>
              </a:rPr>
              <a:t> Con</a:t>
            </a:r>
            <a:r>
              <a:rPr lang="en-US" dirty="0"/>
              <a:t>tributions to GDP: Government</a:t>
            </a:r>
          </a:p>
        </p:txBody>
      </p:sp>
      <p:sp>
        <p:nvSpPr>
          <p:cNvPr id="4" name="Slide Number Placeholder 3">
            <a:extLst>
              <a:ext uri="{FF2B5EF4-FFF2-40B4-BE49-F238E27FC236}">
                <a16:creationId xmlns:a16="http://schemas.microsoft.com/office/drawing/2014/main" id="{96B7753C-806E-E44C-9F64-A4B843F7569C}"/>
              </a:ext>
            </a:extLst>
          </p:cNvPr>
          <p:cNvSpPr>
            <a:spLocks noGrp="1"/>
          </p:cNvSpPr>
          <p:nvPr>
            <p:ph type="sldNum" sz="quarter" idx="12"/>
          </p:nvPr>
        </p:nvSpPr>
        <p:spPr/>
        <p:txBody>
          <a:bodyPr/>
          <a:lstStyle/>
          <a:p>
            <a:fld id="{D9F085D5-EC86-4F6A-B501-C1359CB39116}" type="slidenum">
              <a:rPr lang="en-GB" smtClean="0"/>
              <a:t>31</a:t>
            </a:fld>
            <a:endParaRPr lang="en-GB"/>
          </a:p>
        </p:txBody>
      </p:sp>
      <p:pic>
        <p:nvPicPr>
          <p:cNvPr id="14" name="Content Placeholder 13">
            <a:extLst>
              <a:ext uri="{FF2B5EF4-FFF2-40B4-BE49-F238E27FC236}">
                <a16:creationId xmlns:a16="http://schemas.microsoft.com/office/drawing/2014/main" id="{49850DFB-11F9-2A43-BF2B-9AB7E70B8B3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CD1F5A91-3A71-0A42-B4DD-2D81DAC41220}"/>
              </a:ext>
            </a:extLst>
          </p:cNvPr>
          <p:cNvSpPr/>
          <p:nvPr/>
        </p:nvSpPr>
        <p:spPr>
          <a:xfrm>
            <a:off x="9681882" y="2068735"/>
            <a:ext cx="1333448" cy="1325563"/>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27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01F3-3360-784A-BFFF-A5813789BDBB}"/>
              </a:ext>
            </a:extLst>
          </p:cNvPr>
          <p:cNvSpPr>
            <a:spLocks noGrp="1"/>
          </p:cNvSpPr>
          <p:nvPr>
            <p:ph type="title"/>
          </p:nvPr>
        </p:nvSpPr>
        <p:spPr>
          <a:xfrm>
            <a:off x="846940" y="31530"/>
            <a:ext cx="10515600" cy="1325563"/>
          </a:xfrm>
        </p:spPr>
        <p:txBody>
          <a:bodyPr/>
          <a:lstStyle/>
          <a:p>
            <a:r>
              <a:rPr lang="en-US" dirty="0">
                <a:solidFill>
                  <a:schemeClr val="bg1"/>
                </a:solidFill>
              </a:rPr>
              <a:t>Ind</a:t>
            </a:r>
            <a:r>
              <a:rPr lang="en-US" dirty="0"/>
              <a:t>ustrial Production (</a:t>
            </a:r>
            <a:r>
              <a:rPr lang="en-US" dirty="0" err="1"/>
              <a:t>Manuf</a:t>
            </a:r>
            <a:r>
              <a:rPr lang="en-US" dirty="0"/>
              <a:t>, Util, Mining)</a:t>
            </a:r>
          </a:p>
        </p:txBody>
      </p:sp>
      <p:pic>
        <p:nvPicPr>
          <p:cNvPr id="6" name="Content Placeholder 5" descr="Chart, line chart&#10;&#10;Description automatically generated">
            <a:extLst>
              <a:ext uri="{FF2B5EF4-FFF2-40B4-BE49-F238E27FC236}">
                <a16:creationId xmlns:a16="http://schemas.microsoft.com/office/drawing/2014/main" id="{07581432-9301-3D48-A570-7F5B244217B1}"/>
              </a:ext>
            </a:extLst>
          </p:cNvPr>
          <p:cNvPicPr>
            <a:picLocks noGrp="1" noChangeAspect="1"/>
          </p:cNvPicPr>
          <p:nvPr>
            <p:ph idx="1"/>
          </p:nvPr>
        </p:nvPicPr>
        <p:blipFill>
          <a:blip r:embed="rId2" r:link="rId3"/>
          <a:stretch>
            <a:fillRect/>
          </a:stretch>
        </p:blipFill>
        <p:spPr>
          <a:xfrm>
            <a:off x="1295400" y="1201026"/>
            <a:ext cx="10058400" cy="5029200"/>
          </a:xfrm>
        </p:spPr>
      </p:pic>
      <p:sp>
        <p:nvSpPr>
          <p:cNvPr id="4" name="Slide Number Placeholder 3">
            <a:extLst>
              <a:ext uri="{FF2B5EF4-FFF2-40B4-BE49-F238E27FC236}">
                <a16:creationId xmlns:a16="http://schemas.microsoft.com/office/drawing/2014/main" id="{3342A491-EB7B-E64A-B8E4-309882B79610}"/>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1038086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7C0D-9F6D-4440-B704-AC17EC9B0658}"/>
              </a:ext>
            </a:extLst>
          </p:cNvPr>
          <p:cNvSpPr>
            <a:spLocks noGrp="1"/>
          </p:cNvSpPr>
          <p:nvPr>
            <p:ph type="title"/>
          </p:nvPr>
        </p:nvSpPr>
        <p:spPr/>
        <p:txBody>
          <a:bodyPr/>
          <a:lstStyle/>
          <a:p>
            <a:r>
              <a:rPr lang="en-US" dirty="0"/>
              <a:t>Employment</a:t>
            </a:r>
          </a:p>
        </p:txBody>
      </p:sp>
      <p:sp>
        <p:nvSpPr>
          <p:cNvPr id="3" name="Text Placeholder 2">
            <a:extLst>
              <a:ext uri="{FF2B5EF4-FFF2-40B4-BE49-F238E27FC236}">
                <a16:creationId xmlns:a16="http://schemas.microsoft.com/office/drawing/2014/main" id="{C9A84CDE-8DB8-3C48-A0F9-9FFDB30F88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073637-CAFF-2448-9F99-FF79A1C69E87}"/>
              </a:ext>
            </a:extLst>
          </p:cNvPr>
          <p:cNvSpPr>
            <a:spLocks noGrp="1"/>
          </p:cNvSpPr>
          <p:nvPr>
            <p:ph type="sldNum" sz="quarter" idx="12"/>
          </p:nvPr>
        </p:nvSpPr>
        <p:spPr/>
        <p:txBody>
          <a:bodyPr/>
          <a:lstStyle/>
          <a:p>
            <a:fld id="{D9F085D5-EC86-4F6A-B501-C1359CB39116}" type="slidenum">
              <a:rPr lang="en-GB" smtClean="0"/>
              <a:t>33</a:t>
            </a:fld>
            <a:endParaRPr lang="en-GB"/>
          </a:p>
        </p:txBody>
      </p:sp>
    </p:spTree>
    <p:extLst>
      <p:ext uri="{BB962C8B-B14F-4D97-AF65-F5344CB8AC3E}">
        <p14:creationId xmlns:p14="http://schemas.microsoft.com/office/powerpoint/2010/main" val="3405251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a:xfrm>
            <a:off x="818322" y="0"/>
            <a:ext cx="10515600" cy="1325563"/>
          </a:xfrm>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34</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
        <p:nvSpPr>
          <p:cNvPr id="6" name="TextBox 5">
            <a:extLst>
              <a:ext uri="{FF2B5EF4-FFF2-40B4-BE49-F238E27FC236}">
                <a16:creationId xmlns:a16="http://schemas.microsoft.com/office/drawing/2014/main" id="{2CFB54D6-A693-6872-5007-81FFB823D052}"/>
              </a:ext>
            </a:extLst>
          </p:cNvPr>
          <p:cNvSpPr txBox="1"/>
          <p:nvPr/>
        </p:nvSpPr>
        <p:spPr>
          <a:xfrm>
            <a:off x="8434464" y="1746394"/>
            <a:ext cx="2079415" cy="923330"/>
          </a:xfrm>
          <a:prstGeom prst="rect">
            <a:avLst/>
          </a:prstGeom>
          <a:noFill/>
        </p:spPr>
        <p:txBody>
          <a:bodyPr wrap="none" rtlCol="0">
            <a:spAutoFit/>
          </a:bodyPr>
          <a:lstStyle/>
          <a:p>
            <a:r>
              <a:rPr lang="en-US" dirty="0"/>
              <a:t>February:	    236,000</a:t>
            </a:r>
          </a:p>
          <a:p>
            <a:r>
              <a:rPr lang="en-US" dirty="0"/>
              <a:t>March:	    315,000</a:t>
            </a:r>
          </a:p>
          <a:p>
            <a:r>
              <a:rPr lang="en-US" dirty="0"/>
              <a:t>April:	    175,000</a:t>
            </a:r>
          </a:p>
        </p:txBody>
      </p:sp>
    </p:spTree>
    <p:extLst>
      <p:ext uri="{BB962C8B-B14F-4D97-AF65-F5344CB8AC3E}">
        <p14:creationId xmlns:p14="http://schemas.microsoft.com/office/powerpoint/2010/main" val="146642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C00-6EC5-8D44-B8A7-FCDF59A6C82F}"/>
              </a:ext>
            </a:extLst>
          </p:cNvPr>
          <p:cNvSpPr>
            <a:spLocks noGrp="1"/>
          </p:cNvSpPr>
          <p:nvPr>
            <p:ph type="title"/>
          </p:nvPr>
        </p:nvSpPr>
        <p:spPr/>
        <p:txBody>
          <a:bodyPr/>
          <a:lstStyle/>
          <a:p>
            <a:r>
              <a:rPr lang="en-US" dirty="0">
                <a:solidFill>
                  <a:schemeClr val="bg1"/>
                </a:solidFill>
              </a:rPr>
              <a:t>Em</a:t>
            </a:r>
            <a:r>
              <a:rPr lang="en-US" dirty="0"/>
              <a:t>ployment Gap</a:t>
            </a:r>
          </a:p>
        </p:txBody>
      </p:sp>
      <p:sp>
        <p:nvSpPr>
          <p:cNvPr id="4" name="Slide Number Placeholder 3">
            <a:extLst>
              <a:ext uri="{FF2B5EF4-FFF2-40B4-BE49-F238E27FC236}">
                <a16:creationId xmlns:a16="http://schemas.microsoft.com/office/drawing/2014/main" id="{EEBD7D96-E13D-744D-9726-53AA9AE61D1F}"/>
              </a:ext>
            </a:extLst>
          </p:cNvPr>
          <p:cNvSpPr>
            <a:spLocks noGrp="1"/>
          </p:cNvSpPr>
          <p:nvPr>
            <p:ph type="sldNum" sz="quarter" idx="12"/>
          </p:nvPr>
        </p:nvSpPr>
        <p:spPr/>
        <p:txBody>
          <a:bodyPr/>
          <a:lstStyle/>
          <a:p>
            <a:fld id="{D9F085D5-EC86-4F6A-B501-C1359CB39116}" type="slidenum">
              <a:rPr lang="en-GB" smtClean="0"/>
              <a:t>35</a:t>
            </a:fld>
            <a:endParaRPr lang="en-GB"/>
          </a:p>
        </p:txBody>
      </p:sp>
      <p:pic>
        <p:nvPicPr>
          <p:cNvPr id="8" name="Content Placeholder 7">
            <a:extLst>
              <a:ext uri="{FF2B5EF4-FFF2-40B4-BE49-F238E27FC236}">
                <a16:creationId xmlns:a16="http://schemas.microsoft.com/office/drawing/2014/main" id="{3E5D61EB-A64B-A048-8D42-438CE603E0E0}"/>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5" name="TextBox 4">
            <a:extLst>
              <a:ext uri="{FF2B5EF4-FFF2-40B4-BE49-F238E27FC236}">
                <a16:creationId xmlns:a16="http://schemas.microsoft.com/office/drawing/2014/main" id="{11BA220B-7EE2-9043-A729-4472610F60DF}"/>
              </a:ext>
            </a:extLst>
          </p:cNvPr>
          <p:cNvSpPr txBox="1"/>
          <p:nvPr/>
        </p:nvSpPr>
        <p:spPr>
          <a:xfrm>
            <a:off x="6293567" y="3346294"/>
            <a:ext cx="4668723" cy="738664"/>
          </a:xfrm>
          <a:prstGeom prst="rect">
            <a:avLst/>
          </a:prstGeom>
          <a:solidFill>
            <a:schemeClr val="bg1"/>
          </a:solidFill>
        </p:spPr>
        <p:txBody>
          <a:bodyPr wrap="square" rtlCol="0">
            <a:spAutoFit/>
          </a:bodyPr>
          <a:lstStyle/>
          <a:p>
            <a:r>
              <a:rPr lang="en-US" sz="2100" dirty="0"/>
              <a:t>6.0 Million ABOVE February, 2020.</a:t>
            </a:r>
          </a:p>
          <a:p>
            <a:r>
              <a:rPr lang="en-US" sz="2100" dirty="0"/>
              <a:t>5.0 Million BELOW where we should be.</a:t>
            </a:r>
          </a:p>
        </p:txBody>
      </p:sp>
    </p:spTree>
    <p:extLst>
      <p:ext uri="{BB962C8B-B14F-4D97-AF65-F5344CB8AC3E}">
        <p14:creationId xmlns:p14="http://schemas.microsoft.com/office/powerpoint/2010/main" val="68597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A815-81E3-F614-B223-B7C5120744BC}"/>
              </a:ext>
            </a:extLst>
          </p:cNvPr>
          <p:cNvSpPr>
            <a:spLocks noGrp="1"/>
          </p:cNvSpPr>
          <p:nvPr>
            <p:ph type="title"/>
          </p:nvPr>
        </p:nvSpPr>
        <p:spPr>
          <a:xfrm>
            <a:off x="1001490" y="0"/>
            <a:ext cx="10515600" cy="1325563"/>
          </a:xfrm>
        </p:spPr>
        <p:txBody>
          <a:bodyPr/>
          <a:lstStyle/>
          <a:p>
            <a:r>
              <a:rPr lang="en-US" dirty="0">
                <a:solidFill>
                  <a:schemeClr val="bg1"/>
                </a:solidFill>
              </a:rPr>
              <a:t>Im</a:t>
            </a:r>
            <a:r>
              <a:rPr lang="en-US" dirty="0"/>
              <a:t>migrants to the Rescue?</a:t>
            </a:r>
          </a:p>
        </p:txBody>
      </p:sp>
      <p:pic>
        <p:nvPicPr>
          <p:cNvPr id="6" name="Content Placeholder 5">
            <a:extLst>
              <a:ext uri="{FF2B5EF4-FFF2-40B4-BE49-F238E27FC236}">
                <a16:creationId xmlns:a16="http://schemas.microsoft.com/office/drawing/2014/main" id="{98B434BF-EEAA-ED3D-002D-A72A9468E452}"/>
              </a:ext>
            </a:extLst>
          </p:cNvPr>
          <p:cNvPicPr>
            <a:picLocks noGrp="1" noChangeAspect="1"/>
          </p:cNvPicPr>
          <p:nvPr>
            <p:ph idx="1"/>
          </p:nvPr>
        </p:nvPicPr>
        <p:blipFill>
          <a:blip r:embed="rId2" r:link="rId3"/>
          <a:srcRect/>
          <a:stretch>
            <a:fillRect/>
          </a:stretch>
        </p:blipFill>
        <p:spPr>
          <a:xfrm>
            <a:off x="1186996" y="1126671"/>
            <a:ext cx="10207110" cy="5103555"/>
          </a:xfrm>
        </p:spPr>
      </p:pic>
      <p:sp>
        <p:nvSpPr>
          <p:cNvPr id="4" name="Slide Number Placeholder 3">
            <a:extLst>
              <a:ext uri="{FF2B5EF4-FFF2-40B4-BE49-F238E27FC236}">
                <a16:creationId xmlns:a16="http://schemas.microsoft.com/office/drawing/2014/main" id="{89AE69E3-7376-5D01-A24C-1D1D75BC5FFA}"/>
              </a:ext>
            </a:extLst>
          </p:cNvPr>
          <p:cNvSpPr>
            <a:spLocks noGrp="1"/>
          </p:cNvSpPr>
          <p:nvPr>
            <p:ph type="sldNum" sz="quarter" idx="12"/>
          </p:nvPr>
        </p:nvSpPr>
        <p:spPr/>
        <p:txBody>
          <a:bodyPr/>
          <a:lstStyle/>
          <a:p>
            <a:fld id="{D9F085D5-EC86-4F6A-B501-C1359CB39116}" type="slidenum">
              <a:rPr lang="en-GB" smtClean="0"/>
              <a:t>36</a:t>
            </a:fld>
            <a:endParaRPr lang="en-GB"/>
          </a:p>
        </p:txBody>
      </p:sp>
    </p:spTree>
    <p:extLst>
      <p:ext uri="{BB962C8B-B14F-4D97-AF65-F5344CB8AC3E}">
        <p14:creationId xmlns:p14="http://schemas.microsoft.com/office/powerpoint/2010/main" val="1895783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6BD7-73F1-C6CE-B8E5-CA64F48FC769}"/>
              </a:ext>
            </a:extLst>
          </p:cNvPr>
          <p:cNvSpPr>
            <a:spLocks noGrp="1"/>
          </p:cNvSpPr>
          <p:nvPr>
            <p:ph type="title"/>
          </p:nvPr>
        </p:nvSpPr>
        <p:spPr>
          <a:xfrm>
            <a:off x="780325" y="0"/>
            <a:ext cx="10515600" cy="1325563"/>
          </a:xfrm>
        </p:spPr>
        <p:txBody>
          <a:bodyPr/>
          <a:lstStyle/>
          <a:p>
            <a:r>
              <a:rPr lang="en-US" dirty="0">
                <a:solidFill>
                  <a:schemeClr val="bg1"/>
                </a:solidFill>
              </a:rPr>
              <a:t>Wh</a:t>
            </a:r>
            <a:r>
              <a:rPr lang="en-US" dirty="0"/>
              <a:t>ere Have All the Workers Gone?</a:t>
            </a:r>
          </a:p>
        </p:txBody>
      </p:sp>
      <p:pic>
        <p:nvPicPr>
          <p:cNvPr id="5" name="Content Placeholder 4">
            <a:extLst>
              <a:ext uri="{FF2B5EF4-FFF2-40B4-BE49-F238E27FC236}">
                <a16:creationId xmlns:a16="http://schemas.microsoft.com/office/drawing/2014/main" id="{97C43C12-E557-96C7-2A62-25D999166238}"/>
              </a:ext>
            </a:extLst>
          </p:cNvPr>
          <p:cNvPicPr>
            <a:picLocks noGrp="1" noChangeAspect="1"/>
          </p:cNvPicPr>
          <p:nvPr>
            <p:ph idx="1"/>
          </p:nvPr>
        </p:nvPicPr>
        <p:blipFill>
          <a:blip r:embed="rId2" r:link="rId3"/>
          <a:srcRect/>
          <a:stretch>
            <a:fillRect/>
          </a:stretch>
        </p:blipFill>
        <p:spPr>
          <a:xfrm>
            <a:off x="1017241" y="1151467"/>
            <a:ext cx="10157518" cy="5078759"/>
          </a:xfrm>
          <a:prstGeom prst="rect">
            <a:avLst/>
          </a:prstGeom>
        </p:spPr>
      </p:pic>
      <p:sp>
        <p:nvSpPr>
          <p:cNvPr id="4" name="Slide Number Placeholder 3">
            <a:extLst>
              <a:ext uri="{FF2B5EF4-FFF2-40B4-BE49-F238E27FC236}">
                <a16:creationId xmlns:a16="http://schemas.microsoft.com/office/drawing/2014/main" id="{B6362EF5-0D2B-EAB0-195D-2931FD4C52BF}"/>
              </a:ext>
            </a:extLst>
          </p:cNvPr>
          <p:cNvSpPr>
            <a:spLocks noGrp="1"/>
          </p:cNvSpPr>
          <p:nvPr>
            <p:ph type="sldNum" sz="quarter" idx="12"/>
          </p:nvPr>
        </p:nvSpPr>
        <p:spPr/>
        <p:txBody>
          <a:bodyPr/>
          <a:lstStyle/>
          <a:p>
            <a:fld id="{D9F085D5-EC86-4F6A-B501-C1359CB39116}" type="slidenum">
              <a:rPr lang="en-GB" smtClean="0"/>
              <a:t>37</a:t>
            </a:fld>
            <a:endParaRPr lang="en-GB"/>
          </a:p>
        </p:txBody>
      </p:sp>
      <p:sp>
        <p:nvSpPr>
          <p:cNvPr id="3" name="TextBox 2">
            <a:extLst>
              <a:ext uri="{FF2B5EF4-FFF2-40B4-BE49-F238E27FC236}">
                <a16:creationId xmlns:a16="http://schemas.microsoft.com/office/drawing/2014/main" id="{99F7C67E-C23B-1D4E-9301-814DEC80BD11}"/>
              </a:ext>
            </a:extLst>
          </p:cNvPr>
          <p:cNvSpPr txBox="1"/>
          <p:nvPr/>
        </p:nvSpPr>
        <p:spPr>
          <a:xfrm>
            <a:off x="7744177" y="3593228"/>
            <a:ext cx="3750194" cy="369332"/>
          </a:xfrm>
          <a:prstGeom prst="rect">
            <a:avLst/>
          </a:prstGeom>
          <a:solidFill>
            <a:schemeClr val="bg1"/>
          </a:solidFill>
          <a:ln>
            <a:solidFill>
              <a:schemeClr val="accent1"/>
            </a:solidFill>
          </a:ln>
        </p:spPr>
        <p:txBody>
          <a:bodyPr wrap="none" rtlCol="0">
            <a:spAutoFit/>
          </a:bodyPr>
          <a:lstStyle/>
          <a:p>
            <a:r>
              <a:rPr lang="en-US" dirty="0"/>
              <a:t>3.0 million below where we should be</a:t>
            </a:r>
          </a:p>
        </p:txBody>
      </p:sp>
    </p:spTree>
    <p:extLst>
      <p:ext uri="{BB962C8B-B14F-4D97-AF65-F5344CB8AC3E}">
        <p14:creationId xmlns:p14="http://schemas.microsoft.com/office/powerpoint/2010/main" val="84280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D0BE7-2001-24C8-3A2F-7F66ACE001E8}"/>
              </a:ext>
            </a:extLst>
          </p:cNvPr>
          <p:cNvSpPr>
            <a:spLocks noGrp="1"/>
          </p:cNvSpPr>
          <p:nvPr>
            <p:ph type="title"/>
          </p:nvPr>
        </p:nvSpPr>
        <p:spPr>
          <a:xfrm>
            <a:off x="789706" y="0"/>
            <a:ext cx="10515600" cy="1325563"/>
          </a:xfrm>
        </p:spPr>
        <p:txBody>
          <a:bodyPr/>
          <a:lstStyle/>
          <a:p>
            <a:r>
              <a:rPr lang="en-US" dirty="0">
                <a:solidFill>
                  <a:schemeClr val="bg1"/>
                </a:solidFill>
              </a:rPr>
              <a:t>Too</a:t>
            </a:r>
            <a:r>
              <a:rPr lang="en-US" dirty="0"/>
              <a:t> Many People Are Retiring!</a:t>
            </a:r>
          </a:p>
        </p:txBody>
      </p:sp>
      <p:pic>
        <p:nvPicPr>
          <p:cNvPr id="6" name="Content Placeholder 5" descr="A graph with a red line and a graph with numbers&#10;&#10;Description automatically generated">
            <a:extLst>
              <a:ext uri="{FF2B5EF4-FFF2-40B4-BE49-F238E27FC236}">
                <a16:creationId xmlns:a16="http://schemas.microsoft.com/office/drawing/2014/main" id="{2E309851-0EDB-4582-69E8-2B5EFCDC3C1C}"/>
              </a:ext>
            </a:extLst>
          </p:cNvPr>
          <p:cNvPicPr>
            <a:picLocks noGrp="1" noChangeAspect="1"/>
          </p:cNvPicPr>
          <p:nvPr>
            <p:ph idx="1"/>
          </p:nvPr>
        </p:nvPicPr>
        <p:blipFill>
          <a:blip r:embed="rId2" r:link="rId3"/>
          <a:stretch>
            <a:fillRect/>
          </a:stretch>
        </p:blipFill>
        <p:spPr>
          <a:xfrm>
            <a:off x="2507673" y="969819"/>
            <a:ext cx="7233062" cy="5260408"/>
          </a:xfrm>
        </p:spPr>
      </p:pic>
      <p:sp>
        <p:nvSpPr>
          <p:cNvPr id="4" name="Slide Number Placeholder 3">
            <a:extLst>
              <a:ext uri="{FF2B5EF4-FFF2-40B4-BE49-F238E27FC236}">
                <a16:creationId xmlns:a16="http://schemas.microsoft.com/office/drawing/2014/main" id="{2D408FF4-FCE6-1897-F19C-E75794EDBB85}"/>
              </a:ext>
            </a:extLst>
          </p:cNvPr>
          <p:cNvSpPr>
            <a:spLocks noGrp="1"/>
          </p:cNvSpPr>
          <p:nvPr>
            <p:ph type="sldNum" sz="quarter" idx="12"/>
          </p:nvPr>
        </p:nvSpPr>
        <p:spPr/>
        <p:txBody>
          <a:bodyPr/>
          <a:lstStyle/>
          <a:p>
            <a:fld id="{D9F085D5-EC86-4F6A-B501-C1359CB39116}" type="slidenum">
              <a:rPr lang="en-GB" smtClean="0"/>
              <a:t>38</a:t>
            </a:fld>
            <a:endParaRPr lang="en-GB"/>
          </a:p>
        </p:txBody>
      </p:sp>
    </p:spTree>
    <p:extLst>
      <p:ext uri="{BB962C8B-B14F-4D97-AF65-F5344CB8AC3E}">
        <p14:creationId xmlns:p14="http://schemas.microsoft.com/office/powerpoint/2010/main" val="2544395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A815-81E3-F614-B223-B7C5120744BC}"/>
              </a:ext>
            </a:extLst>
          </p:cNvPr>
          <p:cNvSpPr>
            <a:spLocks noGrp="1"/>
          </p:cNvSpPr>
          <p:nvPr>
            <p:ph type="title"/>
          </p:nvPr>
        </p:nvSpPr>
        <p:spPr>
          <a:xfrm>
            <a:off x="1001490" y="0"/>
            <a:ext cx="10515600" cy="1325563"/>
          </a:xfrm>
        </p:spPr>
        <p:txBody>
          <a:bodyPr/>
          <a:lstStyle/>
          <a:p>
            <a:r>
              <a:rPr lang="en-US" dirty="0">
                <a:solidFill>
                  <a:schemeClr val="bg1"/>
                </a:solidFill>
              </a:rPr>
              <a:t>Im</a:t>
            </a:r>
            <a:r>
              <a:rPr lang="en-US" dirty="0"/>
              <a:t>migrants to the Rescue?</a:t>
            </a:r>
          </a:p>
        </p:txBody>
      </p:sp>
      <p:pic>
        <p:nvPicPr>
          <p:cNvPr id="6" name="Content Placeholder 5">
            <a:extLst>
              <a:ext uri="{FF2B5EF4-FFF2-40B4-BE49-F238E27FC236}">
                <a16:creationId xmlns:a16="http://schemas.microsoft.com/office/drawing/2014/main" id="{98B434BF-EEAA-ED3D-002D-A72A9468E452}"/>
              </a:ext>
            </a:extLst>
          </p:cNvPr>
          <p:cNvPicPr>
            <a:picLocks noGrp="1" noChangeAspect="1"/>
          </p:cNvPicPr>
          <p:nvPr>
            <p:ph idx="1"/>
          </p:nvPr>
        </p:nvPicPr>
        <p:blipFill>
          <a:blip r:embed="rId2" r:link="rId3"/>
          <a:srcRect/>
          <a:stretch>
            <a:fillRect/>
          </a:stretch>
        </p:blipFill>
        <p:spPr>
          <a:xfrm>
            <a:off x="1186996" y="1126671"/>
            <a:ext cx="10207110" cy="5103555"/>
          </a:xfrm>
        </p:spPr>
      </p:pic>
      <p:sp>
        <p:nvSpPr>
          <p:cNvPr id="4" name="Slide Number Placeholder 3">
            <a:extLst>
              <a:ext uri="{FF2B5EF4-FFF2-40B4-BE49-F238E27FC236}">
                <a16:creationId xmlns:a16="http://schemas.microsoft.com/office/drawing/2014/main" id="{89AE69E3-7376-5D01-A24C-1D1D75BC5FFA}"/>
              </a:ext>
            </a:extLst>
          </p:cNvPr>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2706125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a:xfrm>
            <a:off x="796636" y="0"/>
            <a:ext cx="10515600" cy="1325563"/>
          </a:xfrm>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290880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BD14E-69F0-AEF3-01E8-61D6138D8611}"/>
              </a:ext>
            </a:extLst>
          </p:cNvPr>
          <p:cNvSpPr>
            <a:spLocks noGrp="1"/>
          </p:cNvSpPr>
          <p:nvPr>
            <p:ph type="title"/>
          </p:nvPr>
        </p:nvSpPr>
        <p:spPr>
          <a:xfrm>
            <a:off x="790700" y="0"/>
            <a:ext cx="10515600" cy="1325563"/>
          </a:xfrm>
        </p:spPr>
        <p:txBody>
          <a:bodyPr/>
          <a:lstStyle/>
          <a:p>
            <a:r>
              <a:rPr lang="en-US" dirty="0">
                <a:solidFill>
                  <a:schemeClr val="bg1"/>
                </a:solidFill>
              </a:rPr>
              <a:t>Wh</a:t>
            </a:r>
            <a:r>
              <a:rPr lang="en-US" dirty="0"/>
              <a:t>at About Unemployment?</a:t>
            </a:r>
          </a:p>
        </p:txBody>
      </p:sp>
      <p:pic>
        <p:nvPicPr>
          <p:cNvPr id="6" name="Content Placeholder 5" descr="A graph showing the growth of the stock market&#10;&#10;Description automatically generated with medium confidence">
            <a:extLst>
              <a:ext uri="{FF2B5EF4-FFF2-40B4-BE49-F238E27FC236}">
                <a16:creationId xmlns:a16="http://schemas.microsoft.com/office/drawing/2014/main" id="{A7C45D53-33AB-DA1F-CFB0-9164F344B902}"/>
              </a:ext>
            </a:extLst>
          </p:cNvPr>
          <p:cNvPicPr>
            <a:picLocks noGrp="1" noChangeAspect="1"/>
          </p:cNvPicPr>
          <p:nvPr>
            <p:ph idx="1"/>
          </p:nvPr>
        </p:nvPicPr>
        <p:blipFill>
          <a:blip r:embed="rId2" r:link="rId3"/>
          <a:stretch>
            <a:fillRect/>
          </a:stretch>
        </p:blipFill>
        <p:spPr>
          <a:xfrm>
            <a:off x="1021080" y="1155306"/>
            <a:ext cx="10149840" cy="5074920"/>
          </a:xfrm>
        </p:spPr>
      </p:pic>
      <p:sp>
        <p:nvSpPr>
          <p:cNvPr id="4" name="Slide Number Placeholder 3">
            <a:extLst>
              <a:ext uri="{FF2B5EF4-FFF2-40B4-BE49-F238E27FC236}">
                <a16:creationId xmlns:a16="http://schemas.microsoft.com/office/drawing/2014/main" id="{E9F8DB95-F66F-BB67-08E0-71080F9FBE9A}"/>
              </a:ext>
            </a:extLst>
          </p:cNvPr>
          <p:cNvSpPr>
            <a:spLocks noGrp="1"/>
          </p:cNvSpPr>
          <p:nvPr>
            <p:ph type="sldNum" sz="quarter" idx="12"/>
          </p:nvPr>
        </p:nvSpPr>
        <p:spPr/>
        <p:txBody>
          <a:bodyPr/>
          <a:lstStyle/>
          <a:p>
            <a:fld id="{D9F085D5-EC86-4F6A-B501-C1359CB39116}" type="slidenum">
              <a:rPr lang="en-GB" smtClean="0"/>
              <a:t>40</a:t>
            </a:fld>
            <a:endParaRPr lang="en-GB"/>
          </a:p>
        </p:txBody>
      </p:sp>
    </p:spTree>
    <p:extLst>
      <p:ext uri="{BB962C8B-B14F-4D97-AF65-F5344CB8AC3E}">
        <p14:creationId xmlns:p14="http://schemas.microsoft.com/office/powerpoint/2010/main" val="2432779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E5B22-3BD1-B421-1FB5-AD006877177D}"/>
              </a:ext>
            </a:extLst>
          </p:cNvPr>
          <p:cNvSpPr>
            <a:spLocks noGrp="1"/>
          </p:cNvSpPr>
          <p:nvPr>
            <p:ph type="title"/>
          </p:nvPr>
        </p:nvSpPr>
        <p:spPr>
          <a:xfrm>
            <a:off x="677559" y="0"/>
            <a:ext cx="10515600" cy="1325563"/>
          </a:xfrm>
        </p:spPr>
        <p:txBody>
          <a:bodyPr/>
          <a:lstStyle/>
          <a:p>
            <a:r>
              <a:rPr lang="en-US" dirty="0">
                <a:solidFill>
                  <a:schemeClr val="bg1"/>
                </a:solidFill>
              </a:rPr>
              <a:t>And</a:t>
            </a:r>
            <a:r>
              <a:rPr lang="en-US" dirty="0"/>
              <a:t> Stocks? Way up!</a:t>
            </a:r>
          </a:p>
        </p:txBody>
      </p:sp>
      <p:pic>
        <p:nvPicPr>
          <p:cNvPr id="6" name="Content Placeholder 5" descr="A graph showing the fall of the stock market&#10;&#10;Description automatically generated">
            <a:extLst>
              <a:ext uri="{FF2B5EF4-FFF2-40B4-BE49-F238E27FC236}">
                <a16:creationId xmlns:a16="http://schemas.microsoft.com/office/drawing/2014/main" id="{A206EAD3-E432-8C7F-7483-8CA1B139D010}"/>
              </a:ext>
            </a:extLst>
          </p:cNvPr>
          <p:cNvPicPr>
            <a:picLocks noGrp="1" noChangeAspect="1"/>
          </p:cNvPicPr>
          <p:nvPr>
            <p:ph idx="1"/>
          </p:nvPr>
        </p:nvPicPr>
        <p:blipFill>
          <a:blip r:embed="rId2" r:link="rId3"/>
          <a:stretch>
            <a:fillRect/>
          </a:stretch>
        </p:blipFill>
        <p:spPr>
          <a:xfrm>
            <a:off x="1021080" y="1155306"/>
            <a:ext cx="10149840" cy="5074920"/>
          </a:xfrm>
        </p:spPr>
      </p:pic>
      <p:sp>
        <p:nvSpPr>
          <p:cNvPr id="4" name="Slide Number Placeholder 3">
            <a:extLst>
              <a:ext uri="{FF2B5EF4-FFF2-40B4-BE49-F238E27FC236}">
                <a16:creationId xmlns:a16="http://schemas.microsoft.com/office/drawing/2014/main" id="{94A0E5F0-DCB0-3DAE-54F7-E418FF7C22B2}"/>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2358683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75A-C6B5-3F4F-9BEE-5B147673EED8}"/>
              </a:ext>
            </a:extLst>
          </p:cNvPr>
          <p:cNvSpPr>
            <a:spLocks noGrp="1"/>
          </p:cNvSpPr>
          <p:nvPr>
            <p:ph type="title"/>
          </p:nvPr>
        </p:nvSpPr>
        <p:spPr>
          <a:xfrm>
            <a:off x="936174" y="0"/>
            <a:ext cx="10515600" cy="1325563"/>
          </a:xfrm>
        </p:spPr>
        <p:txBody>
          <a:bodyPr/>
          <a:lstStyle/>
          <a:p>
            <a:r>
              <a:rPr lang="en-US" dirty="0">
                <a:solidFill>
                  <a:schemeClr val="bg1"/>
                </a:solidFill>
              </a:rPr>
              <a:t>Ho</a:t>
            </a:r>
            <a:r>
              <a:rPr lang="en-US" dirty="0"/>
              <a:t>w Are Things Where You Are?</a:t>
            </a:r>
          </a:p>
        </p:txBody>
      </p:sp>
      <p:pic>
        <p:nvPicPr>
          <p:cNvPr id="7" name="Content Placeholder 6">
            <a:extLst>
              <a:ext uri="{FF2B5EF4-FFF2-40B4-BE49-F238E27FC236}">
                <a16:creationId xmlns:a16="http://schemas.microsoft.com/office/drawing/2014/main" id="{490FBDC9-5178-8348-A516-BBED0E307187}"/>
              </a:ext>
            </a:extLst>
          </p:cNvPr>
          <p:cNvPicPr>
            <a:picLocks noGrp="1" noChangeAspect="1"/>
          </p:cNvPicPr>
          <p:nvPr>
            <p:ph sz="half" idx="1"/>
          </p:nvPr>
        </p:nvPicPr>
        <p:blipFill>
          <a:blip r:embed="rId2"/>
          <a:srcRect/>
          <a:stretch/>
        </p:blipFill>
        <p:spPr>
          <a:xfrm>
            <a:off x="258799" y="1456752"/>
            <a:ext cx="5760106" cy="4184228"/>
          </a:xfrm>
        </p:spPr>
      </p:pic>
      <p:pic>
        <p:nvPicPr>
          <p:cNvPr id="9" name="Content Placeholder 8">
            <a:extLst>
              <a:ext uri="{FF2B5EF4-FFF2-40B4-BE49-F238E27FC236}">
                <a16:creationId xmlns:a16="http://schemas.microsoft.com/office/drawing/2014/main" id="{BA5FD49C-5C2A-EC42-9281-D07B23F4ACB8}"/>
              </a:ext>
            </a:extLst>
          </p:cNvPr>
          <p:cNvPicPr>
            <a:picLocks noGrp="1" noChangeAspect="1"/>
          </p:cNvPicPr>
          <p:nvPr>
            <p:ph sz="half" idx="2"/>
          </p:nvPr>
        </p:nvPicPr>
        <p:blipFill>
          <a:blip r:embed="rId3"/>
          <a:srcRect/>
          <a:stretch/>
        </p:blipFill>
        <p:spPr>
          <a:xfrm>
            <a:off x="6173091" y="1456752"/>
            <a:ext cx="5760106" cy="4184228"/>
          </a:xfrm>
        </p:spPr>
      </p:pic>
      <p:sp>
        <p:nvSpPr>
          <p:cNvPr id="5" name="Slide Number Placeholder 4">
            <a:extLst>
              <a:ext uri="{FF2B5EF4-FFF2-40B4-BE49-F238E27FC236}">
                <a16:creationId xmlns:a16="http://schemas.microsoft.com/office/drawing/2014/main" id="{48D38573-FB5D-A64C-9FED-EE7FAF6901C9}"/>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3946771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75A-C6B5-3F4F-9BEE-5B147673EED8}"/>
              </a:ext>
            </a:extLst>
          </p:cNvPr>
          <p:cNvSpPr>
            <a:spLocks noGrp="1"/>
          </p:cNvSpPr>
          <p:nvPr>
            <p:ph type="title"/>
          </p:nvPr>
        </p:nvSpPr>
        <p:spPr>
          <a:xfrm>
            <a:off x="936174" y="0"/>
            <a:ext cx="10515600" cy="1325563"/>
          </a:xfrm>
        </p:spPr>
        <p:txBody>
          <a:bodyPr/>
          <a:lstStyle/>
          <a:p>
            <a:r>
              <a:rPr lang="en-US" dirty="0">
                <a:solidFill>
                  <a:schemeClr val="bg1"/>
                </a:solidFill>
              </a:rPr>
              <a:t>Ho</a:t>
            </a:r>
            <a:r>
              <a:rPr lang="en-US" dirty="0"/>
              <a:t>w Are Things Where You Are?</a:t>
            </a:r>
          </a:p>
        </p:txBody>
      </p:sp>
      <p:pic>
        <p:nvPicPr>
          <p:cNvPr id="7" name="Content Placeholder 6">
            <a:extLst>
              <a:ext uri="{FF2B5EF4-FFF2-40B4-BE49-F238E27FC236}">
                <a16:creationId xmlns:a16="http://schemas.microsoft.com/office/drawing/2014/main" id="{490FBDC9-5178-8348-A516-BBED0E307187}"/>
              </a:ext>
            </a:extLst>
          </p:cNvPr>
          <p:cNvPicPr>
            <a:picLocks noGrp="1" noChangeAspect="1"/>
          </p:cNvPicPr>
          <p:nvPr>
            <p:ph sz="half" idx="1"/>
          </p:nvPr>
        </p:nvPicPr>
        <p:blipFill>
          <a:blip r:embed="rId2"/>
          <a:srcRect/>
          <a:stretch/>
        </p:blipFill>
        <p:spPr>
          <a:xfrm>
            <a:off x="2702978" y="964258"/>
            <a:ext cx="6786044" cy="4929484"/>
          </a:xfrm>
        </p:spPr>
      </p:pic>
      <p:sp>
        <p:nvSpPr>
          <p:cNvPr id="5" name="Slide Number Placeholder 4">
            <a:extLst>
              <a:ext uri="{FF2B5EF4-FFF2-40B4-BE49-F238E27FC236}">
                <a16:creationId xmlns:a16="http://schemas.microsoft.com/office/drawing/2014/main" id="{48D38573-FB5D-A64C-9FED-EE7FAF6901C9}"/>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84779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75A-C6B5-3F4F-9BEE-5B147673EED8}"/>
              </a:ext>
            </a:extLst>
          </p:cNvPr>
          <p:cNvSpPr>
            <a:spLocks noGrp="1"/>
          </p:cNvSpPr>
          <p:nvPr>
            <p:ph type="title"/>
          </p:nvPr>
        </p:nvSpPr>
        <p:spPr>
          <a:xfrm>
            <a:off x="936174" y="0"/>
            <a:ext cx="10515600" cy="1325563"/>
          </a:xfrm>
        </p:spPr>
        <p:txBody>
          <a:bodyPr/>
          <a:lstStyle/>
          <a:p>
            <a:r>
              <a:rPr lang="en-US" dirty="0">
                <a:solidFill>
                  <a:schemeClr val="bg1"/>
                </a:solidFill>
              </a:rPr>
              <a:t>Ho</a:t>
            </a:r>
            <a:r>
              <a:rPr lang="en-US" dirty="0"/>
              <a:t>w Are Things Where You Are?</a:t>
            </a:r>
          </a:p>
        </p:txBody>
      </p:sp>
      <p:pic>
        <p:nvPicPr>
          <p:cNvPr id="7" name="Content Placeholder 6">
            <a:extLst>
              <a:ext uri="{FF2B5EF4-FFF2-40B4-BE49-F238E27FC236}">
                <a16:creationId xmlns:a16="http://schemas.microsoft.com/office/drawing/2014/main" id="{490FBDC9-5178-8348-A516-BBED0E307187}"/>
              </a:ext>
            </a:extLst>
          </p:cNvPr>
          <p:cNvPicPr>
            <a:picLocks noGrp="1" noChangeAspect="1"/>
          </p:cNvPicPr>
          <p:nvPr>
            <p:ph sz="half" idx="1"/>
          </p:nvPr>
        </p:nvPicPr>
        <p:blipFill>
          <a:blip r:embed="rId2" r:link="rId3"/>
          <a:srcRect/>
          <a:stretch>
            <a:fillRect/>
          </a:stretch>
        </p:blipFill>
        <p:spPr>
          <a:xfrm>
            <a:off x="258799" y="1456752"/>
            <a:ext cx="5760106" cy="4184228"/>
          </a:xfrm>
        </p:spPr>
      </p:pic>
      <p:pic>
        <p:nvPicPr>
          <p:cNvPr id="9" name="Content Placeholder 8">
            <a:extLst>
              <a:ext uri="{FF2B5EF4-FFF2-40B4-BE49-F238E27FC236}">
                <a16:creationId xmlns:a16="http://schemas.microsoft.com/office/drawing/2014/main" id="{BA5FD49C-5C2A-EC42-9281-D07B23F4ACB8}"/>
              </a:ext>
            </a:extLst>
          </p:cNvPr>
          <p:cNvPicPr>
            <a:picLocks noGrp="1" noChangeAspect="1"/>
          </p:cNvPicPr>
          <p:nvPr>
            <p:ph sz="half" idx="2"/>
          </p:nvPr>
        </p:nvPicPr>
        <p:blipFill>
          <a:blip r:embed="rId4" r:link="rId5"/>
          <a:srcRect/>
          <a:stretch>
            <a:fillRect/>
          </a:stretch>
        </p:blipFill>
        <p:spPr>
          <a:xfrm>
            <a:off x="6173091" y="1456752"/>
            <a:ext cx="5760106" cy="4184228"/>
          </a:xfrm>
        </p:spPr>
      </p:pic>
      <p:sp>
        <p:nvSpPr>
          <p:cNvPr id="5" name="Slide Number Placeholder 4">
            <a:extLst>
              <a:ext uri="{FF2B5EF4-FFF2-40B4-BE49-F238E27FC236}">
                <a16:creationId xmlns:a16="http://schemas.microsoft.com/office/drawing/2014/main" id="{48D38573-FB5D-A64C-9FED-EE7FAF6901C9}"/>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1652205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B343-F769-C882-0C09-EDC2B2127F61}"/>
              </a:ext>
            </a:extLst>
          </p:cNvPr>
          <p:cNvSpPr>
            <a:spLocks noGrp="1"/>
          </p:cNvSpPr>
          <p:nvPr>
            <p:ph type="title"/>
          </p:nvPr>
        </p:nvSpPr>
        <p:spPr/>
        <p:txBody>
          <a:bodyPr/>
          <a:lstStyle/>
          <a:p>
            <a:r>
              <a:rPr lang="en-US" dirty="0">
                <a:solidFill>
                  <a:schemeClr val="bg1"/>
                </a:solidFill>
              </a:rPr>
              <a:t>Eco</a:t>
            </a:r>
            <a:r>
              <a:rPr lang="en-US" dirty="0"/>
              <a:t>nomy Overall</a:t>
            </a:r>
          </a:p>
        </p:txBody>
      </p:sp>
      <p:sp>
        <p:nvSpPr>
          <p:cNvPr id="3" name="Content Placeholder 2">
            <a:extLst>
              <a:ext uri="{FF2B5EF4-FFF2-40B4-BE49-F238E27FC236}">
                <a16:creationId xmlns:a16="http://schemas.microsoft.com/office/drawing/2014/main" id="{D1D0CEC5-1A4E-0077-AB3B-E132FC708ED0}"/>
              </a:ext>
            </a:extLst>
          </p:cNvPr>
          <p:cNvSpPr>
            <a:spLocks noGrp="1"/>
          </p:cNvSpPr>
          <p:nvPr>
            <p:ph idx="1"/>
          </p:nvPr>
        </p:nvSpPr>
        <p:spPr/>
        <p:txBody>
          <a:bodyPr/>
          <a:lstStyle/>
          <a:p>
            <a:r>
              <a:rPr lang="en-US" dirty="0"/>
              <a:t>Continues to chug along</a:t>
            </a:r>
          </a:p>
          <a:p>
            <a:pPr lvl="1"/>
            <a:r>
              <a:rPr lang="en-US" dirty="0"/>
              <a:t>GDP growth has been consistent with the last decade.</a:t>
            </a:r>
          </a:p>
          <a:p>
            <a:pPr lvl="1"/>
            <a:r>
              <a:rPr lang="en-US" dirty="0"/>
              <a:t>Employment continues to grow, but slowing.</a:t>
            </a:r>
          </a:p>
          <a:p>
            <a:pPr lvl="2"/>
            <a:r>
              <a:rPr lang="en-US" dirty="0"/>
              <a:t>Hampered by lots of early retirements!</a:t>
            </a:r>
          </a:p>
          <a:p>
            <a:pPr lvl="2"/>
            <a:r>
              <a:rPr lang="en-US" dirty="0"/>
              <a:t>Labor force is still too small.</a:t>
            </a:r>
          </a:p>
          <a:p>
            <a:pPr lvl="2"/>
            <a:r>
              <a:rPr lang="en-US" dirty="0"/>
              <a:t>Thank goodness for immigrants!</a:t>
            </a:r>
          </a:p>
          <a:p>
            <a:pPr lvl="1"/>
            <a:r>
              <a:rPr lang="en-US" dirty="0"/>
              <a:t>Inflation…..</a:t>
            </a:r>
          </a:p>
        </p:txBody>
      </p:sp>
      <p:sp>
        <p:nvSpPr>
          <p:cNvPr id="4" name="Slide Number Placeholder 3">
            <a:extLst>
              <a:ext uri="{FF2B5EF4-FFF2-40B4-BE49-F238E27FC236}">
                <a16:creationId xmlns:a16="http://schemas.microsoft.com/office/drawing/2014/main" id="{CF0B27C6-04D6-3C7A-FB1A-F3A75E6E0FC6}"/>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2134910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BA2-C159-2048-8B33-2FBFC767B2A6}"/>
              </a:ext>
            </a:extLst>
          </p:cNvPr>
          <p:cNvSpPr>
            <a:spLocks noGrp="1"/>
          </p:cNvSpPr>
          <p:nvPr>
            <p:ph type="title"/>
          </p:nvPr>
        </p:nvSpPr>
        <p:spPr/>
        <p:txBody>
          <a:bodyPr/>
          <a:lstStyle/>
          <a:p>
            <a:r>
              <a:rPr lang="en-US" dirty="0"/>
              <a:t>Inflation</a:t>
            </a:r>
          </a:p>
        </p:txBody>
      </p:sp>
      <p:sp>
        <p:nvSpPr>
          <p:cNvPr id="3" name="Text Placeholder 2">
            <a:extLst>
              <a:ext uri="{FF2B5EF4-FFF2-40B4-BE49-F238E27FC236}">
                <a16:creationId xmlns:a16="http://schemas.microsoft.com/office/drawing/2014/main" id="{620DDC87-713F-0F49-B31E-73F6DDC5B9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87431-2867-EB4C-9155-DDF694B341D4}"/>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1039679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9B3A-B559-2F4D-9E1B-509ED8F612A5}"/>
              </a:ext>
            </a:extLst>
          </p:cNvPr>
          <p:cNvSpPr>
            <a:spLocks noGrp="1"/>
          </p:cNvSpPr>
          <p:nvPr>
            <p:ph type="title"/>
          </p:nvPr>
        </p:nvSpPr>
        <p:spPr>
          <a:xfrm>
            <a:off x="817180" y="21020"/>
            <a:ext cx="10515600" cy="1325563"/>
          </a:xfrm>
        </p:spPr>
        <p:txBody>
          <a:bodyPr/>
          <a:lstStyle/>
          <a:p>
            <a:r>
              <a:rPr lang="en-US" dirty="0">
                <a:solidFill>
                  <a:schemeClr val="bg1"/>
                </a:solidFill>
              </a:rPr>
              <a:t>Infl</a:t>
            </a:r>
            <a:r>
              <a:rPr lang="en-US" dirty="0"/>
              <a:t>ation: Latest Figures – Headline - CPI</a:t>
            </a:r>
          </a:p>
        </p:txBody>
      </p:sp>
      <p:pic>
        <p:nvPicPr>
          <p:cNvPr id="7" name="Content Placeholder 6">
            <a:extLst>
              <a:ext uri="{FF2B5EF4-FFF2-40B4-BE49-F238E27FC236}">
                <a16:creationId xmlns:a16="http://schemas.microsoft.com/office/drawing/2014/main" id="{2CB1FBB8-F642-A844-B537-1FE1E878457B}"/>
              </a:ext>
            </a:extLst>
          </p:cNvPr>
          <p:cNvPicPr>
            <a:picLocks noGrp="1" noChangeAspect="1"/>
          </p:cNvPicPr>
          <p:nvPr>
            <p:ph idx="1"/>
          </p:nvPr>
        </p:nvPicPr>
        <p:blipFill>
          <a:blip r:embed="rId2" r:link="rId3"/>
          <a:srcRect/>
          <a:stretch>
            <a:fillRect/>
          </a:stretch>
        </p:blipFill>
        <p:spPr>
          <a:xfrm>
            <a:off x="790533" y="1346583"/>
            <a:ext cx="10610934" cy="4717043"/>
          </a:xfrm>
        </p:spPr>
      </p:pic>
      <p:sp>
        <p:nvSpPr>
          <p:cNvPr id="4" name="Slide Number Placeholder 3">
            <a:extLst>
              <a:ext uri="{FF2B5EF4-FFF2-40B4-BE49-F238E27FC236}">
                <a16:creationId xmlns:a16="http://schemas.microsoft.com/office/drawing/2014/main" id="{E00E4FE7-BBF4-1741-A1B3-04ABBA730548}"/>
              </a:ext>
            </a:extLst>
          </p:cNvPr>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1805686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DB004D-673D-7D4C-A7E3-FB405CB6953D}"/>
              </a:ext>
            </a:extLst>
          </p:cNvPr>
          <p:cNvSpPr>
            <a:spLocks noGrp="1"/>
          </p:cNvSpPr>
          <p:nvPr>
            <p:ph type="sldNum" sz="quarter" idx="12"/>
          </p:nvPr>
        </p:nvSpPr>
        <p:spPr/>
        <p:txBody>
          <a:bodyPr/>
          <a:lstStyle/>
          <a:p>
            <a:fld id="{D9F085D5-EC86-4F6A-B501-C1359CB39116}" type="slidenum">
              <a:rPr lang="en-GB" smtClean="0"/>
              <a:t>48</a:t>
            </a:fld>
            <a:endParaRPr lang="en-GB"/>
          </a:p>
        </p:txBody>
      </p:sp>
      <p:pic>
        <p:nvPicPr>
          <p:cNvPr id="3" name="Picture 2">
            <a:extLst>
              <a:ext uri="{FF2B5EF4-FFF2-40B4-BE49-F238E27FC236}">
                <a16:creationId xmlns:a16="http://schemas.microsoft.com/office/drawing/2014/main" id="{B0C8225D-F2EA-DC46-83B8-28CE97E514F5}"/>
              </a:ext>
            </a:extLst>
          </p:cNvPr>
          <p:cNvPicPr>
            <a:picLocks noChangeAspect="1"/>
          </p:cNvPicPr>
          <p:nvPr/>
        </p:nvPicPr>
        <p:blipFill>
          <a:blip r:embed="rId2"/>
          <a:stretch>
            <a:fillRect/>
          </a:stretch>
        </p:blipFill>
        <p:spPr>
          <a:xfrm>
            <a:off x="1035050" y="762000"/>
            <a:ext cx="10121900" cy="5334000"/>
          </a:xfrm>
          <a:prstGeom prst="rect">
            <a:avLst/>
          </a:prstGeom>
        </p:spPr>
      </p:pic>
      <p:sp>
        <p:nvSpPr>
          <p:cNvPr id="4" name="TextBox 3">
            <a:extLst>
              <a:ext uri="{FF2B5EF4-FFF2-40B4-BE49-F238E27FC236}">
                <a16:creationId xmlns:a16="http://schemas.microsoft.com/office/drawing/2014/main" id="{B6B2D780-7539-8F40-B7AA-F5F140FF7B4E}"/>
              </a:ext>
            </a:extLst>
          </p:cNvPr>
          <p:cNvSpPr txBox="1"/>
          <p:nvPr/>
        </p:nvSpPr>
        <p:spPr>
          <a:xfrm>
            <a:off x="10121326" y="6456851"/>
            <a:ext cx="1484830" cy="276999"/>
          </a:xfrm>
          <a:prstGeom prst="rect">
            <a:avLst/>
          </a:prstGeom>
          <a:noFill/>
        </p:spPr>
        <p:txBody>
          <a:bodyPr wrap="none" rtlCol="0">
            <a:spAutoFit/>
          </a:bodyPr>
          <a:lstStyle/>
          <a:p>
            <a:r>
              <a:rPr lang="en-US" sz="1200" dirty="0"/>
              <a:t>Source: Investopedia</a:t>
            </a:r>
          </a:p>
        </p:txBody>
      </p:sp>
    </p:spTree>
    <p:extLst>
      <p:ext uri="{BB962C8B-B14F-4D97-AF65-F5344CB8AC3E}">
        <p14:creationId xmlns:p14="http://schemas.microsoft.com/office/powerpoint/2010/main" val="4519076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a:xfrm>
            <a:off x="764630" y="0"/>
            <a:ext cx="10515600" cy="1325563"/>
          </a:xfrm>
        </p:spPr>
        <p:txBody>
          <a:bodyPr/>
          <a:lstStyle/>
          <a:p>
            <a:r>
              <a:rPr lang="en-US" dirty="0">
                <a:solidFill>
                  <a:schemeClr val="bg1"/>
                </a:solidFill>
              </a:rPr>
              <a:t>Tha</a:t>
            </a:r>
            <a:r>
              <a:rPr lang="en-US" dirty="0"/>
              <a:t>t Brings us to the Pandemic</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49</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70711" y="1199177"/>
            <a:ext cx="10050578" cy="5025289"/>
          </a:xfrm>
          <a:prstGeom prst="rect">
            <a:avLst/>
          </a:prstGeom>
        </p:spPr>
      </p:pic>
    </p:spTree>
    <p:extLst>
      <p:ext uri="{BB962C8B-B14F-4D97-AF65-F5344CB8AC3E}">
        <p14:creationId xmlns:p14="http://schemas.microsoft.com/office/powerpoint/2010/main" val="3891848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a:xfrm>
            <a:off x="796160" y="0"/>
            <a:ext cx="10515600" cy="1325563"/>
          </a:xfrm>
        </p:spPr>
        <p:txBody>
          <a:bodyPr/>
          <a:lstStyle/>
          <a:p>
            <a:r>
              <a:rPr lang="en-US" dirty="0">
                <a:solidFill>
                  <a:schemeClr val="bg1"/>
                </a:solidFill>
              </a:rPr>
              <a:t>Wh</a:t>
            </a:r>
            <a:r>
              <a:rPr lang="en-US" dirty="0"/>
              <a:t>ere Have We Presented?  (1,150 Talks)</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a:src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5</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3"/>
          <a:srcRect/>
          <a:stretch/>
        </p:blipFill>
        <p:spPr>
          <a:xfrm>
            <a:off x="8497166" y="4608925"/>
            <a:ext cx="2981646" cy="1800796"/>
          </a:xfrm>
          <a:prstGeom prst="rect">
            <a:avLst/>
          </a:prstGeom>
        </p:spPr>
      </p:pic>
    </p:spTree>
    <p:extLst>
      <p:ext uri="{BB962C8B-B14F-4D97-AF65-F5344CB8AC3E}">
        <p14:creationId xmlns:p14="http://schemas.microsoft.com/office/powerpoint/2010/main" val="737400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Chart, line chart&#10;&#10;Description automatically generated">
            <a:extLst>
              <a:ext uri="{FF2B5EF4-FFF2-40B4-BE49-F238E27FC236}">
                <a16:creationId xmlns:a16="http://schemas.microsoft.com/office/drawing/2014/main" id="{3969ECD1-05F6-AA44-912F-450A71EB4BE6}"/>
              </a:ext>
            </a:extLst>
          </p:cNvPr>
          <p:cNvPicPr>
            <a:picLocks noGrp="1" noChangeAspect="1"/>
          </p:cNvPicPr>
          <p:nvPr>
            <p:ph idx="1"/>
          </p:nvPr>
        </p:nvPicPr>
        <p:blipFill>
          <a:blip r:embed="rId2" r:link="rId3"/>
          <a:stretch>
            <a:fillRect/>
          </a:stretch>
        </p:blipFill>
        <p:spPr>
          <a:xfrm>
            <a:off x="1066800" y="1201026"/>
            <a:ext cx="10058400" cy="5029200"/>
          </a:xfrm>
        </p:spPr>
      </p:pic>
      <p:sp>
        <p:nvSpPr>
          <p:cNvPr id="2" name="Title 1">
            <a:extLst>
              <a:ext uri="{FF2B5EF4-FFF2-40B4-BE49-F238E27FC236}">
                <a16:creationId xmlns:a16="http://schemas.microsoft.com/office/drawing/2014/main" id="{B0B99C1F-B9E0-2444-891F-7AFA309F1177}"/>
              </a:ext>
            </a:extLst>
          </p:cNvPr>
          <p:cNvSpPr>
            <a:spLocks noGrp="1"/>
          </p:cNvSpPr>
          <p:nvPr>
            <p:ph type="title"/>
          </p:nvPr>
        </p:nvSpPr>
        <p:spPr/>
        <p:txBody>
          <a:bodyPr/>
          <a:lstStyle/>
          <a:p>
            <a:r>
              <a:rPr lang="en-US" dirty="0">
                <a:solidFill>
                  <a:schemeClr val="bg1"/>
                </a:solidFill>
              </a:rPr>
              <a:t>Infl</a:t>
            </a:r>
            <a:r>
              <a:rPr lang="en-US" dirty="0"/>
              <a:t>ation in the Last 6 Months – Not Good.</a:t>
            </a:r>
          </a:p>
        </p:txBody>
      </p:sp>
      <p:sp>
        <p:nvSpPr>
          <p:cNvPr id="4" name="Slide Number Placeholder 3">
            <a:extLst>
              <a:ext uri="{FF2B5EF4-FFF2-40B4-BE49-F238E27FC236}">
                <a16:creationId xmlns:a16="http://schemas.microsoft.com/office/drawing/2014/main" id="{EB60D90E-8765-0E47-B32E-87271A60AE7A}"/>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1086141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1AEF8B8D-0977-284C-BB9C-730B93C25C30}"/>
              </a:ext>
            </a:extLst>
          </p:cNvPr>
          <p:cNvPicPr>
            <a:picLocks noGrp="1" noChangeAspect="1"/>
          </p:cNvPicPr>
          <p:nvPr>
            <p:ph idx="1"/>
          </p:nvPr>
        </p:nvPicPr>
        <p:blipFill>
          <a:blip r:embed="rId2"/>
          <a:srcRect/>
          <a:stretch/>
        </p:blipFill>
        <p:spPr>
          <a:xfrm>
            <a:off x="3579875" y="210366"/>
            <a:ext cx="6590759" cy="6392186"/>
          </a:xfrm>
        </p:spPr>
      </p:pic>
      <p:sp>
        <p:nvSpPr>
          <p:cNvPr id="2" name="Title 1">
            <a:extLst>
              <a:ext uri="{FF2B5EF4-FFF2-40B4-BE49-F238E27FC236}">
                <a16:creationId xmlns:a16="http://schemas.microsoft.com/office/drawing/2014/main" id="{51052685-0CC0-4C48-9C48-085BE27C9709}"/>
              </a:ext>
            </a:extLst>
          </p:cNvPr>
          <p:cNvSpPr>
            <a:spLocks noGrp="1"/>
          </p:cNvSpPr>
          <p:nvPr>
            <p:ph type="title"/>
          </p:nvPr>
        </p:nvSpPr>
        <p:spPr>
          <a:xfrm>
            <a:off x="806668" y="0"/>
            <a:ext cx="10515600" cy="1325563"/>
          </a:xfrm>
        </p:spPr>
        <p:txBody>
          <a:bodyPr/>
          <a:lstStyle/>
          <a:p>
            <a:r>
              <a:rPr lang="en-US" dirty="0">
                <a:solidFill>
                  <a:schemeClr val="bg1"/>
                </a:solidFill>
              </a:rPr>
              <a:t>Wh</a:t>
            </a:r>
            <a:r>
              <a:rPr lang="en-US" dirty="0"/>
              <a:t>ich Prices?</a:t>
            </a:r>
          </a:p>
        </p:txBody>
      </p:sp>
      <p:sp>
        <p:nvSpPr>
          <p:cNvPr id="4" name="Slide Number Placeholder 3">
            <a:extLst>
              <a:ext uri="{FF2B5EF4-FFF2-40B4-BE49-F238E27FC236}">
                <a16:creationId xmlns:a16="http://schemas.microsoft.com/office/drawing/2014/main" id="{4CFC5975-D3B9-E94E-9A11-2367478C066F}"/>
              </a:ext>
            </a:extLst>
          </p:cNvPr>
          <p:cNvSpPr>
            <a:spLocks noGrp="1"/>
          </p:cNvSpPr>
          <p:nvPr>
            <p:ph type="sldNum" sz="quarter" idx="12"/>
          </p:nvPr>
        </p:nvSpPr>
        <p:spPr/>
        <p:txBody>
          <a:bodyPr/>
          <a:lstStyle/>
          <a:p>
            <a:fld id="{D9F085D5-EC86-4F6A-B501-C1359CB39116}" type="slidenum">
              <a:rPr lang="en-GB" smtClean="0"/>
              <a:t>51</a:t>
            </a:fld>
            <a:endParaRPr lang="en-GB"/>
          </a:p>
        </p:txBody>
      </p:sp>
      <p:grpSp>
        <p:nvGrpSpPr>
          <p:cNvPr id="6" name="Group 5">
            <a:extLst>
              <a:ext uri="{FF2B5EF4-FFF2-40B4-BE49-F238E27FC236}">
                <a16:creationId xmlns:a16="http://schemas.microsoft.com/office/drawing/2014/main" id="{13BC7B7B-EA92-C29E-F71D-86631F45356C}"/>
              </a:ext>
            </a:extLst>
          </p:cNvPr>
          <p:cNvGrpSpPr/>
          <p:nvPr/>
        </p:nvGrpSpPr>
        <p:grpSpPr>
          <a:xfrm>
            <a:off x="2654300" y="527327"/>
            <a:ext cx="7632586" cy="1097696"/>
            <a:chOff x="2654300" y="596900"/>
            <a:chExt cx="7632586" cy="1097696"/>
          </a:xfrm>
        </p:grpSpPr>
        <p:sp>
          <p:nvSpPr>
            <p:cNvPr id="8" name="Rectangle 7">
              <a:extLst>
                <a:ext uri="{FF2B5EF4-FFF2-40B4-BE49-F238E27FC236}">
                  <a16:creationId xmlns:a16="http://schemas.microsoft.com/office/drawing/2014/main" id="{6933F631-523E-DEF8-4DB1-4687A6C4E185}"/>
                </a:ext>
              </a:extLst>
            </p:cNvPr>
            <p:cNvSpPr/>
            <p:nvPr/>
          </p:nvSpPr>
          <p:spPr>
            <a:xfrm>
              <a:off x="3985262" y="596900"/>
              <a:ext cx="6301624" cy="506343"/>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F5E30E1-EE52-7DFB-51BD-B183A866D3DF}"/>
                </a:ext>
              </a:extLst>
            </p:cNvPr>
            <p:cNvSpPr txBox="1"/>
            <p:nvPr/>
          </p:nvSpPr>
          <p:spPr>
            <a:xfrm>
              <a:off x="2654300" y="1325264"/>
              <a:ext cx="1050929" cy="369332"/>
            </a:xfrm>
            <a:prstGeom prst="rect">
              <a:avLst/>
            </a:prstGeom>
            <a:noFill/>
          </p:spPr>
          <p:txBody>
            <a:bodyPr wrap="none" rtlCol="0">
              <a:spAutoFit/>
            </a:bodyPr>
            <a:lstStyle/>
            <a:p>
              <a:r>
                <a:rPr lang="en-US" dirty="0"/>
                <a:t>Car Costs</a:t>
              </a:r>
            </a:p>
          </p:txBody>
        </p:sp>
      </p:grpSp>
      <p:grpSp>
        <p:nvGrpSpPr>
          <p:cNvPr id="16" name="Group 15">
            <a:extLst>
              <a:ext uri="{FF2B5EF4-FFF2-40B4-BE49-F238E27FC236}">
                <a16:creationId xmlns:a16="http://schemas.microsoft.com/office/drawing/2014/main" id="{ECFD527E-C323-8B97-E52E-0EFF7F0309CF}"/>
              </a:ext>
            </a:extLst>
          </p:cNvPr>
          <p:cNvGrpSpPr/>
          <p:nvPr/>
        </p:nvGrpSpPr>
        <p:grpSpPr>
          <a:xfrm>
            <a:off x="2021366" y="2146466"/>
            <a:ext cx="6859991" cy="409088"/>
            <a:chOff x="2487095" y="519045"/>
            <a:chExt cx="6859991" cy="409088"/>
          </a:xfrm>
        </p:grpSpPr>
        <p:sp>
          <p:nvSpPr>
            <p:cNvPr id="17" name="Rectangle 16">
              <a:extLst>
                <a:ext uri="{FF2B5EF4-FFF2-40B4-BE49-F238E27FC236}">
                  <a16:creationId xmlns:a16="http://schemas.microsoft.com/office/drawing/2014/main" id="{F103EF50-1DAB-2DB5-809D-8208C4CE5869}"/>
                </a:ext>
              </a:extLst>
            </p:cNvPr>
            <p:cNvSpPr/>
            <p:nvPr/>
          </p:nvSpPr>
          <p:spPr>
            <a:xfrm>
              <a:off x="3985262" y="519045"/>
              <a:ext cx="5361824" cy="299460"/>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E709842-6218-E6F1-C5BE-4C4BEAC8D6DC}"/>
                </a:ext>
              </a:extLst>
            </p:cNvPr>
            <p:cNvSpPr txBox="1"/>
            <p:nvPr/>
          </p:nvSpPr>
          <p:spPr>
            <a:xfrm>
              <a:off x="2487095" y="558801"/>
              <a:ext cx="1498167" cy="369332"/>
            </a:xfrm>
            <a:prstGeom prst="rect">
              <a:avLst/>
            </a:prstGeom>
            <a:noFill/>
          </p:spPr>
          <p:txBody>
            <a:bodyPr wrap="none" rtlCol="0">
              <a:spAutoFit/>
            </a:bodyPr>
            <a:lstStyle/>
            <a:p>
              <a:r>
                <a:rPr lang="en-US" dirty="0"/>
                <a:t>Housing Costs</a:t>
              </a:r>
            </a:p>
          </p:txBody>
        </p:sp>
      </p:grpSp>
    </p:spTree>
    <p:extLst>
      <p:ext uri="{BB962C8B-B14F-4D97-AF65-F5344CB8AC3E}">
        <p14:creationId xmlns:p14="http://schemas.microsoft.com/office/powerpoint/2010/main" val="391713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line graph&#10;&#10;Description automatically generated with medium confidence">
            <a:extLst>
              <a:ext uri="{FF2B5EF4-FFF2-40B4-BE49-F238E27FC236}">
                <a16:creationId xmlns:a16="http://schemas.microsoft.com/office/drawing/2014/main" id="{933E9E0C-A34B-CBDB-467E-913FB207068F}"/>
              </a:ext>
            </a:extLst>
          </p:cNvPr>
          <p:cNvPicPr>
            <a:picLocks noGrp="1" noChangeAspect="1"/>
          </p:cNvPicPr>
          <p:nvPr>
            <p:ph idx="4294967295"/>
          </p:nvPr>
        </p:nvPicPr>
        <p:blipFill>
          <a:blip r:embed="rId2"/>
          <a:stretch>
            <a:fillRect/>
          </a:stretch>
        </p:blipFill>
        <p:spPr>
          <a:xfrm>
            <a:off x="1009651" y="59294"/>
            <a:ext cx="9290930" cy="6155239"/>
          </a:xfrm>
          <a:prstGeom prst="rect">
            <a:avLst/>
          </a:prstGeom>
        </p:spPr>
      </p:pic>
      <p:sp>
        <p:nvSpPr>
          <p:cNvPr id="4" name="Slide Number Placeholder 3">
            <a:extLst>
              <a:ext uri="{FF2B5EF4-FFF2-40B4-BE49-F238E27FC236}">
                <a16:creationId xmlns:a16="http://schemas.microsoft.com/office/drawing/2014/main" id="{5ADD3D2D-2BA1-906C-8F17-43BE59B1F3CD}"/>
              </a:ext>
            </a:extLst>
          </p:cNvPr>
          <p:cNvSpPr>
            <a:spLocks noGrp="1"/>
          </p:cNvSpPr>
          <p:nvPr>
            <p:ph type="sldNum" sz="quarter" idx="12"/>
          </p:nvPr>
        </p:nvSpPr>
        <p:spPr>
          <a:xfrm>
            <a:off x="8610600" y="6356350"/>
            <a:ext cx="2743200" cy="365125"/>
          </a:xfrm>
        </p:spPr>
        <p:txBody>
          <a:bodyPr>
            <a:normAutofit/>
          </a:bodyPr>
          <a:lstStyle/>
          <a:p>
            <a:pPr>
              <a:spcAft>
                <a:spcPts val="600"/>
              </a:spcAft>
            </a:pPr>
            <a:fld id="{D9F085D5-EC86-4F6A-B501-C1359CB39116}" type="slidenum">
              <a:rPr lang="en-GB" smtClean="0"/>
              <a:pPr>
                <a:spcAft>
                  <a:spcPts val="600"/>
                </a:spcAft>
              </a:pPr>
              <a:t>52</a:t>
            </a:fld>
            <a:endParaRPr lang="en-GB"/>
          </a:p>
        </p:txBody>
      </p:sp>
      <p:sp>
        <p:nvSpPr>
          <p:cNvPr id="2" name="Rectangle 1">
            <a:extLst>
              <a:ext uri="{FF2B5EF4-FFF2-40B4-BE49-F238E27FC236}">
                <a16:creationId xmlns:a16="http://schemas.microsoft.com/office/drawing/2014/main" id="{F2038CC4-F0D5-68E9-53B6-9A37EAB9B6FC}"/>
              </a:ext>
            </a:extLst>
          </p:cNvPr>
          <p:cNvSpPr/>
          <p:nvPr/>
        </p:nvSpPr>
        <p:spPr>
          <a:xfrm>
            <a:off x="1134142" y="3339160"/>
            <a:ext cx="4590797" cy="2823099"/>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733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EFB63-6897-5567-3A93-985AE5201875}"/>
              </a:ext>
            </a:extLst>
          </p:cNvPr>
          <p:cNvSpPr>
            <a:spLocks noGrp="1"/>
          </p:cNvSpPr>
          <p:nvPr>
            <p:ph type="title"/>
          </p:nvPr>
        </p:nvSpPr>
        <p:spPr>
          <a:xfrm>
            <a:off x="935022" y="0"/>
            <a:ext cx="10515600" cy="1325563"/>
          </a:xfrm>
        </p:spPr>
        <p:txBody>
          <a:bodyPr/>
          <a:lstStyle/>
          <a:p>
            <a:r>
              <a:rPr lang="en-US" dirty="0">
                <a:solidFill>
                  <a:schemeClr val="bg1"/>
                </a:solidFill>
              </a:rPr>
              <a:t>Ho</a:t>
            </a:r>
            <a:r>
              <a:rPr lang="en-US" dirty="0"/>
              <a:t>using is Part of the Problem</a:t>
            </a:r>
          </a:p>
        </p:txBody>
      </p:sp>
      <p:pic>
        <p:nvPicPr>
          <p:cNvPr id="6" name="Content Placeholder 5">
            <a:extLst>
              <a:ext uri="{FF2B5EF4-FFF2-40B4-BE49-F238E27FC236}">
                <a16:creationId xmlns:a16="http://schemas.microsoft.com/office/drawing/2014/main" id="{DA18CC33-F2DC-6636-DC7C-F6593AAC1B65}"/>
              </a:ext>
            </a:extLst>
          </p:cNvPr>
          <p:cNvPicPr>
            <a:picLocks noGrp="1" noChangeAspect="1"/>
          </p:cNvPicPr>
          <p:nvPr>
            <p:ph idx="1"/>
          </p:nvPr>
        </p:nvPicPr>
        <p:blipFill>
          <a:blip r:embed="rId2" r:link="rId3"/>
          <a:srcRect/>
          <a:stretch>
            <a:fillRect/>
          </a:stretch>
        </p:blipFill>
        <p:spPr>
          <a:xfrm>
            <a:off x="1117902" y="1155306"/>
            <a:ext cx="10149839" cy="5074920"/>
          </a:xfrm>
        </p:spPr>
      </p:pic>
      <p:sp>
        <p:nvSpPr>
          <p:cNvPr id="4" name="Slide Number Placeholder 3">
            <a:extLst>
              <a:ext uri="{FF2B5EF4-FFF2-40B4-BE49-F238E27FC236}">
                <a16:creationId xmlns:a16="http://schemas.microsoft.com/office/drawing/2014/main" id="{5D544B83-1378-90A7-3E2A-EA62457A1189}"/>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3807499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12679-8FB3-5B9D-8FD0-D3622A674C2A}"/>
              </a:ext>
            </a:extLst>
          </p:cNvPr>
          <p:cNvSpPr>
            <a:spLocks noGrp="1"/>
          </p:cNvSpPr>
          <p:nvPr>
            <p:ph type="title"/>
          </p:nvPr>
        </p:nvSpPr>
        <p:spPr>
          <a:xfrm>
            <a:off x="736600" y="0"/>
            <a:ext cx="10515600" cy="1325563"/>
          </a:xfrm>
        </p:spPr>
        <p:txBody>
          <a:bodyPr/>
          <a:lstStyle/>
          <a:p>
            <a:r>
              <a:rPr lang="en-US" dirty="0">
                <a:solidFill>
                  <a:schemeClr val="bg1"/>
                </a:solidFill>
              </a:rPr>
              <a:t>The </a:t>
            </a:r>
            <a:r>
              <a:rPr lang="en-US" dirty="0">
                <a:solidFill>
                  <a:schemeClr val="accent5">
                    <a:lumMod val="50000"/>
                  </a:schemeClr>
                </a:solidFill>
              </a:rPr>
              <a:t>Importance &amp; Problems with Rents</a:t>
            </a:r>
          </a:p>
        </p:txBody>
      </p:sp>
      <p:sp>
        <p:nvSpPr>
          <p:cNvPr id="4" name="Slide Number Placeholder 3">
            <a:extLst>
              <a:ext uri="{FF2B5EF4-FFF2-40B4-BE49-F238E27FC236}">
                <a16:creationId xmlns:a16="http://schemas.microsoft.com/office/drawing/2014/main" id="{65A9BEF3-F03C-30BA-C293-324D37931C39}"/>
              </a:ext>
            </a:extLst>
          </p:cNvPr>
          <p:cNvSpPr>
            <a:spLocks noGrp="1"/>
          </p:cNvSpPr>
          <p:nvPr>
            <p:ph type="sldNum" sz="quarter" idx="12"/>
          </p:nvPr>
        </p:nvSpPr>
        <p:spPr/>
        <p:txBody>
          <a:bodyPr/>
          <a:lstStyle/>
          <a:p>
            <a:fld id="{D9F085D5-EC86-4F6A-B501-C1359CB39116}" type="slidenum">
              <a:rPr lang="en-GB" smtClean="0"/>
              <a:t>54</a:t>
            </a:fld>
            <a:endParaRPr lang="en-GB"/>
          </a:p>
        </p:txBody>
      </p:sp>
      <p:graphicFrame>
        <p:nvGraphicFramePr>
          <p:cNvPr id="6" name="Content Placeholder 5">
            <a:extLst>
              <a:ext uri="{FF2B5EF4-FFF2-40B4-BE49-F238E27FC236}">
                <a16:creationId xmlns:a16="http://schemas.microsoft.com/office/drawing/2014/main" id="{717918C9-27DA-F7AE-4F03-4CA36DECBF91}"/>
              </a:ext>
            </a:extLst>
          </p:cNvPr>
          <p:cNvGraphicFramePr>
            <a:graphicFrameLocks noGrp="1"/>
          </p:cNvGraphicFramePr>
          <p:nvPr>
            <p:ph idx="1"/>
          </p:nvPr>
        </p:nvGraphicFramePr>
        <p:xfrm>
          <a:off x="838200" y="1104900"/>
          <a:ext cx="10515600" cy="512532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0894229-6759-A9B4-BD54-C2E95C6570C8}"/>
              </a:ext>
            </a:extLst>
          </p:cNvPr>
          <p:cNvSpPr txBox="1"/>
          <p:nvPr/>
        </p:nvSpPr>
        <p:spPr>
          <a:xfrm>
            <a:off x="2076450" y="1104900"/>
            <a:ext cx="3707040" cy="1631216"/>
          </a:xfrm>
          <a:prstGeom prst="rect">
            <a:avLst/>
          </a:prstGeom>
          <a:solidFill>
            <a:schemeClr val="bg1"/>
          </a:solidFill>
          <a:ln w="19050">
            <a:solidFill>
              <a:schemeClr val="tx1"/>
            </a:solidFill>
          </a:ln>
        </p:spPr>
        <p:txBody>
          <a:bodyPr wrap="none" rtlCol="0">
            <a:spAutoFit/>
          </a:bodyPr>
          <a:lstStyle/>
          <a:p>
            <a:r>
              <a:rPr lang="en-US" sz="2500" dirty="0"/>
              <a:t>Shelter is 36% of CPI </a:t>
            </a:r>
          </a:p>
          <a:p>
            <a:r>
              <a:rPr lang="en-US" sz="2500" dirty="0"/>
              <a:t>	  - 45% of Core CPI.  </a:t>
            </a:r>
          </a:p>
          <a:p>
            <a:endParaRPr lang="en-US" sz="2500" dirty="0"/>
          </a:p>
          <a:p>
            <a:r>
              <a:rPr lang="en-US" sz="2500" dirty="0"/>
              <a:t>About half as much in PCE.</a:t>
            </a:r>
          </a:p>
        </p:txBody>
      </p:sp>
    </p:spTree>
    <p:extLst>
      <p:ext uri="{BB962C8B-B14F-4D97-AF65-F5344CB8AC3E}">
        <p14:creationId xmlns:p14="http://schemas.microsoft.com/office/powerpoint/2010/main" val="808940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8957-DAF4-3CA4-03FF-6AE0FF59C186}"/>
              </a:ext>
            </a:extLst>
          </p:cNvPr>
          <p:cNvSpPr>
            <a:spLocks noGrp="1"/>
          </p:cNvSpPr>
          <p:nvPr>
            <p:ph type="title"/>
          </p:nvPr>
        </p:nvSpPr>
        <p:spPr>
          <a:xfrm>
            <a:off x="773652" y="0"/>
            <a:ext cx="10515600" cy="1325563"/>
          </a:xfrm>
        </p:spPr>
        <p:txBody>
          <a:bodyPr/>
          <a:lstStyle/>
          <a:p>
            <a:r>
              <a:rPr lang="en-US" dirty="0">
                <a:solidFill>
                  <a:schemeClr val="bg1"/>
                </a:solidFill>
              </a:rPr>
              <a:t>Fed</a:t>
            </a:r>
            <a:r>
              <a:rPr lang="en-US" dirty="0"/>
              <a:t>’s Preferred Measure: PCE</a:t>
            </a:r>
          </a:p>
        </p:txBody>
      </p:sp>
      <p:pic>
        <p:nvPicPr>
          <p:cNvPr id="6" name="Content Placeholder 5">
            <a:extLst>
              <a:ext uri="{FF2B5EF4-FFF2-40B4-BE49-F238E27FC236}">
                <a16:creationId xmlns:a16="http://schemas.microsoft.com/office/drawing/2014/main" id="{A5463F92-2814-1819-9287-2F67FAB1CDFD}"/>
              </a:ext>
            </a:extLst>
          </p:cNvPr>
          <p:cNvPicPr>
            <a:picLocks noGrp="1" noChangeAspect="1"/>
          </p:cNvPicPr>
          <p:nvPr>
            <p:ph idx="1"/>
          </p:nvPr>
        </p:nvPicPr>
        <p:blipFill>
          <a:blip r:embed="rId2" r:link="rId3"/>
          <a:srcRect/>
          <a:stretch>
            <a:fillRect/>
          </a:stretch>
        </p:blipFill>
        <p:spPr>
          <a:xfrm>
            <a:off x="1096833" y="1231059"/>
            <a:ext cx="9998334" cy="4999167"/>
          </a:xfrm>
        </p:spPr>
      </p:pic>
      <p:sp>
        <p:nvSpPr>
          <p:cNvPr id="4" name="Slide Number Placeholder 3">
            <a:extLst>
              <a:ext uri="{FF2B5EF4-FFF2-40B4-BE49-F238E27FC236}">
                <a16:creationId xmlns:a16="http://schemas.microsoft.com/office/drawing/2014/main" id="{624EEAF5-DA18-B386-0BBF-9EF82E1AC470}"/>
              </a:ext>
            </a:extLst>
          </p:cNvPr>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15569537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8957-DAF4-3CA4-03FF-6AE0FF59C186}"/>
              </a:ext>
            </a:extLst>
          </p:cNvPr>
          <p:cNvSpPr>
            <a:spLocks noGrp="1"/>
          </p:cNvSpPr>
          <p:nvPr>
            <p:ph type="title"/>
          </p:nvPr>
        </p:nvSpPr>
        <p:spPr>
          <a:xfrm>
            <a:off x="743835" y="0"/>
            <a:ext cx="10515600" cy="1325563"/>
          </a:xfrm>
        </p:spPr>
        <p:txBody>
          <a:bodyPr/>
          <a:lstStyle/>
          <a:p>
            <a:r>
              <a:rPr lang="en-US" dirty="0">
                <a:solidFill>
                  <a:schemeClr val="bg1"/>
                </a:solidFill>
              </a:rPr>
              <a:t>PCE</a:t>
            </a:r>
            <a:r>
              <a:rPr lang="en-US" dirty="0"/>
              <a:t> Deviation from Target</a:t>
            </a:r>
          </a:p>
        </p:txBody>
      </p:sp>
      <p:pic>
        <p:nvPicPr>
          <p:cNvPr id="6" name="Content Placeholder 5">
            <a:extLst>
              <a:ext uri="{FF2B5EF4-FFF2-40B4-BE49-F238E27FC236}">
                <a16:creationId xmlns:a16="http://schemas.microsoft.com/office/drawing/2014/main" id="{A5463F92-2814-1819-9287-2F67FAB1CDFD}"/>
              </a:ext>
            </a:extLst>
          </p:cNvPr>
          <p:cNvPicPr>
            <a:picLocks noGrp="1" noChangeAspect="1"/>
          </p:cNvPicPr>
          <p:nvPr>
            <p:ph idx="1"/>
          </p:nvPr>
        </p:nvPicPr>
        <p:blipFill>
          <a:blip r:embed="rId2" r:link="rId3"/>
          <a:srcRect/>
          <a:stretch>
            <a:fillRect/>
          </a:stretch>
        </p:blipFill>
        <p:spPr>
          <a:xfrm>
            <a:off x="1096833" y="1231059"/>
            <a:ext cx="9998334" cy="4999167"/>
          </a:xfrm>
        </p:spPr>
      </p:pic>
      <p:sp>
        <p:nvSpPr>
          <p:cNvPr id="4" name="Slide Number Placeholder 3">
            <a:extLst>
              <a:ext uri="{FF2B5EF4-FFF2-40B4-BE49-F238E27FC236}">
                <a16:creationId xmlns:a16="http://schemas.microsoft.com/office/drawing/2014/main" id="{624EEAF5-DA18-B386-0BBF-9EF82E1AC470}"/>
              </a:ext>
            </a:extLst>
          </p:cNvPr>
          <p:cNvSpPr>
            <a:spLocks noGrp="1"/>
          </p:cNvSpPr>
          <p:nvPr>
            <p:ph type="sldNum" sz="quarter" idx="12"/>
          </p:nvPr>
        </p:nvSpPr>
        <p:spPr/>
        <p:txBody>
          <a:bodyPr/>
          <a:lstStyle/>
          <a:p>
            <a:fld id="{D9F085D5-EC86-4F6A-B501-C1359CB39116}" type="slidenum">
              <a:rPr lang="en-GB" smtClean="0"/>
              <a:t>56</a:t>
            </a:fld>
            <a:endParaRPr lang="en-GB"/>
          </a:p>
        </p:txBody>
      </p:sp>
      <p:sp>
        <p:nvSpPr>
          <p:cNvPr id="3" name="Rectangle 2">
            <a:extLst>
              <a:ext uri="{FF2B5EF4-FFF2-40B4-BE49-F238E27FC236}">
                <a16:creationId xmlns:a16="http://schemas.microsoft.com/office/drawing/2014/main" id="{53C66AA7-ABE5-0CF3-2CF8-C9492DFA8AF6}"/>
              </a:ext>
            </a:extLst>
          </p:cNvPr>
          <p:cNvSpPr/>
          <p:nvPr/>
        </p:nvSpPr>
        <p:spPr>
          <a:xfrm>
            <a:off x="9110133" y="1930400"/>
            <a:ext cx="831206" cy="404926"/>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400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8957-DAF4-3CA4-03FF-6AE0FF59C186}"/>
              </a:ext>
            </a:extLst>
          </p:cNvPr>
          <p:cNvSpPr>
            <a:spLocks noGrp="1"/>
          </p:cNvSpPr>
          <p:nvPr>
            <p:ph type="title"/>
          </p:nvPr>
        </p:nvSpPr>
        <p:spPr>
          <a:xfrm>
            <a:off x="773652" y="0"/>
            <a:ext cx="10515600" cy="1325563"/>
          </a:xfrm>
        </p:spPr>
        <p:txBody>
          <a:bodyPr/>
          <a:lstStyle/>
          <a:p>
            <a:r>
              <a:rPr lang="en-US" dirty="0">
                <a:solidFill>
                  <a:schemeClr val="bg1"/>
                </a:solidFill>
              </a:rPr>
              <a:t>CPI</a:t>
            </a:r>
            <a:r>
              <a:rPr lang="en-US" dirty="0"/>
              <a:t> Deviation from Target</a:t>
            </a:r>
          </a:p>
        </p:txBody>
      </p:sp>
      <p:pic>
        <p:nvPicPr>
          <p:cNvPr id="6" name="Content Placeholder 5">
            <a:extLst>
              <a:ext uri="{FF2B5EF4-FFF2-40B4-BE49-F238E27FC236}">
                <a16:creationId xmlns:a16="http://schemas.microsoft.com/office/drawing/2014/main" id="{A5463F92-2814-1819-9287-2F67FAB1CDFD}"/>
              </a:ext>
            </a:extLst>
          </p:cNvPr>
          <p:cNvPicPr>
            <a:picLocks noGrp="1" noChangeAspect="1"/>
          </p:cNvPicPr>
          <p:nvPr>
            <p:ph idx="1"/>
          </p:nvPr>
        </p:nvPicPr>
        <p:blipFill>
          <a:blip r:embed="rId2" r:link="rId3"/>
          <a:srcRect/>
          <a:stretch>
            <a:fillRect/>
          </a:stretch>
        </p:blipFill>
        <p:spPr>
          <a:xfrm>
            <a:off x="1096833" y="1231059"/>
            <a:ext cx="9998334" cy="4999167"/>
          </a:xfrm>
        </p:spPr>
      </p:pic>
      <p:sp>
        <p:nvSpPr>
          <p:cNvPr id="4" name="Slide Number Placeholder 3">
            <a:extLst>
              <a:ext uri="{FF2B5EF4-FFF2-40B4-BE49-F238E27FC236}">
                <a16:creationId xmlns:a16="http://schemas.microsoft.com/office/drawing/2014/main" id="{624EEAF5-DA18-B386-0BBF-9EF82E1AC470}"/>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3" name="Rectangle 2">
            <a:extLst>
              <a:ext uri="{FF2B5EF4-FFF2-40B4-BE49-F238E27FC236}">
                <a16:creationId xmlns:a16="http://schemas.microsoft.com/office/drawing/2014/main" id="{9BCE9A5E-42E0-DA5C-DB55-3591A9B3D778}"/>
              </a:ext>
            </a:extLst>
          </p:cNvPr>
          <p:cNvSpPr/>
          <p:nvPr/>
        </p:nvSpPr>
        <p:spPr>
          <a:xfrm>
            <a:off x="9448800" y="1981200"/>
            <a:ext cx="831206" cy="404926"/>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23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F103-9CBD-CC9F-AF64-497433BFADE8}"/>
              </a:ext>
            </a:extLst>
          </p:cNvPr>
          <p:cNvSpPr>
            <a:spLocks noGrp="1"/>
          </p:cNvSpPr>
          <p:nvPr>
            <p:ph type="title"/>
          </p:nvPr>
        </p:nvSpPr>
        <p:spPr>
          <a:xfrm>
            <a:off x="738810" y="0"/>
            <a:ext cx="10515600" cy="1325563"/>
          </a:xfrm>
        </p:spPr>
        <p:txBody>
          <a:bodyPr/>
          <a:lstStyle/>
          <a:p>
            <a:r>
              <a:rPr lang="en-US" dirty="0">
                <a:solidFill>
                  <a:schemeClr val="bg1"/>
                </a:solidFill>
              </a:rPr>
              <a:t>PCE</a:t>
            </a:r>
            <a:r>
              <a:rPr lang="en-US" dirty="0"/>
              <a:t> vs CPI – What’s the Difference?</a:t>
            </a:r>
          </a:p>
        </p:txBody>
      </p:sp>
      <p:sp>
        <p:nvSpPr>
          <p:cNvPr id="3" name="Content Placeholder 2">
            <a:extLst>
              <a:ext uri="{FF2B5EF4-FFF2-40B4-BE49-F238E27FC236}">
                <a16:creationId xmlns:a16="http://schemas.microsoft.com/office/drawing/2014/main" id="{D4F48CF9-0F5F-2649-972B-8DD6DB37F9E1}"/>
              </a:ext>
            </a:extLst>
          </p:cNvPr>
          <p:cNvSpPr>
            <a:spLocks noGrp="1"/>
          </p:cNvSpPr>
          <p:nvPr>
            <p:ph idx="1"/>
          </p:nvPr>
        </p:nvSpPr>
        <p:spPr/>
        <p:txBody>
          <a:bodyPr/>
          <a:lstStyle/>
          <a:p>
            <a:r>
              <a:rPr lang="en-US" dirty="0"/>
              <a:t>Scope</a:t>
            </a:r>
          </a:p>
          <a:p>
            <a:pPr lvl="1"/>
            <a:r>
              <a:rPr lang="en-US" dirty="0"/>
              <a:t>CPI – urban	PCE – more comprehensive</a:t>
            </a:r>
          </a:p>
          <a:p>
            <a:r>
              <a:rPr lang="en-US" dirty="0"/>
              <a:t>Formulas</a:t>
            </a:r>
          </a:p>
          <a:p>
            <a:pPr lvl="1"/>
            <a:r>
              <a:rPr lang="en-US" dirty="0"/>
              <a:t>Many different formulas to choose from.  BEA vs BLS.</a:t>
            </a:r>
          </a:p>
          <a:p>
            <a:pPr lvl="1"/>
            <a:r>
              <a:rPr lang="en-US" dirty="0"/>
              <a:t>Important: PCE updates purchasing patterns more frequently.</a:t>
            </a:r>
          </a:p>
          <a:p>
            <a:r>
              <a:rPr lang="en-US" dirty="0"/>
              <a:t>Weights</a:t>
            </a:r>
          </a:p>
          <a:p>
            <a:pPr lvl="1"/>
            <a:r>
              <a:rPr lang="en-US" dirty="0"/>
              <a:t>E.g., housing</a:t>
            </a:r>
          </a:p>
          <a:p>
            <a:r>
              <a:rPr lang="en-US" dirty="0"/>
              <a:t>Other reasons</a:t>
            </a:r>
          </a:p>
          <a:p>
            <a:pPr lvl="1"/>
            <a:r>
              <a:rPr lang="en-US" dirty="0"/>
              <a:t>Sometimes choose to measure prices differently.</a:t>
            </a:r>
          </a:p>
        </p:txBody>
      </p:sp>
      <p:sp>
        <p:nvSpPr>
          <p:cNvPr id="4" name="Slide Number Placeholder 3">
            <a:extLst>
              <a:ext uri="{FF2B5EF4-FFF2-40B4-BE49-F238E27FC236}">
                <a16:creationId xmlns:a16="http://schemas.microsoft.com/office/drawing/2014/main" id="{E5B63C7B-60AE-6120-C353-A8DBAA90BB49}"/>
              </a:ext>
            </a:extLst>
          </p:cNvPr>
          <p:cNvSpPr>
            <a:spLocks noGrp="1"/>
          </p:cNvSpPr>
          <p:nvPr>
            <p:ph type="sldNum" sz="quarter" idx="12"/>
          </p:nvPr>
        </p:nvSpPr>
        <p:spPr/>
        <p:txBody>
          <a:bodyPr/>
          <a:lstStyle/>
          <a:p>
            <a:fld id="{D9F085D5-EC86-4F6A-B501-C1359CB39116}" type="slidenum">
              <a:rPr lang="en-GB" smtClean="0"/>
              <a:t>58</a:t>
            </a:fld>
            <a:endParaRPr lang="en-GB"/>
          </a:p>
        </p:txBody>
      </p:sp>
    </p:spTree>
    <p:extLst>
      <p:ext uri="{BB962C8B-B14F-4D97-AF65-F5344CB8AC3E}">
        <p14:creationId xmlns:p14="http://schemas.microsoft.com/office/powerpoint/2010/main" val="2608594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FA0C5-A835-55D4-56F5-E6731F0546AF}"/>
              </a:ext>
            </a:extLst>
          </p:cNvPr>
          <p:cNvSpPr>
            <a:spLocks noGrp="1"/>
          </p:cNvSpPr>
          <p:nvPr>
            <p:ph type="title"/>
          </p:nvPr>
        </p:nvSpPr>
        <p:spPr>
          <a:xfrm>
            <a:off x="943300" y="0"/>
            <a:ext cx="10515600" cy="1325563"/>
          </a:xfrm>
        </p:spPr>
        <p:txBody>
          <a:bodyPr/>
          <a:lstStyle/>
          <a:p>
            <a:r>
              <a:rPr lang="en-US" dirty="0">
                <a:solidFill>
                  <a:schemeClr val="bg1"/>
                </a:solidFill>
              </a:rPr>
              <a:t>Ab</a:t>
            </a:r>
            <a:r>
              <a:rPr lang="en-US" dirty="0"/>
              <a:t>out that 2% Target</a:t>
            </a:r>
          </a:p>
        </p:txBody>
      </p:sp>
      <p:sp>
        <p:nvSpPr>
          <p:cNvPr id="3" name="Content Placeholder 2">
            <a:extLst>
              <a:ext uri="{FF2B5EF4-FFF2-40B4-BE49-F238E27FC236}">
                <a16:creationId xmlns:a16="http://schemas.microsoft.com/office/drawing/2014/main" id="{8C30F3C7-65D8-62CC-A0A6-09AD5B753C0A}"/>
              </a:ext>
            </a:extLst>
          </p:cNvPr>
          <p:cNvSpPr>
            <a:spLocks noGrp="1"/>
          </p:cNvSpPr>
          <p:nvPr>
            <p:ph idx="1"/>
          </p:nvPr>
        </p:nvSpPr>
        <p:spPr/>
        <p:txBody>
          <a:bodyPr/>
          <a:lstStyle/>
          <a:p>
            <a:r>
              <a:rPr lang="en-US" dirty="0"/>
              <a:t>There is no specific basis for it.</a:t>
            </a:r>
          </a:p>
          <a:p>
            <a:endParaRPr lang="en-US" dirty="0"/>
          </a:p>
          <a:p>
            <a:r>
              <a:rPr lang="en-US" dirty="0"/>
              <a:t>Head of the New </a:t>
            </a:r>
            <a:r>
              <a:rPr lang="en-US"/>
              <a:t>Zealand central </a:t>
            </a:r>
            <a:r>
              <a:rPr lang="en-US" dirty="0"/>
              <a:t>b</a:t>
            </a:r>
            <a:r>
              <a:rPr lang="en-US"/>
              <a:t>ank </a:t>
            </a:r>
            <a:r>
              <a:rPr lang="en-US" dirty="0"/>
              <a:t>said: I’m targeting 2%.</a:t>
            </a:r>
          </a:p>
          <a:p>
            <a:pPr lvl="1"/>
            <a:r>
              <a:rPr lang="en-US" dirty="0"/>
              <a:t>Everybody else said: ok, let’s do that.</a:t>
            </a:r>
          </a:p>
          <a:p>
            <a:pPr lvl="1"/>
            <a:endParaRPr lang="en-US" dirty="0"/>
          </a:p>
          <a:p>
            <a:r>
              <a:rPr lang="en-US" dirty="0"/>
              <a:t>Will it be ok if inflation stays at around 3.5%?</a:t>
            </a:r>
          </a:p>
          <a:p>
            <a:pPr lvl="1"/>
            <a:r>
              <a:rPr lang="en-US" dirty="0"/>
              <a:t>Probably.</a:t>
            </a:r>
          </a:p>
          <a:p>
            <a:pPr lvl="1"/>
            <a:r>
              <a:rPr lang="en-US" dirty="0"/>
              <a:t>Unless you’re running for president.</a:t>
            </a:r>
          </a:p>
        </p:txBody>
      </p:sp>
      <p:sp>
        <p:nvSpPr>
          <p:cNvPr id="4" name="Slide Number Placeholder 3">
            <a:extLst>
              <a:ext uri="{FF2B5EF4-FFF2-40B4-BE49-F238E27FC236}">
                <a16:creationId xmlns:a16="http://schemas.microsoft.com/office/drawing/2014/main" id="{F107ED6D-4A18-E3EC-4A92-80F07B12F8D6}"/>
              </a:ext>
            </a:extLst>
          </p:cNvPr>
          <p:cNvSpPr>
            <a:spLocks noGrp="1"/>
          </p:cNvSpPr>
          <p:nvPr>
            <p:ph type="sldNum" sz="quarter" idx="12"/>
          </p:nvPr>
        </p:nvSpPr>
        <p:spPr/>
        <p:txBody>
          <a:bodyPr/>
          <a:lstStyle/>
          <a:p>
            <a:fld id="{D9F085D5-EC86-4F6A-B501-C1359CB39116}" type="slidenum">
              <a:rPr lang="en-GB" smtClean="0"/>
              <a:t>59</a:t>
            </a:fld>
            <a:endParaRPr lang="en-GB"/>
          </a:p>
        </p:txBody>
      </p:sp>
    </p:spTree>
    <p:extLst>
      <p:ext uri="{BB962C8B-B14F-4D97-AF65-F5344CB8AC3E}">
        <p14:creationId xmlns:p14="http://schemas.microsoft.com/office/powerpoint/2010/main" val="1263389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1047991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6179-38BB-4B93-877F-D3E29D879ADF}"/>
              </a:ext>
            </a:extLst>
          </p:cNvPr>
          <p:cNvSpPr>
            <a:spLocks noGrp="1"/>
          </p:cNvSpPr>
          <p:nvPr>
            <p:ph type="title"/>
          </p:nvPr>
        </p:nvSpPr>
        <p:spPr>
          <a:xfrm>
            <a:off x="758688" y="0"/>
            <a:ext cx="10515600" cy="1325563"/>
          </a:xfrm>
        </p:spPr>
        <p:txBody>
          <a:bodyPr/>
          <a:lstStyle/>
          <a:p>
            <a:r>
              <a:rPr lang="en-US" dirty="0">
                <a:solidFill>
                  <a:schemeClr val="bg1"/>
                </a:solidFill>
              </a:rPr>
              <a:t>Sou</a:t>
            </a:r>
            <a:r>
              <a:rPr lang="en-US" dirty="0"/>
              <a:t>rces of Pandemic Inflation </a:t>
            </a:r>
          </a:p>
        </p:txBody>
      </p:sp>
      <p:sp>
        <p:nvSpPr>
          <p:cNvPr id="3" name="Content Placeholder 2">
            <a:extLst>
              <a:ext uri="{FF2B5EF4-FFF2-40B4-BE49-F238E27FC236}">
                <a16:creationId xmlns:a16="http://schemas.microsoft.com/office/drawing/2014/main" id="{244D4062-94C1-42C1-B9BD-4179D241A8FA}"/>
              </a:ext>
            </a:extLst>
          </p:cNvPr>
          <p:cNvSpPr>
            <a:spLocks noGrp="1"/>
          </p:cNvSpPr>
          <p:nvPr>
            <p:ph idx="1"/>
          </p:nvPr>
        </p:nvSpPr>
        <p:spPr/>
        <p:txBody>
          <a:bodyPr>
            <a:normAutofit fontScale="92500" lnSpcReduction="10000"/>
          </a:bodyPr>
          <a:lstStyle/>
          <a:p>
            <a:r>
              <a:rPr lang="en-US" dirty="0"/>
              <a:t>Supply Chain issues were significant – less so now.</a:t>
            </a:r>
          </a:p>
          <a:p>
            <a:r>
              <a:rPr lang="en-US" dirty="0"/>
              <a:t>Composition of spending changed significantly.</a:t>
            </a:r>
          </a:p>
          <a:p>
            <a:pPr lvl="1"/>
            <a:r>
              <a:rPr lang="en-US" dirty="0"/>
              <a:t>Is now bouncing back, as are prices.</a:t>
            </a:r>
          </a:p>
          <a:p>
            <a:r>
              <a:rPr lang="en-US" dirty="0"/>
              <a:t>But there was too much total spending.</a:t>
            </a:r>
          </a:p>
          <a:p>
            <a:pPr lvl="1"/>
            <a:r>
              <a:rPr lang="en-US" dirty="0"/>
              <a:t>Fiscal stimulus led households to increase saving over 2021 by more than $2 trillion. Strong retail sales numbers suggest they are prepared to spend it.</a:t>
            </a:r>
          </a:p>
          <a:p>
            <a:r>
              <a:rPr lang="en-US" dirty="0"/>
              <a:t>Whose to Blame:  ARP probably too big, but the Fed could have acted sooner.</a:t>
            </a:r>
          </a:p>
          <a:p>
            <a:endParaRPr lang="en-US" dirty="0"/>
          </a:p>
          <a:p>
            <a:r>
              <a:rPr lang="en-US" dirty="0"/>
              <a:t>Bottom line: Recovery from a dramatic economic disruption is seldom painless.</a:t>
            </a:r>
          </a:p>
        </p:txBody>
      </p:sp>
      <p:sp>
        <p:nvSpPr>
          <p:cNvPr id="4" name="Slide Number Placeholder 3">
            <a:extLst>
              <a:ext uri="{FF2B5EF4-FFF2-40B4-BE49-F238E27FC236}">
                <a16:creationId xmlns:a16="http://schemas.microsoft.com/office/drawing/2014/main" id="{75FE8195-C736-4289-BF84-7C9434E63D34}"/>
              </a:ext>
            </a:extLst>
          </p:cNvPr>
          <p:cNvSpPr>
            <a:spLocks noGrp="1"/>
          </p:cNvSpPr>
          <p:nvPr>
            <p:ph type="sldNum" sz="quarter" idx="12"/>
          </p:nvPr>
        </p:nvSpPr>
        <p:spPr/>
        <p:txBody>
          <a:bodyPr/>
          <a:lstStyle/>
          <a:p>
            <a:fld id="{D9F085D5-EC86-4F6A-B501-C1359CB39116}" type="slidenum">
              <a:rPr lang="en-GB" smtClean="0"/>
              <a:t>60</a:t>
            </a:fld>
            <a:endParaRPr lang="en-GB"/>
          </a:p>
        </p:txBody>
      </p:sp>
    </p:spTree>
    <p:extLst>
      <p:ext uri="{BB962C8B-B14F-4D97-AF65-F5344CB8AC3E}">
        <p14:creationId xmlns:p14="http://schemas.microsoft.com/office/powerpoint/2010/main" val="407386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9B0F-A0AE-744C-A6C0-1EBEA90332EF}"/>
              </a:ext>
            </a:extLst>
          </p:cNvPr>
          <p:cNvSpPr>
            <a:spLocks noGrp="1"/>
          </p:cNvSpPr>
          <p:nvPr>
            <p:ph type="title"/>
          </p:nvPr>
        </p:nvSpPr>
        <p:spPr>
          <a:xfrm>
            <a:off x="753792" y="0"/>
            <a:ext cx="10515600" cy="1325563"/>
          </a:xfrm>
        </p:spPr>
        <p:txBody>
          <a:bodyPr/>
          <a:lstStyle/>
          <a:p>
            <a:r>
              <a:rPr lang="en-US" dirty="0">
                <a:solidFill>
                  <a:schemeClr val="bg1"/>
                </a:solidFill>
              </a:rPr>
              <a:t>Spe</a:t>
            </a:r>
            <a:r>
              <a:rPr lang="en-US" dirty="0"/>
              <a:t>nding Patterns Changed - More Goods!</a:t>
            </a:r>
          </a:p>
        </p:txBody>
      </p:sp>
      <p:pic>
        <p:nvPicPr>
          <p:cNvPr id="6" name="Content Placeholder 5" descr="Chart, line chart&#10;&#10;Description automatically generated">
            <a:extLst>
              <a:ext uri="{FF2B5EF4-FFF2-40B4-BE49-F238E27FC236}">
                <a16:creationId xmlns:a16="http://schemas.microsoft.com/office/drawing/2014/main" id="{53E19C85-8D8B-7947-BF9C-DE16B875997A}"/>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9E8A3A6E-F995-2847-90D3-02229EAA8B90}"/>
              </a:ext>
            </a:extLst>
          </p:cNvPr>
          <p:cNvSpPr>
            <a:spLocks noGrp="1"/>
          </p:cNvSpPr>
          <p:nvPr>
            <p:ph type="sldNum" sz="quarter" idx="12"/>
          </p:nvPr>
        </p:nvSpPr>
        <p:spPr/>
        <p:txBody>
          <a:bodyPr/>
          <a:lstStyle/>
          <a:p>
            <a:fld id="{D9F085D5-EC86-4F6A-B501-C1359CB39116}" type="slidenum">
              <a:rPr lang="en-GB" smtClean="0"/>
              <a:t>61</a:t>
            </a:fld>
            <a:endParaRPr lang="en-GB"/>
          </a:p>
        </p:txBody>
      </p:sp>
      <p:sp>
        <p:nvSpPr>
          <p:cNvPr id="10" name="TextBox 9">
            <a:extLst>
              <a:ext uri="{FF2B5EF4-FFF2-40B4-BE49-F238E27FC236}">
                <a16:creationId xmlns:a16="http://schemas.microsoft.com/office/drawing/2014/main" id="{C168E1DF-95B1-DF4A-A13E-79E7688ED8D4}"/>
              </a:ext>
            </a:extLst>
          </p:cNvPr>
          <p:cNvSpPr txBox="1"/>
          <p:nvPr/>
        </p:nvSpPr>
        <p:spPr>
          <a:xfrm>
            <a:off x="2598804" y="1626493"/>
            <a:ext cx="2670924" cy="646331"/>
          </a:xfrm>
          <a:prstGeom prst="rect">
            <a:avLst/>
          </a:prstGeom>
          <a:solidFill>
            <a:schemeClr val="bg1"/>
          </a:solidFill>
        </p:spPr>
        <p:txBody>
          <a:bodyPr wrap="none" rtlCol="0">
            <a:spAutoFit/>
          </a:bodyPr>
          <a:lstStyle/>
          <a:p>
            <a:r>
              <a:rPr lang="en-US" sz="3600" b="1" dirty="0"/>
              <a:t>Demand-Pull</a:t>
            </a:r>
          </a:p>
        </p:txBody>
      </p:sp>
    </p:spTree>
    <p:extLst>
      <p:ext uri="{BB962C8B-B14F-4D97-AF65-F5344CB8AC3E}">
        <p14:creationId xmlns:p14="http://schemas.microsoft.com/office/powerpoint/2010/main" val="399673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81D65-4E99-4D49-AED2-2191C898E127}"/>
              </a:ext>
            </a:extLst>
          </p:cNvPr>
          <p:cNvSpPr>
            <a:spLocks noGrp="1"/>
          </p:cNvSpPr>
          <p:nvPr>
            <p:ph type="title"/>
          </p:nvPr>
        </p:nvSpPr>
        <p:spPr/>
        <p:txBody>
          <a:bodyPr/>
          <a:lstStyle/>
          <a:p>
            <a:r>
              <a:rPr lang="en-US" dirty="0">
                <a:solidFill>
                  <a:schemeClr val="bg1"/>
                </a:solidFill>
              </a:rPr>
              <a:t>Infl</a:t>
            </a:r>
            <a:r>
              <a:rPr lang="en-US" dirty="0"/>
              <a:t>ation: Concentrated</a:t>
            </a:r>
          </a:p>
        </p:txBody>
      </p:sp>
      <p:pic>
        <p:nvPicPr>
          <p:cNvPr id="7" name="Content Placeholder 6" descr="Chart, line chart&#10;&#10;Description automatically generated">
            <a:extLst>
              <a:ext uri="{FF2B5EF4-FFF2-40B4-BE49-F238E27FC236}">
                <a16:creationId xmlns:a16="http://schemas.microsoft.com/office/drawing/2014/main" id="{D2CB956B-4BC5-8649-9607-DBA0282F2496}"/>
              </a:ext>
            </a:extLst>
          </p:cNvPr>
          <p:cNvPicPr>
            <a:picLocks noGrp="1" noChangeAspect="1"/>
          </p:cNvPicPr>
          <p:nvPr>
            <p:ph sz="half" idx="1"/>
          </p:nvPr>
        </p:nvPicPr>
        <p:blipFill>
          <a:blip r:embed="rId2" r:link="rId3"/>
          <a:stretch>
            <a:fillRect/>
          </a:stretch>
        </p:blipFill>
        <p:spPr>
          <a:xfrm>
            <a:off x="82882" y="1300163"/>
            <a:ext cx="5936918" cy="4319339"/>
          </a:xfrm>
        </p:spPr>
      </p:pic>
      <p:pic>
        <p:nvPicPr>
          <p:cNvPr id="9" name="Content Placeholder 8" descr="Chart, line chart&#10;&#10;Description automatically generated">
            <a:extLst>
              <a:ext uri="{FF2B5EF4-FFF2-40B4-BE49-F238E27FC236}">
                <a16:creationId xmlns:a16="http://schemas.microsoft.com/office/drawing/2014/main" id="{210C1134-5845-A140-A47C-1CE79172B90B}"/>
              </a:ext>
            </a:extLst>
          </p:cNvPr>
          <p:cNvPicPr>
            <a:picLocks noGrp="1" noChangeAspect="1"/>
          </p:cNvPicPr>
          <p:nvPr>
            <p:ph sz="half" idx="2"/>
          </p:nvPr>
        </p:nvPicPr>
        <p:blipFill>
          <a:blip r:embed="rId4" r:link="rId5"/>
          <a:stretch>
            <a:fillRect/>
          </a:stretch>
        </p:blipFill>
        <p:spPr>
          <a:xfrm>
            <a:off x="6172200" y="1325563"/>
            <a:ext cx="5936918" cy="4319339"/>
          </a:xfrm>
        </p:spPr>
      </p:pic>
      <p:sp>
        <p:nvSpPr>
          <p:cNvPr id="5" name="Slide Number Placeholder 4">
            <a:extLst>
              <a:ext uri="{FF2B5EF4-FFF2-40B4-BE49-F238E27FC236}">
                <a16:creationId xmlns:a16="http://schemas.microsoft.com/office/drawing/2014/main" id="{06650A23-B73A-FC48-BE6A-A6B6DE9EE5D2}"/>
              </a:ext>
            </a:extLst>
          </p:cNvPr>
          <p:cNvSpPr>
            <a:spLocks noGrp="1"/>
          </p:cNvSpPr>
          <p:nvPr>
            <p:ph type="sldNum" sz="quarter" idx="12"/>
          </p:nvPr>
        </p:nvSpPr>
        <p:spPr/>
        <p:txBody>
          <a:bodyPr/>
          <a:lstStyle/>
          <a:p>
            <a:fld id="{D9F085D5-EC86-4F6A-B501-C1359CB39116}" type="slidenum">
              <a:rPr lang="en-GB" smtClean="0"/>
              <a:t>62</a:t>
            </a:fld>
            <a:endParaRPr lang="en-GB"/>
          </a:p>
        </p:txBody>
      </p:sp>
      <p:sp>
        <p:nvSpPr>
          <p:cNvPr id="6" name="TextBox 5">
            <a:extLst>
              <a:ext uri="{FF2B5EF4-FFF2-40B4-BE49-F238E27FC236}">
                <a16:creationId xmlns:a16="http://schemas.microsoft.com/office/drawing/2014/main" id="{2099E16D-83B5-2046-B0D4-F27B416F6617}"/>
              </a:ext>
            </a:extLst>
          </p:cNvPr>
          <p:cNvSpPr txBox="1"/>
          <p:nvPr/>
        </p:nvSpPr>
        <p:spPr>
          <a:xfrm>
            <a:off x="4965132" y="4504571"/>
            <a:ext cx="2072555" cy="646331"/>
          </a:xfrm>
          <a:prstGeom prst="rect">
            <a:avLst/>
          </a:prstGeom>
          <a:solidFill>
            <a:schemeClr val="bg1"/>
          </a:solidFill>
        </p:spPr>
        <p:txBody>
          <a:bodyPr wrap="none" rtlCol="0">
            <a:spAutoFit/>
          </a:bodyPr>
          <a:lstStyle/>
          <a:p>
            <a:r>
              <a:rPr lang="en-US" sz="3600" b="1" dirty="0"/>
              <a:t>Cost-Push</a:t>
            </a:r>
          </a:p>
        </p:txBody>
      </p:sp>
    </p:spTree>
    <p:extLst>
      <p:ext uri="{BB962C8B-B14F-4D97-AF65-F5344CB8AC3E}">
        <p14:creationId xmlns:p14="http://schemas.microsoft.com/office/powerpoint/2010/main" val="10400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23A8-7FBD-FE4E-8CBD-8D17D401FD88}"/>
              </a:ext>
            </a:extLst>
          </p:cNvPr>
          <p:cNvSpPr>
            <a:spLocks noGrp="1"/>
          </p:cNvSpPr>
          <p:nvPr>
            <p:ph type="title"/>
          </p:nvPr>
        </p:nvSpPr>
        <p:spPr>
          <a:xfrm>
            <a:off x="723899" y="0"/>
            <a:ext cx="10515600" cy="1325563"/>
          </a:xfrm>
        </p:spPr>
        <p:txBody>
          <a:bodyPr/>
          <a:lstStyle/>
          <a:p>
            <a:r>
              <a:rPr lang="en-US" dirty="0">
                <a:solidFill>
                  <a:schemeClr val="bg1"/>
                </a:solidFill>
              </a:rPr>
              <a:t>Sup</a:t>
            </a:r>
            <a:r>
              <a:rPr lang="en-US" dirty="0"/>
              <a:t>ply Chains</a:t>
            </a:r>
          </a:p>
        </p:txBody>
      </p:sp>
      <p:sp>
        <p:nvSpPr>
          <p:cNvPr id="4" name="Slide Number Placeholder 3">
            <a:extLst>
              <a:ext uri="{FF2B5EF4-FFF2-40B4-BE49-F238E27FC236}">
                <a16:creationId xmlns:a16="http://schemas.microsoft.com/office/drawing/2014/main" id="{72828606-6940-2342-BAB8-215E2FC37C49}"/>
              </a:ext>
            </a:extLst>
          </p:cNvPr>
          <p:cNvSpPr>
            <a:spLocks noGrp="1"/>
          </p:cNvSpPr>
          <p:nvPr>
            <p:ph type="sldNum" sz="quarter" idx="12"/>
          </p:nvPr>
        </p:nvSpPr>
        <p:spPr/>
        <p:txBody>
          <a:bodyPr/>
          <a:lstStyle/>
          <a:p>
            <a:fld id="{D9F085D5-EC86-4F6A-B501-C1359CB39116}" type="slidenum">
              <a:rPr lang="en-GB" smtClean="0"/>
              <a:t>63</a:t>
            </a:fld>
            <a:endParaRPr lang="en-GB"/>
          </a:p>
        </p:txBody>
      </p:sp>
      <p:pic>
        <p:nvPicPr>
          <p:cNvPr id="12" name="Content Placeholder 11" descr="Chart&#10;&#10;Description automatically generated">
            <a:extLst>
              <a:ext uri="{FF2B5EF4-FFF2-40B4-BE49-F238E27FC236}">
                <a16:creationId xmlns:a16="http://schemas.microsoft.com/office/drawing/2014/main" id="{C42B8B70-0A9E-0543-9930-D1B7CBED860F}"/>
              </a:ext>
            </a:extLst>
          </p:cNvPr>
          <p:cNvPicPr>
            <a:picLocks noGrp="1" noChangeAspect="1"/>
          </p:cNvPicPr>
          <p:nvPr>
            <p:ph idx="1"/>
          </p:nvPr>
        </p:nvPicPr>
        <p:blipFill>
          <a:blip r:embed="rId2" r:link="rId3"/>
          <a:stretch>
            <a:fillRect/>
          </a:stretch>
        </p:blipFill>
        <p:spPr>
          <a:xfrm>
            <a:off x="1191337" y="1190596"/>
            <a:ext cx="10048162" cy="5024081"/>
          </a:xfrm>
        </p:spPr>
      </p:pic>
      <p:sp>
        <p:nvSpPr>
          <p:cNvPr id="13" name="TextBox 12">
            <a:extLst>
              <a:ext uri="{FF2B5EF4-FFF2-40B4-BE49-F238E27FC236}">
                <a16:creationId xmlns:a16="http://schemas.microsoft.com/office/drawing/2014/main" id="{E73A177B-34EB-5149-9428-D30C9623F06D}"/>
              </a:ext>
            </a:extLst>
          </p:cNvPr>
          <p:cNvSpPr txBox="1"/>
          <p:nvPr/>
        </p:nvSpPr>
        <p:spPr>
          <a:xfrm>
            <a:off x="4965132" y="4504571"/>
            <a:ext cx="2072555" cy="646331"/>
          </a:xfrm>
          <a:prstGeom prst="rect">
            <a:avLst/>
          </a:prstGeom>
          <a:solidFill>
            <a:schemeClr val="bg1"/>
          </a:solidFill>
        </p:spPr>
        <p:txBody>
          <a:bodyPr wrap="none" rtlCol="0">
            <a:spAutoFit/>
          </a:bodyPr>
          <a:lstStyle/>
          <a:p>
            <a:r>
              <a:rPr lang="en-US" sz="3600" b="1" dirty="0"/>
              <a:t>Cost-Push</a:t>
            </a:r>
          </a:p>
        </p:txBody>
      </p:sp>
    </p:spTree>
    <p:extLst>
      <p:ext uri="{BB962C8B-B14F-4D97-AF65-F5344CB8AC3E}">
        <p14:creationId xmlns:p14="http://schemas.microsoft.com/office/powerpoint/2010/main" val="287330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E767-0626-3E4A-A6DD-7B199B2C3E73}"/>
              </a:ext>
            </a:extLst>
          </p:cNvPr>
          <p:cNvSpPr>
            <a:spLocks noGrp="1"/>
          </p:cNvSpPr>
          <p:nvPr>
            <p:ph type="title"/>
          </p:nvPr>
        </p:nvSpPr>
        <p:spPr>
          <a:xfrm>
            <a:off x="741949" y="0"/>
            <a:ext cx="10515600" cy="1325563"/>
          </a:xfrm>
        </p:spPr>
        <p:txBody>
          <a:bodyPr/>
          <a:lstStyle/>
          <a:p>
            <a:r>
              <a:rPr lang="en-US" dirty="0">
                <a:solidFill>
                  <a:schemeClr val="bg1"/>
                </a:solidFill>
              </a:rPr>
              <a:t>Imp</a:t>
            </a:r>
            <a:r>
              <a:rPr lang="en-US" dirty="0"/>
              <a:t>ort Prices Are Elevated</a:t>
            </a:r>
          </a:p>
        </p:txBody>
      </p:sp>
      <p:sp>
        <p:nvSpPr>
          <p:cNvPr id="4" name="Slide Number Placeholder 3">
            <a:extLst>
              <a:ext uri="{FF2B5EF4-FFF2-40B4-BE49-F238E27FC236}">
                <a16:creationId xmlns:a16="http://schemas.microsoft.com/office/drawing/2014/main" id="{17B1860E-B719-0847-9D31-959DE6EDCA88}"/>
              </a:ext>
            </a:extLst>
          </p:cNvPr>
          <p:cNvSpPr>
            <a:spLocks noGrp="1"/>
          </p:cNvSpPr>
          <p:nvPr>
            <p:ph type="sldNum" sz="quarter" idx="12"/>
          </p:nvPr>
        </p:nvSpPr>
        <p:spPr/>
        <p:txBody>
          <a:bodyPr/>
          <a:lstStyle/>
          <a:p>
            <a:fld id="{D9F085D5-EC86-4F6A-B501-C1359CB39116}" type="slidenum">
              <a:rPr lang="en-GB" smtClean="0"/>
              <a:t>64</a:t>
            </a:fld>
            <a:endParaRPr lang="en-GB"/>
          </a:p>
        </p:txBody>
      </p:sp>
      <p:sp>
        <p:nvSpPr>
          <p:cNvPr id="7" name="TextBox 6">
            <a:extLst>
              <a:ext uri="{FF2B5EF4-FFF2-40B4-BE49-F238E27FC236}">
                <a16:creationId xmlns:a16="http://schemas.microsoft.com/office/drawing/2014/main" id="{92C1582C-190B-7F4C-9999-046C4557D663}"/>
              </a:ext>
            </a:extLst>
          </p:cNvPr>
          <p:cNvSpPr txBox="1"/>
          <p:nvPr/>
        </p:nvSpPr>
        <p:spPr>
          <a:xfrm>
            <a:off x="3821723" y="1839050"/>
            <a:ext cx="3647089" cy="369332"/>
          </a:xfrm>
          <a:prstGeom prst="rect">
            <a:avLst/>
          </a:prstGeom>
          <a:noFill/>
        </p:spPr>
        <p:txBody>
          <a:bodyPr wrap="none" rtlCol="0">
            <a:spAutoFit/>
          </a:bodyPr>
          <a:lstStyle/>
          <a:p>
            <a:r>
              <a:rPr lang="en-US" dirty="0"/>
              <a:t>Inflation – Imported Products: 9-10%</a:t>
            </a:r>
          </a:p>
        </p:txBody>
      </p:sp>
      <p:pic>
        <p:nvPicPr>
          <p:cNvPr id="5" name="Picture 4">
            <a:extLst>
              <a:ext uri="{FF2B5EF4-FFF2-40B4-BE49-F238E27FC236}">
                <a16:creationId xmlns:a16="http://schemas.microsoft.com/office/drawing/2014/main" id="{B2E4720E-46B0-B547-AA32-45E153F5F7A9}"/>
              </a:ext>
            </a:extLst>
          </p:cNvPr>
          <p:cNvPicPr>
            <a:picLocks noChangeAspect="1"/>
          </p:cNvPicPr>
          <p:nvPr/>
        </p:nvPicPr>
        <p:blipFill>
          <a:blip r:embed="rId2" r:link="rId3"/>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2154719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683D-0E7D-4F42-ABC8-0A5A3993D43C}"/>
              </a:ext>
            </a:extLst>
          </p:cNvPr>
          <p:cNvSpPr>
            <a:spLocks noGrp="1"/>
          </p:cNvSpPr>
          <p:nvPr>
            <p:ph type="title"/>
          </p:nvPr>
        </p:nvSpPr>
        <p:spPr>
          <a:xfrm>
            <a:off x="803475" y="0"/>
            <a:ext cx="10515600" cy="1325563"/>
          </a:xfrm>
        </p:spPr>
        <p:txBody>
          <a:bodyPr/>
          <a:lstStyle/>
          <a:p>
            <a:r>
              <a:rPr lang="en-US" dirty="0">
                <a:solidFill>
                  <a:schemeClr val="bg1"/>
                </a:solidFill>
              </a:rPr>
              <a:t>Cor</a:t>
            </a:r>
            <a:r>
              <a:rPr lang="en-US" dirty="0"/>
              <a:t>porations Have Pricing Power!</a:t>
            </a:r>
          </a:p>
        </p:txBody>
      </p:sp>
      <p:pic>
        <p:nvPicPr>
          <p:cNvPr id="6" name="Content Placeholder 5" descr="Chart, line chart&#10;&#10;Description automatically generated">
            <a:extLst>
              <a:ext uri="{FF2B5EF4-FFF2-40B4-BE49-F238E27FC236}">
                <a16:creationId xmlns:a16="http://schemas.microsoft.com/office/drawing/2014/main" id="{DF2A8DE8-1130-6E48-8290-5F01A818C97A}"/>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B19B57A6-A750-024E-8360-3BD512498194}"/>
              </a:ext>
            </a:extLst>
          </p:cNvPr>
          <p:cNvSpPr>
            <a:spLocks noGrp="1"/>
          </p:cNvSpPr>
          <p:nvPr>
            <p:ph type="sldNum" sz="quarter" idx="12"/>
          </p:nvPr>
        </p:nvSpPr>
        <p:spPr/>
        <p:txBody>
          <a:bodyPr/>
          <a:lstStyle/>
          <a:p>
            <a:fld id="{D9F085D5-EC86-4F6A-B501-C1359CB39116}" type="slidenum">
              <a:rPr lang="en-GB" smtClean="0"/>
              <a:t>65</a:t>
            </a:fld>
            <a:endParaRPr lang="en-GB"/>
          </a:p>
        </p:txBody>
      </p:sp>
      <p:sp>
        <p:nvSpPr>
          <p:cNvPr id="7" name="TextBox 6">
            <a:extLst>
              <a:ext uri="{FF2B5EF4-FFF2-40B4-BE49-F238E27FC236}">
                <a16:creationId xmlns:a16="http://schemas.microsoft.com/office/drawing/2014/main" id="{3CE102AC-0519-DA40-BA52-BA53C23BDBAA}"/>
              </a:ext>
            </a:extLst>
          </p:cNvPr>
          <p:cNvSpPr txBox="1"/>
          <p:nvPr/>
        </p:nvSpPr>
        <p:spPr>
          <a:xfrm>
            <a:off x="5325979" y="1556084"/>
            <a:ext cx="2320059" cy="461665"/>
          </a:xfrm>
          <a:prstGeom prst="rect">
            <a:avLst/>
          </a:prstGeom>
          <a:solidFill>
            <a:schemeClr val="bg1"/>
          </a:solidFill>
        </p:spPr>
        <p:txBody>
          <a:bodyPr wrap="none" rtlCol="0">
            <a:spAutoFit/>
          </a:bodyPr>
          <a:lstStyle/>
          <a:p>
            <a:r>
              <a:rPr lang="en-US" sz="2400" dirty="0"/>
              <a:t>Corporate Profits</a:t>
            </a:r>
          </a:p>
        </p:txBody>
      </p:sp>
    </p:spTree>
    <p:extLst>
      <p:ext uri="{BB962C8B-B14F-4D97-AF65-F5344CB8AC3E}">
        <p14:creationId xmlns:p14="http://schemas.microsoft.com/office/powerpoint/2010/main" val="2742693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B5CB-89C7-2E71-B0A0-29D67686185B}"/>
              </a:ext>
            </a:extLst>
          </p:cNvPr>
          <p:cNvSpPr>
            <a:spLocks noGrp="1"/>
          </p:cNvSpPr>
          <p:nvPr>
            <p:ph type="title"/>
          </p:nvPr>
        </p:nvSpPr>
        <p:spPr/>
        <p:txBody>
          <a:bodyPr/>
          <a:lstStyle/>
          <a:p>
            <a:r>
              <a:rPr lang="en-US" dirty="0">
                <a:solidFill>
                  <a:schemeClr val="bg1"/>
                </a:solidFill>
              </a:rPr>
              <a:t>Shr</a:t>
            </a:r>
            <a:r>
              <a:rPr lang="en-US" dirty="0"/>
              <a:t>inkflation</a:t>
            </a:r>
          </a:p>
        </p:txBody>
      </p:sp>
      <p:pic>
        <p:nvPicPr>
          <p:cNvPr id="6" name="Content Placeholder 5" descr="A graph with numbers and dots&#10;&#10;Description automatically generated">
            <a:extLst>
              <a:ext uri="{FF2B5EF4-FFF2-40B4-BE49-F238E27FC236}">
                <a16:creationId xmlns:a16="http://schemas.microsoft.com/office/drawing/2014/main" id="{2DDEFEB2-C14F-6840-5358-8AF41DE458E3}"/>
              </a:ext>
            </a:extLst>
          </p:cNvPr>
          <p:cNvPicPr>
            <a:picLocks noGrp="1" noChangeAspect="1"/>
          </p:cNvPicPr>
          <p:nvPr>
            <p:ph idx="1"/>
          </p:nvPr>
        </p:nvPicPr>
        <p:blipFill>
          <a:blip r:embed="rId3"/>
          <a:stretch>
            <a:fillRect/>
          </a:stretch>
        </p:blipFill>
        <p:spPr>
          <a:xfrm>
            <a:off x="256850" y="1325563"/>
            <a:ext cx="11678299" cy="4402019"/>
          </a:xfrm>
        </p:spPr>
      </p:pic>
      <p:sp>
        <p:nvSpPr>
          <p:cNvPr id="4" name="Slide Number Placeholder 3">
            <a:extLst>
              <a:ext uri="{FF2B5EF4-FFF2-40B4-BE49-F238E27FC236}">
                <a16:creationId xmlns:a16="http://schemas.microsoft.com/office/drawing/2014/main" id="{18DC268E-C9CF-0EAF-6FC9-968ADC6D8047}"/>
              </a:ext>
            </a:extLst>
          </p:cNvPr>
          <p:cNvSpPr>
            <a:spLocks noGrp="1"/>
          </p:cNvSpPr>
          <p:nvPr>
            <p:ph type="sldNum" sz="quarter" idx="12"/>
          </p:nvPr>
        </p:nvSpPr>
        <p:spPr/>
        <p:txBody>
          <a:bodyPr/>
          <a:lstStyle/>
          <a:p>
            <a:fld id="{D9F085D5-EC86-4F6A-B501-C1359CB39116}" type="slidenum">
              <a:rPr lang="en-GB" smtClean="0"/>
              <a:t>66</a:t>
            </a:fld>
            <a:endParaRPr lang="en-GB"/>
          </a:p>
        </p:txBody>
      </p:sp>
    </p:spTree>
    <p:extLst>
      <p:ext uri="{BB962C8B-B14F-4D97-AF65-F5344CB8AC3E}">
        <p14:creationId xmlns:p14="http://schemas.microsoft.com/office/powerpoint/2010/main" val="2580953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3BAAC-CE45-546E-23C2-936EA3591AAB}"/>
              </a:ext>
            </a:extLst>
          </p:cNvPr>
          <p:cNvSpPr>
            <a:spLocks noGrp="1"/>
          </p:cNvSpPr>
          <p:nvPr>
            <p:ph type="title"/>
          </p:nvPr>
        </p:nvSpPr>
        <p:spPr/>
        <p:txBody>
          <a:bodyPr/>
          <a:lstStyle/>
          <a:p>
            <a:r>
              <a:rPr lang="en-US" dirty="0">
                <a:solidFill>
                  <a:schemeClr val="bg1"/>
                </a:solidFill>
              </a:rPr>
              <a:t>Infl</a:t>
            </a:r>
            <a:r>
              <a:rPr lang="en-US" dirty="0"/>
              <a:t>ation is Not just a U.S. Problem</a:t>
            </a:r>
          </a:p>
        </p:txBody>
      </p:sp>
      <p:pic>
        <p:nvPicPr>
          <p:cNvPr id="6" name="Content Placeholder 5" descr="Chart, line chart&#10;&#10;Description automatically generated">
            <a:extLst>
              <a:ext uri="{FF2B5EF4-FFF2-40B4-BE49-F238E27FC236}">
                <a16:creationId xmlns:a16="http://schemas.microsoft.com/office/drawing/2014/main" id="{D6BBD427-E657-66E1-8491-4EA28A226C97}"/>
              </a:ext>
            </a:extLst>
          </p:cNvPr>
          <p:cNvPicPr>
            <a:picLocks noGrp="1" noChangeAspect="1"/>
          </p:cNvPicPr>
          <p:nvPr>
            <p:ph idx="1"/>
          </p:nvPr>
        </p:nvPicPr>
        <p:blipFill>
          <a:blip r:embed="rId2"/>
          <a:stretch>
            <a:fillRect/>
          </a:stretch>
        </p:blipFill>
        <p:spPr>
          <a:xfrm>
            <a:off x="1781907" y="1190090"/>
            <a:ext cx="8517875" cy="4906168"/>
          </a:xfrm>
        </p:spPr>
      </p:pic>
      <p:sp>
        <p:nvSpPr>
          <p:cNvPr id="4" name="Slide Number Placeholder 3">
            <a:extLst>
              <a:ext uri="{FF2B5EF4-FFF2-40B4-BE49-F238E27FC236}">
                <a16:creationId xmlns:a16="http://schemas.microsoft.com/office/drawing/2014/main" id="{C6029552-2C97-B6DE-18CA-CFB30BAF6EC4}"/>
              </a:ext>
            </a:extLst>
          </p:cNvPr>
          <p:cNvSpPr>
            <a:spLocks noGrp="1"/>
          </p:cNvSpPr>
          <p:nvPr>
            <p:ph type="sldNum" sz="quarter" idx="12"/>
          </p:nvPr>
        </p:nvSpPr>
        <p:spPr/>
        <p:txBody>
          <a:bodyPr/>
          <a:lstStyle/>
          <a:p>
            <a:fld id="{D9F085D5-EC86-4F6A-B501-C1359CB39116}" type="slidenum">
              <a:rPr lang="en-GB" smtClean="0"/>
              <a:t>67</a:t>
            </a:fld>
            <a:endParaRPr lang="en-GB"/>
          </a:p>
        </p:txBody>
      </p:sp>
    </p:spTree>
    <p:extLst>
      <p:ext uri="{BB962C8B-B14F-4D97-AF65-F5344CB8AC3E}">
        <p14:creationId xmlns:p14="http://schemas.microsoft.com/office/powerpoint/2010/main" val="7986201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3BA-D526-3243-9C0E-724681E8F03C}"/>
              </a:ext>
            </a:extLst>
          </p:cNvPr>
          <p:cNvSpPr>
            <a:spLocks noGrp="1"/>
          </p:cNvSpPr>
          <p:nvPr>
            <p:ph type="title"/>
          </p:nvPr>
        </p:nvSpPr>
        <p:spPr/>
        <p:txBody>
          <a:bodyPr/>
          <a:lstStyle/>
          <a:p>
            <a:r>
              <a:rPr lang="en-US" dirty="0">
                <a:solidFill>
                  <a:schemeClr val="bg1"/>
                </a:solidFill>
              </a:rPr>
              <a:t>Wa</a:t>
            </a:r>
            <a:r>
              <a:rPr lang="en-US" dirty="0"/>
              <a:t>ge Growth – Exceeds Inflation</a:t>
            </a:r>
          </a:p>
        </p:txBody>
      </p:sp>
      <p:sp>
        <p:nvSpPr>
          <p:cNvPr id="4" name="Slide Number Placeholder 3">
            <a:extLst>
              <a:ext uri="{FF2B5EF4-FFF2-40B4-BE49-F238E27FC236}">
                <a16:creationId xmlns:a16="http://schemas.microsoft.com/office/drawing/2014/main" id="{9806C26A-3917-884A-97AA-7A45ABE49712}"/>
              </a:ext>
            </a:extLst>
          </p:cNvPr>
          <p:cNvSpPr>
            <a:spLocks noGrp="1"/>
          </p:cNvSpPr>
          <p:nvPr>
            <p:ph type="sldNum" sz="quarter" idx="12"/>
          </p:nvPr>
        </p:nvSpPr>
        <p:spPr/>
        <p:txBody>
          <a:bodyPr/>
          <a:lstStyle/>
          <a:p>
            <a:fld id="{D9F085D5-EC86-4F6A-B501-C1359CB39116}" type="slidenum">
              <a:rPr lang="en-GB" smtClean="0"/>
              <a:t>68</a:t>
            </a:fld>
            <a:endParaRPr lang="en-GB"/>
          </a:p>
        </p:txBody>
      </p:sp>
      <p:pic>
        <p:nvPicPr>
          <p:cNvPr id="10" name="Content Placeholder 9">
            <a:extLst>
              <a:ext uri="{FF2B5EF4-FFF2-40B4-BE49-F238E27FC236}">
                <a16:creationId xmlns:a16="http://schemas.microsoft.com/office/drawing/2014/main" id="{1910E935-6DE2-3245-80FD-35A194C3C478}"/>
              </a:ext>
            </a:extLst>
          </p:cNvPr>
          <p:cNvPicPr>
            <a:picLocks noGrp="1" noChangeAspect="1"/>
          </p:cNvPicPr>
          <p:nvPr>
            <p:ph idx="1"/>
          </p:nvPr>
        </p:nvPicPr>
        <p:blipFill>
          <a:blip r:embed="rId3" r:link="rId4"/>
          <a:srcRect/>
          <a:stretch>
            <a:fillRect/>
          </a:stretch>
        </p:blipFill>
        <p:spPr>
          <a:xfrm>
            <a:off x="2116987" y="929372"/>
            <a:ext cx="7958026" cy="5300854"/>
          </a:xfrm>
        </p:spPr>
      </p:pic>
    </p:spTree>
    <p:extLst>
      <p:ext uri="{BB962C8B-B14F-4D97-AF65-F5344CB8AC3E}">
        <p14:creationId xmlns:p14="http://schemas.microsoft.com/office/powerpoint/2010/main" val="26120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9F65C-76A8-15F6-5912-117489CFB6E5}"/>
              </a:ext>
            </a:extLst>
          </p:cNvPr>
          <p:cNvSpPr>
            <a:spLocks noGrp="1"/>
          </p:cNvSpPr>
          <p:nvPr>
            <p:ph type="title"/>
          </p:nvPr>
        </p:nvSpPr>
        <p:spPr/>
        <p:txBody>
          <a:bodyPr/>
          <a:lstStyle/>
          <a:p>
            <a:r>
              <a:rPr lang="en-US" dirty="0">
                <a:solidFill>
                  <a:schemeClr val="bg1"/>
                </a:solidFill>
              </a:rPr>
              <a:t>Hig</a:t>
            </a:r>
            <a:r>
              <a:rPr lang="en-US" dirty="0"/>
              <a:t>h Prices versus Inflation</a:t>
            </a:r>
          </a:p>
        </p:txBody>
      </p:sp>
      <p:sp>
        <p:nvSpPr>
          <p:cNvPr id="4" name="Slide Number Placeholder 3">
            <a:extLst>
              <a:ext uri="{FF2B5EF4-FFF2-40B4-BE49-F238E27FC236}">
                <a16:creationId xmlns:a16="http://schemas.microsoft.com/office/drawing/2014/main" id="{1E117313-AFAA-3899-2023-AE1779636EDF}"/>
              </a:ext>
            </a:extLst>
          </p:cNvPr>
          <p:cNvSpPr>
            <a:spLocks noGrp="1"/>
          </p:cNvSpPr>
          <p:nvPr>
            <p:ph type="sldNum" sz="quarter" idx="12"/>
          </p:nvPr>
        </p:nvSpPr>
        <p:spPr/>
        <p:txBody>
          <a:bodyPr/>
          <a:lstStyle/>
          <a:p>
            <a:fld id="{D9F085D5-EC86-4F6A-B501-C1359CB39116}" type="slidenum">
              <a:rPr lang="en-GB" smtClean="0"/>
              <a:t>69</a:t>
            </a:fld>
            <a:endParaRPr lang="en-GB"/>
          </a:p>
        </p:txBody>
      </p:sp>
      <p:graphicFrame>
        <p:nvGraphicFramePr>
          <p:cNvPr id="7" name="Content Placeholder 6">
            <a:extLst>
              <a:ext uri="{FF2B5EF4-FFF2-40B4-BE49-F238E27FC236}">
                <a16:creationId xmlns:a16="http://schemas.microsoft.com/office/drawing/2014/main" id="{D9FFBB58-1B4E-A6E2-DE53-6D651856D3BF}"/>
              </a:ext>
            </a:extLst>
          </p:cNvPr>
          <p:cNvGraphicFramePr>
            <a:graphicFrameLocks noGrp="1"/>
          </p:cNvGraphicFramePr>
          <p:nvPr>
            <p:ph idx="1"/>
          </p:nvPr>
        </p:nvGraphicFramePr>
        <p:xfrm>
          <a:off x="838199" y="1146629"/>
          <a:ext cx="10724535" cy="49739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7004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507124" y="1253331"/>
            <a:ext cx="11177751" cy="4351338"/>
          </a:xfrm>
        </p:spPr>
        <p:txBody>
          <a:bodyPr/>
          <a:lstStyle/>
          <a:p>
            <a:pPr>
              <a:spcAft>
                <a:spcPts val="1000"/>
              </a:spcAft>
            </a:pPr>
            <a:r>
              <a:rPr lang="en-US" dirty="0"/>
              <a:t>Contemporary Economic Policy</a:t>
            </a:r>
          </a:p>
          <a:p>
            <a:pPr lvl="1">
              <a:spcAft>
                <a:spcPts val="1000"/>
              </a:spcAft>
            </a:pPr>
            <a:r>
              <a:rPr lang="en-US" b="1" dirty="0"/>
              <a:t>Week 1 (6/4):	US Economic Update (Jon </a:t>
            </a:r>
            <a:r>
              <a:rPr lang="en-US" b="1" dirty="0" err="1"/>
              <a:t>Haveman</a:t>
            </a:r>
            <a:r>
              <a:rPr lang="en-US" b="1" dirty="0"/>
              <a:t>, NEED)</a:t>
            </a:r>
          </a:p>
          <a:p>
            <a:pPr lvl="1">
              <a:spcAft>
                <a:spcPts val="1000"/>
              </a:spcAft>
            </a:pPr>
            <a:r>
              <a:rPr lang="en-US" dirty="0"/>
              <a:t>Week 2 (6/11): 	Economics of Immigration</a:t>
            </a:r>
          </a:p>
          <a:p>
            <a:pPr lvl="1">
              <a:spcAft>
                <a:spcPts val="1000"/>
              </a:spcAft>
            </a:pPr>
            <a:r>
              <a:rPr lang="en-US" dirty="0"/>
              <a:t>Week 3 (6/18):	Federal Debt</a:t>
            </a:r>
          </a:p>
          <a:p>
            <a:pPr lvl="1">
              <a:spcAft>
                <a:spcPts val="1000"/>
              </a:spcAft>
            </a:pPr>
            <a:r>
              <a:rPr lang="en-US" dirty="0"/>
              <a:t>Week 4 (6/25):	Taxes: Rebellion, Rascals, and Revenue</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39615457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33316-87C7-34FC-FD19-C2800140467B}"/>
              </a:ext>
            </a:extLst>
          </p:cNvPr>
          <p:cNvSpPr>
            <a:spLocks noGrp="1"/>
          </p:cNvSpPr>
          <p:nvPr>
            <p:ph type="title"/>
          </p:nvPr>
        </p:nvSpPr>
        <p:spPr>
          <a:xfrm>
            <a:off x="752136" y="0"/>
            <a:ext cx="10515600" cy="1325563"/>
          </a:xfrm>
        </p:spPr>
        <p:txBody>
          <a:bodyPr/>
          <a:lstStyle/>
          <a:p>
            <a:r>
              <a:rPr lang="en-US" dirty="0">
                <a:solidFill>
                  <a:schemeClr val="bg1"/>
                </a:solidFill>
              </a:rPr>
              <a:t>Mis</a:t>
            </a:r>
            <a:r>
              <a:rPr lang="en-US" dirty="0"/>
              <a:t>match: Feelings About the Economy</a:t>
            </a:r>
          </a:p>
        </p:txBody>
      </p:sp>
      <p:pic>
        <p:nvPicPr>
          <p:cNvPr id="6" name="Content Placeholder 5" descr="A graph with blue and white bars&#10;&#10;Description automatically generated">
            <a:extLst>
              <a:ext uri="{FF2B5EF4-FFF2-40B4-BE49-F238E27FC236}">
                <a16:creationId xmlns:a16="http://schemas.microsoft.com/office/drawing/2014/main" id="{4CF72A50-0774-C33E-B3CC-9751EFA42314}"/>
              </a:ext>
            </a:extLst>
          </p:cNvPr>
          <p:cNvPicPr>
            <a:picLocks noGrp="1" noChangeAspect="1"/>
          </p:cNvPicPr>
          <p:nvPr>
            <p:ph idx="1"/>
          </p:nvPr>
        </p:nvPicPr>
        <p:blipFill>
          <a:blip r:embed="rId2"/>
          <a:stretch>
            <a:fillRect/>
          </a:stretch>
        </p:blipFill>
        <p:spPr>
          <a:xfrm>
            <a:off x="1674388" y="1186959"/>
            <a:ext cx="8843223" cy="4904768"/>
          </a:xfrm>
        </p:spPr>
      </p:pic>
      <p:sp>
        <p:nvSpPr>
          <p:cNvPr id="4" name="Slide Number Placeholder 3">
            <a:extLst>
              <a:ext uri="{FF2B5EF4-FFF2-40B4-BE49-F238E27FC236}">
                <a16:creationId xmlns:a16="http://schemas.microsoft.com/office/drawing/2014/main" id="{16B84695-C69E-2D4A-92E3-7B325C3F0ED6}"/>
              </a:ext>
            </a:extLst>
          </p:cNvPr>
          <p:cNvSpPr>
            <a:spLocks noGrp="1"/>
          </p:cNvSpPr>
          <p:nvPr>
            <p:ph type="sldNum" sz="quarter" idx="12"/>
          </p:nvPr>
        </p:nvSpPr>
        <p:spPr/>
        <p:txBody>
          <a:bodyPr/>
          <a:lstStyle/>
          <a:p>
            <a:fld id="{D9F085D5-EC86-4F6A-B501-C1359CB39116}" type="slidenum">
              <a:rPr lang="en-GB" smtClean="0"/>
              <a:t>70</a:t>
            </a:fld>
            <a:endParaRPr lang="en-GB"/>
          </a:p>
        </p:txBody>
      </p:sp>
      <p:sp>
        <p:nvSpPr>
          <p:cNvPr id="7" name="TextBox 6">
            <a:extLst>
              <a:ext uri="{FF2B5EF4-FFF2-40B4-BE49-F238E27FC236}">
                <a16:creationId xmlns:a16="http://schemas.microsoft.com/office/drawing/2014/main" id="{3342808E-2FA3-8D4E-BFD0-5A404381A051}"/>
              </a:ext>
            </a:extLst>
          </p:cNvPr>
          <p:cNvSpPr txBox="1"/>
          <p:nvPr/>
        </p:nvSpPr>
        <p:spPr>
          <a:xfrm>
            <a:off x="7444291" y="6456851"/>
            <a:ext cx="4189288" cy="276999"/>
          </a:xfrm>
          <a:prstGeom prst="rect">
            <a:avLst/>
          </a:prstGeom>
          <a:noFill/>
        </p:spPr>
        <p:txBody>
          <a:bodyPr wrap="none" rtlCol="0">
            <a:spAutoFit/>
          </a:bodyPr>
          <a:lstStyle/>
          <a:p>
            <a:r>
              <a:rPr lang="en-US" sz="1200" dirty="0"/>
              <a:t>Source: What’s Wrong With the Economy? It’s You, Not the Data</a:t>
            </a:r>
          </a:p>
        </p:txBody>
      </p:sp>
      <p:sp>
        <p:nvSpPr>
          <p:cNvPr id="3" name="Rectangle 2">
            <a:extLst>
              <a:ext uri="{FF2B5EF4-FFF2-40B4-BE49-F238E27FC236}">
                <a16:creationId xmlns:a16="http://schemas.microsoft.com/office/drawing/2014/main" id="{102F75B8-9D21-31AA-5E11-6888DB8EF78D}"/>
              </a:ext>
            </a:extLst>
          </p:cNvPr>
          <p:cNvSpPr/>
          <p:nvPr/>
        </p:nvSpPr>
        <p:spPr>
          <a:xfrm>
            <a:off x="1312433" y="2614108"/>
            <a:ext cx="9563548" cy="2850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descr="A graph with blue and white bars&#10;&#10;Description automatically generated">
            <a:extLst>
              <a:ext uri="{FF2B5EF4-FFF2-40B4-BE49-F238E27FC236}">
                <a16:creationId xmlns:a16="http://schemas.microsoft.com/office/drawing/2014/main" id="{1B66D606-A922-ED8D-D965-85D9BD2D3333}"/>
              </a:ext>
            </a:extLst>
          </p:cNvPr>
          <p:cNvPicPr>
            <a:picLocks noChangeAspect="1"/>
          </p:cNvPicPr>
          <p:nvPr/>
        </p:nvPicPr>
        <p:blipFill>
          <a:blip r:embed="rId2"/>
          <a:stretch>
            <a:fillRect/>
          </a:stretch>
        </p:blipFill>
        <p:spPr>
          <a:xfrm>
            <a:off x="1674388" y="1186959"/>
            <a:ext cx="8843223" cy="4904768"/>
          </a:xfrm>
          <a:prstGeom prst="rect">
            <a:avLst/>
          </a:prstGeom>
        </p:spPr>
      </p:pic>
    </p:spTree>
    <p:extLst>
      <p:ext uri="{BB962C8B-B14F-4D97-AF65-F5344CB8AC3E}">
        <p14:creationId xmlns:p14="http://schemas.microsoft.com/office/powerpoint/2010/main" val="85157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6179-38BB-4B93-877F-D3E29D879ADF}"/>
              </a:ext>
            </a:extLst>
          </p:cNvPr>
          <p:cNvSpPr>
            <a:spLocks noGrp="1"/>
          </p:cNvSpPr>
          <p:nvPr>
            <p:ph type="title"/>
          </p:nvPr>
        </p:nvSpPr>
        <p:spPr/>
        <p:txBody>
          <a:bodyPr/>
          <a:lstStyle/>
          <a:p>
            <a:r>
              <a:rPr lang="en-US" dirty="0">
                <a:solidFill>
                  <a:schemeClr val="bg1"/>
                </a:solidFill>
              </a:rPr>
              <a:t>My</a:t>
            </a:r>
            <a:r>
              <a:rPr lang="en-US" dirty="0"/>
              <a:t> Thoughts on the Future of Inflation </a:t>
            </a:r>
          </a:p>
        </p:txBody>
      </p:sp>
      <p:sp>
        <p:nvSpPr>
          <p:cNvPr id="3" name="Content Placeholder 2">
            <a:extLst>
              <a:ext uri="{FF2B5EF4-FFF2-40B4-BE49-F238E27FC236}">
                <a16:creationId xmlns:a16="http://schemas.microsoft.com/office/drawing/2014/main" id="{244D4062-94C1-42C1-B9BD-4179D241A8FA}"/>
              </a:ext>
            </a:extLst>
          </p:cNvPr>
          <p:cNvSpPr>
            <a:spLocks noGrp="1"/>
          </p:cNvSpPr>
          <p:nvPr>
            <p:ph idx="1"/>
          </p:nvPr>
        </p:nvSpPr>
        <p:spPr/>
        <p:txBody>
          <a:bodyPr>
            <a:normAutofit/>
          </a:bodyPr>
          <a:lstStyle/>
          <a:p>
            <a:r>
              <a:rPr lang="en-US" dirty="0"/>
              <a:t>Most indicators suggests continued declines.</a:t>
            </a:r>
          </a:p>
          <a:p>
            <a:r>
              <a:rPr lang="en-US" dirty="0"/>
              <a:t>Market expectations are worsening.</a:t>
            </a:r>
          </a:p>
          <a:p>
            <a:r>
              <a:rPr lang="en-US" dirty="0"/>
              <a:t>Return to 2% might take a little longer.</a:t>
            </a:r>
          </a:p>
          <a:p>
            <a:r>
              <a:rPr lang="en-US" dirty="0"/>
              <a:t>Federal Funds rate to stay high for some time.</a:t>
            </a:r>
          </a:p>
          <a:p>
            <a:r>
              <a:rPr lang="en-US" dirty="0"/>
              <a:t>Popular expectations may take a little while to catch up.</a:t>
            </a:r>
          </a:p>
        </p:txBody>
      </p:sp>
      <p:sp>
        <p:nvSpPr>
          <p:cNvPr id="4" name="Slide Number Placeholder 3">
            <a:extLst>
              <a:ext uri="{FF2B5EF4-FFF2-40B4-BE49-F238E27FC236}">
                <a16:creationId xmlns:a16="http://schemas.microsoft.com/office/drawing/2014/main" id="{75FE8195-C736-4289-BF84-7C9434E63D34}"/>
              </a:ext>
            </a:extLst>
          </p:cNvPr>
          <p:cNvSpPr>
            <a:spLocks noGrp="1"/>
          </p:cNvSpPr>
          <p:nvPr>
            <p:ph type="sldNum" sz="quarter" idx="12"/>
          </p:nvPr>
        </p:nvSpPr>
        <p:spPr/>
        <p:txBody>
          <a:bodyPr/>
          <a:lstStyle/>
          <a:p>
            <a:fld id="{D9F085D5-EC86-4F6A-B501-C1359CB39116}" type="slidenum">
              <a:rPr lang="en-GB" smtClean="0"/>
              <a:t>71</a:t>
            </a:fld>
            <a:endParaRPr lang="en-GB"/>
          </a:p>
        </p:txBody>
      </p:sp>
    </p:spTree>
    <p:extLst>
      <p:ext uri="{BB962C8B-B14F-4D97-AF65-F5344CB8AC3E}">
        <p14:creationId xmlns:p14="http://schemas.microsoft.com/office/powerpoint/2010/main" val="105848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38C0-D6BB-E04A-B038-3AE0C4CE1EA0}"/>
              </a:ext>
            </a:extLst>
          </p:cNvPr>
          <p:cNvSpPr>
            <a:spLocks noGrp="1"/>
          </p:cNvSpPr>
          <p:nvPr>
            <p:ph type="title"/>
          </p:nvPr>
        </p:nvSpPr>
        <p:spPr/>
        <p:txBody>
          <a:bodyPr/>
          <a:lstStyle/>
          <a:p>
            <a:r>
              <a:rPr lang="en-US" dirty="0"/>
              <a:t>The Fed: Reining in Inflation!</a:t>
            </a:r>
          </a:p>
        </p:txBody>
      </p:sp>
      <p:sp>
        <p:nvSpPr>
          <p:cNvPr id="3" name="Text Placeholder 2">
            <a:extLst>
              <a:ext uri="{FF2B5EF4-FFF2-40B4-BE49-F238E27FC236}">
                <a16:creationId xmlns:a16="http://schemas.microsoft.com/office/drawing/2014/main" id="{2A5F1762-7F27-034B-9A1E-7DF4CA0A63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6F6F8E-D5F7-554C-87DD-571BD9B83512}"/>
              </a:ext>
            </a:extLst>
          </p:cNvPr>
          <p:cNvSpPr>
            <a:spLocks noGrp="1"/>
          </p:cNvSpPr>
          <p:nvPr>
            <p:ph type="sldNum" sz="quarter" idx="12"/>
          </p:nvPr>
        </p:nvSpPr>
        <p:spPr/>
        <p:txBody>
          <a:bodyPr/>
          <a:lstStyle/>
          <a:p>
            <a:fld id="{D9F085D5-EC86-4F6A-B501-C1359CB39116}" type="slidenum">
              <a:rPr lang="en-GB" smtClean="0"/>
              <a:t>72</a:t>
            </a:fld>
            <a:endParaRPr lang="en-GB"/>
          </a:p>
        </p:txBody>
      </p:sp>
    </p:spTree>
    <p:extLst>
      <p:ext uri="{BB962C8B-B14F-4D97-AF65-F5344CB8AC3E}">
        <p14:creationId xmlns:p14="http://schemas.microsoft.com/office/powerpoint/2010/main" val="19393468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6CD1-9A71-1044-B634-D5ABCF420383}"/>
              </a:ext>
            </a:extLst>
          </p:cNvPr>
          <p:cNvSpPr>
            <a:spLocks noGrp="1"/>
          </p:cNvSpPr>
          <p:nvPr>
            <p:ph type="title"/>
          </p:nvPr>
        </p:nvSpPr>
        <p:spPr>
          <a:xfrm>
            <a:off x="784413" y="0"/>
            <a:ext cx="10515600" cy="1325563"/>
          </a:xfrm>
        </p:spPr>
        <p:txBody>
          <a:bodyPr/>
          <a:lstStyle/>
          <a:p>
            <a:r>
              <a:rPr lang="en-US" dirty="0">
                <a:solidFill>
                  <a:schemeClr val="bg1"/>
                </a:solidFill>
              </a:rPr>
              <a:t>Fed</a:t>
            </a:r>
            <a:r>
              <a:rPr lang="en-US" dirty="0"/>
              <a:t>: Also Reducing its Asset Holdings</a:t>
            </a:r>
          </a:p>
        </p:txBody>
      </p:sp>
      <p:pic>
        <p:nvPicPr>
          <p:cNvPr id="6" name="Content Placeholder 5" descr="Chart, line chart&#10;&#10;Description automatically generated">
            <a:extLst>
              <a:ext uri="{FF2B5EF4-FFF2-40B4-BE49-F238E27FC236}">
                <a16:creationId xmlns:a16="http://schemas.microsoft.com/office/drawing/2014/main" id="{53F6AF64-4FA4-4940-BB15-0807C66E7D47}"/>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1BF2B2A7-D59C-8145-85DE-3BAB7943E5BE}"/>
              </a:ext>
            </a:extLst>
          </p:cNvPr>
          <p:cNvSpPr>
            <a:spLocks noGrp="1"/>
          </p:cNvSpPr>
          <p:nvPr>
            <p:ph type="sldNum" sz="quarter" idx="12"/>
          </p:nvPr>
        </p:nvSpPr>
        <p:spPr/>
        <p:txBody>
          <a:bodyPr/>
          <a:lstStyle/>
          <a:p>
            <a:fld id="{D9F085D5-EC86-4F6A-B501-C1359CB39116}" type="slidenum">
              <a:rPr lang="en-GB" smtClean="0"/>
              <a:t>73</a:t>
            </a:fld>
            <a:endParaRPr lang="en-GB"/>
          </a:p>
        </p:txBody>
      </p:sp>
      <p:sp>
        <p:nvSpPr>
          <p:cNvPr id="8" name="TextBox 7">
            <a:extLst>
              <a:ext uri="{FF2B5EF4-FFF2-40B4-BE49-F238E27FC236}">
                <a16:creationId xmlns:a16="http://schemas.microsoft.com/office/drawing/2014/main" id="{F9A7371B-AD45-014B-A14F-790F244A13A7}"/>
              </a:ext>
            </a:extLst>
          </p:cNvPr>
          <p:cNvSpPr txBox="1"/>
          <p:nvPr/>
        </p:nvSpPr>
        <p:spPr>
          <a:xfrm>
            <a:off x="8281014" y="3838778"/>
            <a:ext cx="2394117" cy="369332"/>
          </a:xfrm>
          <a:prstGeom prst="rect">
            <a:avLst/>
          </a:prstGeom>
          <a:solidFill>
            <a:schemeClr val="bg1"/>
          </a:solidFill>
        </p:spPr>
        <p:txBody>
          <a:bodyPr wrap="none" rtlCol="0">
            <a:spAutoFit/>
          </a:bodyPr>
          <a:lstStyle/>
          <a:p>
            <a:r>
              <a:rPr lang="en-US" dirty="0"/>
              <a:t>Quantitative Tightening</a:t>
            </a:r>
          </a:p>
        </p:txBody>
      </p:sp>
      <p:cxnSp>
        <p:nvCxnSpPr>
          <p:cNvPr id="10" name="Straight Connector 9">
            <a:extLst>
              <a:ext uri="{FF2B5EF4-FFF2-40B4-BE49-F238E27FC236}">
                <a16:creationId xmlns:a16="http://schemas.microsoft.com/office/drawing/2014/main" id="{C7B82659-FACF-084A-BE0F-CA5FC5EA8B79}"/>
              </a:ext>
            </a:extLst>
          </p:cNvPr>
          <p:cNvCxnSpPr>
            <a:cxnSpLocks/>
          </p:cNvCxnSpPr>
          <p:nvPr/>
        </p:nvCxnSpPr>
        <p:spPr>
          <a:xfrm flipV="1">
            <a:off x="10015548" y="2306782"/>
            <a:ext cx="510443" cy="1408844"/>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0478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10D60-93A0-E14A-B198-562200FA33F9}"/>
              </a:ext>
            </a:extLst>
          </p:cNvPr>
          <p:cNvSpPr>
            <a:spLocks noGrp="1"/>
          </p:cNvSpPr>
          <p:nvPr>
            <p:ph type="title"/>
          </p:nvPr>
        </p:nvSpPr>
        <p:spPr>
          <a:xfrm>
            <a:off x="779208" y="29496"/>
            <a:ext cx="10515600" cy="1325563"/>
          </a:xfrm>
        </p:spPr>
        <p:txBody>
          <a:bodyPr/>
          <a:lstStyle/>
          <a:p>
            <a:r>
              <a:rPr lang="en-US" dirty="0">
                <a:solidFill>
                  <a:schemeClr val="bg1"/>
                </a:solidFill>
              </a:rPr>
              <a:t>Fed</a:t>
            </a:r>
            <a:r>
              <a:rPr lang="en-US" dirty="0"/>
              <a:t>eral Funds Rate – Recent Activity</a:t>
            </a:r>
          </a:p>
        </p:txBody>
      </p:sp>
      <p:pic>
        <p:nvPicPr>
          <p:cNvPr id="6" name="Content Placeholder 5">
            <a:extLst>
              <a:ext uri="{FF2B5EF4-FFF2-40B4-BE49-F238E27FC236}">
                <a16:creationId xmlns:a16="http://schemas.microsoft.com/office/drawing/2014/main" id="{EF8A68F6-2498-E641-89E0-09D72459A020}"/>
              </a:ext>
            </a:extLst>
          </p:cNvPr>
          <p:cNvPicPr>
            <a:picLocks noGrp="1" noChangeAspect="1"/>
          </p:cNvPicPr>
          <p:nvPr>
            <p:ph idx="1"/>
          </p:nvPr>
        </p:nvPicPr>
        <p:blipFill>
          <a:blip r:embed="rId2" r:link="rId3"/>
          <a:srcRect/>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45E90F64-1A12-B742-9303-73F489E0E248}"/>
              </a:ext>
            </a:extLst>
          </p:cNvPr>
          <p:cNvSpPr>
            <a:spLocks noGrp="1"/>
          </p:cNvSpPr>
          <p:nvPr>
            <p:ph type="sldNum" sz="quarter" idx="12"/>
          </p:nvPr>
        </p:nvSpPr>
        <p:spPr/>
        <p:txBody>
          <a:bodyPr/>
          <a:lstStyle/>
          <a:p>
            <a:fld id="{D9F085D5-EC86-4F6A-B501-C1359CB39116}" type="slidenum">
              <a:rPr lang="en-GB" smtClean="0"/>
              <a:t>74</a:t>
            </a:fld>
            <a:endParaRPr lang="en-GB"/>
          </a:p>
        </p:txBody>
      </p:sp>
    </p:spTree>
    <p:extLst>
      <p:ext uri="{BB962C8B-B14F-4D97-AF65-F5344CB8AC3E}">
        <p14:creationId xmlns:p14="http://schemas.microsoft.com/office/powerpoint/2010/main" val="1251056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B4B8-4EA4-7A45-853F-BEA07BBF8ABB}"/>
              </a:ext>
            </a:extLst>
          </p:cNvPr>
          <p:cNvSpPr>
            <a:spLocks noGrp="1"/>
          </p:cNvSpPr>
          <p:nvPr>
            <p:ph type="title"/>
          </p:nvPr>
        </p:nvSpPr>
        <p:spPr>
          <a:xfrm>
            <a:off x="874258" y="0"/>
            <a:ext cx="10515600" cy="1325563"/>
          </a:xfrm>
        </p:spPr>
        <p:txBody>
          <a:bodyPr/>
          <a:lstStyle/>
          <a:p>
            <a:r>
              <a:rPr lang="en-US" dirty="0">
                <a:solidFill>
                  <a:schemeClr val="bg1"/>
                </a:solidFill>
              </a:rPr>
              <a:t>His</a:t>
            </a:r>
            <a:r>
              <a:rPr lang="en-US" dirty="0"/>
              <a:t>tory of the Federal Funds Rate</a:t>
            </a:r>
          </a:p>
        </p:txBody>
      </p:sp>
      <p:sp>
        <p:nvSpPr>
          <p:cNvPr id="4" name="Slide Number Placeholder 3">
            <a:extLst>
              <a:ext uri="{FF2B5EF4-FFF2-40B4-BE49-F238E27FC236}">
                <a16:creationId xmlns:a16="http://schemas.microsoft.com/office/drawing/2014/main" id="{4F134A19-F5A9-7642-8967-20E339E22126}"/>
              </a:ext>
            </a:extLst>
          </p:cNvPr>
          <p:cNvSpPr>
            <a:spLocks noGrp="1"/>
          </p:cNvSpPr>
          <p:nvPr>
            <p:ph type="sldNum" sz="quarter" idx="12"/>
          </p:nvPr>
        </p:nvSpPr>
        <p:spPr/>
        <p:txBody>
          <a:bodyPr/>
          <a:lstStyle/>
          <a:p>
            <a:fld id="{D9F085D5-EC86-4F6A-B501-C1359CB39116}" type="slidenum">
              <a:rPr lang="en-GB" smtClean="0"/>
              <a:t>75</a:t>
            </a:fld>
            <a:endParaRPr lang="en-GB"/>
          </a:p>
        </p:txBody>
      </p:sp>
      <p:pic>
        <p:nvPicPr>
          <p:cNvPr id="3" name="Picture 2">
            <a:extLst>
              <a:ext uri="{FF2B5EF4-FFF2-40B4-BE49-F238E27FC236}">
                <a16:creationId xmlns:a16="http://schemas.microsoft.com/office/drawing/2014/main" id="{C01EB9C4-8D8B-444B-9AC5-074A28721325}"/>
              </a:ext>
            </a:extLst>
          </p:cNvPr>
          <p:cNvPicPr>
            <a:picLocks noChangeAspect="1"/>
          </p:cNvPicPr>
          <p:nvPr/>
        </p:nvPicPr>
        <p:blipFill>
          <a:blip r:embed="rId3" r:link="rId4"/>
          <a:srcRect/>
          <a:stretch>
            <a:fillRect/>
          </a:stretch>
        </p:blipFill>
        <p:spPr>
          <a:xfrm>
            <a:off x="1208239" y="1059067"/>
            <a:ext cx="10033952" cy="5016976"/>
          </a:xfrm>
          <a:prstGeom prst="rect">
            <a:avLst/>
          </a:prstGeom>
        </p:spPr>
      </p:pic>
      <p:sp>
        <p:nvSpPr>
          <p:cNvPr id="5" name="Oval 4">
            <a:extLst>
              <a:ext uri="{FF2B5EF4-FFF2-40B4-BE49-F238E27FC236}">
                <a16:creationId xmlns:a16="http://schemas.microsoft.com/office/drawing/2014/main" id="{96286152-A01C-E7E8-D19E-A3F9A60C24D1}"/>
              </a:ext>
            </a:extLst>
          </p:cNvPr>
          <p:cNvSpPr/>
          <p:nvPr/>
        </p:nvSpPr>
        <p:spPr>
          <a:xfrm>
            <a:off x="10008565" y="3224108"/>
            <a:ext cx="1042927" cy="158060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78382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F649-CF95-E546-A283-6CED117989DA}"/>
              </a:ext>
            </a:extLst>
          </p:cNvPr>
          <p:cNvSpPr>
            <a:spLocks noGrp="1"/>
          </p:cNvSpPr>
          <p:nvPr>
            <p:ph type="title"/>
          </p:nvPr>
        </p:nvSpPr>
        <p:spPr>
          <a:xfrm>
            <a:off x="734025" y="0"/>
            <a:ext cx="10515600" cy="1325563"/>
          </a:xfrm>
        </p:spPr>
        <p:txBody>
          <a:bodyPr/>
          <a:lstStyle/>
          <a:p>
            <a:r>
              <a:rPr lang="en-US" dirty="0">
                <a:solidFill>
                  <a:schemeClr val="bg1"/>
                </a:solidFill>
              </a:rPr>
              <a:t>Imp</a:t>
            </a:r>
            <a:r>
              <a:rPr lang="en-US" dirty="0"/>
              <a:t>lications for Demand</a:t>
            </a:r>
          </a:p>
        </p:txBody>
      </p:sp>
      <p:sp>
        <p:nvSpPr>
          <p:cNvPr id="3" name="Content Placeholder 2">
            <a:extLst>
              <a:ext uri="{FF2B5EF4-FFF2-40B4-BE49-F238E27FC236}">
                <a16:creationId xmlns:a16="http://schemas.microsoft.com/office/drawing/2014/main" id="{3C73AB2B-C671-A34D-AC1D-6EE66D950907}"/>
              </a:ext>
            </a:extLst>
          </p:cNvPr>
          <p:cNvSpPr>
            <a:spLocks noGrp="1"/>
          </p:cNvSpPr>
          <p:nvPr>
            <p:ph idx="1"/>
          </p:nvPr>
        </p:nvSpPr>
        <p:spPr/>
        <p:txBody>
          <a:bodyPr/>
          <a:lstStyle/>
          <a:p>
            <a:r>
              <a:rPr lang="en-US" dirty="0"/>
              <a:t>Investment borrowing</a:t>
            </a:r>
          </a:p>
          <a:p>
            <a:r>
              <a:rPr lang="en-US" dirty="0"/>
              <a:t>Home loans – tied to 10-year Treasury</a:t>
            </a:r>
          </a:p>
          <a:p>
            <a:r>
              <a:rPr lang="en-US" dirty="0"/>
              <a:t>Car loans</a:t>
            </a:r>
          </a:p>
          <a:p>
            <a:r>
              <a:rPr lang="en-US" dirty="0"/>
              <a:t>Credit cards</a:t>
            </a:r>
          </a:p>
          <a:p>
            <a:r>
              <a:rPr lang="en-US" dirty="0"/>
              <a:t>Savings accounts – positive</a:t>
            </a:r>
          </a:p>
          <a:p>
            <a:r>
              <a:rPr lang="en-US" dirty="0"/>
              <a:t>And more….</a:t>
            </a:r>
          </a:p>
          <a:p>
            <a:endParaRPr lang="en-US" dirty="0"/>
          </a:p>
          <a:p>
            <a:r>
              <a:rPr lang="en-US" dirty="0"/>
              <a:t>All of which slows the economy.</a:t>
            </a:r>
          </a:p>
        </p:txBody>
      </p:sp>
      <p:sp>
        <p:nvSpPr>
          <p:cNvPr id="4" name="Slide Number Placeholder 3">
            <a:extLst>
              <a:ext uri="{FF2B5EF4-FFF2-40B4-BE49-F238E27FC236}">
                <a16:creationId xmlns:a16="http://schemas.microsoft.com/office/drawing/2014/main" id="{5818B984-42BC-8641-A55F-ADCEBA1906FE}"/>
              </a:ext>
            </a:extLst>
          </p:cNvPr>
          <p:cNvSpPr>
            <a:spLocks noGrp="1"/>
          </p:cNvSpPr>
          <p:nvPr>
            <p:ph type="sldNum" sz="quarter" idx="12"/>
          </p:nvPr>
        </p:nvSpPr>
        <p:spPr/>
        <p:txBody>
          <a:bodyPr/>
          <a:lstStyle/>
          <a:p>
            <a:fld id="{D9F085D5-EC86-4F6A-B501-C1359CB39116}" type="slidenum">
              <a:rPr lang="en-GB" smtClean="0"/>
              <a:t>76</a:t>
            </a:fld>
            <a:endParaRPr lang="en-GB"/>
          </a:p>
        </p:txBody>
      </p:sp>
    </p:spTree>
    <p:extLst>
      <p:ext uri="{BB962C8B-B14F-4D97-AF65-F5344CB8AC3E}">
        <p14:creationId xmlns:p14="http://schemas.microsoft.com/office/powerpoint/2010/main" val="9600639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71F1-2249-1441-8FA5-7ABFAF7F3030}"/>
              </a:ext>
            </a:extLst>
          </p:cNvPr>
          <p:cNvSpPr>
            <a:spLocks noGrp="1"/>
          </p:cNvSpPr>
          <p:nvPr>
            <p:ph type="title"/>
          </p:nvPr>
        </p:nvSpPr>
        <p:spPr>
          <a:xfrm>
            <a:off x="872925" y="0"/>
            <a:ext cx="10515600" cy="1325563"/>
          </a:xfrm>
        </p:spPr>
        <p:txBody>
          <a:bodyPr/>
          <a:lstStyle/>
          <a:p>
            <a:r>
              <a:rPr lang="en-US" dirty="0">
                <a:solidFill>
                  <a:schemeClr val="bg1"/>
                </a:solidFill>
              </a:rPr>
              <a:t>Tre</a:t>
            </a:r>
            <a:r>
              <a:rPr lang="en-US" dirty="0"/>
              <a:t>asuries</a:t>
            </a:r>
          </a:p>
        </p:txBody>
      </p:sp>
      <p:sp>
        <p:nvSpPr>
          <p:cNvPr id="4" name="Slide Number Placeholder 3">
            <a:extLst>
              <a:ext uri="{FF2B5EF4-FFF2-40B4-BE49-F238E27FC236}">
                <a16:creationId xmlns:a16="http://schemas.microsoft.com/office/drawing/2014/main" id="{BED3DF6E-3455-3242-A5BE-1ACFBEFA0607}"/>
              </a:ext>
            </a:extLst>
          </p:cNvPr>
          <p:cNvSpPr>
            <a:spLocks noGrp="1"/>
          </p:cNvSpPr>
          <p:nvPr>
            <p:ph type="sldNum" sz="quarter" idx="12"/>
          </p:nvPr>
        </p:nvSpPr>
        <p:spPr/>
        <p:txBody>
          <a:bodyPr/>
          <a:lstStyle/>
          <a:p>
            <a:fld id="{D9F085D5-EC86-4F6A-B501-C1359CB39116}" type="slidenum">
              <a:rPr lang="en-GB" smtClean="0"/>
              <a:t>77</a:t>
            </a:fld>
            <a:endParaRPr lang="en-GB"/>
          </a:p>
        </p:txBody>
      </p:sp>
      <p:pic>
        <p:nvPicPr>
          <p:cNvPr id="8" name="Content Placeholder 7">
            <a:extLst>
              <a:ext uri="{FF2B5EF4-FFF2-40B4-BE49-F238E27FC236}">
                <a16:creationId xmlns:a16="http://schemas.microsoft.com/office/drawing/2014/main" id="{61F6AEA0-59D4-1E48-8EAA-529745308464}"/>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734485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B8AE-6B33-1E46-901B-86647EC97212}"/>
              </a:ext>
            </a:extLst>
          </p:cNvPr>
          <p:cNvSpPr>
            <a:spLocks noGrp="1"/>
          </p:cNvSpPr>
          <p:nvPr>
            <p:ph type="title"/>
          </p:nvPr>
        </p:nvSpPr>
        <p:spPr>
          <a:xfrm>
            <a:off x="806668" y="0"/>
            <a:ext cx="10515600" cy="1325563"/>
          </a:xfrm>
        </p:spPr>
        <p:txBody>
          <a:bodyPr/>
          <a:lstStyle/>
          <a:p>
            <a:r>
              <a:rPr lang="en-US" dirty="0">
                <a:solidFill>
                  <a:schemeClr val="bg1"/>
                </a:solidFill>
              </a:rPr>
              <a:t>Mo</a:t>
            </a:r>
            <a:r>
              <a:rPr lang="en-US" dirty="0"/>
              <a:t>rtgage Rates</a:t>
            </a:r>
          </a:p>
        </p:txBody>
      </p:sp>
      <p:sp>
        <p:nvSpPr>
          <p:cNvPr id="4" name="Slide Number Placeholder 3">
            <a:extLst>
              <a:ext uri="{FF2B5EF4-FFF2-40B4-BE49-F238E27FC236}">
                <a16:creationId xmlns:a16="http://schemas.microsoft.com/office/drawing/2014/main" id="{0922432B-E759-C04C-9BE5-266897CB88A8}"/>
              </a:ext>
            </a:extLst>
          </p:cNvPr>
          <p:cNvSpPr>
            <a:spLocks noGrp="1"/>
          </p:cNvSpPr>
          <p:nvPr>
            <p:ph type="sldNum" sz="quarter" idx="12"/>
          </p:nvPr>
        </p:nvSpPr>
        <p:spPr/>
        <p:txBody>
          <a:bodyPr/>
          <a:lstStyle/>
          <a:p>
            <a:fld id="{D9F085D5-EC86-4F6A-B501-C1359CB39116}" type="slidenum">
              <a:rPr lang="en-GB" smtClean="0"/>
              <a:t>78</a:t>
            </a:fld>
            <a:endParaRPr lang="en-GB"/>
          </a:p>
        </p:txBody>
      </p:sp>
      <p:pic>
        <p:nvPicPr>
          <p:cNvPr id="6" name="Picture 5">
            <a:extLst>
              <a:ext uri="{FF2B5EF4-FFF2-40B4-BE49-F238E27FC236}">
                <a16:creationId xmlns:a16="http://schemas.microsoft.com/office/drawing/2014/main" id="{74ED5679-8139-0F44-A40C-BC27E9F4DD33}"/>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6282133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3CC04A1-3536-214A-8608-B73228B70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09" y="1519101"/>
            <a:ext cx="5256685" cy="3819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 Returned to Normal (?)</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79</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4" r:link="rId5"/>
          <a:srcRect/>
          <a:stretch>
            <a:fillRect/>
          </a:stretch>
        </p:blipFill>
        <p:spPr>
          <a:xfrm>
            <a:off x="224227" y="1507918"/>
            <a:ext cx="5819165" cy="4233670"/>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6" r:link="rId7"/>
          <a:srcRect/>
          <a:stretch>
            <a:fillRect/>
          </a:stretch>
        </p:blipFill>
        <p:spPr>
          <a:xfrm>
            <a:off x="6174117" y="1500603"/>
            <a:ext cx="5819166" cy="4233670"/>
          </a:xfrm>
          <a:prstGeom prst="rect">
            <a:avLst/>
          </a:prstGeom>
        </p:spPr>
      </p:pic>
    </p:spTree>
    <p:extLst>
      <p:ext uri="{BB962C8B-B14F-4D97-AF65-F5344CB8AC3E}">
        <p14:creationId xmlns:p14="http://schemas.microsoft.com/office/powerpoint/2010/main" val="3614721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1776790"/>
            <a:ext cx="10219508" cy="874970"/>
          </a:xfrm>
        </p:spPr>
        <p:txBody>
          <a:bodyPr anchor="ctr" anchorCtr="0">
            <a:noAutofit/>
          </a:bodyPr>
          <a:lstStyle/>
          <a:p>
            <a:pPr>
              <a:lnSpc>
                <a:spcPct val="100000"/>
              </a:lnSpc>
              <a:spcBef>
                <a:spcPts val="0"/>
              </a:spcBef>
            </a:pPr>
            <a:endParaRPr lang="en-US" sz="4800" dirty="0"/>
          </a:p>
          <a:p>
            <a:pPr>
              <a:lnSpc>
                <a:spcPct val="100000"/>
              </a:lnSpc>
              <a:spcBef>
                <a:spcPts val="0"/>
              </a:spcBef>
            </a:pPr>
            <a:r>
              <a:rPr lang="en-US" sz="4800" dirty="0"/>
              <a:t>US Economic Update</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8</a:t>
            </a:fld>
            <a:endParaRPr lang="en-US" dirty="0"/>
          </a:p>
        </p:txBody>
      </p:sp>
      <p:sp>
        <p:nvSpPr>
          <p:cNvPr id="4" name="TextBox 3">
            <a:extLst>
              <a:ext uri="{FF2B5EF4-FFF2-40B4-BE49-F238E27FC236}">
                <a16:creationId xmlns:a16="http://schemas.microsoft.com/office/drawing/2014/main" id="{B26D7F51-049F-674F-8A06-04B9CAEBB587}"/>
              </a:ext>
            </a:extLst>
          </p:cNvPr>
          <p:cNvSpPr txBox="1"/>
          <p:nvPr/>
        </p:nvSpPr>
        <p:spPr>
          <a:xfrm>
            <a:off x="3774831" y="550985"/>
            <a:ext cx="184731" cy="369332"/>
          </a:xfrm>
          <a:prstGeom prst="rect">
            <a:avLst/>
          </a:prstGeom>
          <a:noFill/>
        </p:spPr>
        <p:txBody>
          <a:bodyPr wrap="none" rtlCol="0">
            <a:spAutoFit/>
          </a:bodyPr>
          <a:lstStyle/>
          <a:p>
            <a:endParaRPr lang="en-US" dirty="0"/>
          </a:p>
        </p:txBody>
      </p:sp>
      <p:sp>
        <p:nvSpPr>
          <p:cNvPr id="6" name="Subtitle 2">
            <a:extLst>
              <a:ext uri="{FF2B5EF4-FFF2-40B4-BE49-F238E27FC236}">
                <a16:creationId xmlns:a16="http://schemas.microsoft.com/office/drawing/2014/main" id="{2B8F1847-9FC5-FF6C-32CF-9F00A0CEDB6F}"/>
              </a:ext>
            </a:extLst>
          </p:cNvPr>
          <p:cNvSpPr txBox="1">
            <a:spLocks/>
          </p:cNvSpPr>
          <p:nvPr/>
        </p:nvSpPr>
        <p:spPr>
          <a:xfrm>
            <a:off x="1500351" y="3719284"/>
            <a:ext cx="9144000" cy="186560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900" dirty="0"/>
              <a:t>OLLI – University of California</a:t>
            </a:r>
          </a:p>
          <a:p>
            <a:pPr>
              <a:lnSpc>
                <a:spcPct val="100000"/>
              </a:lnSpc>
              <a:spcBef>
                <a:spcPts val="0"/>
              </a:spcBef>
            </a:pPr>
            <a:endParaRPr lang="en-US" dirty="0">
              <a:solidFill>
                <a:schemeClr val="tx2"/>
              </a:solidFill>
            </a:endParaRPr>
          </a:p>
          <a:p>
            <a:pPr>
              <a:lnSpc>
                <a:spcPct val="100000"/>
              </a:lnSpc>
              <a:spcBef>
                <a:spcPts val="0"/>
              </a:spcBef>
            </a:pPr>
            <a:r>
              <a:rPr lang="en-US" dirty="0">
                <a:solidFill>
                  <a:schemeClr val="tx2"/>
                </a:solidFill>
              </a:rPr>
              <a:t>June 4, 2024</a:t>
            </a:r>
          </a:p>
          <a:p>
            <a:pPr>
              <a:lnSpc>
                <a:spcPct val="100000"/>
              </a:lnSpc>
              <a:spcBef>
                <a:spcPts val="0"/>
              </a:spcBef>
            </a:pPr>
            <a:r>
              <a:rPr lang="en-US" dirty="0">
                <a:solidFill>
                  <a:schemeClr val="tx2"/>
                </a:solidFill>
              </a:rPr>
              <a:t>Jon </a:t>
            </a:r>
            <a:r>
              <a:rPr lang="en-US" dirty="0" err="1">
                <a:solidFill>
                  <a:schemeClr val="tx2"/>
                </a:solidFill>
              </a:rPr>
              <a:t>Haveman</a:t>
            </a:r>
            <a:r>
              <a:rPr lang="en-US" dirty="0">
                <a:solidFill>
                  <a:schemeClr val="tx2"/>
                </a:solidFill>
              </a:rPr>
              <a:t>, Ph.D.</a:t>
            </a:r>
          </a:p>
          <a:p>
            <a:pPr>
              <a:lnSpc>
                <a:spcPct val="100000"/>
              </a:lnSpc>
              <a:spcBef>
                <a:spcPts val="0"/>
              </a:spcBef>
            </a:pPr>
            <a:r>
              <a:rPr lang="en-US" dirty="0">
                <a:solidFill>
                  <a:schemeClr val="tx2"/>
                </a:solidFill>
              </a:rPr>
              <a:t>NEED</a:t>
            </a:r>
          </a:p>
          <a:p>
            <a:pPr>
              <a:lnSpc>
                <a:spcPct val="100000"/>
              </a:lnSpc>
              <a:spcBef>
                <a:spcPts val="0"/>
              </a:spcBef>
            </a:pPr>
            <a:endParaRPr lang="en-US" sz="1800" dirty="0">
              <a:solidFill>
                <a:schemeClr val="tx2"/>
              </a:solidFill>
            </a:endParaRPr>
          </a:p>
          <a:p>
            <a:pPr>
              <a:lnSpc>
                <a:spcPct val="100000"/>
              </a:lnSpc>
              <a:spcBef>
                <a:spcPts val="0"/>
              </a:spcBef>
            </a:pPr>
            <a:endParaRPr lang="en-US" sz="3400" dirty="0">
              <a:solidFill>
                <a:schemeClr val="tx2"/>
              </a:solidFill>
            </a:endParaRPr>
          </a:p>
        </p:txBody>
      </p:sp>
    </p:spTree>
    <p:extLst>
      <p:ext uri="{BB962C8B-B14F-4D97-AF65-F5344CB8AC3E}">
        <p14:creationId xmlns:p14="http://schemas.microsoft.com/office/powerpoint/2010/main" val="38937315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D6394-F7A0-BC92-ABC4-6B49ABECF614}"/>
              </a:ext>
            </a:extLst>
          </p:cNvPr>
          <p:cNvSpPr>
            <a:spLocks noGrp="1"/>
          </p:cNvSpPr>
          <p:nvPr>
            <p:ph type="title"/>
          </p:nvPr>
        </p:nvSpPr>
        <p:spPr>
          <a:xfrm>
            <a:off x="785650" y="0"/>
            <a:ext cx="10515600" cy="1325563"/>
          </a:xfrm>
        </p:spPr>
        <p:txBody>
          <a:bodyPr/>
          <a:lstStyle/>
          <a:p>
            <a:r>
              <a:rPr lang="en-US" dirty="0">
                <a:solidFill>
                  <a:schemeClr val="bg1"/>
                </a:solidFill>
              </a:rPr>
              <a:t>Wh</a:t>
            </a:r>
            <a:r>
              <a:rPr lang="en-US" dirty="0"/>
              <a:t>at will the Fed Do?</a:t>
            </a:r>
          </a:p>
        </p:txBody>
      </p:sp>
      <p:sp>
        <p:nvSpPr>
          <p:cNvPr id="3" name="Content Placeholder 2">
            <a:extLst>
              <a:ext uri="{FF2B5EF4-FFF2-40B4-BE49-F238E27FC236}">
                <a16:creationId xmlns:a16="http://schemas.microsoft.com/office/drawing/2014/main" id="{10F8CCB0-52D2-40A2-2898-0D5CC67629AA}"/>
              </a:ext>
            </a:extLst>
          </p:cNvPr>
          <p:cNvSpPr>
            <a:spLocks noGrp="1"/>
          </p:cNvSpPr>
          <p:nvPr>
            <p:ph idx="1"/>
          </p:nvPr>
        </p:nvSpPr>
        <p:spPr/>
        <p:txBody>
          <a:bodyPr/>
          <a:lstStyle/>
          <a:p>
            <a:pPr marL="0" indent="0">
              <a:buNone/>
            </a:pPr>
            <a:r>
              <a:rPr lang="en-US" dirty="0"/>
              <a:t>Pending Developments:</a:t>
            </a:r>
          </a:p>
          <a:p>
            <a:r>
              <a:rPr lang="en-US" dirty="0"/>
              <a:t>May- June 12 full set of inflation and unemployment for April.</a:t>
            </a:r>
          </a:p>
          <a:p>
            <a:r>
              <a:rPr lang="en-US" dirty="0"/>
              <a:t>Wednesday, June 12 Fed policy meeting with new economic projections.</a:t>
            </a:r>
          </a:p>
          <a:p>
            <a:endParaRPr lang="en-US" dirty="0"/>
          </a:p>
          <a:p>
            <a:pPr marL="0" indent="0">
              <a:buNone/>
            </a:pPr>
            <a:r>
              <a:rPr lang="en-US" dirty="0"/>
              <a:t>Will likely hold rates fixed unless there is significant progress on PCE.</a:t>
            </a:r>
          </a:p>
        </p:txBody>
      </p:sp>
      <p:sp>
        <p:nvSpPr>
          <p:cNvPr id="4" name="Slide Number Placeholder 3">
            <a:extLst>
              <a:ext uri="{FF2B5EF4-FFF2-40B4-BE49-F238E27FC236}">
                <a16:creationId xmlns:a16="http://schemas.microsoft.com/office/drawing/2014/main" id="{B549C8B2-0B4D-5C98-BAE7-84A834A3B739}"/>
              </a:ext>
            </a:extLst>
          </p:cNvPr>
          <p:cNvSpPr>
            <a:spLocks noGrp="1"/>
          </p:cNvSpPr>
          <p:nvPr>
            <p:ph type="sldNum" sz="quarter" idx="12"/>
          </p:nvPr>
        </p:nvSpPr>
        <p:spPr/>
        <p:txBody>
          <a:bodyPr/>
          <a:lstStyle/>
          <a:p>
            <a:fld id="{D9F085D5-EC86-4F6A-B501-C1359CB39116}" type="slidenum">
              <a:rPr lang="en-GB" smtClean="0"/>
              <a:t>80</a:t>
            </a:fld>
            <a:endParaRPr lang="en-GB"/>
          </a:p>
        </p:txBody>
      </p:sp>
    </p:spTree>
    <p:extLst>
      <p:ext uri="{BB962C8B-B14F-4D97-AF65-F5344CB8AC3E}">
        <p14:creationId xmlns:p14="http://schemas.microsoft.com/office/powerpoint/2010/main" val="6013137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F4664-FC0B-752A-BEC6-15CD9512FF80}"/>
              </a:ext>
            </a:extLst>
          </p:cNvPr>
          <p:cNvSpPr>
            <a:spLocks noGrp="1"/>
          </p:cNvSpPr>
          <p:nvPr>
            <p:ph type="title"/>
          </p:nvPr>
        </p:nvSpPr>
        <p:spPr>
          <a:ln w="28575">
            <a:noFill/>
          </a:ln>
        </p:spPr>
        <p:txBody>
          <a:bodyPr/>
          <a:lstStyle/>
          <a:p>
            <a:r>
              <a:rPr lang="en-US" dirty="0">
                <a:solidFill>
                  <a:schemeClr val="bg1"/>
                </a:solidFill>
              </a:rPr>
              <a:t>Tak</a:t>
            </a:r>
            <a:r>
              <a:rPr lang="en-US" dirty="0"/>
              <a:t>eaways</a:t>
            </a:r>
          </a:p>
        </p:txBody>
      </p:sp>
      <p:sp>
        <p:nvSpPr>
          <p:cNvPr id="3" name="Content Placeholder 2">
            <a:extLst>
              <a:ext uri="{FF2B5EF4-FFF2-40B4-BE49-F238E27FC236}">
                <a16:creationId xmlns:a16="http://schemas.microsoft.com/office/drawing/2014/main" id="{F8D5F203-97A0-659E-B5A8-1A2A42606968}"/>
              </a:ext>
            </a:extLst>
          </p:cNvPr>
          <p:cNvSpPr>
            <a:spLocks noGrp="1"/>
          </p:cNvSpPr>
          <p:nvPr>
            <p:ph idx="1"/>
          </p:nvPr>
        </p:nvSpPr>
        <p:spPr>
          <a:xfrm>
            <a:off x="838200" y="1101969"/>
            <a:ext cx="10678610" cy="4820099"/>
          </a:xfrm>
          <a:ln>
            <a:noFill/>
          </a:ln>
        </p:spPr>
        <p:txBody>
          <a:bodyPr>
            <a:normAutofit/>
          </a:bodyPr>
          <a:lstStyle/>
          <a:p>
            <a:r>
              <a:rPr lang="en-US" dirty="0"/>
              <a:t>Is a recession on the horizon? </a:t>
            </a:r>
          </a:p>
          <a:p>
            <a:pPr lvl="1"/>
            <a:r>
              <a:rPr lang="en-US" dirty="0"/>
              <a:t>No. Potentially a slowdown.</a:t>
            </a:r>
          </a:p>
          <a:p>
            <a:pPr lvl="1"/>
            <a:r>
              <a:rPr lang="en-US" dirty="0"/>
              <a:t>Many indicators are well in the black.</a:t>
            </a:r>
          </a:p>
          <a:p>
            <a:pPr lvl="2"/>
            <a:r>
              <a:rPr lang="en-US" dirty="0"/>
              <a:t>2024-Q1 GDP growth was ok.</a:t>
            </a:r>
          </a:p>
          <a:p>
            <a:r>
              <a:rPr lang="en-US" dirty="0"/>
              <a:t>Inflation has been tamed.</a:t>
            </a:r>
          </a:p>
          <a:p>
            <a:r>
              <a:rPr lang="en-US" dirty="0"/>
              <a:t>Fed is slowing its activity.</a:t>
            </a:r>
          </a:p>
          <a:p>
            <a:r>
              <a:rPr lang="en-US" dirty="0"/>
              <a:t>Threats to continued growth:</a:t>
            </a:r>
          </a:p>
        </p:txBody>
      </p:sp>
    </p:spTree>
    <p:extLst>
      <p:ext uri="{BB962C8B-B14F-4D97-AF65-F5344CB8AC3E}">
        <p14:creationId xmlns:p14="http://schemas.microsoft.com/office/powerpoint/2010/main" val="397561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CB8D-BD8F-E7DE-92BC-F1510B6012A7}"/>
              </a:ext>
            </a:extLst>
          </p:cNvPr>
          <p:cNvSpPr>
            <a:spLocks noGrp="1"/>
          </p:cNvSpPr>
          <p:nvPr>
            <p:ph type="title"/>
          </p:nvPr>
        </p:nvSpPr>
        <p:spPr>
          <a:xfrm>
            <a:off x="938561" y="0"/>
            <a:ext cx="10515600" cy="1325563"/>
          </a:xfrm>
        </p:spPr>
        <p:txBody>
          <a:bodyPr/>
          <a:lstStyle/>
          <a:p>
            <a:r>
              <a:rPr lang="en-US" dirty="0">
                <a:solidFill>
                  <a:schemeClr val="bg1"/>
                </a:solidFill>
              </a:rPr>
              <a:t>Un</a:t>
            </a:r>
            <a:r>
              <a:rPr lang="en-US" dirty="0">
                <a:solidFill>
                  <a:schemeClr val="accent5">
                    <a:lumMod val="50000"/>
                  </a:schemeClr>
                </a:solidFill>
              </a:rPr>
              <a:t>certainties</a:t>
            </a:r>
          </a:p>
        </p:txBody>
      </p:sp>
      <p:sp>
        <p:nvSpPr>
          <p:cNvPr id="3" name="Content Placeholder 2">
            <a:extLst>
              <a:ext uri="{FF2B5EF4-FFF2-40B4-BE49-F238E27FC236}">
                <a16:creationId xmlns:a16="http://schemas.microsoft.com/office/drawing/2014/main" id="{69ED0E98-8EBF-4CAA-92FD-14B0E2D52FDC}"/>
              </a:ext>
            </a:extLst>
          </p:cNvPr>
          <p:cNvSpPr>
            <a:spLocks noGrp="1"/>
          </p:cNvSpPr>
          <p:nvPr>
            <p:ph idx="1"/>
          </p:nvPr>
        </p:nvSpPr>
        <p:spPr/>
        <p:txBody>
          <a:bodyPr/>
          <a:lstStyle/>
          <a:p>
            <a:r>
              <a:rPr lang="en-US" dirty="0"/>
              <a:t>Resurgence of inflation (though…why?)</a:t>
            </a:r>
          </a:p>
          <a:p>
            <a:r>
              <a:rPr lang="en-US" dirty="0"/>
              <a:t>Conflicts in Ukraine and Israel.</a:t>
            </a:r>
          </a:p>
          <a:p>
            <a:pPr lvl="1"/>
            <a:r>
              <a:rPr lang="en-US" dirty="0"/>
              <a:t>Global Supply Chains?</a:t>
            </a:r>
          </a:p>
          <a:p>
            <a:pPr lvl="1"/>
            <a:r>
              <a:rPr lang="en-US" dirty="0"/>
              <a:t>Oil Prices?</a:t>
            </a:r>
          </a:p>
          <a:p>
            <a:pPr lvl="1"/>
            <a:r>
              <a:rPr lang="en-US" dirty="0"/>
              <a:t>Aid to Ukraine and Israel?</a:t>
            </a:r>
          </a:p>
          <a:p>
            <a:r>
              <a:rPr lang="en-US" dirty="0"/>
              <a:t>Asset prices (stocks)</a:t>
            </a:r>
          </a:p>
          <a:p>
            <a:r>
              <a:rPr lang="en-US" dirty="0"/>
              <a:t>Household balance sheets</a:t>
            </a:r>
          </a:p>
          <a:p>
            <a:r>
              <a:rPr lang="en-US" dirty="0"/>
              <a:t>Fed Actions in a Political Year.</a:t>
            </a:r>
          </a:p>
        </p:txBody>
      </p:sp>
      <p:sp>
        <p:nvSpPr>
          <p:cNvPr id="4" name="Slide Number Placeholder 3">
            <a:extLst>
              <a:ext uri="{FF2B5EF4-FFF2-40B4-BE49-F238E27FC236}">
                <a16:creationId xmlns:a16="http://schemas.microsoft.com/office/drawing/2014/main" id="{839FB7E0-8C4F-FB91-9906-E914E00764B6}"/>
              </a:ext>
            </a:extLst>
          </p:cNvPr>
          <p:cNvSpPr>
            <a:spLocks noGrp="1"/>
          </p:cNvSpPr>
          <p:nvPr>
            <p:ph type="sldNum" sz="quarter" idx="12"/>
          </p:nvPr>
        </p:nvSpPr>
        <p:spPr/>
        <p:txBody>
          <a:bodyPr/>
          <a:lstStyle/>
          <a:p>
            <a:fld id="{D9F085D5-EC86-4F6A-B501-C1359CB39116}" type="slidenum">
              <a:rPr lang="en-GB" smtClean="0"/>
              <a:t>82</a:t>
            </a:fld>
            <a:endParaRPr lang="en-GB"/>
          </a:p>
        </p:txBody>
      </p:sp>
    </p:spTree>
    <p:extLst>
      <p:ext uri="{BB962C8B-B14F-4D97-AF65-F5344CB8AC3E}">
        <p14:creationId xmlns:p14="http://schemas.microsoft.com/office/powerpoint/2010/main" val="142351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FA09-0AFB-7246-A344-469F309830AC}"/>
              </a:ext>
            </a:extLst>
          </p:cNvPr>
          <p:cNvSpPr>
            <a:spLocks noGrp="1"/>
          </p:cNvSpPr>
          <p:nvPr>
            <p:ph type="title"/>
          </p:nvPr>
        </p:nvSpPr>
        <p:spPr>
          <a:xfrm>
            <a:off x="848360" y="0"/>
            <a:ext cx="10515600" cy="1325563"/>
          </a:xfrm>
        </p:spPr>
        <p:txBody>
          <a:bodyPr/>
          <a:lstStyle/>
          <a:p>
            <a:r>
              <a:rPr lang="en-US" dirty="0"/>
              <a:t> </a:t>
            </a:r>
            <a:r>
              <a:rPr lang="en-US" dirty="0">
                <a:solidFill>
                  <a:schemeClr val="bg1"/>
                </a:solidFill>
              </a:rPr>
              <a:t>Im</a:t>
            </a:r>
            <a:r>
              <a:rPr lang="en-US" dirty="0"/>
              <a:t>migrant Population in 2017</a:t>
            </a:r>
          </a:p>
        </p:txBody>
      </p:sp>
      <p:pic>
        <p:nvPicPr>
          <p:cNvPr id="6" name="Content Placeholder 5" descr="A screenshot of a cell phone&#10;&#10;Description automatically generated">
            <a:extLst>
              <a:ext uri="{FF2B5EF4-FFF2-40B4-BE49-F238E27FC236}">
                <a16:creationId xmlns:a16="http://schemas.microsoft.com/office/drawing/2014/main" id="{0646EA99-2103-7443-AE03-9982E2DB3BA1}"/>
              </a:ext>
            </a:extLst>
          </p:cNvPr>
          <p:cNvPicPr>
            <a:picLocks noGrp="1" noChangeAspect="1"/>
          </p:cNvPicPr>
          <p:nvPr>
            <p:ph idx="1"/>
          </p:nvPr>
        </p:nvPicPr>
        <p:blipFill>
          <a:blip r:embed="rId2" r:link="rId3"/>
          <a:stretch>
            <a:fillRect/>
          </a:stretch>
        </p:blipFill>
        <p:spPr>
          <a:xfrm>
            <a:off x="5186533" y="959614"/>
            <a:ext cx="5026439" cy="5440007"/>
          </a:xfrm>
        </p:spPr>
      </p:pic>
      <p:sp>
        <p:nvSpPr>
          <p:cNvPr id="4" name="Slide Number Placeholder 3">
            <a:extLst>
              <a:ext uri="{FF2B5EF4-FFF2-40B4-BE49-F238E27FC236}">
                <a16:creationId xmlns:a16="http://schemas.microsoft.com/office/drawing/2014/main" id="{739929D4-5631-6047-A803-96F201AF17A5}"/>
              </a:ext>
            </a:extLst>
          </p:cNvPr>
          <p:cNvSpPr>
            <a:spLocks noGrp="1"/>
          </p:cNvSpPr>
          <p:nvPr>
            <p:ph type="sldNum" sz="quarter" idx="12"/>
          </p:nvPr>
        </p:nvSpPr>
        <p:spPr/>
        <p:txBody>
          <a:bodyPr/>
          <a:lstStyle/>
          <a:p>
            <a:fld id="{D9F085D5-EC86-4F6A-B501-C1359CB39116}" type="slidenum">
              <a:rPr lang="en-GB" smtClean="0"/>
              <a:t>83</a:t>
            </a:fld>
            <a:endParaRPr lang="en-GB"/>
          </a:p>
        </p:txBody>
      </p:sp>
      <p:sp>
        <p:nvSpPr>
          <p:cNvPr id="7" name="TextBox 6">
            <a:extLst>
              <a:ext uri="{FF2B5EF4-FFF2-40B4-BE49-F238E27FC236}">
                <a16:creationId xmlns:a16="http://schemas.microsoft.com/office/drawing/2014/main" id="{0A4F8DFE-145A-D84A-890A-939E4FECD1C1}"/>
              </a:ext>
            </a:extLst>
          </p:cNvPr>
          <p:cNvSpPr txBox="1"/>
          <p:nvPr/>
        </p:nvSpPr>
        <p:spPr>
          <a:xfrm>
            <a:off x="3796747" y="6456851"/>
            <a:ext cx="7656070" cy="276999"/>
          </a:xfrm>
          <a:prstGeom prst="rect">
            <a:avLst/>
          </a:prstGeom>
          <a:noFill/>
        </p:spPr>
        <p:txBody>
          <a:bodyPr wrap="none" rtlCol="0">
            <a:spAutoFit/>
          </a:bodyPr>
          <a:lstStyle/>
          <a:p>
            <a:r>
              <a:rPr lang="en-US" sz="1200" dirty="0">
                <a:hlinkClick r:id="rId4"/>
              </a:rPr>
              <a:t>https://www.pewresearch.org/fact-tank/2019/07/12/how-pew-research-center-counts-unauthorized-immigrants-in-us/</a:t>
            </a:r>
            <a:endParaRPr lang="en-US" sz="1200" dirty="0"/>
          </a:p>
        </p:txBody>
      </p:sp>
      <p:sp>
        <p:nvSpPr>
          <p:cNvPr id="3" name="TextBox 2">
            <a:extLst>
              <a:ext uri="{FF2B5EF4-FFF2-40B4-BE49-F238E27FC236}">
                <a16:creationId xmlns:a16="http://schemas.microsoft.com/office/drawing/2014/main" id="{5C5F6D66-8E3F-C745-8E79-FC46D332BE9F}"/>
              </a:ext>
            </a:extLst>
          </p:cNvPr>
          <p:cNvSpPr txBox="1"/>
          <p:nvPr/>
        </p:nvSpPr>
        <p:spPr>
          <a:xfrm>
            <a:off x="552572" y="2897650"/>
            <a:ext cx="4633961" cy="830997"/>
          </a:xfrm>
          <a:prstGeom prst="rect">
            <a:avLst/>
          </a:prstGeom>
          <a:noFill/>
        </p:spPr>
        <p:txBody>
          <a:bodyPr wrap="none" rtlCol="0">
            <a:spAutoFit/>
          </a:bodyPr>
          <a:lstStyle/>
          <a:p>
            <a:r>
              <a:rPr lang="en-US" sz="2400" b="1" dirty="0"/>
              <a:t>Categories of the total number </a:t>
            </a:r>
          </a:p>
          <a:p>
            <a:r>
              <a:rPr lang="en-US" sz="2400" b="1" dirty="0"/>
              <a:t>of immigrants in the United States.</a:t>
            </a:r>
          </a:p>
        </p:txBody>
      </p:sp>
    </p:spTree>
    <p:extLst>
      <p:ext uri="{BB962C8B-B14F-4D97-AF65-F5344CB8AC3E}">
        <p14:creationId xmlns:p14="http://schemas.microsoft.com/office/powerpoint/2010/main" val="32667921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www.NEEDEcon.org</a:t>
            </a:r>
            <a:endParaRPr lang="en-US" dirty="0"/>
          </a:p>
          <a:p>
            <a:pPr marL="0" indent="0" algn="ctr">
              <a:buNone/>
            </a:pPr>
            <a:r>
              <a:rPr lang="en-US" dirty="0"/>
              <a:t>Jon </a:t>
            </a:r>
            <a:r>
              <a:rPr lang="en-US" dirty="0" err="1"/>
              <a:t>Haveman</a:t>
            </a:r>
            <a:r>
              <a:rPr lang="en-US" dirty="0"/>
              <a:t>, Ph.D.</a:t>
            </a:r>
          </a:p>
          <a:p>
            <a:pPr marL="0" indent="0" algn="ctr">
              <a:buNone/>
            </a:pPr>
            <a:r>
              <a:rPr lang="en-US" dirty="0" err="1"/>
              <a:t>Jon@NEEDEcon.org</a:t>
            </a:r>
            <a:endParaRPr lang="en-US" dirty="0"/>
          </a:p>
          <a:p>
            <a:pPr marL="0" indent="0" algn="ctr">
              <a:buNone/>
            </a:pPr>
            <a:endParaRPr lang="en-US" dirty="0"/>
          </a:p>
          <a:p>
            <a:pPr marL="0" indent="0" algn="ctr">
              <a:buNone/>
            </a:pPr>
            <a:r>
              <a:rPr lang="en-US" dirty="0"/>
              <a:t>Contact NEED: </a:t>
            </a:r>
            <a:r>
              <a:rPr lang="en-US" dirty="0">
                <a:hlinkClick r:id="rId3"/>
              </a:rPr>
              <a:t>info@NEEDEcon.org</a:t>
            </a:r>
            <a:endParaRPr lang="en-US" dirty="0"/>
          </a:p>
          <a:p>
            <a:pPr marL="0" indent="0" algn="ctr">
              <a:buNone/>
            </a:pPr>
            <a:endParaRPr lang="en-US" dirty="0"/>
          </a:p>
          <a:p>
            <a:pPr marL="0" indent="0" algn="ctr">
              <a:buNone/>
            </a:pPr>
            <a:r>
              <a:rPr lang="en-US" dirty="0"/>
              <a:t>Submit a testimonial:  </a:t>
            </a:r>
            <a:r>
              <a:rPr lang="en-US" u="sng" dirty="0">
                <a:hlinkClick r:id="rId4"/>
              </a:rPr>
              <a:t>www.NEEDEcon.org/testimonials.php</a:t>
            </a:r>
            <a:endParaRPr lang="en-US" u="sng" dirty="0"/>
          </a:p>
          <a:p>
            <a:pPr marL="0" indent="0" algn="ctr">
              <a:buNone/>
            </a:pPr>
            <a:endParaRPr lang="en-US" u="sng" dirty="0"/>
          </a:p>
          <a:p>
            <a:pPr marL="0" indent="0" algn="ctr">
              <a:buNone/>
            </a:pPr>
            <a:r>
              <a:rPr lang="en-US" dirty="0"/>
              <a:t>Become a Friend of NEED:  </a:t>
            </a:r>
            <a:r>
              <a:rPr lang="en-US" dirty="0" err="1"/>
              <a:t>www.NEEDEcon.org</a:t>
            </a:r>
            <a:r>
              <a:rPr lang="en-US" dirty="0"/>
              <a:t>/friend.php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84</a:t>
            </a:fld>
            <a:endParaRPr lang="en-GB" dirty="0"/>
          </a:p>
        </p:txBody>
      </p:sp>
    </p:spTree>
    <p:extLst>
      <p:ext uri="{BB962C8B-B14F-4D97-AF65-F5344CB8AC3E}">
        <p14:creationId xmlns:p14="http://schemas.microsoft.com/office/powerpoint/2010/main" val="18019220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ED2C9-1C1A-7E41-4ED7-B29474620C7C}"/>
              </a:ext>
            </a:extLst>
          </p:cNvPr>
          <p:cNvSpPr>
            <a:spLocks noGrp="1"/>
          </p:cNvSpPr>
          <p:nvPr>
            <p:ph type="title"/>
          </p:nvPr>
        </p:nvSpPr>
        <p:spPr/>
        <p:txBody>
          <a:bodyPr/>
          <a:lstStyle/>
          <a:p>
            <a:r>
              <a:rPr lang="en-US" dirty="0">
                <a:solidFill>
                  <a:schemeClr val="bg1"/>
                </a:solidFill>
              </a:rPr>
              <a:t>Par</a:t>
            </a:r>
            <a:r>
              <a:rPr lang="en-US" dirty="0"/>
              <a:t>ting Thoughts on Inflation</a:t>
            </a:r>
          </a:p>
        </p:txBody>
      </p:sp>
      <p:sp>
        <p:nvSpPr>
          <p:cNvPr id="3" name="Content Placeholder 2">
            <a:extLst>
              <a:ext uri="{FF2B5EF4-FFF2-40B4-BE49-F238E27FC236}">
                <a16:creationId xmlns:a16="http://schemas.microsoft.com/office/drawing/2014/main" id="{70E763C1-028C-488C-1AF5-8BDE2EEC54EF}"/>
              </a:ext>
            </a:extLst>
          </p:cNvPr>
          <p:cNvSpPr>
            <a:spLocks noGrp="1"/>
          </p:cNvSpPr>
          <p:nvPr>
            <p:ph idx="1"/>
          </p:nvPr>
        </p:nvSpPr>
        <p:spPr/>
        <p:txBody>
          <a:bodyPr>
            <a:normAutofit lnSpcReduction="10000"/>
          </a:bodyPr>
          <a:lstStyle/>
          <a:p>
            <a:r>
              <a:rPr lang="en-US" dirty="0"/>
              <a:t>Was Milton Friedman right?</a:t>
            </a:r>
          </a:p>
          <a:p>
            <a:pPr lvl="1"/>
            <a:r>
              <a:rPr lang="en-US" dirty="0"/>
              <a:t>“Inflation is always and everywhere a monetary phenomenon.”</a:t>
            </a:r>
          </a:p>
          <a:p>
            <a:pPr lvl="1"/>
            <a:endParaRPr lang="en-US" dirty="0"/>
          </a:p>
          <a:p>
            <a:pPr lvl="1"/>
            <a:r>
              <a:rPr lang="en-US" dirty="0"/>
              <a:t>As a generalization, but not ”always and everywhere”.</a:t>
            </a:r>
          </a:p>
          <a:p>
            <a:pPr lvl="2"/>
            <a:r>
              <a:rPr lang="en-US" dirty="0"/>
              <a:t>See price changes from disruptions in the economy.</a:t>
            </a:r>
          </a:p>
          <a:p>
            <a:pPr lvl="2"/>
            <a:endParaRPr lang="en-US" dirty="0"/>
          </a:p>
          <a:p>
            <a:r>
              <a:rPr lang="en-US" dirty="0"/>
              <a:t>What did we see during the pandemic?</a:t>
            </a:r>
          </a:p>
          <a:p>
            <a:pPr lvl="1"/>
            <a:r>
              <a:rPr lang="en-US" dirty="0"/>
              <a:t>Lots of causes that had nothing (?) to do with monetary policy.</a:t>
            </a:r>
          </a:p>
          <a:p>
            <a:pPr lvl="1"/>
            <a:endParaRPr lang="en-US" dirty="0"/>
          </a:p>
          <a:p>
            <a:r>
              <a:rPr lang="en-US" dirty="0"/>
              <a:t>Where is inflation going?</a:t>
            </a:r>
          </a:p>
          <a:p>
            <a:pPr lvl="1"/>
            <a:r>
              <a:rPr lang="en-US" dirty="0"/>
              <a:t>I expect back down to close to 2% sometime next year.</a:t>
            </a:r>
          </a:p>
        </p:txBody>
      </p:sp>
      <p:sp>
        <p:nvSpPr>
          <p:cNvPr id="4" name="Slide Number Placeholder 3">
            <a:extLst>
              <a:ext uri="{FF2B5EF4-FFF2-40B4-BE49-F238E27FC236}">
                <a16:creationId xmlns:a16="http://schemas.microsoft.com/office/drawing/2014/main" id="{AB366B2B-A8CD-7222-F240-D11BB0AE444E}"/>
              </a:ext>
            </a:extLst>
          </p:cNvPr>
          <p:cNvSpPr>
            <a:spLocks noGrp="1"/>
          </p:cNvSpPr>
          <p:nvPr>
            <p:ph type="sldNum" sz="quarter" idx="12"/>
          </p:nvPr>
        </p:nvSpPr>
        <p:spPr/>
        <p:txBody>
          <a:bodyPr/>
          <a:lstStyle/>
          <a:p>
            <a:fld id="{D9F085D5-EC86-4F6A-B501-C1359CB39116}" type="slidenum">
              <a:rPr lang="en-GB" smtClean="0"/>
              <a:t>85</a:t>
            </a:fld>
            <a:endParaRPr lang="en-GB"/>
          </a:p>
        </p:txBody>
      </p:sp>
    </p:spTree>
    <p:extLst>
      <p:ext uri="{BB962C8B-B14F-4D97-AF65-F5344CB8AC3E}">
        <p14:creationId xmlns:p14="http://schemas.microsoft.com/office/powerpoint/2010/main" val="33360601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3BA-D526-3243-9C0E-724681E8F03C}"/>
              </a:ext>
            </a:extLst>
          </p:cNvPr>
          <p:cNvSpPr>
            <a:spLocks noGrp="1"/>
          </p:cNvSpPr>
          <p:nvPr>
            <p:ph type="title"/>
          </p:nvPr>
        </p:nvSpPr>
        <p:spPr/>
        <p:txBody>
          <a:bodyPr/>
          <a:lstStyle/>
          <a:p>
            <a:r>
              <a:rPr lang="en-US" dirty="0">
                <a:solidFill>
                  <a:schemeClr val="bg1"/>
                </a:solidFill>
              </a:rPr>
              <a:t>Wa</a:t>
            </a:r>
            <a:r>
              <a:rPr lang="en-US" dirty="0"/>
              <a:t>ge Growth</a:t>
            </a:r>
          </a:p>
        </p:txBody>
      </p:sp>
      <p:sp>
        <p:nvSpPr>
          <p:cNvPr id="4" name="Slide Number Placeholder 3">
            <a:extLst>
              <a:ext uri="{FF2B5EF4-FFF2-40B4-BE49-F238E27FC236}">
                <a16:creationId xmlns:a16="http://schemas.microsoft.com/office/drawing/2014/main" id="{9806C26A-3917-884A-97AA-7A45ABE49712}"/>
              </a:ext>
            </a:extLst>
          </p:cNvPr>
          <p:cNvSpPr>
            <a:spLocks noGrp="1"/>
          </p:cNvSpPr>
          <p:nvPr>
            <p:ph type="sldNum" sz="quarter" idx="12"/>
          </p:nvPr>
        </p:nvSpPr>
        <p:spPr/>
        <p:txBody>
          <a:bodyPr/>
          <a:lstStyle/>
          <a:p>
            <a:fld id="{D9F085D5-EC86-4F6A-B501-C1359CB39116}" type="slidenum">
              <a:rPr lang="en-GB" smtClean="0"/>
              <a:t>86</a:t>
            </a:fld>
            <a:endParaRPr lang="en-GB"/>
          </a:p>
        </p:txBody>
      </p:sp>
      <p:pic>
        <p:nvPicPr>
          <p:cNvPr id="10" name="Content Placeholder 9">
            <a:extLst>
              <a:ext uri="{FF2B5EF4-FFF2-40B4-BE49-F238E27FC236}">
                <a16:creationId xmlns:a16="http://schemas.microsoft.com/office/drawing/2014/main" id="{1910E935-6DE2-3245-80FD-35A194C3C478}"/>
              </a:ext>
            </a:extLst>
          </p:cNvPr>
          <p:cNvPicPr>
            <a:picLocks noGrp="1" noChangeAspect="1"/>
          </p:cNvPicPr>
          <p:nvPr>
            <p:ph idx="1"/>
          </p:nvPr>
        </p:nvPicPr>
        <p:blipFill>
          <a:blip r:embed="rId3" r:link="rId4"/>
          <a:srcRect/>
          <a:stretch>
            <a:fillRect/>
          </a:stretch>
        </p:blipFill>
        <p:spPr>
          <a:xfrm>
            <a:off x="2455974" y="1155024"/>
            <a:ext cx="7280052" cy="4849254"/>
          </a:xfrm>
        </p:spPr>
      </p:pic>
    </p:spTree>
    <p:extLst>
      <p:ext uri="{BB962C8B-B14F-4D97-AF65-F5344CB8AC3E}">
        <p14:creationId xmlns:p14="http://schemas.microsoft.com/office/powerpoint/2010/main" val="4744995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9EB0-6A64-D339-C24E-5CD8E170E131}"/>
              </a:ext>
            </a:extLst>
          </p:cNvPr>
          <p:cNvSpPr>
            <a:spLocks noGrp="1"/>
          </p:cNvSpPr>
          <p:nvPr>
            <p:ph type="title"/>
          </p:nvPr>
        </p:nvSpPr>
        <p:spPr>
          <a:xfrm>
            <a:off x="976425" y="0"/>
            <a:ext cx="10515600" cy="1325563"/>
          </a:xfrm>
        </p:spPr>
        <p:txBody>
          <a:bodyPr/>
          <a:lstStyle/>
          <a:p>
            <a:r>
              <a:rPr lang="en-US" dirty="0">
                <a:solidFill>
                  <a:schemeClr val="bg1"/>
                </a:solidFill>
              </a:rPr>
              <a:t>Co</a:t>
            </a:r>
            <a:r>
              <a:rPr lang="en-US" dirty="0"/>
              <a:t>mpensation Growth: Pretty good!</a:t>
            </a:r>
          </a:p>
        </p:txBody>
      </p:sp>
      <p:pic>
        <p:nvPicPr>
          <p:cNvPr id="6" name="Content Placeholder 5" descr="A graph showing the growth of a company&#10;&#10;Description automatically generated">
            <a:extLst>
              <a:ext uri="{FF2B5EF4-FFF2-40B4-BE49-F238E27FC236}">
                <a16:creationId xmlns:a16="http://schemas.microsoft.com/office/drawing/2014/main" id="{09270880-209D-6463-E3C8-BC34F682FEDF}"/>
              </a:ext>
            </a:extLst>
          </p:cNvPr>
          <p:cNvPicPr>
            <a:picLocks noGrp="1" noChangeAspect="1"/>
          </p:cNvPicPr>
          <p:nvPr>
            <p:ph idx="1"/>
          </p:nvPr>
        </p:nvPicPr>
        <p:blipFill>
          <a:blip r:embed="rId2" r:link="rId3"/>
          <a:stretch>
            <a:fillRect/>
          </a:stretch>
        </p:blipFill>
        <p:spPr>
          <a:xfrm>
            <a:off x="2351682" y="1239020"/>
            <a:ext cx="7488636" cy="4991206"/>
          </a:xfrm>
        </p:spPr>
      </p:pic>
      <p:sp>
        <p:nvSpPr>
          <p:cNvPr id="4" name="Slide Number Placeholder 3">
            <a:extLst>
              <a:ext uri="{FF2B5EF4-FFF2-40B4-BE49-F238E27FC236}">
                <a16:creationId xmlns:a16="http://schemas.microsoft.com/office/drawing/2014/main" id="{44D48E6A-50CB-237A-779C-7F9FC972FEE4}"/>
              </a:ext>
            </a:extLst>
          </p:cNvPr>
          <p:cNvSpPr>
            <a:spLocks noGrp="1"/>
          </p:cNvSpPr>
          <p:nvPr>
            <p:ph type="sldNum" sz="quarter" idx="12"/>
          </p:nvPr>
        </p:nvSpPr>
        <p:spPr/>
        <p:txBody>
          <a:bodyPr/>
          <a:lstStyle/>
          <a:p>
            <a:fld id="{D9F085D5-EC86-4F6A-B501-C1359CB39116}" type="slidenum">
              <a:rPr lang="en-GB" smtClean="0"/>
              <a:t>87</a:t>
            </a:fld>
            <a:endParaRPr lang="en-GB"/>
          </a:p>
        </p:txBody>
      </p:sp>
    </p:spTree>
    <p:extLst>
      <p:ext uri="{BB962C8B-B14F-4D97-AF65-F5344CB8AC3E}">
        <p14:creationId xmlns:p14="http://schemas.microsoft.com/office/powerpoint/2010/main" val="1397417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E66F-F64C-34D3-5B87-6884A59AFE8F}"/>
              </a:ext>
            </a:extLst>
          </p:cNvPr>
          <p:cNvSpPr>
            <a:spLocks noGrp="1"/>
          </p:cNvSpPr>
          <p:nvPr>
            <p:ph type="title"/>
          </p:nvPr>
        </p:nvSpPr>
        <p:spPr>
          <a:xfrm>
            <a:off x="764630" y="0"/>
            <a:ext cx="10515600" cy="1325563"/>
          </a:xfrm>
        </p:spPr>
        <p:txBody>
          <a:bodyPr/>
          <a:lstStyle/>
          <a:p>
            <a:r>
              <a:rPr lang="en-US" dirty="0">
                <a:solidFill>
                  <a:schemeClr val="bg1"/>
                </a:solidFill>
              </a:rPr>
              <a:t>The</a:t>
            </a:r>
            <a:r>
              <a:rPr lang="en-US" dirty="0"/>
              <a:t> Great Inflation: 1965-1982</a:t>
            </a:r>
          </a:p>
        </p:txBody>
      </p:sp>
      <p:sp>
        <p:nvSpPr>
          <p:cNvPr id="3" name="Content Placeholder 2">
            <a:extLst>
              <a:ext uri="{FF2B5EF4-FFF2-40B4-BE49-F238E27FC236}">
                <a16:creationId xmlns:a16="http://schemas.microsoft.com/office/drawing/2014/main" id="{311E6051-B60D-8A68-C1FA-4D13C0243F4D}"/>
              </a:ext>
            </a:extLst>
          </p:cNvPr>
          <p:cNvSpPr>
            <a:spLocks noGrp="1"/>
          </p:cNvSpPr>
          <p:nvPr>
            <p:ph idx="1"/>
          </p:nvPr>
        </p:nvSpPr>
        <p:spPr>
          <a:xfrm>
            <a:off x="838200" y="1570730"/>
            <a:ext cx="6291470" cy="4351338"/>
          </a:xfrm>
        </p:spPr>
        <p:txBody>
          <a:bodyPr>
            <a:normAutofit lnSpcReduction="10000"/>
          </a:bodyPr>
          <a:lstStyle/>
          <a:p>
            <a:r>
              <a:rPr lang="en-US" dirty="0"/>
              <a:t>Proximate causes</a:t>
            </a:r>
          </a:p>
          <a:p>
            <a:pPr lvl="1"/>
            <a:r>
              <a:rPr lang="en-US" dirty="0"/>
              <a:t>Collapse of the gold standard</a:t>
            </a:r>
          </a:p>
          <a:p>
            <a:pPr lvl="1"/>
            <a:r>
              <a:rPr lang="en-US" dirty="0"/>
              <a:t>Fiscal imbalances (Great Society)</a:t>
            </a:r>
          </a:p>
          <a:p>
            <a:pPr lvl="1"/>
            <a:r>
              <a:rPr lang="en-US" dirty="0"/>
              <a:t>Runaway monetary policy (for Nixon)</a:t>
            </a:r>
          </a:p>
          <a:p>
            <a:pPr lvl="1"/>
            <a:r>
              <a:rPr lang="en-US" dirty="0"/>
              <a:t>Price controls – after they were lifted</a:t>
            </a:r>
          </a:p>
          <a:p>
            <a:pPr lvl="1"/>
            <a:r>
              <a:rPr lang="en-US" dirty="0"/>
              <a:t>Energy shortages</a:t>
            </a:r>
          </a:p>
          <a:p>
            <a:pPr lvl="1"/>
            <a:endParaRPr lang="en-US" dirty="0"/>
          </a:p>
          <a:p>
            <a:r>
              <a:rPr lang="en-US" dirty="0"/>
              <a:t>Lots of “demand pull”</a:t>
            </a:r>
          </a:p>
          <a:p>
            <a:pPr lvl="2"/>
            <a:r>
              <a:rPr lang="en-US" dirty="0"/>
              <a:t>Great society, easy money</a:t>
            </a:r>
          </a:p>
          <a:p>
            <a:r>
              <a:rPr lang="en-US" dirty="0"/>
              <a:t>Some “cost push”</a:t>
            </a:r>
          </a:p>
          <a:p>
            <a:pPr lvl="2"/>
            <a:r>
              <a:rPr lang="en-US" dirty="0"/>
              <a:t>Energy shortages</a:t>
            </a:r>
          </a:p>
        </p:txBody>
      </p:sp>
      <p:sp>
        <p:nvSpPr>
          <p:cNvPr id="4" name="Slide Number Placeholder 3">
            <a:extLst>
              <a:ext uri="{FF2B5EF4-FFF2-40B4-BE49-F238E27FC236}">
                <a16:creationId xmlns:a16="http://schemas.microsoft.com/office/drawing/2014/main" id="{478098FC-2826-5318-DCFB-951169399CF7}"/>
              </a:ext>
            </a:extLst>
          </p:cNvPr>
          <p:cNvSpPr>
            <a:spLocks noGrp="1"/>
          </p:cNvSpPr>
          <p:nvPr>
            <p:ph type="sldNum" sz="quarter" idx="12"/>
          </p:nvPr>
        </p:nvSpPr>
        <p:spPr/>
        <p:txBody>
          <a:bodyPr/>
          <a:lstStyle/>
          <a:p>
            <a:fld id="{D9F085D5-EC86-4F6A-B501-C1359CB39116}" type="slidenum">
              <a:rPr lang="en-GB" smtClean="0"/>
              <a:t>88</a:t>
            </a:fld>
            <a:endParaRPr lang="en-GB"/>
          </a:p>
        </p:txBody>
      </p:sp>
      <p:pic>
        <p:nvPicPr>
          <p:cNvPr id="1026" name="Picture 2">
            <a:extLst>
              <a:ext uri="{FF2B5EF4-FFF2-40B4-BE49-F238E27FC236}">
                <a16:creationId xmlns:a16="http://schemas.microsoft.com/office/drawing/2014/main" id="{F4C64BDF-4E9F-581A-1467-FB7C681AB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539" y="1633721"/>
            <a:ext cx="4247322" cy="424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DF549-8178-2615-F419-89CFA97BCBD5}"/>
              </a:ext>
            </a:extLst>
          </p:cNvPr>
          <p:cNvSpPr>
            <a:spLocks noGrp="1"/>
          </p:cNvSpPr>
          <p:nvPr>
            <p:ph type="title"/>
          </p:nvPr>
        </p:nvSpPr>
        <p:spPr>
          <a:xfrm>
            <a:off x="722590" y="0"/>
            <a:ext cx="10515600" cy="1325563"/>
          </a:xfrm>
        </p:spPr>
        <p:txBody>
          <a:bodyPr/>
          <a:lstStyle/>
          <a:p>
            <a:r>
              <a:rPr lang="en-US" dirty="0">
                <a:solidFill>
                  <a:schemeClr val="bg1"/>
                </a:solidFill>
              </a:rPr>
              <a:t>Low</a:t>
            </a:r>
            <a:r>
              <a:rPr lang="en-US" dirty="0"/>
              <a:t> Inflation Period: 1980-2021</a:t>
            </a:r>
          </a:p>
        </p:txBody>
      </p:sp>
      <p:sp>
        <p:nvSpPr>
          <p:cNvPr id="3" name="Content Placeholder 2">
            <a:extLst>
              <a:ext uri="{FF2B5EF4-FFF2-40B4-BE49-F238E27FC236}">
                <a16:creationId xmlns:a16="http://schemas.microsoft.com/office/drawing/2014/main" id="{4E18BA32-F405-0FC7-C445-C81542E9A94B}"/>
              </a:ext>
            </a:extLst>
          </p:cNvPr>
          <p:cNvSpPr>
            <a:spLocks noGrp="1"/>
          </p:cNvSpPr>
          <p:nvPr>
            <p:ph idx="1"/>
          </p:nvPr>
        </p:nvSpPr>
        <p:spPr>
          <a:xfrm>
            <a:off x="838200" y="1570730"/>
            <a:ext cx="6225209" cy="4351338"/>
          </a:xfrm>
        </p:spPr>
        <p:txBody>
          <a:bodyPr/>
          <a:lstStyle/>
          <a:p>
            <a:r>
              <a:rPr lang="en-US" dirty="0"/>
              <a:t>Volcker – stranglehold on inflation in 1980.</a:t>
            </a:r>
          </a:p>
          <a:p>
            <a:pPr lvl="1"/>
            <a:r>
              <a:rPr lang="en-US" dirty="0"/>
              <a:t>Causes a recession through high interest rates.</a:t>
            </a:r>
          </a:p>
          <a:p>
            <a:pPr lvl="1"/>
            <a:r>
              <a:rPr lang="en-US" dirty="0"/>
              <a:t>Harnesses inflation.</a:t>
            </a:r>
          </a:p>
          <a:p>
            <a:r>
              <a:rPr lang="en-US" dirty="0"/>
              <a:t>Next 4 decades</a:t>
            </a:r>
          </a:p>
          <a:p>
            <a:pPr lvl="1"/>
            <a:r>
              <a:rPr lang="en-US" dirty="0"/>
              <a:t>Globalization – lower import prices.</a:t>
            </a:r>
          </a:p>
          <a:p>
            <a:pPr lvl="1"/>
            <a:r>
              <a:rPr lang="en-US" dirty="0" err="1"/>
              <a:t>Deunionization</a:t>
            </a:r>
            <a:r>
              <a:rPr lang="en-US" dirty="0"/>
              <a:t> (private sector)</a:t>
            </a:r>
          </a:p>
          <a:p>
            <a:pPr lvl="2"/>
            <a:r>
              <a:rPr lang="en-US" dirty="0"/>
              <a:t>21% in 1980</a:t>
            </a:r>
          </a:p>
          <a:p>
            <a:pPr lvl="2"/>
            <a:r>
              <a:rPr lang="en-US" dirty="0"/>
              <a:t>6% in 2019</a:t>
            </a:r>
          </a:p>
          <a:p>
            <a:pPr lvl="2"/>
            <a:endParaRPr lang="en-US" dirty="0"/>
          </a:p>
        </p:txBody>
      </p:sp>
      <p:sp>
        <p:nvSpPr>
          <p:cNvPr id="4" name="Slide Number Placeholder 3">
            <a:extLst>
              <a:ext uri="{FF2B5EF4-FFF2-40B4-BE49-F238E27FC236}">
                <a16:creationId xmlns:a16="http://schemas.microsoft.com/office/drawing/2014/main" id="{59608724-4D55-C8C6-3C83-E2FC5A9523EA}"/>
              </a:ext>
            </a:extLst>
          </p:cNvPr>
          <p:cNvSpPr>
            <a:spLocks noGrp="1"/>
          </p:cNvSpPr>
          <p:nvPr>
            <p:ph type="sldNum" sz="quarter" idx="12"/>
          </p:nvPr>
        </p:nvSpPr>
        <p:spPr/>
        <p:txBody>
          <a:bodyPr/>
          <a:lstStyle/>
          <a:p>
            <a:fld id="{D9F085D5-EC86-4F6A-B501-C1359CB39116}" type="slidenum">
              <a:rPr lang="en-GB" smtClean="0"/>
              <a:t>89</a:t>
            </a:fld>
            <a:endParaRPr lang="en-GB"/>
          </a:p>
        </p:txBody>
      </p:sp>
      <p:pic>
        <p:nvPicPr>
          <p:cNvPr id="6" name="Picture 5" descr="A graph of a financial graph&#10;&#10;Description automatically generated with medium confidence">
            <a:extLst>
              <a:ext uri="{FF2B5EF4-FFF2-40B4-BE49-F238E27FC236}">
                <a16:creationId xmlns:a16="http://schemas.microsoft.com/office/drawing/2014/main" id="{5890AE12-943A-38A7-78D7-BFD901BFA36D}"/>
              </a:ext>
            </a:extLst>
          </p:cNvPr>
          <p:cNvPicPr>
            <a:picLocks noChangeAspect="1"/>
          </p:cNvPicPr>
          <p:nvPr/>
        </p:nvPicPr>
        <p:blipFill>
          <a:blip r:embed="rId2"/>
          <a:stretch>
            <a:fillRect/>
          </a:stretch>
        </p:blipFill>
        <p:spPr>
          <a:xfrm>
            <a:off x="7172986" y="1253331"/>
            <a:ext cx="4845173" cy="4351338"/>
          </a:xfrm>
          <a:prstGeom prst="rect">
            <a:avLst/>
          </a:prstGeom>
        </p:spPr>
      </p:pic>
    </p:spTree>
    <p:extLst>
      <p:ext uri="{BB962C8B-B14F-4D97-AF65-F5344CB8AC3E}">
        <p14:creationId xmlns:p14="http://schemas.microsoft.com/office/powerpoint/2010/main" val="2335812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a:xfrm>
            <a:off x="838200" y="1570730"/>
            <a:ext cx="10515600" cy="3330723"/>
          </a:xfrm>
        </p:spPr>
        <p:txBody>
          <a:bodyPr>
            <a:normAutofit fontScale="85000" lnSpcReduction="20000"/>
          </a:bodyPr>
          <a:lstStyle/>
          <a:p>
            <a:r>
              <a:rPr lang="en-US" dirty="0"/>
              <a:t>This slide deck was authored by:</a:t>
            </a:r>
          </a:p>
          <a:p>
            <a:pPr lvl="1"/>
            <a:r>
              <a:rPr lang="en-US" dirty="0"/>
              <a:t>Jon D. Haveman, NEED</a:t>
            </a:r>
          </a:p>
          <a:p>
            <a:pPr lvl="1"/>
            <a:r>
              <a:rPr lang="en-US" dirty="0"/>
              <a:t>Scott Baier, Clemson University</a:t>
            </a:r>
          </a:p>
          <a:p>
            <a:pPr lvl="1"/>
            <a:r>
              <a:rPr lang="en-US" dirty="0"/>
              <a:t>Geoffrey </a:t>
            </a:r>
            <a:r>
              <a:rPr lang="en-US" dirty="0" err="1"/>
              <a:t>Woglom</a:t>
            </a:r>
            <a:r>
              <a:rPr lang="en-US" dirty="0"/>
              <a:t>, Amherst College (Emeritus)</a:t>
            </a:r>
          </a:p>
          <a:p>
            <a:pPr lvl="1"/>
            <a:r>
              <a:rPr lang="en-US" dirty="0"/>
              <a:t>Brian </a:t>
            </a:r>
            <a:r>
              <a:rPr lang="en-US" dirty="0" err="1"/>
              <a:t>Dombeck</a:t>
            </a:r>
            <a:r>
              <a:rPr lang="en-US" dirty="0"/>
              <a:t>, Lewis &amp; Clark College</a:t>
            </a:r>
          </a:p>
          <a:p>
            <a:pPr lvl="1"/>
            <a:r>
              <a:rPr lang="en-US" dirty="0"/>
              <a:t>Doris </a:t>
            </a:r>
            <a:r>
              <a:rPr lang="en-US" dirty="0" err="1"/>
              <a:t>Geide</a:t>
            </a:r>
            <a:r>
              <a:rPr lang="en-US" dirty="0"/>
              <a:t>-Stevenson, Weber State</a:t>
            </a:r>
          </a:p>
          <a:p>
            <a:endParaRPr lang="en-US" dirty="0"/>
          </a:p>
          <a:p>
            <a:r>
              <a:rPr lang="en-US" dirty="0"/>
              <a:t>Disclaimer</a:t>
            </a:r>
          </a:p>
          <a:p>
            <a:pPr lvl="1"/>
            <a:r>
              <a:rPr lang="en-US" sz="1800" dirty="0"/>
              <a:t>NEED presentations are designed to be nonpartisan.</a:t>
            </a:r>
          </a:p>
          <a:p>
            <a:pPr lvl="1"/>
            <a:r>
              <a:rPr lang="en-US" sz="1800" dirty="0"/>
              <a:t>It is, however, inevitable that the presenter will be asked for and will provide their own views.</a:t>
            </a:r>
          </a:p>
          <a:p>
            <a:pPr lvl="1"/>
            <a:r>
              <a:rPr lang="en-US" sz="1800"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9</a:t>
            </a:fld>
            <a:endParaRPr lang="en-GB" dirty="0"/>
          </a:p>
        </p:txBody>
      </p:sp>
    </p:spTree>
    <p:extLst>
      <p:ext uri="{BB962C8B-B14F-4D97-AF65-F5344CB8AC3E}">
        <p14:creationId xmlns:p14="http://schemas.microsoft.com/office/powerpoint/2010/main" val="365058525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22334</TotalTime>
  <Words>2718</Words>
  <Application>Microsoft Macintosh PowerPoint</Application>
  <PresentationFormat>Widescreen</PresentationFormat>
  <Paragraphs>496</Paragraphs>
  <Slides>89</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89</vt:i4>
      </vt:variant>
    </vt:vector>
  </HeadingPairs>
  <TitlesOfParts>
    <vt:vector size="94" baseType="lpstr">
      <vt:lpstr>Arial</vt:lpstr>
      <vt:lpstr>Calibri</vt:lpstr>
      <vt:lpstr>Courier New</vt:lpstr>
      <vt:lpstr>Wingdings</vt:lpstr>
      <vt:lpstr>Custom Design</vt:lpstr>
      <vt:lpstr>PowerPoint Presentation</vt:lpstr>
      <vt:lpstr> National Economic Education Delegation</vt:lpstr>
      <vt:lpstr>Who Are We?</vt:lpstr>
      <vt:lpstr>Where Are We?</vt:lpstr>
      <vt:lpstr>Where Have We Presented?  (1,150 Talks)</vt:lpstr>
      <vt:lpstr> Available NEED Topics Include:</vt:lpstr>
      <vt:lpstr> Course Outline</vt:lpstr>
      <vt:lpstr>PowerPoint Presentation</vt:lpstr>
      <vt:lpstr>Credits and Disclaimer</vt:lpstr>
      <vt:lpstr>Outline</vt:lpstr>
      <vt:lpstr>The U.S. Economy</vt:lpstr>
      <vt:lpstr>Some Basic Statistics, April 2024</vt:lpstr>
      <vt:lpstr>U.S. Economy in Global Perspective</vt:lpstr>
      <vt:lpstr> Composition of the U.S. Economy: GDP</vt:lpstr>
      <vt:lpstr> Composition of the U.S. Economy: Employment</vt:lpstr>
      <vt:lpstr>Alameda County Economy: Employment</vt:lpstr>
      <vt:lpstr>More Local Charts</vt:lpstr>
      <vt:lpstr>Economic Indicators</vt:lpstr>
      <vt:lpstr>GDP: Quarterly Growth</vt:lpstr>
      <vt:lpstr>GDP Trajectory: Pandemic Plunge!</vt:lpstr>
      <vt:lpstr>“Accounting” for GDP</vt:lpstr>
      <vt:lpstr> Composition of GDP</vt:lpstr>
      <vt:lpstr>What Have You Done For Me Lately?</vt:lpstr>
      <vt:lpstr> Contribution to GDP Growth: Consumption</vt:lpstr>
      <vt:lpstr>Personal Consumption Expenditures</vt:lpstr>
      <vt:lpstr>Retail Sales Remain Elevated!</vt:lpstr>
      <vt:lpstr>Policy  Effects: Fiscal</vt:lpstr>
      <vt:lpstr> Contributions to GDP: Investment Components</vt:lpstr>
      <vt:lpstr> Contribution to GDP Growth: Investment</vt:lpstr>
      <vt:lpstr> Contributions to GDP: Government</vt:lpstr>
      <vt:lpstr> Contributions to GDP: Government</vt:lpstr>
      <vt:lpstr>Industrial Production (Manuf, Util, Mining)</vt:lpstr>
      <vt:lpstr>Employment</vt:lpstr>
      <vt:lpstr>Monthly Changes in Nonfarm Employment</vt:lpstr>
      <vt:lpstr>Employment Gap</vt:lpstr>
      <vt:lpstr>Immigrants to the Rescue?</vt:lpstr>
      <vt:lpstr>Where Have All the Workers Gone?</vt:lpstr>
      <vt:lpstr>Too Many People Are Retiring!</vt:lpstr>
      <vt:lpstr>Immigrants to the Rescue?</vt:lpstr>
      <vt:lpstr>What About Unemployment?</vt:lpstr>
      <vt:lpstr>And Stocks? Way up!</vt:lpstr>
      <vt:lpstr>How Are Things Where You Are?</vt:lpstr>
      <vt:lpstr>How Are Things Where You Are?</vt:lpstr>
      <vt:lpstr>How Are Things Where You Are?</vt:lpstr>
      <vt:lpstr>Economy Overall</vt:lpstr>
      <vt:lpstr>Inflation</vt:lpstr>
      <vt:lpstr>Inflation: Latest Figures – Headline - CPI</vt:lpstr>
      <vt:lpstr>PowerPoint Presentation</vt:lpstr>
      <vt:lpstr>That Brings us to the Pandemic</vt:lpstr>
      <vt:lpstr>Inflation in the Last 6 Months – Not Good.</vt:lpstr>
      <vt:lpstr>Which Prices?</vt:lpstr>
      <vt:lpstr>PowerPoint Presentation</vt:lpstr>
      <vt:lpstr>Housing is Part of the Problem</vt:lpstr>
      <vt:lpstr>The Importance &amp; Problems with Rents</vt:lpstr>
      <vt:lpstr>Fed’s Preferred Measure: PCE</vt:lpstr>
      <vt:lpstr>PCE Deviation from Target</vt:lpstr>
      <vt:lpstr>CPI Deviation from Target</vt:lpstr>
      <vt:lpstr>PCE vs CPI – What’s the Difference?</vt:lpstr>
      <vt:lpstr>About that 2% Target</vt:lpstr>
      <vt:lpstr>Sources of Pandemic Inflation </vt:lpstr>
      <vt:lpstr>Spending Patterns Changed - More Goods!</vt:lpstr>
      <vt:lpstr>Inflation: Concentrated</vt:lpstr>
      <vt:lpstr>Supply Chains</vt:lpstr>
      <vt:lpstr>Import Prices Are Elevated</vt:lpstr>
      <vt:lpstr>Corporations Have Pricing Power!</vt:lpstr>
      <vt:lpstr>Shrinkflation</vt:lpstr>
      <vt:lpstr>Inflation is Not just a U.S. Problem</vt:lpstr>
      <vt:lpstr>Wage Growth – Exceeds Inflation</vt:lpstr>
      <vt:lpstr>High Prices versus Inflation</vt:lpstr>
      <vt:lpstr>Mismatch: Feelings About the Economy</vt:lpstr>
      <vt:lpstr>My Thoughts on the Future of Inflation </vt:lpstr>
      <vt:lpstr>The Fed: Reining in Inflation!</vt:lpstr>
      <vt:lpstr>Fed: Also Reducing its Asset Holdings</vt:lpstr>
      <vt:lpstr>Federal Funds Rate – Recent Activity</vt:lpstr>
      <vt:lpstr>History of the Federal Funds Rate</vt:lpstr>
      <vt:lpstr>Implications for Demand</vt:lpstr>
      <vt:lpstr>Treasuries</vt:lpstr>
      <vt:lpstr>Mortgage Rates</vt:lpstr>
      <vt:lpstr> Home Prices … Returned to Normal (?)</vt:lpstr>
      <vt:lpstr>What will the Fed Do?</vt:lpstr>
      <vt:lpstr>Takeaways</vt:lpstr>
      <vt:lpstr>Uncertainties</vt:lpstr>
      <vt:lpstr> Immigrant Population in 2017</vt:lpstr>
      <vt:lpstr> Thank you!</vt:lpstr>
      <vt:lpstr>Parting Thoughts on Inflation</vt:lpstr>
      <vt:lpstr>Wage Growth</vt:lpstr>
      <vt:lpstr>Compensation Growth: Pretty good!</vt:lpstr>
      <vt:lpstr>The Great Inflation: 1965-1982</vt:lpstr>
      <vt:lpstr>Low Inflation Period: 1980-2021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347</cp:revision>
  <cp:lastPrinted>2024-06-04T20:35:44Z</cp:lastPrinted>
  <dcterms:created xsi:type="dcterms:W3CDTF">2017-05-03T22:30:38Z</dcterms:created>
  <dcterms:modified xsi:type="dcterms:W3CDTF">2024-06-04T20:35:51Z</dcterms:modified>
</cp:coreProperties>
</file>