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1026" r:id="rId2"/>
    <p:sldId id="328" r:id="rId3"/>
    <p:sldId id="3935" r:id="rId4"/>
    <p:sldId id="1029" r:id="rId5"/>
    <p:sldId id="4001" r:id="rId6"/>
    <p:sldId id="4084" r:id="rId7"/>
    <p:sldId id="1148" r:id="rId8"/>
    <p:sldId id="4094" r:id="rId9"/>
    <p:sldId id="4258" r:id="rId10"/>
    <p:sldId id="1027" r:id="rId11"/>
    <p:sldId id="4142" r:id="rId12"/>
    <p:sldId id="4251" r:id="rId13"/>
    <p:sldId id="4252" r:id="rId14"/>
    <p:sldId id="4253" r:id="rId15"/>
    <p:sldId id="4317" r:id="rId16"/>
    <p:sldId id="4318" r:id="rId17"/>
    <p:sldId id="4319" r:id="rId18"/>
    <p:sldId id="4320" r:id="rId19"/>
    <p:sldId id="4321" r:id="rId20"/>
    <p:sldId id="4322" r:id="rId21"/>
    <p:sldId id="4316" r:id="rId22"/>
    <p:sldId id="4339" r:id="rId23"/>
    <p:sldId id="4324" r:id="rId24"/>
    <p:sldId id="4255" r:id="rId25"/>
    <p:sldId id="4256" r:id="rId26"/>
    <p:sldId id="4257" r:id="rId27"/>
    <p:sldId id="4340" r:id="rId28"/>
    <p:sldId id="4259" r:id="rId29"/>
    <p:sldId id="4342" r:id="rId30"/>
    <p:sldId id="4260" r:id="rId31"/>
    <p:sldId id="4325" r:id="rId32"/>
    <p:sldId id="4327" r:id="rId33"/>
    <p:sldId id="4271" r:id="rId34"/>
    <p:sldId id="4335" r:id="rId35"/>
    <p:sldId id="4326" r:id="rId36"/>
    <p:sldId id="4268" r:id="rId37"/>
    <p:sldId id="4274" r:id="rId38"/>
    <p:sldId id="4328" r:id="rId39"/>
    <p:sldId id="4275" r:id="rId40"/>
    <p:sldId id="4343" r:id="rId41"/>
    <p:sldId id="4270" r:id="rId42"/>
    <p:sldId id="4336" r:id="rId43"/>
    <p:sldId id="4337" r:id="rId44"/>
    <p:sldId id="4330" r:id="rId45"/>
    <p:sldId id="4344" r:id="rId46"/>
    <p:sldId id="4332" r:id="rId47"/>
    <p:sldId id="4333" r:id="rId48"/>
    <p:sldId id="4334" r:id="rId49"/>
    <p:sldId id="4345" r:id="rId50"/>
    <p:sldId id="32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0432FF"/>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95918"/>
  </p:normalViewPr>
  <p:slideViewPr>
    <p:cSldViewPr snapToGrid="0" snapToObjects="1">
      <p:cViewPr varScale="1">
        <p:scale>
          <a:sx n="116" d="100"/>
          <a:sy n="116" d="100"/>
        </p:scale>
        <p:origin x="216" y="328"/>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Personal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EE42-4BFB-8EAC-CBA5896E0DE5}"/>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Graph'!$I$18:$I$47</c:f>
              <c:numCache>
                <c:formatCode>0.0</c:formatCode>
                <c:ptCount val="30"/>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18596.899999999998</c:v>
                </c:pt>
                <c:pt idx="23">
                  <c:v>18736.3</c:v>
                </c:pt>
                <c:pt idx="24">
                  <c:v>18838.3</c:v>
                </c:pt>
                <c:pt idx="25">
                  <c:v>18913.400000000001</c:v>
                </c:pt>
                <c:pt idx="26">
                  <c:v>19072.899999999998</c:v>
                </c:pt>
                <c:pt idx="27">
                  <c:v>19191.5</c:v>
                </c:pt>
                <c:pt idx="28">
                  <c:v>19295.600000000002</c:v>
                </c:pt>
                <c:pt idx="29">
                  <c:v>19424.3</c:v>
                </c:pt>
              </c:numCache>
            </c:numRef>
          </c:val>
          <c:smooth val="0"/>
          <c:extLst>
            <c:ext xmlns:c16="http://schemas.microsoft.com/office/drawing/2014/chart" uri="{C3380CC4-5D6E-409C-BE32-E72D297353CC}">
              <c16:uniqueId val="{00000001-EE42-4BFB-8EAC-CBA5896E0DE5}"/>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r>
              <a:rPr lang="en-US" sz="3200"/>
              <a:t>Spending and Saving</a:t>
            </a:r>
          </a:p>
          <a:p>
            <a:pPr>
              <a:defRPr sz="3200"/>
            </a:pPr>
            <a:r>
              <a:rPr lang="en-US" sz="3200"/>
              <a:t>Billions of $ at Annual Rates; BEA</a:t>
            </a:r>
          </a:p>
        </c:rich>
      </c:tx>
      <c:overlay val="0"/>
      <c:spPr>
        <a:noFill/>
        <a:ln>
          <a:noFill/>
        </a:ln>
        <a:effectLst/>
      </c:spPr>
      <c:txPr>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5319673651072038"/>
          <c:y val="0.15575437754167668"/>
          <c:w val="0.84696902424641851"/>
          <c:h val="0.49843005587882705"/>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380B-4EBF-9092-3CDC158BDF63}"/>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Graph'!$G$18:$G$47</c:f>
              <c:numCache>
                <c:formatCode>0.0</c:formatCode>
                <c:ptCount val="30"/>
                <c:pt idx="0">
                  <c:v>14686.3</c:v>
                </c:pt>
                <c:pt idx="1">
                  <c:v>14769.9</c:v>
                </c:pt>
                <c:pt idx="2">
                  <c:v>14785.1</c:v>
                </c:pt>
                <c:pt idx="3">
                  <c:v>13762.2</c:v>
                </c:pt>
                <c:pt idx="4">
                  <c:v>12021.8</c:v>
                </c:pt>
                <c:pt idx="5">
                  <c:v>13058.1</c:v>
                </c:pt>
                <c:pt idx="6">
                  <c:v>13889.3</c:v>
                </c:pt>
                <c:pt idx="7">
                  <c:v>14129.2</c:v>
                </c:pt>
                <c:pt idx="8">
                  <c:v>14270.5</c:v>
                </c:pt>
                <c:pt idx="9">
                  <c:v>14481.7</c:v>
                </c:pt>
                <c:pt idx="10">
                  <c:v>14546</c:v>
                </c:pt>
                <c:pt idx="11">
                  <c:v>14467.3</c:v>
                </c:pt>
                <c:pt idx="12">
                  <c:v>14389.5</c:v>
                </c:pt>
                <c:pt idx="13">
                  <c:v>14857.9</c:v>
                </c:pt>
                <c:pt idx="14">
                  <c:v>14699.6</c:v>
                </c:pt>
                <c:pt idx="15">
                  <c:v>15458.9</c:v>
                </c:pt>
                <c:pt idx="16">
                  <c:v>15618.7</c:v>
                </c:pt>
                <c:pt idx="17">
                  <c:v>15624.4</c:v>
                </c:pt>
                <c:pt idx="18">
                  <c:v>15802</c:v>
                </c:pt>
                <c:pt idx="19">
                  <c:v>15814.9</c:v>
                </c:pt>
                <c:pt idx="20">
                  <c:v>15991.1</c:v>
                </c:pt>
                <c:pt idx="21">
                  <c:v>16088.9</c:v>
                </c:pt>
                <c:pt idx="22">
                  <c:v>16309.5</c:v>
                </c:pt>
                <c:pt idx="23">
                  <c:v>16390.900000000001</c:v>
                </c:pt>
                <c:pt idx="24">
                  <c:v>16242.3</c:v>
                </c:pt>
                <c:pt idx="25">
                  <c:v>16543.3</c:v>
                </c:pt>
                <c:pt idx="26">
                  <c:v>16635.8</c:v>
                </c:pt>
                <c:pt idx="27">
                  <c:v>16831.2</c:v>
                </c:pt>
                <c:pt idx="28">
                  <c:v>16923.900000000001</c:v>
                </c:pt>
                <c:pt idx="29">
                  <c:v>16956.599999999999</c:v>
                </c:pt>
              </c:numCache>
            </c:numRef>
          </c:val>
          <c:smooth val="0"/>
          <c:extLst>
            <c:ext xmlns:c16="http://schemas.microsoft.com/office/drawing/2014/chart" uri="{C3380CC4-5D6E-409C-BE32-E72D297353CC}">
              <c16:uniqueId val="{00000001-380B-4EBF-9092-3CDC158BDF6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28</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28357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15 percent of mortgages</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50, 75, 75 with more to come</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93208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Consumption is 70 percent of GDP.  </a:t>
            </a:r>
            <a:r>
              <a:rPr lang="en-US" dirty="0" err="1"/>
              <a:t>Reatil</a:t>
            </a:r>
            <a:r>
              <a:rPr lang="en-US" dirty="0"/>
              <a:t> sales was up 0.3 %  in august after falling in July.  Initial claims for </a:t>
            </a:r>
            <a:r>
              <a:rPr lang="en-US" dirty="0" err="1"/>
              <a:t>unemploy,ment</a:t>
            </a:r>
            <a:r>
              <a:rPr lang="en-US" dirty="0"/>
              <a:t> fell.</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84935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big difference with GDP graph.  Total jobs have barely recovered</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80075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Bars are recessions.  2022Q1, -1.6; Q2, -0.6 at annual rates.</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201433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0414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CPI </a:t>
            </a:r>
            <a:r>
              <a:rPr lang="en-US" dirty="0" err="1"/>
              <a:t>yoy</a:t>
            </a:r>
            <a:r>
              <a:rPr lang="en-US" dirty="0"/>
              <a:t> 8.3% down from 8.5 and Core 6.3 up from 6.3 in </a:t>
            </a:r>
            <a:r>
              <a:rPr lang="en-US"/>
              <a:t>JUly</a:t>
            </a:r>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28</a:t>
            </a:fld>
            <a:endParaRPr lang="en-US"/>
          </a:p>
        </p:txBody>
      </p:sp>
    </p:spTree>
    <p:extLst>
      <p:ext uri="{BB962C8B-B14F-4D97-AF65-F5344CB8AC3E}">
        <p14:creationId xmlns:p14="http://schemas.microsoft.com/office/powerpoint/2010/main" val="170347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S&amp;P falls by more than 4%</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307718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30</a:t>
            </a:fld>
            <a:endParaRPr lang="en-US"/>
          </a:p>
        </p:txBody>
      </p:sp>
    </p:spTree>
    <p:extLst>
      <p:ext uri="{BB962C8B-B14F-4D97-AF65-F5344CB8AC3E}">
        <p14:creationId xmlns:p14="http://schemas.microsoft.com/office/powerpoint/2010/main" val="231594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5917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Alaska, Anchorage</a:t>
            </a:r>
          </a:p>
          <a:p>
            <a:pPr>
              <a:lnSpc>
                <a:spcPct val="100000"/>
              </a:lnSpc>
              <a:spcBef>
                <a:spcPts val="0"/>
              </a:spcBef>
            </a:pPr>
            <a:r>
              <a:rPr lang="en-US" sz="3100" dirty="0">
                <a:solidFill>
                  <a:schemeClr val="tx2"/>
                </a:solidFill>
              </a:rPr>
              <a:t>September-October, 2022</a:t>
            </a:r>
          </a:p>
          <a:p>
            <a:pPr>
              <a:lnSpc>
                <a:spcPct val="100000"/>
              </a:lnSpc>
              <a:spcBef>
                <a:spcPts val="0"/>
              </a:spcBef>
            </a:pPr>
            <a:endParaRPr lang="en-US" sz="3100" dirty="0">
              <a:solidFill>
                <a:schemeClr val="tx2"/>
              </a:solidFill>
            </a:endParaRP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a:t>
            </a:r>
          </a:p>
          <a:p>
            <a:pPr lvl="1"/>
            <a:r>
              <a:rPr lang="en-US" dirty="0"/>
              <a:t>I will try to handle them as they come up, but may take them in a bunch as time permits.</a:t>
            </a:r>
          </a:p>
          <a:p>
            <a:r>
              <a:rPr lang="en-US" dirty="0"/>
              <a:t>We will do a verbal Q&amp;A once the material has been presented.</a:t>
            </a:r>
          </a:p>
          <a:p>
            <a:pPr lvl="1"/>
            <a:r>
              <a:rPr lang="en-US" dirty="0"/>
              <a:t>And the questions in the chat have been addressed.</a:t>
            </a:r>
          </a:p>
          <a:p>
            <a:r>
              <a:rPr lang="en-US" dirty="0"/>
              <a:t>OLLI allowing, we can stay beyond the end of class to have further discussion.</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50379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11</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15,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Current confusion on the state of the economy.</a:t>
            </a:r>
          </a:p>
          <a:p>
            <a:pPr marL="514350" indent="-514350">
              <a:buFont typeface="+mj-lt"/>
              <a:buAutoNum type="arabicPeriod"/>
            </a:pPr>
            <a:r>
              <a:rPr lang="en-US" dirty="0"/>
              <a:t>What’s at stake in controlling inflation.</a:t>
            </a:r>
          </a:p>
          <a:p>
            <a:pPr marL="514350" indent="-514350">
              <a:buFont typeface="+mj-lt"/>
              <a:buAutoNum type="arabicPeriod"/>
            </a:pPr>
            <a:r>
              <a:rPr lang="en-US" dirty="0"/>
              <a:t>What lies ahead for the economy.</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5981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13</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pic>
        <p:nvPicPr>
          <p:cNvPr id="9" name="Content Placeholder 8">
            <a:extLst>
              <a:ext uri="{FF2B5EF4-FFF2-40B4-BE49-F238E27FC236}">
                <a16:creationId xmlns:a16="http://schemas.microsoft.com/office/drawing/2014/main" id="{8BF442E8-093F-50AF-F234-D1FA753C9D7E}"/>
              </a:ext>
            </a:extLst>
          </p:cNvPr>
          <p:cNvPicPr>
            <a:picLocks noGrp="1" noChangeAspect="1"/>
          </p:cNvPicPr>
          <p:nvPr>
            <p:ph idx="1"/>
          </p:nvPr>
        </p:nvPicPr>
        <p:blipFill>
          <a:blip r:embed="rId3"/>
          <a:stretch>
            <a:fillRect/>
          </a:stretch>
        </p:blipFill>
        <p:spPr>
          <a:xfrm>
            <a:off x="646771" y="1602581"/>
            <a:ext cx="10207910" cy="4286250"/>
          </a:xfrm>
        </p:spPr>
      </p:pic>
      <p:grpSp>
        <p:nvGrpSpPr>
          <p:cNvPr id="25" name="Group 24">
            <a:extLst>
              <a:ext uri="{FF2B5EF4-FFF2-40B4-BE49-F238E27FC236}">
                <a16:creationId xmlns:a16="http://schemas.microsoft.com/office/drawing/2014/main" id="{9A897B04-6BF3-5D82-47B8-8908D26B1F51}"/>
              </a:ext>
            </a:extLst>
          </p:cNvPr>
          <p:cNvGrpSpPr/>
          <p:nvPr/>
        </p:nvGrpSpPr>
        <p:grpSpPr>
          <a:xfrm>
            <a:off x="10269668" y="2392471"/>
            <a:ext cx="2021365" cy="1353235"/>
            <a:chOff x="10269668" y="2392471"/>
            <a:chExt cx="2021365" cy="1353235"/>
          </a:xfrm>
        </p:grpSpPr>
        <p:sp>
          <p:nvSpPr>
            <p:cNvPr id="3" name="TextBox 2">
              <a:extLst>
                <a:ext uri="{FF2B5EF4-FFF2-40B4-BE49-F238E27FC236}">
                  <a16:creationId xmlns:a16="http://schemas.microsoft.com/office/drawing/2014/main" id="{3FD3BAC2-30EB-44F1-9972-3E06A4C21449}"/>
                </a:ext>
              </a:extLst>
            </p:cNvPr>
            <p:cNvSpPr txBox="1"/>
            <p:nvPr/>
          </p:nvSpPr>
          <p:spPr>
            <a:xfrm>
              <a:off x="10269668" y="2730043"/>
              <a:ext cx="2021365" cy="1015663"/>
            </a:xfrm>
            <a:prstGeom prst="rect">
              <a:avLst/>
            </a:prstGeom>
            <a:noFill/>
          </p:spPr>
          <p:txBody>
            <a:bodyPr wrap="square" rtlCol="0">
              <a:spAutoFit/>
            </a:bodyPr>
            <a:lstStyle/>
            <a:p>
              <a:endParaRPr lang="en-US" sz="2000" dirty="0"/>
            </a:p>
            <a:p>
              <a:r>
                <a:rPr lang="en-US" sz="2000" dirty="0"/>
                <a:t>The “output gap” is about $400b</a:t>
              </a:r>
            </a:p>
          </p:txBody>
        </p:sp>
        <p:cxnSp>
          <p:nvCxnSpPr>
            <p:cNvPr id="21" name="Straight Arrow Connector 20">
              <a:extLst>
                <a:ext uri="{FF2B5EF4-FFF2-40B4-BE49-F238E27FC236}">
                  <a16:creationId xmlns:a16="http://schemas.microsoft.com/office/drawing/2014/main" id="{6100C7A9-0911-90A3-4F33-17BCD9091467}"/>
                </a:ext>
              </a:extLst>
            </p:cNvPr>
            <p:cNvCxnSpPr>
              <a:cxnSpLocks noChangeAspect="1"/>
            </p:cNvCxnSpPr>
            <p:nvPr/>
          </p:nvCxnSpPr>
          <p:spPr>
            <a:xfrm>
              <a:off x="10644351" y="2392471"/>
              <a:ext cx="900878" cy="546594"/>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65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Picture 7">
            <a:extLst>
              <a:ext uri="{FF2B5EF4-FFF2-40B4-BE49-F238E27FC236}">
                <a16:creationId xmlns:a16="http://schemas.microsoft.com/office/drawing/2014/main" id="{A9791B67-8FBE-6597-F860-F41C9B7F7912}"/>
              </a:ext>
            </a:extLst>
          </p:cNvPr>
          <p:cNvPicPr>
            <a:picLocks noChangeAspect="1"/>
          </p:cNvPicPr>
          <p:nvPr/>
        </p:nvPicPr>
        <p:blipFill>
          <a:blip r:embed="rId3"/>
          <a:stretch>
            <a:fillRect/>
          </a:stretch>
        </p:blipFill>
        <p:spPr>
          <a:xfrm>
            <a:off x="6276607" y="1943975"/>
            <a:ext cx="5381993" cy="4286249"/>
          </a:xfrm>
          <a:prstGeom prst="rect">
            <a:avLst/>
          </a:prstGeom>
        </p:spPr>
      </p:pic>
      <p:sp>
        <p:nvSpPr>
          <p:cNvPr id="11" name="TextBox 10">
            <a:extLst>
              <a:ext uri="{FF2B5EF4-FFF2-40B4-BE49-F238E27FC236}">
                <a16:creationId xmlns:a16="http://schemas.microsoft.com/office/drawing/2014/main" id="{118A586F-97BB-797B-C48C-777DC74C38EE}"/>
              </a:ext>
            </a:extLst>
          </p:cNvPr>
          <p:cNvSpPr txBox="1"/>
          <p:nvPr/>
        </p:nvSpPr>
        <p:spPr>
          <a:xfrm>
            <a:off x="8492385" y="2564206"/>
            <a:ext cx="3124610" cy="461665"/>
          </a:xfrm>
          <a:prstGeom prst="rect">
            <a:avLst/>
          </a:prstGeom>
          <a:noFill/>
        </p:spPr>
        <p:txBody>
          <a:bodyPr wrap="square" rtlCol="0">
            <a:spAutoFit/>
          </a:bodyPr>
          <a:lstStyle/>
          <a:p>
            <a:r>
              <a:rPr lang="en-US" sz="2400" dirty="0"/>
              <a:t>Up 0.3 pct points</a:t>
            </a:r>
          </a:p>
        </p:txBody>
      </p:sp>
      <p:pic>
        <p:nvPicPr>
          <p:cNvPr id="6" name="Picture 5">
            <a:extLst>
              <a:ext uri="{FF2B5EF4-FFF2-40B4-BE49-F238E27FC236}">
                <a16:creationId xmlns:a16="http://schemas.microsoft.com/office/drawing/2014/main" id="{27CBB9A5-6421-B457-8707-D3835B9226C1}"/>
              </a:ext>
            </a:extLst>
          </p:cNvPr>
          <p:cNvPicPr>
            <a:picLocks noChangeAspect="1"/>
          </p:cNvPicPr>
          <p:nvPr/>
        </p:nvPicPr>
        <p:blipFill>
          <a:blip r:embed="rId4"/>
          <a:stretch>
            <a:fillRect/>
          </a:stretch>
        </p:blipFill>
        <p:spPr>
          <a:xfrm>
            <a:off x="85117" y="1943976"/>
            <a:ext cx="6191490" cy="4286250"/>
          </a:xfrm>
          <a:prstGeom prst="rect">
            <a:avLst/>
          </a:prstGeom>
        </p:spPr>
      </p:pic>
    </p:spTree>
    <p:extLst>
      <p:ext uri="{BB962C8B-B14F-4D97-AF65-F5344CB8AC3E}">
        <p14:creationId xmlns:p14="http://schemas.microsoft.com/office/powerpoint/2010/main" val="448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1D87-FD85-1879-D148-614C7B72B30A}"/>
              </a:ext>
            </a:extLst>
          </p:cNvPr>
          <p:cNvSpPr>
            <a:spLocks noGrp="1"/>
          </p:cNvSpPr>
          <p:nvPr>
            <p:ph type="title"/>
          </p:nvPr>
        </p:nvSpPr>
        <p:spPr/>
        <p:txBody>
          <a:bodyPr/>
          <a:lstStyle/>
          <a:p>
            <a:r>
              <a:rPr lang="en-US" dirty="0">
                <a:solidFill>
                  <a:schemeClr val="bg1"/>
                </a:solidFill>
              </a:rPr>
              <a:t>Thr</a:t>
            </a:r>
            <a:r>
              <a:rPr lang="en-US" dirty="0"/>
              <a:t>ee (Apparent) Mysteries</a:t>
            </a:r>
          </a:p>
        </p:txBody>
      </p:sp>
      <p:sp>
        <p:nvSpPr>
          <p:cNvPr id="3" name="Content Placeholder 2">
            <a:extLst>
              <a:ext uri="{FF2B5EF4-FFF2-40B4-BE49-F238E27FC236}">
                <a16:creationId xmlns:a16="http://schemas.microsoft.com/office/drawing/2014/main" id="{60043C77-696B-142E-19DD-EBA8532CF1D8}"/>
              </a:ext>
            </a:extLst>
          </p:cNvPr>
          <p:cNvSpPr>
            <a:spLocks noGrp="1"/>
          </p:cNvSpPr>
          <p:nvPr>
            <p:ph idx="1"/>
          </p:nvPr>
        </p:nvSpPr>
        <p:spPr/>
        <p:txBody>
          <a:bodyPr/>
          <a:lstStyle/>
          <a:p>
            <a:pPr marL="514350" indent="-514350">
              <a:buFont typeface="+mj-lt"/>
              <a:buAutoNum type="arabicPeriod"/>
            </a:pPr>
            <a:r>
              <a:rPr lang="en-US" dirty="0"/>
              <a:t>Does 2 consecutive quarters of negative real GDP growth mean we are in a recession?</a:t>
            </a:r>
          </a:p>
          <a:p>
            <a:pPr marL="514350" indent="-514350">
              <a:buFont typeface="+mj-lt"/>
              <a:buAutoNum type="arabicPeriod"/>
            </a:pPr>
            <a:r>
              <a:rPr lang="en-US" dirty="0"/>
              <a:t>Does the uptick in the unemployment rate mean a weak economy headed for recession?</a:t>
            </a:r>
          </a:p>
          <a:p>
            <a:pPr marL="514350" indent="-514350">
              <a:buFont typeface="+mj-lt"/>
              <a:buAutoNum type="arabicPeriod"/>
            </a:pPr>
            <a:r>
              <a:rPr lang="en-US" dirty="0"/>
              <a:t>Where have all the workers gone?</a:t>
            </a:r>
          </a:p>
        </p:txBody>
      </p:sp>
      <p:sp>
        <p:nvSpPr>
          <p:cNvPr id="4" name="Slide Number Placeholder 3">
            <a:extLst>
              <a:ext uri="{FF2B5EF4-FFF2-40B4-BE49-F238E27FC236}">
                <a16:creationId xmlns:a16="http://schemas.microsoft.com/office/drawing/2014/main" id="{F4F784CF-EC37-2B7A-2006-0FBD87E6F26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81781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D67F-05D0-FD29-F4B4-2B1A1822F298}"/>
              </a:ext>
            </a:extLst>
          </p:cNvPr>
          <p:cNvSpPr>
            <a:spLocks noGrp="1"/>
          </p:cNvSpPr>
          <p:nvPr>
            <p:ph type="title"/>
          </p:nvPr>
        </p:nvSpPr>
        <p:spPr/>
        <p:txBody>
          <a:bodyPr/>
          <a:lstStyle/>
          <a:p>
            <a:r>
              <a:rPr lang="en-US" dirty="0">
                <a:solidFill>
                  <a:schemeClr val="bg1"/>
                </a:solidFill>
              </a:rPr>
              <a:t>Firs</a:t>
            </a:r>
            <a:r>
              <a:rPr lang="en-US" dirty="0">
                <a:solidFill>
                  <a:schemeClr val="accent5">
                    <a:lumMod val="50000"/>
                  </a:schemeClr>
                </a:solidFill>
              </a:rPr>
              <a:t>t, What is a Recession?</a:t>
            </a:r>
            <a:endParaRPr lang="en-US" dirty="0">
              <a:solidFill>
                <a:schemeClr val="bg1"/>
              </a:solidFill>
            </a:endParaRPr>
          </a:p>
        </p:txBody>
      </p:sp>
      <p:sp>
        <p:nvSpPr>
          <p:cNvPr id="3" name="Content Placeholder 2">
            <a:extLst>
              <a:ext uri="{FF2B5EF4-FFF2-40B4-BE49-F238E27FC236}">
                <a16:creationId xmlns:a16="http://schemas.microsoft.com/office/drawing/2014/main" id="{E7906174-3146-1EBC-ED35-1CBA1BFB693B}"/>
              </a:ext>
            </a:extLst>
          </p:cNvPr>
          <p:cNvSpPr>
            <a:spLocks noGrp="1"/>
          </p:cNvSpPr>
          <p:nvPr>
            <p:ph idx="1"/>
          </p:nvPr>
        </p:nvSpPr>
        <p:spPr/>
        <p:txBody>
          <a:bodyPr/>
          <a:lstStyle/>
          <a:p>
            <a:r>
              <a:rPr lang="en-US" dirty="0"/>
              <a:t>Defined by the National Bureau of Economic Research (NBER)</a:t>
            </a:r>
          </a:p>
          <a:p>
            <a:r>
              <a:rPr lang="en-US" dirty="0">
                <a:solidFill>
                  <a:schemeClr val="accent5">
                    <a:lumMod val="50000"/>
                  </a:schemeClr>
                </a:solidFill>
              </a:rPr>
              <a:t>“</a:t>
            </a:r>
            <a:r>
              <a:rPr lang="en-US" dirty="0">
                <a:solidFill>
                  <a:schemeClr val="accent5">
                    <a:lumMod val="50000"/>
                  </a:schemeClr>
                </a:solidFill>
                <a:effectLst/>
                <a:latin typeface="Arimo"/>
              </a:rPr>
              <a:t>The NBER's definition emphasizes that a recession involves a significant decline in economic activity that is spread across the economy and lasts more than a few months.”</a:t>
            </a:r>
          </a:p>
          <a:p>
            <a:r>
              <a:rPr lang="en-US" dirty="0">
                <a:solidFill>
                  <a:schemeClr val="accent5">
                    <a:lumMod val="50000"/>
                  </a:schemeClr>
                </a:solidFill>
                <a:latin typeface="Arimo"/>
              </a:rPr>
              <a:t>Popular Rule of Thumb:  Two or more, consecutive quarters where Real GDP falls.</a:t>
            </a:r>
          </a:p>
          <a:p>
            <a:r>
              <a:rPr lang="en-US" dirty="0">
                <a:solidFill>
                  <a:schemeClr val="accent5">
                    <a:lumMod val="50000"/>
                  </a:schemeClr>
                </a:solidFill>
                <a:latin typeface="Arimo"/>
              </a:rPr>
              <a:t>Recessions are caused by decreases in total spending.</a:t>
            </a:r>
          </a:p>
        </p:txBody>
      </p:sp>
      <p:sp>
        <p:nvSpPr>
          <p:cNvPr id="4" name="Slide Number Placeholder 3">
            <a:extLst>
              <a:ext uri="{FF2B5EF4-FFF2-40B4-BE49-F238E27FC236}">
                <a16:creationId xmlns:a16="http://schemas.microsoft.com/office/drawing/2014/main" id="{CF9D8DC5-F1B2-AD24-A760-311AB47DAB25}"/>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2142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Rea</a:t>
            </a:r>
            <a:r>
              <a:rPr lang="en-US" dirty="0">
                <a:solidFill>
                  <a:schemeClr val="accent5">
                    <a:lumMod val="50000"/>
                  </a:schemeClr>
                </a:solidFill>
              </a:rPr>
              <a:t>l GDP Growth and Recessions</a:t>
            </a:r>
            <a:endParaRPr lang="en-US" dirty="0"/>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9" name="Content Placeholder 8">
            <a:extLst>
              <a:ext uri="{FF2B5EF4-FFF2-40B4-BE49-F238E27FC236}">
                <a16:creationId xmlns:a16="http://schemas.microsoft.com/office/drawing/2014/main" id="{BE7DEEC0-1DED-B075-12D8-0F72060B8C46}"/>
              </a:ext>
            </a:extLst>
          </p:cNvPr>
          <p:cNvPicPr>
            <a:picLocks noGrp="1" noChangeAspect="1"/>
          </p:cNvPicPr>
          <p:nvPr>
            <p:ph idx="1"/>
          </p:nvPr>
        </p:nvPicPr>
        <p:blipFill>
          <a:blip r:embed="rId3"/>
          <a:stretch>
            <a:fillRect/>
          </a:stretch>
        </p:blipFill>
        <p:spPr>
          <a:xfrm>
            <a:off x="518564" y="1534818"/>
            <a:ext cx="11154871" cy="4297680"/>
          </a:xfrm>
        </p:spPr>
      </p:pic>
    </p:spTree>
    <p:extLst>
      <p:ext uri="{BB962C8B-B14F-4D97-AF65-F5344CB8AC3E}">
        <p14:creationId xmlns:p14="http://schemas.microsoft.com/office/powerpoint/2010/main" val="79976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0525-0FCC-B325-8C4C-AADAF84E072A}"/>
              </a:ext>
            </a:extLst>
          </p:cNvPr>
          <p:cNvSpPr>
            <a:spLocks noGrp="1"/>
          </p:cNvSpPr>
          <p:nvPr>
            <p:ph type="title"/>
          </p:nvPr>
        </p:nvSpPr>
        <p:spPr>
          <a:xfrm>
            <a:off x="838200" y="7389"/>
            <a:ext cx="10515600" cy="1325563"/>
          </a:xfrm>
        </p:spPr>
        <p:txBody>
          <a:bodyPr/>
          <a:lstStyle/>
          <a:p>
            <a:r>
              <a:rPr lang="en-US" dirty="0">
                <a:solidFill>
                  <a:schemeClr val="bg1"/>
                </a:solidFill>
              </a:rPr>
              <a:t>Re</a:t>
            </a:r>
            <a:r>
              <a:rPr lang="en-US" dirty="0"/>
              <a:t>cession or No Recession:  What do you think?</a:t>
            </a:r>
          </a:p>
        </p:txBody>
      </p:sp>
      <p:sp>
        <p:nvSpPr>
          <p:cNvPr id="3" name="Content Placeholder 2">
            <a:extLst>
              <a:ext uri="{FF2B5EF4-FFF2-40B4-BE49-F238E27FC236}">
                <a16:creationId xmlns:a16="http://schemas.microsoft.com/office/drawing/2014/main" id="{3E9178C9-D7CF-270A-65F0-B61186BF46D6}"/>
              </a:ext>
            </a:extLst>
          </p:cNvPr>
          <p:cNvSpPr>
            <a:spLocks noGrp="1"/>
          </p:cNvSpPr>
          <p:nvPr>
            <p:ph idx="1"/>
          </p:nvPr>
        </p:nvSpPr>
        <p:spPr/>
        <p:txBody>
          <a:bodyPr>
            <a:normAutofit lnSpcReduction="10000"/>
          </a:bodyPr>
          <a:lstStyle/>
          <a:p>
            <a:r>
              <a:rPr lang="en-US" dirty="0"/>
              <a:t>Employment has grown continually.</a:t>
            </a:r>
          </a:p>
          <a:p>
            <a:r>
              <a:rPr lang="en-US" dirty="0"/>
              <a:t>But the unemployment rate is up and GDP growth is negative</a:t>
            </a:r>
          </a:p>
          <a:p>
            <a:r>
              <a:rPr lang="en-US" dirty="0"/>
              <a:t>Poll1</a:t>
            </a:r>
          </a:p>
          <a:p>
            <a:r>
              <a:rPr lang="en-US" dirty="0"/>
              <a:t>Why does it matter?</a:t>
            </a:r>
          </a:p>
          <a:p>
            <a:r>
              <a:rPr lang="en-US" dirty="0"/>
              <a:t>It may be a measurement issue.  An alternate measure of GDP (GDI) was up 1.7% in Q1 and 1.3% in Q2.</a:t>
            </a:r>
          </a:p>
          <a:p>
            <a:r>
              <a:rPr lang="en-US" dirty="0"/>
              <a:t>Very unlikely, the NBER will call a recession </a:t>
            </a:r>
            <a:r>
              <a:rPr lang="en-US" i="1" dirty="0"/>
              <a:t>starting</a:t>
            </a:r>
            <a:r>
              <a:rPr lang="en-US" dirty="0"/>
              <a:t> in the first half of this year.</a:t>
            </a:r>
          </a:p>
          <a:p>
            <a:r>
              <a:rPr lang="en-US" dirty="0"/>
              <a:t>But is the uptick in the unemployment rate a sign of a weak economy and a looming recession?</a:t>
            </a:r>
          </a:p>
        </p:txBody>
      </p:sp>
      <p:sp>
        <p:nvSpPr>
          <p:cNvPr id="4" name="Slide Number Placeholder 3">
            <a:extLst>
              <a:ext uri="{FF2B5EF4-FFF2-40B4-BE49-F238E27FC236}">
                <a16:creationId xmlns:a16="http://schemas.microsoft.com/office/drawing/2014/main" id="{7694A9A9-5B44-E7DF-CF7C-364BDF175B4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9689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9F46-5AB7-A28D-C18F-8BD7894D1DAE}"/>
              </a:ext>
            </a:extLst>
          </p:cNvPr>
          <p:cNvSpPr>
            <a:spLocks noGrp="1"/>
          </p:cNvSpPr>
          <p:nvPr>
            <p:ph type="title"/>
          </p:nvPr>
        </p:nvSpPr>
        <p:spPr/>
        <p:txBody>
          <a:bodyPr/>
          <a:lstStyle/>
          <a:p>
            <a:r>
              <a:rPr lang="en-US" dirty="0">
                <a:solidFill>
                  <a:schemeClr val="bg1"/>
                </a:solidFill>
              </a:rPr>
              <a:t>So</a:t>
            </a:r>
            <a:r>
              <a:rPr lang="en-US" dirty="0"/>
              <a:t>me Definitions</a:t>
            </a:r>
          </a:p>
        </p:txBody>
      </p:sp>
      <p:sp>
        <p:nvSpPr>
          <p:cNvPr id="3" name="Content Placeholder 2">
            <a:extLst>
              <a:ext uri="{FF2B5EF4-FFF2-40B4-BE49-F238E27FC236}">
                <a16:creationId xmlns:a16="http://schemas.microsoft.com/office/drawing/2014/main" id="{F05DF5A0-BBDB-5414-06CB-2008A423A538}"/>
              </a:ext>
            </a:extLst>
          </p:cNvPr>
          <p:cNvSpPr>
            <a:spLocks noGrp="1"/>
          </p:cNvSpPr>
          <p:nvPr>
            <p:ph idx="1"/>
          </p:nvPr>
        </p:nvSpPr>
        <p:spPr/>
        <p:txBody>
          <a:bodyPr/>
          <a:lstStyle/>
          <a:p>
            <a:r>
              <a:rPr lang="en-US" dirty="0" err="1"/>
              <a:t>CNPopulation</a:t>
            </a:r>
            <a:r>
              <a:rPr lang="en-US" dirty="0"/>
              <a:t>=Labor Force+ Not in the Labor Force</a:t>
            </a:r>
          </a:p>
          <a:p>
            <a:r>
              <a:rPr lang="en-US" dirty="0"/>
              <a:t>Not in the Labor Force are people without jobs and who are not looking for jobs</a:t>
            </a:r>
          </a:p>
          <a:p>
            <a:r>
              <a:rPr lang="en-US" dirty="0"/>
              <a:t>Labor Force(LF) =Employed (E) + Unemployed(U).</a:t>
            </a:r>
          </a:p>
          <a:p>
            <a:r>
              <a:rPr lang="en-US" dirty="0"/>
              <a:t>Unemployed are people without a job who are actively seeking to find a job.</a:t>
            </a:r>
          </a:p>
          <a:p>
            <a:r>
              <a:rPr lang="en-US" dirty="0"/>
              <a:t>Unemployment rate(UR) is U/LF</a:t>
            </a:r>
          </a:p>
        </p:txBody>
      </p:sp>
      <p:sp>
        <p:nvSpPr>
          <p:cNvPr id="4" name="Slide Number Placeholder 3">
            <a:extLst>
              <a:ext uri="{FF2B5EF4-FFF2-40B4-BE49-F238E27FC236}">
                <a16:creationId xmlns:a16="http://schemas.microsoft.com/office/drawing/2014/main" id="{F9F1B718-A3F5-20BA-3F25-7FA1181D2A89}"/>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9315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C317-AEFC-BDE1-EF9D-EE615E80E4F6}"/>
              </a:ext>
            </a:extLst>
          </p:cNvPr>
          <p:cNvSpPr>
            <a:spLocks noGrp="1"/>
          </p:cNvSpPr>
          <p:nvPr>
            <p:ph type="title"/>
          </p:nvPr>
        </p:nvSpPr>
        <p:spPr/>
        <p:txBody>
          <a:bodyPr/>
          <a:lstStyle/>
          <a:p>
            <a:r>
              <a:rPr lang="en-US" dirty="0">
                <a:solidFill>
                  <a:schemeClr val="bg1"/>
                </a:solidFill>
              </a:rPr>
              <a:t>So</a:t>
            </a:r>
            <a:r>
              <a:rPr lang="en-US" dirty="0"/>
              <a:t>me Arithmetic</a:t>
            </a:r>
          </a:p>
        </p:txBody>
      </p:sp>
      <p:sp>
        <p:nvSpPr>
          <p:cNvPr id="3" name="Content Placeholder 2">
            <a:extLst>
              <a:ext uri="{FF2B5EF4-FFF2-40B4-BE49-F238E27FC236}">
                <a16:creationId xmlns:a16="http://schemas.microsoft.com/office/drawing/2014/main" id="{32DA7ED4-B2C5-D4F6-CEE0-4DDD3E1409C0}"/>
              </a:ext>
            </a:extLst>
          </p:cNvPr>
          <p:cNvSpPr>
            <a:spLocks noGrp="1"/>
          </p:cNvSpPr>
          <p:nvPr>
            <p:ph idx="1"/>
          </p:nvPr>
        </p:nvSpPr>
        <p:spPr/>
        <p:txBody>
          <a:bodyPr/>
          <a:lstStyle/>
          <a:p>
            <a:r>
              <a:rPr lang="en-US" dirty="0"/>
              <a:t>July:  LF = 164.0; E=158.3; U=5.7, so  UR=5.7/164=3.5</a:t>
            </a:r>
          </a:p>
          <a:p>
            <a:r>
              <a:rPr lang="en-US" dirty="0"/>
              <a:t>August LF =164.7; E=158.7; U=6.0, so UR = 6/164.7=3.65, rounded to 3.7</a:t>
            </a:r>
          </a:p>
          <a:p>
            <a:r>
              <a:rPr lang="en-US" dirty="0"/>
              <a:t>How did both the number of unemployed increase 300K and the number of employed increase by 400K?</a:t>
            </a:r>
          </a:p>
          <a:p>
            <a:r>
              <a:rPr lang="en-US" dirty="0"/>
              <a:t>Is the increase in LF a sign of a weakening economy?</a:t>
            </a:r>
          </a:p>
          <a:p>
            <a:r>
              <a:rPr lang="en-US" dirty="0"/>
              <a:t>Poll2.</a:t>
            </a:r>
          </a:p>
        </p:txBody>
      </p:sp>
      <p:sp>
        <p:nvSpPr>
          <p:cNvPr id="4" name="Slide Number Placeholder 3">
            <a:extLst>
              <a:ext uri="{FF2B5EF4-FFF2-40B4-BE49-F238E27FC236}">
                <a16:creationId xmlns:a16="http://schemas.microsoft.com/office/drawing/2014/main" id="{78519D00-A7C0-0596-4EB6-6565867BEA45}"/>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56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9" name="Picture 8">
            <a:extLst>
              <a:ext uri="{FF2B5EF4-FFF2-40B4-BE49-F238E27FC236}">
                <a16:creationId xmlns:a16="http://schemas.microsoft.com/office/drawing/2014/main" id="{F3EA2C5C-E294-B303-A1BD-DC3CAFC3A7FE}"/>
              </a:ext>
            </a:extLst>
          </p:cNvPr>
          <p:cNvPicPr>
            <a:picLocks noChangeAspect="1"/>
          </p:cNvPicPr>
          <p:nvPr/>
        </p:nvPicPr>
        <p:blipFill>
          <a:blip r:embed="rId2"/>
          <a:stretch>
            <a:fillRect/>
          </a:stretch>
        </p:blipFill>
        <p:spPr>
          <a:xfrm>
            <a:off x="1365884" y="1090465"/>
            <a:ext cx="9460231" cy="5139762"/>
          </a:xfrm>
          <a:prstGeom prst="rect">
            <a:avLst/>
          </a:prstGeom>
        </p:spPr>
      </p:pic>
    </p:spTree>
    <p:extLst>
      <p:ext uri="{BB962C8B-B14F-4D97-AF65-F5344CB8AC3E}">
        <p14:creationId xmlns:p14="http://schemas.microsoft.com/office/powerpoint/2010/main" val="84280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95DE-97C9-A2C4-3482-57D4DCAF45BF}"/>
              </a:ext>
            </a:extLst>
          </p:cNvPr>
          <p:cNvSpPr>
            <a:spLocks noGrp="1"/>
          </p:cNvSpPr>
          <p:nvPr>
            <p:ph type="title"/>
          </p:nvPr>
        </p:nvSpPr>
        <p:spPr/>
        <p:txBody>
          <a:bodyPr/>
          <a:lstStyle/>
          <a:p>
            <a:r>
              <a:rPr lang="en-US" dirty="0">
                <a:solidFill>
                  <a:schemeClr val="bg1"/>
                </a:solidFill>
              </a:rPr>
              <a:t>Ag</a:t>
            </a:r>
            <a:r>
              <a:rPr lang="en-US" dirty="0"/>
              <a:t>e Seems to Matter</a:t>
            </a:r>
          </a:p>
        </p:txBody>
      </p:sp>
      <p:pic>
        <p:nvPicPr>
          <p:cNvPr id="6" name="Content Placeholder 5">
            <a:extLst>
              <a:ext uri="{FF2B5EF4-FFF2-40B4-BE49-F238E27FC236}">
                <a16:creationId xmlns:a16="http://schemas.microsoft.com/office/drawing/2014/main" id="{A55173A9-6C2A-3F2A-BEFF-FD517E5F2770}"/>
              </a:ext>
            </a:extLst>
          </p:cNvPr>
          <p:cNvPicPr>
            <a:picLocks noGrp="1" noChangeAspect="1"/>
          </p:cNvPicPr>
          <p:nvPr>
            <p:ph idx="1"/>
          </p:nvPr>
        </p:nvPicPr>
        <p:blipFill>
          <a:blip r:embed="rId2"/>
          <a:stretch>
            <a:fillRect/>
          </a:stretch>
        </p:blipFill>
        <p:spPr>
          <a:xfrm>
            <a:off x="1178559" y="1325563"/>
            <a:ext cx="9834881" cy="4572000"/>
          </a:xfrm>
        </p:spPr>
      </p:pic>
      <p:sp>
        <p:nvSpPr>
          <p:cNvPr id="4" name="Slide Number Placeholder 3">
            <a:extLst>
              <a:ext uri="{FF2B5EF4-FFF2-40B4-BE49-F238E27FC236}">
                <a16:creationId xmlns:a16="http://schemas.microsoft.com/office/drawing/2014/main" id="{7F69FE7D-3A53-C920-B5DE-A420CE513419}"/>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5700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338A-4C88-66E8-6AEF-5062E970D8B6}"/>
              </a:ext>
            </a:extLst>
          </p:cNvPr>
          <p:cNvSpPr>
            <a:spLocks noGrp="1"/>
          </p:cNvSpPr>
          <p:nvPr>
            <p:ph type="title"/>
          </p:nvPr>
        </p:nvSpPr>
        <p:spPr/>
        <p:txBody>
          <a:bodyPr/>
          <a:lstStyle/>
          <a:p>
            <a:r>
              <a:rPr lang="en-US" dirty="0">
                <a:solidFill>
                  <a:schemeClr val="bg1"/>
                </a:solidFill>
              </a:rPr>
              <a:t>Ge</a:t>
            </a:r>
            <a:r>
              <a:rPr lang="en-US" dirty="0"/>
              <a:t>nder Also Matters</a:t>
            </a:r>
          </a:p>
        </p:txBody>
      </p:sp>
      <p:sp>
        <p:nvSpPr>
          <p:cNvPr id="4" name="Slide Number Placeholder 3">
            <a:extLst>
              <a:ext uri="{FF2B5EF4-FFF2-40B4-BE49-F238E27FC236}">
                <a16:creationId xmlns:a16="http://schemas.microsoft.com/office/drawing/2014/main" id="{603F5088-79F7-D85E-301C-149AFED7E246}"/>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8" name="Content Placeholder 7">
            <a:extLst>
              <a:ext uri="{FF2B5EF4-FFF2-40B4-BE49-F238E27FC236}">
                <a16:creationId xmlns:a16="http://schemas.microsoft.com/office/drawing/2014/main" id="{D344239D-E9D1-1350-C16A-6890567A63EC}"/>
              </a:ext>
            </a:extLst>
          </p:cNvPr>
          <p:cNvPicPr>
            <a:picLocks noGrp="1" noChangeAspect="1"/>
          </p:cNvPicPr>
          <p:nvPr>
            <p:ph idx="1"/>
          </p:nvPr>
        </p:nvPicPr>
        <p:blipFill>
          <a:blip r:embed="rId2"/>
          <a:stretch>
            <a:fillRect/>
          </a:stretch>
        </p:blipFill>
        <p:spPr>
          <a:xfrm>
            <a:off x="838200" y="1491894"/>
            <a:ext cx="9834881" cy="4572000"/>
          </a:xfrm>
        </p:spPr>
      </p:pic>
    </p:spTree>
    <p:extLst>
      <p:ext uri="{BB962C8B-B14F-4D97-AF65-F5344CB8AC3E}">
        <p14:creationId xmlns:p14="http://schemas.microsoft.com/office/powerpoint/2010/main" val="1198297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10" name="Content Placeholder 9">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4172"/>
          <a:ext cx="10515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499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10" name="Chart 9">
            <a:extLst>
              <a:ext uri="{FF2B5EF4-FFF2-40B4-BE49-F238E27FC236}">
                <a16:creationId xmlns:a16="http://schemas.microsoft.com/office/drawing/2014/main" id="{8DB826B6-78EE-4EEC-8FC2-93573B52C8C8}"/>
              </a:ext>
            </a:extLst>
          </p:cNvPr>
          <p:cNvGraphicFramePr>
            <a:graphicFrameLocks noGrp="1"/>
          </p:cNvGraphicFramePr>
          <p:nvPr/>
        </p:nvGraphicFramePr>
        <p:xfrm>
          <a:off x="745815" y="1401645"/>
          <a:ext cx="10515600" cy="4890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619376"/>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a:cxnSpLocks/>
          </p:cNvCxnSpPr>
          <p:nvPr/>
        </p:nvCxnSpPr>
        <p:spPr>
          <a:xfrm>
            <a:off x="3549243" y="3056666"/>
            <a:ext cx="0" cy="1587084"/>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51726"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8480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56" name="Google Shape;56;p13"/>
          <p:cNvPicPr preferRelativeResize="0"/>
          <p:nvPr/>
        </p:nvPicPr>
        <p:blipFill>
          <a:blip r:embed="rId3">
            <a:alphaModFix/>
          </a:blip>
          <a:stretch>
            <a:fillRect/>
          </a:stretch>
        </p:blipFill>
        <p:spPr>
          <a:xfrm>
            <a:off x="0" y="70666"/>
            <a:ext cx="13184600" cy="7416333"/>
          </a:xfrm>
          <a:prstGeom prst="rect">
            <a:avLst/>
          </a:prstGeom>
          <a:noFill/>
          <a:ln>
            <a:noFill/>
          </a:ln>
        </p:spPr>
      </p:pic>
      <p:pic>
        <p:nvPicPr>
          <p:cNvPr id="5" name="Picture 4">
            <a:extLst>
              <a:ext uri="{FF2B5EF4-FFF2-40B4-BE49-F238E27FC236}">
                <a16:creationId xmlns:a16="http://schemas.microsoft.com/office/drawing/2014/main" id="{72EA0F2E-4BEC-D613-AD05-79F62C71BA08}"/>
              </a:ext>
            </a:extLst>
          </p:cNvPr>
          <p:cNvPicPr>
            <a:picLocks noChangeAspect="1"/>
          </p:cNvPicPr>
          <p:nvPr/>
        </p:nvPicPr>
        <p:blipFill>
          <a:blip r:embed="rId4"/>
          <a:stretch>
            <a:fillRect/>
          </a:stretch>
        </p:blipFill>
        <p:spPr>
          <a:xfrm>
            <a:off x="1271239" y="1538868"/>
            <a:ext cx="9151803" cy="499574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708811" y="1538867"/>
            <a:ext cx="9692757" cy="50180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0" name="Picture 9">
            <a:extLst>
              <a:ext uri="{FF2B5EF4-FFF2-40B4-BE49-F238E27FC236}">
                <a16:creationId xmlns:a16="http://schemas.microsoft.com/office/drawing/2014/main" id="{72D9AA30-BCB6-2529-553E-543E00F93BBE}"/>
              </a:ext>
            </a:extLst>
          </p:cNvPr>
          <p:cNvPicPr>
            <a:picLocks noChangeAspect="1"/>
          </p:cNvPicPr>
          <p:nvPr/>
        </p:nvPicPr>
        <p:blipFill>
          <a:blip r:embed="rId3"/>
          <a:stretch>
            <a:fillRect/>
          </a:stretch>
        </p:blipFill>
        <p:spPr>
          <a:xfrm>
            <a:off x="707807" y="1325563"/>
            <a:ext cx="10031579" cy="4663440"/>
          </a:xfrm>
          <a:prstGeom prst="rect">
            <a:avLst/>
          </a:prstGeom>
        </p:spPr>
      </p:pic>
      <p:pic>
        <p:nvPicPr>
          <p:cNvPr id="8" name="Content Placeholder 7">
            <a:extLst>
              <a:ext uri="{FF2B5EF4-FFF2-40B4-BE49-F238E27FC236}">
                <a16:creationId xmlns:a16="http://schemas.microsoft.com/office/drawing/2014/main" id="{7F35AAAB-4342-7C7D-95A8-0FD847ACBBA4}"/>
              </a:ext>
            </a:extLst>
          </p:cNvPr>
          <p:cNvPicPr>
            <a:picLocks noGrp="1" noChangeAspect="1"/>
          </p:cNvPicPr>
          <p:nvPr>
            <p:ph idx="1"/>
          </p:nvPr>
        </p:nvPicPr>
        <p:blipFill>
          <a:blip r:embed="rId4"/>
          <a:stretch>
            <a:fillRect/>
          </a:stretch>
        </p:blipFill>
        <p:spPr>
          <a:xfrm>
            <a:off x="707808" y="1325563"/>
            <a:ext cx="10031579" cy="4663440"/>
          </a:xfrm>
        </p:spPr>
      </p:pic>
    </p:spTree>
    <p:extLst>
      <p:ext uri="{BB962C8B-B14F-4D97-AF65-F5344CB8AC3E}">
        <p14:creationId xmlns:p14="http://schemas.microsoft.com/office/powerpoint/2010/main" val="17070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FCA7-3F3B-BC1B-12ED-0F44E06472D3}"/>
              </a:ext>
            </a:extLst>
          </p:cNvPr>
          <p:cNvSpPr>
            <a:spLocks noGrp="1"/>
          </p:cNvSpPr>
          <p:nvPr>
            <p:ph type="title"/>
          </p:nvPr>
        </p:nvSpPr>
        <p:spPr/>
        <p:txBody>
          <a:bodyPr/>
          <a:lstStyle/>
          <a:p>
            <a:r>
              <a:rPr lang="en-US" dirty="0">
                <a:solidFill>
                  <a:schemeClr val="bg1"/>
                </a:solidFill>
              </a:rPr>
              <a:t>Th</a:t>
            </a:r>
            <a:r>
              <a:rPr lang="en-US" dirty="0"/>
              <a:t>e Stock Market Wasn’t Happy</a:t>
            </a:r>
          </a:p>
        </p:txBody>
      </p:sp>
      <p:sp>
        <p:nvSpPr>
          <p:cNvPr id="4" name="Slide Number Placeholder 3">
            <a:extLst>
              <a:ext uri="{FF2B5EF4-FFF2-40B4-BE49-F238E27FC236}">
                <a16:creationId xmlns:a16="http://schemas.microsoft.com/office/drawing/2014/main" id="{E0A2736C-5F87-E8A5-842B-6BDB094AD861}"/>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10" name="Content Placeholder 9">
            <a:extLst>
              <a:ext uri="{FF2B5EF4-FFF2-40B4-BE49-F238E27FC236}">
                <a16:creationId xmlns:a16="http://schemas.microsoft.com/office/drawing/2014/main" id="{5686FEF0-71CB-5636-5B24-BC76F8ACF110}"/>
              </a:ext>
            </a:extLst>
          </p:cNvPr>
          <p:cNvPicPr>
            <a:picLocks noGrp="1" noChangeAspect="1"/>
          </p:cNvPicPr>
          <p:nvPr>
            <p:ph idx="1"/>
          </p:nvPr>
        </p:nvPicPr>
        <p:blipFill>
          <a:blip r:embed="rId3"/>
          <a:stretch>
            <a:fillRect/>
          </a:stretch>
        </p:blipFill>
        <p:spPr>
          <a:xfrm>
            <a:off x="1355218" y="1400454"/>
            <a:ext cx="8059637" cy="4754880"/>
          </a:xfrm>
        </p:spPr>
      </p:pic>
    </p:spTree>
    <p:extLst>
      <p:ext uri="{BB962C8B-B14F-4D97-AF65-F5344CB8AC3E}">
        <p14:creationId xmlns:p14="http://schemas.microsoft.com/office/powerpoint/2010/main" val="346986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8772"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The Fed affects the economy via interest rates, raising them when they are more worried about inflation and lowering them when they are more worried about unemployment.</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30</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57EA-AAB5-BBFD-45EA-E04B24BE1349}"/>
              </a:ext>
            </a:extLst>
          </p:cNvPr>
          <p:cNvSpPr>
            <a:spLocks noGrp="1"/>
          </p:cNvSpPr>
          <p:nvPr>
            <p:ph type="title"/>
          </p:nvPr>
        </p:nvSpPr>
        <p:spPr/>
        <p:txBody>
          <a:bodyPr/>
          <a:lstStyle/>
          <a:p>
            <a:r>
              <a:rPr lang="en-US" dirty="0">
                <a:solidFill>
                  <a:schemeClr val="bg1"/>
                </a:solidFill>
              </a:rPr>
              <a:t>Th</a:t>
            </a:r>
            <a:r>
              <a:rPr lang="en-US" dirty="0"/>
              <a:t>e Fed on November 4, 2021</a:t>
            </a:r>
          </a:p>
        </p:txBody>
      </p:sp>
      <p:sp>
        <p:nvSpPr>
          <p:cNvPr id="3" name="Content Placeholder 2">
            <a:extLst>
              <a:ext uri="{FF2B5EF4-FFF2-40B4-BE49-F238E27FC236}">
                <a16:creationId xmlns:a16="http://schemas.microsoft.com/office/drawing/2014/main" id="{CD0F8C43-8ECC-E6BB-F7DE-F1B07247B78B}"/>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The Committee seeks to achieve maximum employment and inflation at the rate of 2 percent over the longer run. With inflation having run persistently below this longer-run goal, the Committee will aim to achieve inflation moderately above 2 percent for some time so that inflation averages 2 percent over time and longer‑term inflation expectations remain well anchored at 2 percent. The Committee expects to maintain an accommodative stance of monetary policy until these outcomes are achieved. </a:t>
            </a:r>
            <a:endParaRPr lang="en-US" dirty="0"/>
          </a:p>
        </p:txBody>
      </p:sp>
      <p:sp>
        <p:nvSpPr>
          <p:cNvPr id="4" name="Slide Number Placeholder 3">
            <a:extLst>
              <a:ext uri="{FF2B5EF4-FFF2-40B4-BE49-F238E27FC236}">
                <a16:creationId xmlns:a16="http://schemas.microsoft.com/office/drawing/2014/main" id="{8DC2E9F4-C614-881C-9DE0-E56B8B9C4AF3}"/>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947669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1267-76B2-D94E-4381-1153AFEA3880}"/>
              </a:ext>
            </a:extLst>
          </p:cNvPr>
          <p:cNvSpPr>
            <a:spLocks noGrp="1"/>
          </p:cNvSpPr>
          <p:nvPr>
            <p:ph type="title"/>
          </p:nvPr>
        </p:nvSpPr>
        <p:spPr/>
        <p:txBody>
          <a:bodyPr/>
          <a:lstStyle/>
          <a:p>
            <a:r>
              <a:rPr lang="en-US" dirty="0">
                <a:solidFill>
                  <a:schemeClr val="bg1"/>
                </a:solidFill>
              </a:rPr>
              <a:t>Acc</a:t>
            </a:r>
            <a:r>
              <a:rPr lang="en-US" dirty="0"/>
              <a:t>ommodative Monetary Policy!</a:t>
            </a:r>
          </a:p>
        </p:txBody>
      </p:sp>
      <p:pic>
        <p:nvPicPr>
          <p:cNvPr id="6" name="Content Placeholder 5">
            <a:extLst>
              <a:ext uri="{FF2B5EF4-FFF2-40B4-BE49-F238E27FC236}">
                <a16:creationId xmlns:a16="http://schemas.microsoft.com/office/drawing/2014/main" id="{D492720B-EBEE-1AD1-0D51-7F688A1B8B81}"/>
              </a:ext>
            </a:extLst>
          </p:cNvPr>
          <p:cNvPicPr>
            <a:picLocks noGrp="1" noChangeAspect="1"/>
          </p:cNvPicPr>
          <p:nvPr>
            <p:ph idx="1"/>
          </p:nvPr>
        </p:nvPicPr>
        <p:blipFill>
          <a:blip r:embed="rId2"/>
          <a:stretch>
            <a:fillRect/>
          </a:stretch>
        </p:blipFill>
        <p:spPr>
          <a:xfrm>
            <a:off x="838200" y="1602581"/>
            <a:ext cx="10515600" cy="4286250"/>
          </a:xfrm>
        </p:spPr>
      </p:pic>
      <p:sp>
        <p:nvSpPr>
          <p:cNvPr id="4" name="Slide Number Placeholder 3">
            <a:extLst>
              <a:ext uri="{FF2B5EF4-FFF2-40B4-BE49-F238E27FC236}">
                <a16:creationId xmlns:a16="http://schemas.microsoft.com/office/drawing/2014/main" id="{20862C37-7F48-D28F-9D42-19186FBBB27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485787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Fed</a:t>
            </a:r>
            <a:r>
              <a:rPr lang="en-US" dirty="0"/>
              <a:t> QE during the Recovery</a:t>
            </a:r>
          </a:p>
        </p:txBody>
      </p:sp>
      <p:sp>
        <p:nvSpPr>
          <p:cNvPr id="3" name="Content Placeholder 2">
            <a:extLst>
              <a:ext uri="{FF2B5EF4-FFF2-40B4-BE49-F238E27FC236}">
                <a16:creationId xmlns:a16="http://schemas.microsoft.com/office/drawing/2014/main" id="{6794B8CF-D702-416E-B817-F990F93BA789}"/>
              </a:ext>
            </a:extLst>
          </p:cNvPr>
          <p:cNvSpPr>
            <a:spLocks noGrp="1"/>
          </p:cNvSpPr>
          <p:nvPr>
            <p:ph idx="1"/>
          </p:nvPr>
        </p:nvSpPr>
        <p:spPr/>
        <p:txBody>
          <a:bodyPr/>
          <a:lstStyle/>
          <a:p>
            <a:r>
              <a:rPr lang="en-US" dirty="0"/>
              <a:t>Zero interest rates until March and a Big QE program</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5" name="Content Placeholder 5">
            <a:extLst>
              <a:ext uri="{FF2B5EF4-FFF2-40B4-BE49-F238E27FC236}">
                <a16:creationId xmlns:a16="http://schemas.microsoft.com/office/drawing/2014/main" id="{D788809D-E641-4A6D-B62E-4E2427553AE6}"/>
              </a:ext>
            </a:extLst>
          </p:cNvPr>
          <p:cNvPicPr>
            <a:picLocks noChangeAspect="1"/>
          </p:cNvPicPr>
          <p:nvPr/>
        </p:nvPicPr>
        <p:blipFill>
          <a:blip r:embed="rId3"/>
          <a:stretch>
            <a:fillRect/>
          </a:stretch>
        </p:blipFill>
        <p:spPr>
          <a:xfrm>
            <a:off x="2441334" y="2061451"/>
            <a:ext cx="5864845" cy="4351337"/>
          </a:xfrm>
          <a:prstGeom prst="rect">
            <a:avLst/>
          </a:prstGeom>
        </p:spPr>
      </p:pic>
    </p:spTree>
    <p:extLst>
      <p:ext uri="{BB962C8B-B14F-4D97-AF65-F5344CB8AC3E}">
        <p14:creationId xmlns:p14="http://schemas.microsoft.com/office/powerpoint/2010/main" val="1893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107E-CE48-5AE6-DD03-E0FD445860DC}"/>
              </a:ext>
            </a:extLst>
          </p:cNvPr>
          <p:cNvSpPr>
            <a:spLocks noGrp="1"/>
          </p:cNvSpPr>
          <p:nvPr>
            <p:ph type="title"/>
          </p:nvPr>
        </p:nvSpPr>
        <p:spPr/>
        <p:txBody>
          <a:bodyPr/>
          <a:lstStyle/>
          <a:p>
            <a:r>
              <a:rPr lang="en-US" dirty="0">
                <a:solidFill>
                  <a:schemeClr val="bg1"/>
                </a:solidFill>
              </a:rPr>
              <a:t>Wh</a:t>
            </a:r>
            <a:r>
              <a:rPr lang="en-US" dirty="0"/>
              <a:t>y?</a:t>
            </a:r>
          </a:p>
        </p:txBody>
      </p:sp>
      <p:sp>
        <p:nvSpPr>
          <p:cNvPr id="3" name="Content Placeholder 2">
            <a:extLst>
              <a:ext uri="{FF2B5EF4-FFF2-40B4-BE49-F238E27FC236}">
                <a16:creationId xmlns:a16="http://schemas.microsoft.com/office/drawing/2014/main" id="{9B2CA230-2DE1-C330-8056-4AF532E5720A}"/>
              </a:ext>
            </a:extLst>
          </p:cNvPr>
          <p:cNvSpPr>
            <a:spLocks noGrp="1"/>
          </p:cNvSpPr>
          <p:nvPr>
            <p:ph idx="1"/>
          </p:nvPr>
        </p:nvSpPr>
        <p:spPr/>
        <p:txBody>
          <a:bodyPr/>
          <a:lstStyle/>
          <a:p>
            <a:r>
              <a:rPr lang="en-US" dirty="0"/>
              <a:t>“Supply Chain Disruptions” can have a </a:t>
            </a:r>
            <a:r>
              <a:rPr lang="en-US" i="1" dirty="0"/>
              <a:t>temporary</a:t>
            </a:r>
            <a:r>
              <a:rPr lang="en-US" dirty="0"/>
              <a:t> effect to raise the rate of inflation.</a:t>
            </a:r>
          </a:p>
          <a:p>
            <a:r>
              <a:rPr lang="en-US" dirty="0"/>
              <a:t>The Fed had had a recent history of raising interest rates </a:t>
            </a:r>
            <a:r>
              <a:rPr lang="en-US" i="1" dirty="0"/>
              <a:t>before </a:t>
            </a:r>
            <a:r>
              <a:rPr lang="en-US" dirty="0"/>
              <a:t> the economy achieved full employment</a:t>
            </a:r>
          </a:p>
          <a:p>
            <a:pPr marL="914400" lvl="1" indent="-457200">
              <a:buFont typeface="+mj-lt"/>
              <a:buAutoNum type="arabicPeriod"/>
            </a:pPr>
            <a:r>
              <a:rPr lang="en-US" dirty="0"/>
              <a:t>Average inflation during the 2010s was only 1.6 percent.</a:t>
            </a:r>
          </a:p>
          <a:p>
            <a:pPr marL="914400" lvl="1" indent="-457200">
              <a:buFont typeface="+mj-lt"/>
              <a:buAutoNum type="arabicPeriod"/>
            </a:pPr>
            <a:r>
              <a:rPr lang="en-US" dirty="0"/>
              <a:t>The unemployment rate in Nov of 2021 was 4.2 percent, whereas pre-pandemic it was 3.5 percent.</a:t>
            </a:r>
          </a:p>
        </p:txBody>
      </p:sp>
      <p:sp>
        <p:nvSpPr>
          <p:cNvPr id="4" name="Slide Number Placeholder 3">
            <a:extLst>
              <a:ext uri="{FF2B5EF4-FFF2-40B4-BE49-F238E27FC236}">
                <a16:creationId xmlns:a16="http://schemas.microsoft.com/office/drawing/2014/main" id="{76884288-5764-ADE5-64E6-334CE95423FE}"/>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4684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5452-6308-5E41-4DAE-098B5941AD5E}"/>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C563540F-383E-A7B9-A202-E7C726794CB9}"/>
              </a:ext>
            </a:extLst>
          </p:cNvPr>
          <p:cNvSpPr>
            <a:spLocks noGrp="1"/>
          </p:cNvSpPr>
          <p:nvPr>
            <p:ph idx="1"/>
          </p:nvPr>
        </p:nvSpPr>
        <p:spPr/>
        <p:txBody>
          <a:bodyPr/>
          <a:lstStyle/>
          <a:p>
            <a:r>
              <a:rPr lang="en-US" dirty="0"/>
              <a:t>If people expect inflation, that can lead to high actual inflation.</a:t>
            </a:r>
          </a:p>
          <a:p>
            <a:r>
              <a:rPr lang="en-US" dirty="0"/>
              <a:t>Paul Volcker in 1981 realized this point and wrung inflation out of the system with a massive recession.</a:t>
            </a:r>
          </a:p>
          <a:p>
            <a:r>
              <a:rPr lang="en-US" dirty="0"/>
              <a:t>Unemployment peaked at 11%.</a:t>
            </a:r>
          </a:p>
          <a:p>
            <a:r>
              <a:rPr lang="en-US" dirty="0"/>
              <a:t>Europe’s lost decade.</a:t>
            </a:r>
          </a:p>
          <a:p>
            <a:r>
              <a:rPr lang="en-US" dirty="0"/>
              <a:t>Latin America Debt Crisis.</a:t>
            </a:r>
          </a:p>
          <a:p>
            <a:r>
              <a:rPr lang="en-US" dirty="0"/>
              <a:t>But, (for the US) it worked!</a:t>
            </a:r>
          </a:p>
        </p:txBody>
      </p:sp>
      <p:sp>
        <p:nvSpPr>
          <p:cNvPr id="4" name="Slide Number Placeholder 3">
            <a:extLst>
              <a:ext uri="{FF2B5EF4-FFF2-40B4-BE49-F238E27FC236}">
                <a16:creationId xmlns:a16="http://schemas.microsoft.com/office/drawing/2014/main" id="{24205B6B-4163-AB74-8209-4EBF9EC73ECD}"/>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36603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486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0ECB-A89A-DE6A-6295-C249861119C0}"/>
              </a:ext>
            </a:extLst>
          </p:cNvPr>
          <p:cNvSpPr>
            <a:spLocks noGrp="1"/>
          </p:cNvSpPr>
          <p:nvPr>
            <p:ph type="title"/>
          </p:nvPr>
        </p:nvSpPr>
        <p:spPr/>
        <p:txBody>
          <a:bodyPr/>
          <a:lstStyle/>
          <a:p>
            <a:r>
              <a:rPr lang="en-US" dirty="0">
                <a:solidFill>
                  <a:schemeClr val="bg1"/>
                </a:solidFill>
              </a:rPr>
              <a:t>But</a:t>
            </a:r>
            <a:r>
              <a:rPr lang="en-US" dirty="0"/>
              <a:t>, Boy Have Things Changed!</a:t>
            </a:r>
          </a:p>
        </p:txBody>
      </p:sp>
      <p:sp>
        <p:nvSpPr>
          <p:cNvPr id="3" name="Content Placeholder 2">
            <a:extLst>
              <a:ext uri="{FF2B5EF4-FFF2-40B4-BE49-F238E27FC236}">
                <a16:creationId xmlns:a16="http://schemas.microsoft.com/office/drawing/2014/main" id="{02BB6F73-F95C-56CA-4D23-B05D54566934}"/>
              </a:ext>
            </a:extLst>
          </p:cNvPr>
          <p:cNvSpPr>
            <a:spLocks noGrp="1"/>
          </p:cNvSpPr>
          <p:nvPr>
            <p:ph idx="1"/>
          </p:nvPr>
        </p:nvSpPr>
        <p:spPr/>
        <p:txBody>
          <a:bodyPr/>
          <a:lstStyle/>
          <a:p>
            <a:r>
              <a:rPr lang="en-US" dirty="0"/>
              <a:t>Powell’s Wakeup Moment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F036A98-8E5F-42AA-271D-067B366C9545}"/>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TextBox 5">
            <a:extLst>
              <a:ext uri="{FF2B5EF4-FFF2-40B4-BE49-F238E27FC236}">
                <a16:creationId xmlns:a16="http://schemas.microsoft.com/office/drawing/2014/main" id="{F66EC73F-49D2-F619-7314-B12FEDA7D3CF}"/>
              </a:ext>
            </a:extLst>
          </p:cNvPr>
          <p:cNvSpPr txBox="1"/>
          <p:nvPr/>
        </p:nvSpPr>
        <p:spPr>
          <a:xfrm>
            <a:off x="5664820" y="6081928"/>
            <a:ext cx="5302194" cy="338554"/>
          </a:xfrm>
          <a:prstGeom prst="rect">
            <a:avLst/>
          </a:prstGeom>
          <a:noFill/>
        </p:spPr>
        <p:txBody>
          <a:bodyPr wrap="square" rtlCol="0">
            <a:spAutoFit/>
          </a:bodyPr>
          <a:lstStyle/>
          <a:p>
            <a:r>
              <a:rPr lang="en-US" sz="1400" b="0" i="0" dirty="0">
                <a:solidFill>
                  <a:srgbClr val="333333"/>
                </a:solidFill>
                <a:effectLst/>
                <a:latin typeface="Lucida Sans" panose="020B0602030504020204" pitchFamily="34" charset="0"/>
              </a:rPr>
              <a:t>"</a:t>
            </a:r>
            <a:r>
              <a:rPr lang="en-US" sz="1600" b="0" i="0" dirty="0">
                <a:solidFill>
                  <a:srgbClr val="333333"/>
                </a:solidFill>
                <a:effectLst/>
                <a:latin typeface="Lucida Sans" panose="020B0602030504020204" pitchFamily="34" charset="0"/>
              </a:rPr>
              <a:t>Surveys of Consumers,” University of Michigan, © </a:t>
            </a:r>
            <a:endParaRPr lang="en-US" sz="1600" dirty="0"/>
          </a:p>
        </p:txBody>
      </p:sp>
      <p:pic>
        <p:nvPicPr>
          <p:cNvPr id="8" name="Picture 7">
            <a:extLst>
              <a:ext uri="{FF2B5EF4-FFF2-40B4-BE49-F238E27FC236}">
                <a16:creationId xmlns:a16="http://schemas.microsoft.com/office/drawing/2014/main" id="{C9DA6057-4E8D-6E06-B213-3843A3EB96A6}"/>
              </a:ext>
            </a:extLst>
          </p:cNvPr>
          <p:cNvPicPr>
            <a:picLocks noChangeAspect="1"/>
          </p:cNvPicPr>
          <p:nvPr/>
        </p:nvPicPr>
        <p:blipFill>
          <a:blip r:embed="rId2"/>
          <a:stretch>
            <a:fillRect/>
          </a:stretch>
        </p:blipFill>
        <p:spPr>
          <a:xfrm>
            <a:off x="448208" y="2376340"/>
            <a:ext cx="11125200" cy="3705588"/>
          </a:xfrm>
          <a:prstGeom prst="rect">
            <a:avLst/>
          </a:prstGeom>
        </p:spPr>
      </p:pic>
      <p:grpSp>
        <p:nvGrpSpPr>
          <p:cNvPr id="12" name="Group 11">
            <a:extLst>
              <a:ext uri="{FF2B5EF4-FFF2-40B4-BE49-F238E27FC236}">
                <a16:creationId xmlns:a16="http://schemas.microsoft.com/office/drawing/2014/main" id="{D6A08831-DEF4-A379-CEF4-F1047AE6B1A4}"/>
              </a:ext>
            </a:extLst>
          </p:cNvPr>
          <p:cNvGrpSpPr/>
          <p:nvPr/>
        </p:nvGrpSpPr>
        <p:grpSpPr>
          <a:xfrm>
            <a:off x="7895772" y="1328487"/>
            <a:ext cx="2758976" cy="2590370"/>
            <a:chOff x="7895772" y="1328487"/>
            <a:chExt cx="2758976" cy="2590370"/>
          </a:xfrm>
        </p:grpSpPr>
        <p:cxnSp>
          <p:nvCxnSpPr>
            <p:cNvPr id="10" name="Straight Arrow Connector 9">
              <a:extLst>
                <a:ext uri="{FF2B5EF4-FFF2-40B4-BE49-F238E27FC236}">
                  <a16:creationId xmlns:a16="http://schemas.microsoft.com/office/drawing/2014/main" id="{C0C04D97-6EB2-F3C9-C3C4-7BC512CB499A}"/>
                </a:ext>
              </a:extLst>
            </p:cNvPr>
            <p:cNvCxnSpPr/>
            <p:nvPr/>
          </p:nvCxnSpPr>
          <p:spPr>
            <a:xfrm>
              <a:off x="9337103" y="1959429"/>
              <a:ext cx="1317645" cy="1959428"/>
            </a:xfrm>
            <a:prstGeom prst="straightConnector1">
              <a:avLst/>
            </a:prstGeom>
            <a:ln w="508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DF8136-A1CC-62F9-AA98-97685E89EC92}"/>
                </a:ext>
              </a:extLst>
            </p:cNvPr>
            <p:cNvSpPr txBox="1"/>
            <p:nvPr/>
          </p:nvSpPr>
          <p:spPr>
            <a:xfrm>
              <a:off x="7895772" y="1328487"/>
              <a:ext cx="1763486" cy="584775"/>
            </a:xfrm>
            <a:prstGeom prst="rect">
              <a:avLst/>
            </a:prstGeom>
            <a:noFill/>
          </p:spPr>
          <p:txBody>
            <a:bodyPr wrap="square" rtlCol="0">
              <a:spAutoFit/>
            </a:bodyPr>
            <a:lstStyle/>
            <a:p>
              <a:r>
                <a:rPr lang="en-US" sz="3200" dirty="0"/>
                <a:t>May</a:t>
              </a:r>
            </a:p>
          </p:txBody>
        </p:sp>
      </p:grpSp>
    </p:spTree>
    <p:extLst>
      <p:ext uri="{BB962C8B-B14F-4D97-AF65-F5344CB8AC3E}">
        <p14:creationId xmlns:p14="http://schemas.microsoft.com/office/powerpoint/2010/main" val="34660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1584-6C3E-D3F5-6FE1-D6099FB83922}"/>
              </a:ext>
            </a:extLst>
          </p:cNvPr>
          <p:cNvSpPr>
            <a:spLocks noGrp="1"/>
          </p:cNvSpPr>
          <p:nvPr>
            <p:ph type="title"/>
          </p:nvPr>
        </p:nvSpPr>
        <p:spPr/>
        <p:txBody>
          <a:bodyPr/>
          <a:lstStyle/>
          <a:p>
            <a:r>
              <a:rPr lang="en-US" dirty="0">
                <a:solidFill>
                  <a:schemeClr val="bg1"/>
                </a:solidFill>
              </a:rPr>
              <a:t>Cha</a:t>
            </a:r>
            <a:r>
              <a:rPr lang="en-US" dirty="0"/>
              <a:t>ir Powel at Jackson Hole Conference (8/26)</a:t>
            </a:r>
          </a:p>
        </p:txBody>
      </p:sp>
      <p:sp>
        <p:nvSpPr>
          <p:cNvPr id="3" name="Content Placeholder 2">
            <a:extLst>
              <a:ext uri="{FF2B5EF4-FFF2-40B4-BE49-F238E27FC236}">
                <a16:creationId xmlns:a16="http://schemas.microsoft.com/office/drawing/2014/main" id="{343B606D-9F1A-9F05-9DEA-F20812C9EE9A}"/>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Restoring price stability will take some time and requires using our tools forcefully to bring demand and supply into better balance. Reducing inflation is likely to require a sustained period of below-trend growth. Moreover, there will very likely be some softening of labor market conditions. While higher interest rates, slower growth, and softer labor market conditions will bring down inflation, they will also bring some pain to households and businesses. These are the unfortunate costs of reducing inflation. But a failure to restore price stability would mean far greater pain.</a:t>
            </a:r>
            <a:endParaRPr lang="en-US" dirty="0"/>
          </a:p>
        </p:txBody>
      </p:sp>
      <p:sp>
        <p:nvSpPr>
          <p:cNvPr id="4" name="Slide Number Placeholder 3">
            <a:extLst>
              <a:ext uri="{FF2B5EF4-FFF2-40B4-BE49-F238E27FC236}">
                <a16:creationId xmlns:a16="http://schemas.microsoft.com/office/drawing/2014/main" id="{7D7D0785-C568-FBEA-84F5-870D70DDFDAD}"/>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98835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A0FA-DBA2-DFDF-7A5E-847658780E9D}"/>
              </a:ext>
            </a:extLst>
          </p:cNvPr>
          <p:cNvSpPr>
            <a:spLocks noGrp="1"/>
          </p:cNvSpPr>
          <p:nvPr>
            <p:ph type="title"/>
          </p:nvPr>
        </p:nvSpPr>
        <p:spPr/>
        <p:txBody>
          <a:bodyPr/>
          <a:lstStyle/>
          <a:p>
            <a:r>
              <a:rPr lang="en-US" dirty="0">
                <a:solidFill>
                  <a:schemeClr val="bg1"/>
                </a:solidFill>
              </a:rPr>
              <a:t>Fou</a:t>
            </a:r>
            <a:r>
              <a:rPr lang="en-US" dirty="0">
                <a:solidFill>
                  <a:schemeClr val="accent5">
                    <a:lumMod val="50000"/>
                  </a:schemeClr>
                </a:solidFill>
              </a:rPr>
              <a:t>r</a:t>
            </a:r>
            <a:r>
              <a:rPr lang="en-US" dirty="0"/>
              <a:t> Increases in 4 Meetings</a:t>
            </a:r>
          </a:p>
        </p:txBody>
      </p:sp>
      <p:sp>
        <p:nvSpPr>
          <p:cNvPr id="4" name="Slide Number Placeholder 3">
            <a:extLst>
              <a:ext uri="{FF2B5EF4-FFF2-40B4-BE49-F238E27FC236}">
                <a16:creationId xmlns:a16="http://schemas.microsoft.com/office/drawing/2014/main" id="{0996CADC-7047-98D2-3F0F-1118EC6E27BA}"/>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6" name="FRED Graph Chart" descr="FRED Graph">
            <a:extLst>
              <a:ext uri="{FF2B5EF4-FFF2-40B4-BE49-F238E27FC236}">
                <a16:creationId xmlns:a16="http://schemas.microsoft.com/office/drawing/2014/main" id="{615E18F6-E9E4-6B7C-290C-0B4348337D3F}"/>
              </a:ext>
            </a:extLst>
          </p:cNvPr>
          <p:cNvPicPr>
            <a:picLocks noGrp="1" noChangeAspect="1"/>
          </p:cNvPicPr>
          <p:nvPr>
            <p:ph idx="1"/>
          </p:nvPr>
        </p:nvPicPr>
        <p:blipFill>
          <a:blip r:embed="rId3"/>
          <a:stretch>
            <a:fillRect/>
          </a:stretch>
        </p:blipFill>
        <p:spPr>
          <a:xfrm>
            <a:off x="704258" y="1570038"/>
            <a:ext cx="9513167" cy="4351337"/>
          </a:xfrm>
          <a:prstGeom prst="rect">
            <a:avLst/>
          </a:prstGeom>
        </p:spPr>
      </p:pic>
    </p:spTree>
    <p:extLst>
      <p:ext uri="{BB962C8B-B14F-4D97-AF65-F5344CB8AC3E}">
        <p14:creationId xmlns:p14="http://schemas.microsoft.com/office/powerpoint/2010/main" val="338892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E5C5-59FC-BCA2-8FF1-602074A1B388}"/>
              </a:ext>
            </a:extLst>
          </p:cNvPr>
          <p:cNvSpPr>
            <a:spLocks noGrp="1"/>
          </p:cNvSpPr>
          <p:nvPr>
            <p:ph type="title"/>
          </p:nvPr>
        </p:nvSpPr>
        <p:spPr/>
        <p:txBody>
          <a:bodyPr/>
          <a:lstStyle/>
          <a:p>
            <a:r>
              <a:rPr lang="en-US" dirty="0">
                <a:solidFill>
                  <a:schemeClr val="bg1"/>
                </a:solidFill>
              </a:rPr>
              <a:t>Int</a:t>
            </a:r>
            <a:r>
              <a:rPr lang="en-US" dirty="0"/>
              <a:t>erest Rates are Headed Higher</a:t>
            </a:r>
          </a:p>
        </p:txBody>
      </p:sp>
      <p:sp>
        <p:nvSpPr>
          <p:cNvPr id="4" name="Slide Number Placeholder 3">
            <a:extLst>
              <a:ext uri="{FF2B5EF4-FFF2-40B4-BE49-F238E27FC236}">
                <a16:creationId xmlns:a16="http://schemas.microsoft.com/office/drawing/2014/main" id="{6B40945B-2EBB-5769-14DA-6EB0A5A41505}"/>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8" name="Content Placeholder 7">
            <a:extLst>
              <a:ext uri="{FF2B5EF4-FFF2-40B4-BE49-F238E27FC236}">
                <a16:creationId xmlns:a16="http://schemas.microsoft.com/office/drawing/2014/main" id="{DF9D227D-A6A9-89B9-B492-4EAC4E506D91}"/>
              </a:ext>
            </a:extLst>
          </p:cNvPr>
          <p:cNvPicPr>
            <a:picLocks noGrp="1" noChangeAspect="1"/>
          </p:cNvPicPr>
          <p:nvPr>
            <p:ph idx="1"/>
          </p:nvPr>
        </p:nvPicPr>
        <p:blipFill>
          <a:blip r:embed="rId2"/>
          <a:stretch>
            <a:fillRect/>
          </a:stretch>
        </p:blipFill>
        <p:spPr>
          <a:xfrm>
            <a:off x="838200" y="1510748"/>
            <a:ext cx="10515600" cy="4526563"/>
          </a:xfrm>
        </p:spPr>
      </p:pic>
    </p:spTree>
    <p:extLst>
      <p:ext uri="{BB962C8B-B14F-4D97-AF65-F5344CB8AC3E}">
        <p14:creationId xmlns:p14="http://schemas.microsoft.com/office/powerpoint/2010/main" val="2346302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and is (?) too much total spending.</a:t>
            </a:r>
          </a:p>
          <a:p>
            <a:r>
              <a:rPr lang="en-US" dirty="0"/>
              <a:t>Fiscal stimulus led households to increase saving over 2021 by more than $2 trillion.</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8544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9F64-0F89-2389-2598-FA05348B63D5}"/>
              </a:ext>
            </a:extLst>
          </p:cNvPr>
          <p:cNvSpPr>
            <a:spLocks noGrp="1"/>
          </p:cNvSpPr>
          <p:nvPr>
            <p:ph type="title"/>
          </p:nvPr>
        </p:nvSpPr>
        <p:spPr>
          <a:xfrm>
            <a:off x="900675" y="0"/>
            <a:ext cx="10515600" cy="1325563"/>
          </a:xfrm>
        </p:spPr>
        <p:txBody>
          <a:bodyPr/>
          <a:lstStyle/>
          <a:p>
            <a:r>
              <a:rPr lang="en-US" dirty="0">
                <a:solidFill>
                  <a:schemeClr val="bg1"/>
                </a:solidFill>
              </a:rPr>
              <a:t>Co</a:t>
            </a:r>
            <a:r>
              <a:rPr lang="en-US" dirty="0">
                <a:solidFill>
                  <a:schemeClr val="accent5">
                    <a:lumMod val="50000"/>
                  </a:schemeClr>
                </a:solidFill>
              </a:rPr>
              <a:t>nsumers Are Spending Some of It!</a:t>
            </a:r>
          </a:p>
        </p:txBody>
      </p:sp>
      <p:sp>
        <p:nvSpPr>
          <p:cNvPr id="4" name="Slide Number Placeholder 3">
            <a:extLst>
              <a:ext uri="{FF2B5EF4-FFF2-40B4-BE49-F238E27FC236}">
                <a16:creationId xmlns:a16="http://schemas.microsoft.com/office/drawing/2014/main" id="{B818B0EB-8C2F-3A2F-560E-98DCA68B7D2F}"/>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FRED Graph Chart" descr="FRED Graph">
            <a:extLst>
              <a:ext uri="{FF2B5EF4-FFF2-40B4-BE49-F238E27FC236}">
                <a16:creationId xmlns:a16="http://schemas.microsoft.com/office/drawing/2014/main" id="{225A6274-1AD6-C655-526F-5E800235BAA1}"/>
              </a:ext>
            </a:extLst>
          </p:cNvPr>
          <p:cNvPicPr>
            <a:picLocks noChangeAspect="1"/>
          </p:cNvPicPr>
          <p:nvPr/>
        </p:nvPicPr>
        <p:blipFill>
          <a:blip r:embed="rId3"/>
          <a:stretch>
            <a:fillRect/>
          </a:stretch>
        </p:blipFill>
        <p:spPr>
          <a:xfrm>
            <a:off x="775725" y="1204055"/>
            <a:ext cx="10292088" cy="4730316"/>
          </a:xfrm>
          <a:prstGeom prst="rect">
            <a:avLst/>
          </a:prstGeom>
        </p:spPr>
      </p:pic>
    </p:spTree>
    <p:extLst>
      <p:ext uri="{BB962C8B-B14F-4D97-AF65-F5344CB8AC3E}">
        <p14:creationId xmlns:p14="http://schemas.microsoft.com/office/powerpoint/2010/main" val="2759203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2A4E-EDE1-43EF-C964-DE2C46FC99BE}"/>
              </a:ext>
            </a:extLst>
          </p:cNvPr>
          <p:cNvSpPr>
            <a:spLocks noGrp="1"/>
          </p:cNvSpPr>
          <p:nvPr>
            <p:ph type="title"/>
          </p:nvPr>
        </p:nvSpPr>
        <p:spPr/>
        <p:txBody>
          <a:bodyPr/>
          <a:lstStyle/>
          <a:p>
            <a:r>
              <a:rPr lang="en-US" dirty="0">
                <a:solidFill>
                  <a:schemeClr val="bg1"/>
                </a:solidFill>
              </a:rPr>
              <a:t>Wh</a:t>
            </a:r>
            <a:r>
              <a:rPr lang="en-US" dirty="0"/>
              <a:t>ere we Stand</a:t>
            </a:r>
          </a:p>
        </p:txBody>
      </p:sp>
      <p:sp>
        <p:nvSpPr>
          <p:cNvPr id="3" name="Content Placeholder 2">
            <a:extLst>
              <a:ext uri="{FF2B5EF4-FFF2-40B4-BE49-F238E27FC236}">
                <a16:creationId xmlns:a16="http://schemas.microsoft.com/office/drawing/2014/main" id="{E459E3D1-8DC9-BC7F-997C-FC0A9A85283F}"/>
              </a:ext>
            </a:extLst>
          </p:cNvPr>
          <p:cNvSpPr>
            <a:spLocks noGrp="1"/>
          </p:cNvSpPr>
          <p:nvPr>
            <p:ph idx="1"/>
          </p:nvPr>
        </p:nvSpPr>
        <p:spPr/>
        <p:txBody>
          <a:bodyPr/>
          <a:lstStyle/>
          <a:p>
            <a:r>
              <a:rPr lang="en-US" dirty="0"/>
              <a:t>The ARP was probably too big, but the Fed was aware of this.</a:t>
            </a:r>
          </a:p>
          <a:p>
            <a:r>
              <a:rPr lang="en-US" dirty="0"/>
              <a:t>The growth in real GDP is slowing but there is still a great deal of momentum.</a:t>
            </a:r>
          </a:p>
          <a:p>
            <a:r>
              <a:rPr lang="en-US" dirty="0"/>
              <a:t>The Fed’s Choice</a:t>
            </a:r>
          </a:p>
          <a:p>
            <a:pPr marL="914400" lvl="1" indent="-457200">
              <a:buFont typeface="+mj-lt"/>
              <a:buAutoNum type="arabicPeriod"/>
            </a:pPr>
            <a:r>
              <a:rPr lang="en-US" dirty="0"/>
              <a:t>Slam on the brakes by raising interest rates by 75 basis points at their meeting. (The following meeting is a </a:t>
            </a:r>
            <a:r>
              <a:rPr lang="en-US"/>
              <a:t>week before </a:t>
            </a:r>
            <a:r>
              <a:rPr lang="en-US" dirty="0"/>
              <a:t>the election)</a:t>
            </a:r>
          </a:p>
          <a:p>
            <a:pPr marL="914400" lvl="1" indent="-457200">
              <a:buFont typeface="+mj-lt"/>
              <a:buAutoNum type="arabicPeriod"/>
            </a:pPr>
            <a:r>
              <a:rPr lang="en-US" dirty="0"/>
              <a:t>Go for a smaller increase to show resolve, but try to avoid a recession.</a:t>
            </a:r>
          </a:p>
          <a:p>
            <a:pPr marL="0" indent="0">
              <a:buNone/>
            </a:pPr>
            <a:r>
              <a:rPr lang="en-US" dirty="0"/>
              <a:t>Poll3.</a:t>
            </a:r>
          </a:p>
        </p:txBody>
      </p:sp>
      <p:sp>
        <p:nvSpPr>
          <p:cNvPr id="4" name="Slide Number Placeholder 3">
            <a:extLst>
              <a:ext uri="{FF2B5EF4-FFF2-40B4-BE49-F238E27FC236}">
                <a16:creationId xmlns:a16="http://schemas.microsoft.com/office/drawing/2014/main" id="{4D959B4B-3327-47B6-6735-060997A46C86}"/>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80951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4473-5F46-2664-3887-CF1430417B1D}"/>
              </a:ext>
            </a:extLst>
          </p:cNvPr>
          <p:cNvSpPr>
            <a:spLocks noGrp="1"/>
          </p:cNvSpPr>
          <p:nvPr>
            <p:ph type="title"/>
          </p:nvPr>
        </p:nvSpPr>
        <p:spPr/>
        <p:txBody>
          <a:bodyPr/>
          <a:lstStyle/>
          <a:p>
            <a:r>
              <a:rPr lang="en-US" dirty="0">
                <a:solidFill>
                  <a:schemeClr val="bg1"/>
                </a:solidFill>
              </a:rPr>
              <a:t>So, </a:t>
            </a:r>
            <a:r>
              <a:rPr lang="en-US" dirty="0"/>
              <a:t>What Lies Ahead?</a:t>
            </a:r>
          </a:p>
        </p:txBody>
      </p:sp>
      <p:sp>
        <p:nvSpPr>
          <p:cNvPr id="3" name="Content Placeholder 2">
            <a:extLst>
              <a:ext uri="{FF2B5EF4-FFF2-40B4-BE49-F238E27FC236}">
                <a16:creationId xmlns:a16="http://schemas.microsoft.com/office/drawing/2014/main" id="{0DEA9020-CAF4-03A6-8FFA-1B12F22011A3}"/>
              </a:ext>
            </a:extLst>
          </p:cNvPr>
          <p:cNvSpPr>
            <a:spLocks noGrp="1"/>
          </p:cNvSpPr>
          <p:nvPr>
            <p:ph idx="1"/>
          </p:nvPr>
        </p:nvSpPr>
        <p:spPr/>
        <p:txBody>
          <a:bodyPr/>
          <a:lstStyle/>
          <a:p>
            <a:pPr marL="0" indent="0">
              <a:buNone/>
            </a:pPr>
            <a:r>
              <a:rPr lang="en-US" dirty="0"/>
              <a:t>Darned if I know!</a:t>
            </a:r>
          </a:p>
          <a:p>
            <a:pPr marL="514350" indent="-514350">
              <a:buFont typeface="+mj-lt"/>
              <a:buAutoNum type="arabicPeriod"/>
            </a:pPr>
            <a:r>
              <a:rPr lang="en-US" dirty="0"/>
              <a:t>What will happen to the War in Ukraine; gas prices, food prices the EU economies?</a:t>
            </a:r>
          </a:p>
          <a:p>
            <a:pPr marL="514350" indent="-514350">
              <a:buFont typeface="+mj-lt"/>
              <a:buAutoNum type="arabicPeriod"/>
            </a:pPr>
            <a:r>
              <a:rPr lang="en-US" dirty="0"/>
              <a:t>Michigan Consumer Sentiment </a:t>
            </a:r>
            <a:r>
              <a:rPr lang="en-US"/>
              <a:t>Inflation expectations (916)?</a:t>
            </a:r>
            <a:endParaRPr lang="en-US" dirty="0"/>
          </a:p>
          <a:p>
            <a:r>
              <a:rPr lang="en-US" dirty="0"/>
              <a:t>The Goal:  a “Soft Landing”?</a:t>
            </a:r>
          </a:p>
          <a:p>
            <a:r>
              <a:rPr lang="en-US" dirty="0"/>
              <a:t>Working in the Fed’s favor</a:t>
            </a:r>
          </a:p>
          <a:p>
            <a:pPr marL="914400" lvl="1" indent="-457200">
              <a:buFont typeface="+mj-lt"/>
              <a:buAutoNum type="arabicPeriod"/>
            </a:pPr>
            <a:r>
              <a:rPr lang="en-US" dirty="0"/>
              <a:t>Supply pressure easing.</a:t>
            </a:r>
          </a:p>
          <a:p>
            <a:pPr marL="914400" lvl="1" indent="-457200">
              <a:buFont typeface="+mj-lt"/>
              <a:buAutoNum type="arabicPeriod"/>
            </a:pPr>
            <a:r>
              <a:rPr lang="en-US" dirty="0"/>
              <a:t>Gasoline Prices Falling.</a:t>
            </a:r>
          </a:p>
          <a:p>
            <a:pPr marL="914400" lvl="1" indent="-457200">
              <a:buFont typeface="+mj-lt"/>
              <a:buAutoNum type="arabicPeriod"/>
            </a:pPr>
            <a:r>
              <a:rPr lang="en-US" dirty="0"/>
              <a:t>Financial Market Expectations of Inflation are pretty stable.</a:t>
            </a:r>
          </a:p>
          <a:p>
            <a:endParaRPr lang="en-US" dirty="0"/>
          </a:p>
        </p:txBody>
      </p:sp>
      <p:sp>
        <p:nvSpPr>
          <p:cNvPr id="4" name="Slide Number Placeholder 3">
            <a:extLst>
              <a:ext uri="{FF2B5EF4-FFF2-40B4-BE49-F238E27FC236}">
                <a16:creationId xmlns:a16="http://schemas.microsoft.com/office/drawing/2014/main" id="{F565FF05-E8C3-F073-DFDA-23FDD1980DE0}"/>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0833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6446-0322-C04C-E6F3-CBAA7B971647}"/>
              </a:ext>
            </a:extLst>
          </p:cNvPr>
          <p:cNvSpPr>
            <a:spLocks noGrp="1"/>
          </p:cNvSpPr>
          <p:nvPr>
            <p:ph type="title"/>
          </p:nvPr>
        </p:nvSpPr>
        <p:spPr/>
        <p:txBody>
          <a:bodyPr/>
          <a:lstStyle/>
          <a:p>
            <a:r>
              <a:rPr lang="en-US" dirty="0">
                <a:solidFill>
                  <a:schemeClr val="bg1"/>
                </a:solidFill>
              </a:rPr>
              <a:t>Glo</a:t>
            </a:r>
            <a:r>
              <a:rPr lang="en-US" dirty="0"/>
              <a:t>bal Supply Chain Pressures</a:t>
            </a:r>
          </a:p>
        </p:txBody>
      </p:sp>
      <p:sp>
        <p:nvSpPr>
          <p:cNvPr id="4" name="Slide Number Placeholder 3">
            <a:extLst>
              <a:ext uri="{FF2B5EF4-FFF2-40B4-BE49-F238E27FC236}">
                <a16:creationId xmlns:a16="http://schemas.microsoft.com/office/drawing/2014/main" id="{05D4A369-807E-CEF8-1C2E-903B8AE5DF8D}"/>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8" name="Content Placeholder 7">
            <a:extLst>
              <a:ext uri="{FF2B5EF4-FFF2-40B4-BE49-F238E27FC236}">
                <a16:creationId xmlns:a16="http://schemas.microsoft.com/office/drawing/2014/main" id="{D2D56ECE-B88C-ACE7-7C3B-8EB851BD7411}"/>
              </a:ext>
            </a:extLst>
          </p:cNvPr>
          <p:cNvPicPr>
            <a:picLocks noGrp="1" noChangeAspect="1"/>
          </p:cNvPicPr>
          <p:nvPr>
            <p:ph idx="1"/>
          </p:nvPr>
        </p:nvPicPr>
        <p:blipFill>
          <a:blip r:embed="rId2"/>
          <a:stretch>
            <a:fillRect/>
          </a:stretch>
        </p:blipFill>
        <p:spPr>
          <a:xfrm>
            <a:off x="1088688" y="1665900"/>
            <a:ext cx="9764100" cy="4572000"/>
          </a:xfrm>
        </p:spPr>
      </p:pic>
    </p:spTree>
    <p:extLst>
      <p:ext uri="{BB962C8B-B14F-4D97-AF65-F5344CB8AC3E}">
        <p14:creationId xmlns:p14="http://schemas.microsoft.com/office/powerpoint/2010/main" val="1694646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4105-5EE6-11CB-64AD-9E64CEBFBC6F}"/>
              </a:ext>
            </a:extLst>
          </p:cNvPr>
          <p:cNvSpPr>
            <a:spLocks noGrp="1"/>
          </p:cNvSpPr>
          <p:nvPr>
            <p:ph type="title"/>
          </p:nvPr>
        </p:nvSpPr>
        <p:spPr/>
        <p:txBody>
          <a:bodyPr/>
          <a:lstStyle/>
          <a:p>
            <a:r>
              <a:rPr lang="en-US" dirty="0">
                <a:solidFill>
                  <a:schemeClr val="bg1"/>
                </a:solidFill>
              </a:rPr>
              <a:t>Gas</a:t>
            </a:r>
            <a:r>
              <a:rPr lang="en-US" dirty="0"/>
              <a:t> Prices</a:t>
            </a:r>
          </a:p>
        </p:txBody>
      </p:sp>
      <p:sp>
        <p:nvSpPr>
          <p:cNvPr id="4" name="Slide Number Placeholder 3">
            <a:extLst>
              <a:ext uri="{FF2B5EF4-FFF2-40B4-BE49-F238E27FC236}">
                <a16:creationId xmlns:a16="http://schemas.microsoft.com/office/drawing/2014/main" id="{A7F57110-BC52-54A4-99CD-9F71E9DE931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8" name="Content Placeholder 7">
            <a:extLst>
              <a:ext uri="{FF2B5EF4-FFF2-40B4-BE49-F238E27FC236}">
                <a16:creationId xmlns:a16="http://schemas.microsoft.com/office/drawing/2014/main" id="{3532940E-9DE5-8C70-D94E-1419184FEE13}"/>
              </a:ext>
            </a:extLst>
          </p:cNvPr>
          <p:cNvPicPr>
            <a:picLocks noGrp="1" noChangeAspect="1"/>
          </p:cNvPicPr>
          <p:nvPr>
            <p:ph idx="1"/>
          </p:nvPr>
        </p:nvPicPr>
        <p:blipFill>
          <a:blip r:embed="rId2"/>
          <a:stretch>
            <a:fillRect/>
          </a:stretch>
        </p:blipFill>
        <p:spPr>
          <a:xfrm>
            <a:off x="1175657" y="1570038"/>
            <a:ext cx="9535885" cy="4351337"/>
          </a:xfrm>
        </p:spPr>
      </p:pic>
    </p:spTree>
    <p:extLst>
      <p:ext uri="{BB962C8B-B14F-4D97-AF65-F5344CB8AC3E}">
        <p14:creationId xmlns:p14="http://schemas.microsoft.com/office/powerpoint/2010/main" val="939386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B3BC-3BB4-7692-AD31-E6631C338EF8}"/>
              </a:ext>
            </a:extLst>
          </p:cNvPr>
          <p:cNvSpPr>
            <a:spLocks noGrp="1"/>
          </p:cNvSpPr>
          <p:nvPr>
            <p:ph type="title"/>
          </p:nvPr>
        </p:nvSpPr>
        <p:spPr/>
        <p:txBody>
          <a:bodyPr/>
          <a:lstStyle/>
          <a:p>
            <a:r>
              <a:rPr lang="en-US" dirty="0">
                <a:solidFill>
                  <a:schemeClr val="bg1"/>
                </a:solidFill>
              </a:rPr>
              <a:t>Fin</a:t>
            </a:r>
            <a:r>
              <a:rPr lang="en-US" dirty="0"/>
              <a:t>ancial Market Expectations of Inflation</a:t>
            </a:r>
          </a:p>
        </p:txBody>
      </p:sp>
      <p:pic>
        <p:nvPicPr>
          <p:cNvPr id="6" name="Content Placeholder 5">
            <a:extLst>
              <a:ext uri="{FF2B5EF4-FFF2-40B4-BE49-F238E27FC236}">
                <a16:creationId xmlns:a16="http://schemas.microsoft.com/office/drawing/2014/main" id="{EB19C466-14C7-ABBC-8D81-3BDB739F4B73}"/>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B74F19C6-ECBB-AAB4-075D-49D7B35C062D}"/>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27867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9B5-791C-051B-3C47-52682373EA71}"/>
              </a:ext>
            </a:extLst>
          </p:cNvPr>
          <p:cNvSpPr>
            <a:spLocks noGrp="1"/>
          </p:cNvSpPr>
          <p:nvPr>
            <p:ph type="title"/>
          </p:nvPr>
        </p:nvSpPr>
        <p:spPr/>
        <p:txBody>
          <a:bodyPr/>
          <a:lstStyle/>
          <a:p>
            <a:r>
              <a:rPr lang="en-US" dirty="0">
                <a:solidFill>
                  <a:schemeClr val="bg1"/>
                </a:solidFill>
              </a:rPr>
              <a:t>Sta</a:t>
            </a:r>
            <a:r>
              <a:rPr lang="en-US" dirty="0">
                <a:solidFill>
                  <a:schemeClr val="accent5">
                    <a:lumMod val="50000"/>
                  </a:schemeClr>
                </a:solidFill>
              </a:rPr>
              <a:t>y Tuned (Next Fed Meeting 9/20-21)!</a:t>
            </a:r>
          </a:p>
        </p:txBody>
      </p:sp>
      <p:sp>
        <p:nvSpPr>
          <p:cNvPr id="3" name="Content Placeholder 2">
            <a:extLst>
              <a:ext uri="{FF2B5EF4-FFF2-40B4-BE49-F238E27FC236}">
                <a16:creationId xmlns:a16="http://schemas.microsoft.com/office/drawing/2014/main" id="{122759E1-4E9C-6304-4B34-E1A416317628}"/>
              </a:ext>
            </a:extLst>
          </p:cNvPr>
          <p:cNvSpPr>
            <a:spLocks noGrp="1"/>
          </p:cNvSpPr>
          <p:nvPr>
            <p:ph idx="1"/>
          </p:nvPr>
        </p:nvSpPr>
        <p:spPr/>
        <p:txBody>
          <a:bodyPr/>
          <a:lstStyle/>
          <a:p>
            <a:pPr marL="0" indent="0">
              <a:buNone/>
            </a:pPr>
            <a:r>
              <a:rPr lang="en-US" dirty="0"/>
              <a:t>But now Let’s Hear what you think?</a:t>
            </a:r>
          </a:p>
          <a:p>
            <a:pPr marL="971550" lvl="1" indent="-514350">
              <a:buFont typeface="+mj-lt"/>
              <a:buAutoNum type="arabicPeriod"/>
            </a:pPr>
            <a:r>
              <a:rPr lang="en-US" dirty="0"/>
              <a:t>Are we headed for a recession?</a:t>
            </a:r>
          </a:p>
          <a:p>
            <a:pPr marL="971550" lvl="1" indent="-514350">
              <a:buFont typeface="+mj-lt"/>
              <a:buAutoNum type="arabicPeriod"/>
            </a:pPr>
            <a:r>
              <a:rPr lang="en-US" dirty="0"/>
              <a:t>Will the Fed be successful in taming?</a:t>
            </a:r>
          </a:p>
          <a:p>
            <a:pPr marL="971550" lvl="1" indent="-514350">
              <a:buFont typeface="+mj-lt"/>
              <a:buAutoNum type="arabicPeriod"/>
            </a:pPr>
            <a:r>
              <a:rPr lang="en-US" dirty="0"/>
              <a:t>Should (will?) the state of the economy affect the midterms? </a:t>
            </a:r>
          </a:p>
        </p:txBody>
      </p:sp>
      <p:sp>
        <p:nvSpPr>
          <p:cNvPr id="4" name="Slide Number Placeholder 3">
            <a:extLst>
              <a:ext uri="{FF2B5EF4-FFF2-40B4-BE49-F238E27FC236}">
                <a16:creationId xmlns:a16="http://schemas.microsoft.com/office/drawing/2014/main" id="{85B6EC59-E98E-C946-9FCC-6221C224B417}"/>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470991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p:txBody>
          <a:bodyPr/>
          <a:lstStyle/>
          <a:p>
            <a:r>
              <a:rPr lang="en-US" dirty="0">
                <a:solidFill>
                  <a:schemeClr val="bg1"/>
                </a:solidFill>
              </a:rPr>
              <a:t> Na</a:t>
            </a:r>
            <a:r>
              <a:rPr lang="en-US" dirty="0"/>
              <a:t>tional Income Inequality: Share of Top 10%</a:t>
            </a:r>
          </a:p>
        </p:txBody>
      </p:sp>
      <p:pic>
        <p:nvPicPr>
          <p:cNvPr id="6" name="Content Placeholder 5" descr="A close up of a map&#10;&#10;Description automatically generated">
            <a:extLst>
              <a:ext uri="{FF2B5EF4-FFF2-40B4-BE49-F238E27FC236}">
                <a16:creationId xmlns:a16="http://schemas.microsoft.com/office/drawing/2014/main" id="{8C0E623B-DFE7-184B-81B1-C9DF8CC55928}"/>
              </a:ext>
            </a:extLst>
          </p:cNvPr>
          <p:cNvPicPr>
            <a:picLocks noGrp="1" noChangeAspect="1"/>
          </p:cNvPicPr>
          <p:nvPr>
            <p:ph idx="1"/>
          </p:nvPr>
        </p:nvPicPr>
        <p:blipFill>
          <a:blip r:embed="rId2" r:link="rId3"/>
          <a:stretch>
            <a:fillRect/>
          </a:stretch>
        </p:blipFill>
        <p:spPr>
          <a:xfrm>
            <a:off x="2957015" y="1331741"/>
            <a:ext cx="6277970" cy="4572000"/>
          </a:xfrm>
        </p:spPr>
      </p:pic>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49</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8118666" y="2902357"/>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359265" y="3770420"/>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p:nvPr/>
        </p:nvCxnSpPr>
        <p:spPr>
          <a:xfrm>
            <a:off x="8450499" y="2348531"/>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8725570" y="3216594"/>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4340364" y="1953846"/>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5006888" y="3046336"/>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5006888" y="1762955"/>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327278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761291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06670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b="1" dirty="0"/>
              <a:t>Week 1 (9/15): 	US Economy (Geoffrey </a:t>
            </a:r>
            <a:r>
              <a:rPr lang="en-US" b="1" dirty="0" err="1"/>
              <a:t>Woglom</a:t>
            </a:r>
            <a:r>
              <a:rPr lang="en-US" b="1" dirty="0"/>
              <a:t>, Amherst College)</a:t>
            </a:r>
          </a:p>
          <a:p>
            <a:pPr lvl="1">
              <a:spcAft>
                <a:spcPts val="1000"/>
              </a:spcAft>
            </a:pPr>
            <a:r>
              <a:rPr lang="en-US" dirty="0"/>
              <a:t>Week 2 (9/22): 	Economic Inequality (Christopher Herrington, VCU)</a:t>
            </a:r>
          </a:p>
          <a:p>
            <a:pPr lvl="1">
              <a:spcAft>
                <a:spcPts val="1000"/>
              </a:spcAft>
            </a:pPr>
            <a:r>
              <a:rPr lang="en-US" dirty="0"/>
              <a:t>Week 3 (9/29): 	The Black-White Wealth Gap (Jon </a:t>
            </a:r>
            <a:r>
              <a:rPr lang="en-US" dirty="0" err="1"/>
              <a:t>Haveman</a:t>
            </a:r>
            <a:r>
              <a:rPr lang="en-US" dirty="0"/>
              <a:t>, NEED)</a:t>
            </a:r>
          </a:p>
          <a:p>
            <a:pPr lvl="1">
              <a:spcAft>
                <a:spcPts val="1000"/>
              </a:spcAft>
            </a:pPr>
            <a:r>
              <a:rPr lang="en-US" dirty="0"/>
              <a:t>Week 4 (10/6): 	Federal Debt (Joseph Carolan, Oakland University)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64033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p:txBody>
          <a:bodyPr/>
          <a:lstStyle/>
          <a:p>
            <a:r>
              <a:rPr lang="en-US" dirty="0">
                <a:solidFill>
                  <a:schemeClr val="bg1"/>
                </a:solidFill>
              </a:rPr>
              <a:t> Na</a:t>
            </a:r>
            <a:r>
              <a:rPr lang="en-US" dirty="0"/>
              <a:t>tional Income Inequality: Share of Top 10%</a:t>
            </a:r>
          </a:p>
        </p:txBody>
      </p:sp>
      <p:pic>
        <p:nvPicPr>
          <p:cNvPr id="6" name="Content Placeholder 5" descr="A close up of a map&#10;&#10;Description automatically generated">
            <a:extLst>
              <a:ext uri="{FF2B5EF4-FFF2-40B4-BE49-F238E27FC236}">
                <a16:creationId xmlns:a16="http://schemas.microsoft.com/office/drawing/2014/main" id="{8C0E623B-DFE7-184B-81B1-C9DF8CC55928}"/>
              </a:ext>
            </a:extLst>
          </p:cNvPr>
          <p:cNvPicPr>
            <a:picLocks noGrp="1" noChangeAspect="1"/>
          </p:cNvPicPr>
          <p:nvPr>
            <p:ph idx="1"/>
          </p:nvPr>
        </p:nvPicPr>
        <p:blipFill>
          <a:blip r:embed="rId2" r:link="rId3"/>
          <a:stretch>
            <a:fillRect/>
          </a:stretch>
        </p:blipFill>
        <p:spPr>
          <a:xfrm>
            <a:off x="2957015" y="1331741"/>
            <a:ext cx="6277970" cy="4572000"/>
          </a:xfrm>
        </p:spPr>
      </p:pic>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7</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8118666" y="2902357"/>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359265" y="3770420"/>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p:nvPr/>
        </p:nvCxnSpPr>
        <p:spPr>
          <a:xfrm>
            <a:off x="8450499" y="2348531"/>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8725570" y="3216594"/>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4340364" y="1953846"/>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5006888" y="3046336"/>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5006888" y="1762955"/>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422356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49B3-AE45-4A46-B8E1-6A7B28F93EE0}"/>
              </a:ext>
            </a:extLst>
          </p:cNvPr>
          <p:cNvSpPr>
            <a:spLocks noGrp="1"/>
          </p:cNvSpPr>
          <p:nvPr>
            <p:ph type="title"/>
          </p:nvPr>
        </p:nvSpPr>
        <p:spPr>
          <a:xfrm>
            <a:off x="929641" y="0"/>
            <a:ext cx="10515600" cy="1325563"/>
          </a:xfrm>
        </p:spPr>
        <p:txBody>
          <a:bodyPr/>
          <a:lstStyle/>
          <a:p>
            <a:r>
              <a:rPr lang="en-US" dirty="0">
                <a:solidFill>
                  <a:schemeClr val="bg1"/>
                </a:solidFill>
              </a:rPr>
              <a:t>Evi</a:t>
            </a:r>
            <a:r>
              <a:rPr lang="en-US" dirty="0"/>
              <a:t>dence of the B-W Wealth Gap</a:t>
            </a:r>
          </a:p>
        </p:txBody>
      </p:sp>
      <p:sp>
        <p:nvSpPr>
          <p:cNvPr id="4" name="Slide Number Placeholder 3">
            <a:extLst>
              <a:ext uri="{FF2B5EF4-FFF2-40B4-BE49-F238E27FC236}">
                <a16:creationId xmlns:a16="http://schemas.microsoft.com/office/drawing/2014/main" id="{16B25B3A-BAB7-BD46-B857-EA0D73C58856}"/>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Content Placeholder 7">
            <a:extLst>
              <a:ext uri="{FF2B5EF4-FFF2-40B4-BE49-F238E27FC236}">
                <a16:creationId xmlns:a16="http://schemas.microsoft.com/office/drawing/2014/main" id="{5E438174-F778-754D-833A-7855B2B7283D}"/>
              </a:ext>
            </a:extLst>
          </p:cNvPr>
          <p:cNvPicPr>
            <a:picLocks noGrp="1" noChangeAspect="1"/>
          </p:cNvPicPr>
          <p:nvPr>
            <p:ph idx="1"/>
          </p:nvPr>
        </p:nvPicPr>
        <p:blipFill>
          <a:blip r:embed="rId2" r:link="rId3"/>
          <a:srcRect/>
          <a:stretch>
            <a:fillRect/>
          </a:stretch>
        </p:blipFill>
        <p:spPr>
          <a:xfrm>
            <a:off x="2196023" y="909633"/>
            <a:ext cx="7982836" cy="5320592"/>
          </a:xfrm>
        </p:spPr>
      </p:pic>
      <p:sp>
        <p:nvSpPr>
          <p:cNvPr id="3" name="TextBox 2">
            <a:extLst>
              <a:ext uri="{FF2B5EF4-FFF2-40B4-BE49-F238E27FC236}">
                <a16:creationId xmlns:a16="http://schemas.microsoft.com/office/drawing/2014/main" id="{970FF120-C09C-5C45-9746-E81691BCCA32}"/>
              </a:ext>
            </a:extLst>
          </p:cNvPr>
          <p:cNvSpPr txBox="1"/>
          <p:nvPr/>
        </p:nvSpPr>
        <p:spPr>
          <a:xfrm flipH="1">
            <a:off x="5488053" y="2277267"/>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029E6A05-055C-D74C-8D88-A6C5EBC2D47E}"/>
              </a:ext>
            </a:extLst>
          </p:cNvPr>
          <p:cNvSpPr txBox="1"/>
          <p:nvPr/>
        </p:nvSpPr>
        <p:spPr>
          <a:xfrm flipH="1">
            <a:off x="7862246" y="3131562"/>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1375811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9</a:t>
            </a:fld>
            <a:endParaRPr lang="en-GB" dirty="0"/>
          </a:p>
        </p:txBody>
      </p:sp>
    </p:spTree>
    <p:extLst>
      <p:ext uri="{BB962C8B-B14F-4D97-AF65-F5344CB8AC3E}">
        <p14:creationId xmlns:p14="http://schemas.microsoft.com/office/powerpoint/2010/main" val="42762631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17229</TotalTime>
  <Words>2013</Words>
  <Application>Microsoft Macintosh PowerPoint</Application>
  <PresentationFormat>Widescreen</PresentationFormat>
  <Paragraphs>300</Paragraphs>
  <Slides>50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Arimo</vt:lpstr>
      <vt:lpstr>Calibri</vt:lpstr>
      <vt:lpstr>Courier New</vt:lpstr>
      <vt:lpstr>Lucida Sans</vt:lpstr>
      <vt:lpstr>Custom Design</vt:lpstr>
      <vt:lpstr>PowerPoint Presentation</vt:lpstr>
      <vt:lpstr> National Economic Education Delegation</vt:lpstr>
      <vt:lpstr>Who Are We?</vt:lpstr>
      <vt:lpstr>Where Are We?</vt:lpstr>
      <vt:lpstr> Available NEED Topics Include:</vt:lpstr>
      <vt:lpstr> Course Outline</vt:lpstr>
      <vt:lpstr> National Income Inequality: Share of Top 10%</vt:lpstr>
      <vt:lpstr>Evidence of the B-W Wealth Gap</vt:lpstr>
      <vt:lpstr>The Federal Debt is Becoming A Problem</vt:lpstr>
      <vt:lpstr>Submitting Questions</vt:lpstr>
      <vt:lpstr>PowerPoint Presentation</vt:lpstr>
      <vt:lpstr>Outline for the Talk</vt:lpstr>
      <vt:lpstr>Real GDP and ‘Potential’ during the Recovery</vt:lpstr>
      <vt:lpstr>Labor Market is Almost Fully Recovered</vt:lpstr>
      <vt:lpstr>Three (Apparent) Mysteries</vt:lpstr>
      <vt:lpstr>First, What is a Recession?</vt:lpstr>
      <vt:lpstr>Real GDP Growth and Recessions</vt:lpstr>
      <vt:lpstr>Recession or No Recession:  What do you think?</vt:lpstr>
      <vt:lpstr>Some Definitions</vt:lpstr>
      <vt:lpstr>Some Arithmetic</vt:lpstr>
      <vt:lpstr>Where Have All the Workers Gone?</vt:lpstr>
      <vt:lpstr>Age Seems to Matter</vt:lpstr>
      <vt:lpstr>Gender Also Matters</vt:lpstr>
      <vt:lpstr>Fiscally Driven Recovery</vt:lpstr>
      <vt:lpstr>Households Lead the Way</vt:lpstr>
      <vt:lpstr>PowerPoint Presentation</vt:lpstr>
      <vt:lpstr>Stimulus Payments Saved Low Wage Workers</vt:lpstr>
      <vt:lpstr>Inflation during the Recovery</vt:lpstr>
      <vt:lpstr>The Stock Market Wasn’t Happy</vt:lpstr>
      <vt:lpstr>Stabilizer in Chief:  the Fed</vt:lpstr>
      <vt:lpstr>The Fed on November 4, 2021</vt:lpstr>
      <vt:lpstr>Accommodative Monetary Policy!</vt:lpstr>
      <vt:lpstr>Fed QE during the Recovery</vt:lpstr>
      <vt:lpstr>Why?</vt:lpstr>
      <vt:lpstr>What’s at Stake?</vt:lpstr>
      <vt:lpstr>“Anchoring” Inflation Expectations</vt:lpstr>
      <vt:lpstr>But, Boy Have Things Changed!</vt:lpstr>
      <vt:lpstr>Chair Powel at Jackson Hole Conference (8/26)</vt:lpstr>
      <vt:lpstr>Four Increases in 4 Meetings</vt:lpstr>
      <vt:lpstr>Interest Rates are Headed Higher</vt:lpstr>
      <vt:lpstr>My Diagnosis for the Uptick in Inflation </vt:lpstr>
      <vt:lpstr>Consumers Are Spending Some of It!</vt:lpstr>
      <vt:lpstr>Where we Stand</vt:lpstr>
      <vt:lpstr>So, What Lies Ahead?</vt:lpstr>
      <vt:lpstr>Global Supply Chain Pressures</vt:lpstr>
      <vt:lpstr>Gas Prices</vt:lpstr>
      <vt:lpstr>Financial Market Expectations of Inflation</vt:lpstr>
      <vt:lpstr>Stay Tuned (Next Fed Meeting 9/20-21)!</vt:lpstr>
      <vt:lpstr> National Income Inequality: Share of Top 10%</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303</cp:revision>
  <cp:lastPrinted>2022-09-15T20:36:00Z</cp:lastPrinted>
  <dcterms:created xsi:type="dcterms:W3CDTF">2017-05-03T22:30:38Z</dcterms:created>
  <dcterms:modified xsi:type="dcterms:W3CDTF">2022-09-15T20:36:13Z</dcterms:modified>
</cp:coreProperties>
</file>