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5"/>
  </p:notesMasterIdLst>
  <p:sldIdLst>
    <p:sldId id="4142" r:id="rId2"/>
    <p:sldId id="3943" r:id="rId3"/>
    <p:sldId id="4054" r:id="rId4"/>
    <p:sldId id="4436" r:id="rId5"/>
    <p:sldId id="3886" r:id="rId6"/>
    <p:sldId id="4073" r:id="rId7"/>
    <p:sldId id="4486" r:id="rId8"/>
    <p:sldId id="4437" r:id="rId9"/>
    <p:sldId id="4316" r:id="rId10"/>
    <p:sldId id="4438" r:id="rId11"/>
    <p:sldId id="4200" r:id="rId12"/>
    <p:sldId id="4063" r:id="rId13"/>
    <p:sldId id="4415" r:id="rId14"/>
    <p:sldId id="4381" r:id="rId15"/>
    <p:sldId id="4221" r:id="rId16"/>
    <p:sldId id="292" r:id="rId17"/>
    <p:sldId id="4196" r:id="rId18"/>
    <p:sldId id="3970" r:id="rId19"/>
    <p:sldId id="3972" r:id="rId20"/>
    <p:sldId id="4507" r:id="rId21"/>
    <p:sldId id="4508" r:id="rId22"/>
    <p:sldId id="4500" r:id="rId23"/>
    <p:sldId id="4504" r:id="rId24"/>
    <p:sldId id="4505" r:id="rId25"/>
    <p:sldId id="4503" r:id="rId26"/>
    <p:sldId id="4168" r:id="rId27"/>
    <p:sldId id="1197" r:id="rId28"/>
    <p:sldId id="4392" r:id="rId29"/>
    <p:sldId id="4502" r:id="rId30"/>
    <p:sldId id="4501" r:id="rId31"/>
    <p:sldId id="4506" r:id="rId32"/>
    <p:sldId id="1003" r:id="rId33"/>
    <p:sldId id="100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7" autoAdjust="0"/>
    <p:restoredTop sz="93873"/>
  </p:normalViewPr>
  <p:slideViewPr>
    <p:cSldViewPr snapToGrid="0" snapToObjects="1">
      <p:cViewPr varScale="1">
        <p:scale>
          <a:sx n="110" d="100"/>
          <a:sy n="110" d="100"/>
        </p:scale>
        <p:origin x="208" y="2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calbudgetcenter.org</a:t>
            </a:r>
            <a:r>
              <a:rPr lang="en-US" dirty="0"/>
              <a:t>/resources/what-is-proposition-98-and-how-does-the-state-budget-shortfall-affect-it/#:~:text=98%20funding%20comes%20from%20a,direct%20K%2D14%20instructional%20programs.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5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calbudgetcenter.org</a:t>
            </a:r>
            <a:r>
              <a:rPr lang="en-US" dirty="0"/>
              <a:t>/resources/california-loses-nearly-70-billion-annually-through-tax-breaks/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5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Nativity_LFL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CA/Marin/laus_emp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NEED_16TB/NEED/LocalGraphs/Counties/CA/Marin/laus_lf.png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MonthlyMA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EffectiveRate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mort_recent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States/CA/Zhvi_AllHomes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NEED_16TB/NEED/LocalGraphs/Counties/CA/San_Francisco/Zhvi_AllHome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1Given/Haveman/MCOE/2024/Graphs/WINMarin_frompeak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1Given/Haveman/MCOE/2024/Graphs/MedHHINC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1Given/Haveman/MCOE/2024/Graphs/Education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1Given/Haveman/MCOE/2024/Graphs/MedHHINC_Cities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1Given/Haveman/MCOE/2024/Graphs/Counties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1Given/Haveman/MCOE/2024/Graphs/WINMarin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Nativity_Index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20722C-CBBA-870D-E397-B494A062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26797" y="646579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7B26E-EDB6-7F4E-D702-53CEB8F29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B8F1847-9FC5-FF6C-32CF-9F00A0CEDB6F}"/>
              </a:ext>
            </a:extLst>
          </p:cNvPr>
          <p:cNvSpPr txBox="1">
            <a:spLocks/>
          </p:cNvSpPr>
          <p:nvPr/>
        </p:nvSpPr>
        <p:spPr>
          <a:xfrm>
            <a:off x="1500351" y="3920002"/>
            <a:ext cx="9144000" cy="1865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Marin County Dept of Education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Property Tax Forum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May 2,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A815-81E3-F614-B223-B7C51207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to the Rescue?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B434BF-EEAA-ED3D-002D-A72A9468E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86996" y="1126671"/>
            <a:ext cx="10207110" cy="51035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E69E3-7376-5D01-A24C-1D1D75BC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2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0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Experience: Marin County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2" y="1328775"/>
            <a:ext cx="5934942" cy="430989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7750" y="1325563"/>
            <a:ext cx="5932765" cy="431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7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7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3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5D965-38A0-CE42-91CF-4EBB17D62A03}"/>
              </a:ext>
            </a:extLst>
          </p:cNvPr>
          <p:cNvSpPr txBox="1"/>
          <p:nvPr/>
        </p:nvSpPr>
        <p:spPr>
          <a:xfrm>
            <a:off x="10070170" y="6456851"/>
            <a:ext cx="1542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23648-6153-E448-9CAF-C3967A65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65087" y="1211507"/>
            <a:ext cx="10731130" cy="49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3969ECD1-05F6-AA44-912F-450A71E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the Last 6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74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Fed Doing About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Rai</a:t>
            </a:r>
            <a:r>
              <a:rPr lang="en-US" dirty="0"/>
              <a:t>sing the Federal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208239" y="1059067"/>
            <a:ext cx="10033952" cy="50169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6286152-A01C-E7E8-D19E-A3F9A60C24D1}"/>
              </a:ext>
            </a:extLst>
          </p:cNvPr>
          <p:cNvSpPr/>
          <p:nvPr/>
        </p:nvSpPr>
        <p:spPr>
          <a:xfrm>
            <a:off x="9940833" y="3291840"/>
            <a:ext cx="1042927" cy="15806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3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74F8-91A6-7844-8095-0AA88AA9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69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Inte</a:t>
            </a:r>
            <a:r>
              <a:rPr lang="en-US" sz="3800" dirty="0"/>
              <a:t>rest</a:t>
            </a:r>
            <a:r>
              <a:rPr lang="en-US" dirty="0"/>
              <a:t> Rates are High!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83CBF66-AF95-D740-BC17-8C9CDC5EA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60795" y="1070939"/>
            <a:ext cx="10318573" cy="51592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77B7E-8A00-D94F-A8C0-A973ECCE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1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9383E5-193A-D84D-AEBA-C1B55C972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77796" y="967384"/>
            <a:ext cx="7236407" cy="52628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917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… Similar And Not Good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/>
        </p:blipFill>
        <p:spPr>
          <a:xfrm>
            <a:off x="6125665" y="1325563"/>
            <a:ext cx="5934944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78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The U.S. Economy</a:t>
            </a:r>
          </a:p>
          <a:p>
            <a:r>
              <a:rPr lang="en-US" dirty="0"/>
              <a:t>Inflation/The Fed</a:t>
            </a:r>
          </a:p>
          <a:p>
            <a:r>
              <a:rPr lang="en-US" dirty="0"/>
              <a:t>Real Estate/Marin</a:t>
            </a:r>
          </a:p>
          <a:p>
            <a:r>
              <a:rPr lang="en-US" dirty="0"/>
              <a:t>The Budget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57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263" y="148347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Price </a:t>
            </a:r>
            <a:r>
              <a:rPr lang="en-US" dirty="0" err="1"/>
              <a:t>DEpreciation</a:t>
            </a:r>
            <a:r>
              <a:rPr lang="en-US" dirty="0"/>
              <a:t> w/in Marin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02F961-6983-E840-B602-D9F99EC0B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4233" y="1013722"/>
            <a:ext cx="7123534" cy="5180752"/>
          </a:xfrm>
        </p:spPr>
      </p:pic>
    </p:spTree>
    <p:extLst>
      <p:ext uri="{BB962C8B-B14F-4D97-AF65-F5344CB8AC3E}">
        <p14:creationId xmlns:p14="http://schemas.microsoft.com/office/powerpoint/2010/main" val="619956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2FB8B-7F8D-9F31-AA65-3E600AB7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California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F898C-4ECA-3C74-7909-87A6F4373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C2209-D0B2-FA29-5861-57568C61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029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0D5A-3B13-EB71-1E09-F9C35B30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</a:t>
            </a:r>
            <a:r>
              <a:rPr lang="en-US" dirty="0"/>
              <a:t>ifornia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0B981-D693-8FEE-0713-27B74C2C4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887"/>
            <a:ext cx="10515600" cy="396135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C00000"/>
                </a:solidFill>
              </a:rPr>
              <a:t>In the red: $38B or $73B – depends on who you ask.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$38B – Newsom (CY revenues are running $6B behind estimates)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$73B – LAO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Lower than expected revenues when budgets were made.</a:t>
            </a:r>
          </a:p>
          <a:p>
            <a:pPr lvl="2"/>
            <a:r>
              <a:rPr lang="en-US" dirty="0"/>
              <a:t>7-month tax deferral.</a:t>
            </a:r>
          </a:p>
          <a:p>
            <a:pPr lvl="2"/>
            <a:r>
              <a:rPr lang="en-US" dirty="0"/>
              <a:t>High interest rates reduced investment and startups.</a:t>
            </a:r>
          </a:p>
          <a:p>
            <a:r>
              <a:rPr lang="en-US" dirty="0"/>
              <a:t>Will know more once 2023 tax revenues are in and May revise is out.</a:t>
            </a:r>
          </a:p>
          <a:p>
            <a:r>
              <a:rPr lang="en-US" dirty="0"/>
              <a:t>Prop 98 Funding: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647F2-9BFF-6222-6377-804E54D7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190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3E1D05-96ED-6955-B11E-253EFCA8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 descr="A graph of blue and white bars&#10;&#10;Description automatically generated with medium confidence">
            <a:extLst>
              <a:ext uri="{FF2B5EF4-FFF2-40B4-BE49-F238E27FC236}">
                <a16:creationId xmlns:a16="http://schemas.microsoft.com/office/drawing/2014/main" id="{F0229AF9-0001-7930-7A3D-D0531FBC8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406400"/>
            <a:ext cx="10358252" cy="537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94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7D8556-C57A-C5B3-11EA-611D5743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at’s Being Done?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774DC-EE9C-FBB2-945C-4C399F8C0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– budgeting gimmicks</a:t>
            </a:r>
          </a:p>
          <a:p>
            <a:pPr lvl="1"/>
            <a:r>
              <a:rPr lang="en-US" dirty="0"/>
              <a:t>Move payroll by one day to next fiscal year.</a:t>
            </a:r>
          </a:p>
          <a:p>
            <a:pPr lvl="1"/>
            <a:r>
              <a:rPr lang="en-US" dirty="0"/>
              <a:t>Other borrowing from Peter to pay Paul.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could be done?</a:t>
            </a:r>
          </a:p>
          <a:p>
            <a:pPr lvl="1"/>
            <a:r>
              <a:rPr lang="en-US" dirty="0"/>
              <a:t>Borrow </a:t>
            </a:r>
            <a:r>
              <a:rPr lang="en-US"/>
              <a:t>from reserves.</a:t>
            </a:r>
            <a:endParaRPr lang="en-US" dirty="0"/>
          </a:p>
          <a:p>
            <a:pPr lvl="1"/>
            <a:r>
              <a:rPr lang="en-US" dirty="0"/>
              <a:t>Cuts to some new programs.</a:t>
            </a:r>
          </a:p>
          <a:p>
            <a:pPr lvl="2"/>
            <a:r>
              <a:rPr lang="en-US" dirty="0"/>
              <a:t>Public defenders, foster kids, climate.</a:t>
            </a:r>
          </a:p>
          <a:p>
            <a:pPr lvl="1"/>
            <a:r>
              <a:rPr lang="en-US" dirty="0"/>
              <a:t>Raise tax rates.</a:t>
            </a:r>
          </a:p>
          <a:p>
            <a:pPr lvl="1"/>
            <a:r>
              <a:rPr lang="en-US" dirty="0"/>
              <a:t>Address tax expenditures.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45E224-DE61-025A-56DA-A3FF4ED3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52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24EC5-6270-F5D7-16DA-CADAB3B1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7" name="Picture 6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F3A4D8BE-3DC4-826A-5F4D-AE790FF2D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113" y="429491"/>
            <a:ext cx="8596759" cy="56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31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969"/>
            <a:ext cx="10678610" cy="48200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No.</a:t>
            </a:r>
          </a:p>
          <a:p>
            <a:pPr lvl="1"/>
            <a:r>
              <a:rPr lang="en-US" dirty="0"/>
              <a:t>Many indicators are still in the black.</a:t>
            </a:r>
          </a:p>
          <a:p>
            <a:pPr lvl="2"/>
            <a:r>
              <a:rPr lang="en-US" dirty="0"/>
              <a:t>Recent growth has been pretty good!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starts to rise again, which seems unlikely.</a:t>
            </a:r>
          </a:p>
          <a:p>
            <a:pPr lvl="1"/>
            <a:r>
              <a:rPr lang="en-US" dirty="0"/>
              <a:t>Ukraine and </a:t>
            </a:r>
            <a:r>
              <a:rPr lang="en-US"/>
              <a:t>Middle East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State Budget in trouble for several years to come.</a:t>
            </a:r>
          </a:p>
        </p:txBody>
      </p:sp>
    </p:spTree>
    <p:extLst>
      <p:ext uri="{BB962C8B-B14F-4D97-AF65-F5344CB8AC3E}">
        <p14:creationId xmlns:p14="http://schemas.microsoft.com/office/powerpoint/2010/main" val="39756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</p:spTree>
    <p:extLst>
      <p:ext uri="{BB962C8B-B14F-4D97-AF65-F5344CB8AC3E}">
        <p14:creationId xmlns:p14="http://schemas.microsoft.com/office/powerpoint/2010/main" val="3494721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895" y="148347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Income: Counties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02F961-6983-E840-B602-D9F99EC0B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4233" y="1013722"/>
            <a:ext cx="7123534" cy="5180752"/>
          </a:xfrm>
        </p:spPr>
      </p:pic>
    </p:spTree>
    <p:extLst>
      <p:ext uri="{BB962C8B-B14F-4D97-AF65-F5344CB8AC3E}">
        <p14:creationId xmlns:p14="http://schemas.microsoft.com/office/powerpoint/2010/main" val="281770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3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326" y="148347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Ed</a:t>
            </a:r>
            <a:r>
              <a:rPr lang="en-US" dirty="0"/>
              <a:t>ucational Attainment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02F961-6983-E840-B602-D9F99EC0B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4233" y="1013722"/>
            <a:ext cx="7123534" cy="5180752"/>
          </a:xfrm>
        </p:spPr>
      </p:pic>
    </p:spTree>
    <p:extLst>
      <p:ext uri="{BB962C8B-B14F-4D97-AF65-F5344CB8AC3E}">
        <p14:creationId xmlns:p14="http://schemas.microsoft.com/office/powerpoint/2010/main" val="3293863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895" y="148347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Income: Cities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02F961-6983-E840-B602-D9F99EC0B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4233" y="1013722"/>
            <a:ext cx="7123534" cy="5180752"/>
          </a:xfrm>
        </p:spPr>
      </p:pic>
    </p:spTree>
    <p:extLst>
      <p:ext uri="{BB962C8B-B14F-4D97-AF65-F5344CB8AC3E}">
        <p14:creationId xmlns:p14="http://schemas.microsoft.com/office/powerpoint/2010/main" val="3983200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rin’s Home Price Position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D1FF2C-B21D-1B48-87AC-BC87D77BC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64352" y="982639"/>
            <a:ext cx="7263295" cy="5282397"/>
          </a:xfrm>
        </p:spPr>
      </p:pic>
    </p:spTree>
    <p:extLst>
      <p:ext uri="{BB962C8B-B14F-4D97-AF65-F5344CB8AC3E}">
        <p14:creationId xmlns:p14="http://schemas.microsoft.com/office/powerpoint/2010/main" val="1897600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263" y="148347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Price Appreciation w/in Marin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02F961-6983-E840-B602-D9F99EC0B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4233" y="1013722"/>
            <a:ext cx="7123534" cy="5180752"/>
          </a:xfrm>
        </p:spPr>
      </p:pic>
    </p:spTree>
    <p:extLst>
      <p:ext uri="{BB962C8B-B14F-4D97-AF65-F5344CB8AC3E}">
        <p14:creationId xmlns:p14="http://schemas.microsoft.com/office/powerpoint/2010/main" val="363654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DC9842-7485-78E4-5DCA-8464EC1F3057}"/>
              </a:ext>
            </a:extLst>
          </p:cNvPr>
          <p:cNvSpPr txBox="1"/>
          <p:nvPr/>
        </p:nvSpPr>
        <p:spPr>
          <a:xfrm>
            <a:off x="7657694" y="1325563"/>
            <a:ext cx="1568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Q2-2023:	2.1%</a:t>
            </a:r>
          </a:p>
          <a:p>
            <a:r>
              <a:rPr lang="en-US" dirty="0"/>
              <a:t>Q3-2023: 4.9%</a:t>
            </a:r>
          </a:p>
          <a:p>
            <a:r>
              <a:rPr lang="en-US" dirty="0"/>
              <a:t>Q4-2023: 3.4%</a:t>
            </a:r>
          </a:p>
          <a:p>
            <a:r>
              <a:rPr lang="en-US" dirty="0"/>
              <a:t>Q1-2024: 1.6%</a:t>
            </a:r>
          </a:p>
        </p:txBody>
      </p:sp>
    </p:spTree>
    <p:extLst>
      <p:ext uri="{BB962C8B-B14F-4D97-AF65-F5344CB8AC3E}">
        <p14:creationId xmlns:p14="http://schemas.microsoft.com/office/powerpoint/2010/main" val="198249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&lt; $0.2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$1.9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6985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2101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January:       256,000</a:t>
            </a:r>
          </a:p>
          <a:p>
            <a:r>
              <a:rPr lang="en-US" dirty="0"/>
              <a:t>February:	    270,000</a:t>
            </a:r>
          </a:p>
          <a:p>
            <a:r>
              <a:rPr lang="en-US" dirty="0"/>
              <a:t>March:	    303,000</a:t>
            </a:r>
          </a:p>
        </p:txBody>
      </p:sp>
    </p:spTree>
    <p:extLst>
      <p:ext uri="{BB962C8B-B14F-4D97-AF65-F5344CB8AC3E}">
        <p14:creationId xmlns:p14="http://schemas.microsoft.com/office/powerpoint/2010/main" val="291695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66872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5.8 Million ABOVE February, 2020.</a:t>
            </a:r>
          </a:p>
          <a:p>
            <a:r>
              <a:rPr lang="en-US" sz="2100" dirty="0"/>
              <a:t>5.0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19302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A815-81E3-F614-B223-B7C51207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to the Rescue?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B434BF-EEAA-ED3D-002D-A72A9468E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86996" y="1126671"/>
            <a:ext cx="10207110" cy="51035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E69E3-7376-5D01-A24C-1D1D75BC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8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343280" y="3429000"/>
            <a:ext cx="38589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3.5 million ABOVE Feb 2020</a:t>
            </a:r>
          </a:p>
          <a:p>
            <a:r>
              <a:rPr lang="en-US" dirty="0"/>
              <a:t>3.0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36095742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19455</TotalTime>
  <Words>767</Words>
  <Application>Microsoft Macintosh PowerPoint</Application>
  <PresentationFormat>Widescreen</PresentationFormat>
  <Paragraphs>147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Courier New</vt:lpstr>
      <vt:lpstr>Custom Design</vt:lpstr>
      <vt:lpstr>PowerPoint Presentation</vt:lpstr>
      <vt:lpstr>Outline</vt:lpstr>
      <vt:lpstr>The U.S. Economy</vt:lpstr>
      <vt:lpstr>GDP: Quarterly Growth</vt:lpstr>
      <vt:lpstr>GDP Trajectory: Pandemic Plunge!</vt:lpstr>
      <vt:lpstr>Monthly Changes in Nonfarm Employment</vt:lpstr>
      <vt:lpstr>Employment Gap</vt:lpstr>
      <vt:lpstr>Immigrants to the Rescue?</vt:lpstr>
      <vt:lpstr>Where Have All the Workers Gone?</vt:lpstr>
      <vt:lpstr>Immigrants to the Rescue?</vt:lpstr>
      <vt:lpstr>Labor Market Experience: Marin County</vt:lpstr>
      <vt:lpstr>Inflation</vt:lpstr>
      <vt:lpstr>Inflation: Latest Figures</vt:lpstr>
      <vt:lpstr>Inflation in the Last 6 Months</vt:lpstr>
      <vt:lpstr>What’s the Fed Doing About It?</vt:lpstr>
      <vt:lpstr>Raising the Federal Funds Rate</vt:lpstr>
      <vt:lpstr>Interest Rates are High!</vt:lpstr>
      <vt:lpstr>Real Estate Prices</vt:lpstr>
      <vt:lpstr>RE Experiences … Similar And Not Good</vt:lpstr>
      <vt:lpstr>Home Price DEpreciation w/in Marin</vt:lpstr>
      <vt:lpstr>The California Budget</vt:lpstr>
      <vt:lpstr>California Budget</vt:lpstr>
      <vt:lpstr>PowerPoint Presentation</vt:lpstr>
      <vt:lpstr>What’s Being Done?</vt:lpstr>
      <vt:lpstr>PowerPoint Presentation</vt:lpstr>
      <vt:lpstr>Takeaways</vt:lpstr>
      <vt:lpstr> Thank you!</vt:lpstr>
      <vt:lpstr>Supply Chains</vt:lpstr>
      <vt:lpstr>Household Income: Counties</vt:lpstr>
      <vt:lpstr>Educational Attainment</vt:lpstr>
      <vt:lpstr>Household Income: Cities</vt:lpstr>
      <vt:lpstr>Marin’s Home Price Position</vt:lpstr>
      <vt:lpstr>Home Price Appreciation w/in Marin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299</cp:revision>
  <cp:lastPrinted>2023-05-02T20:15:55Z</cp:lastPrinted>
  <dcterms:created xsi:type="dcterms:W3CDTF">2017-05-03T22:30:38Z</dcterms:created>
  <dcterms:modified xsi:type="dcterms:W3CDTF">2024-05-02T21:58:44Z</dcterms:modified>
</cp:coreProperties>
</file>