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7"/>
  </p:notesMasterIdLst>
  <p:sldIdLst>
    <p:sldId id="4142" r:id="rId2"/>
    <p:sldId id="3943" r:id="rId3"/>
    <p:sldId id="4054" r:id="rId4"/>
    <p:sldId id="4218" r:id="rId5"/>
    <p:sldId id="317" r:id="rId6"/>
    <p:sldId id="3886" r:id="rId7"/>
    <p:sldId id="4485" r:id="rId8"/>
    <p:sldId id="4486" r:id="rId9"/>
    <p:sldId id="4487" r:id="rId10"/>
    <p:sldId id="4200" r:id="rId11"/>
    <p:sldId id="4488" r:id="rId12"/>
    <p:sldId id="4063" r:id="rId13"/>
    <p:sldId id="4223" r:id="rId14"/>
    <p:sldId id="4381" r:id="rId15"/>
    <p:sldId id="4489" r:id="rId16"/>
    <p:sldId id="4490" r:id="rId17"/>
    <p:sldId id="4415" r:id="rId18"/>
    <p:sldId id="4392" r:id="rId19"/>
    <p:sldId id="4492" r:id="rId20"/>
    <p:sldId id="4221" r:id="rId21"/>
    <p:sldId id="292" r:id="rId22"/>
    <p:sldId id="4196" r:id="rId23"/>
    <p:sldId id="3970" r:id="rId24"/>
    <p:sldId id="3972" r:id="rId25"/>
    <p:sldId id="1003" r:id="rId26"/>
    <p:sldId id="1002" r:id="rId27"/>
    <p:sldId id="4499" r:id="rId28"/>
    <p:sldId id="4398" r:id="rId29"/>
    <p:sldId id="4402" r:id="rId30"/>
    <p:sldId id="4400" r:id="rId31"/>
    <p:sldId id="4494" r:id="rId32"/>
    <p:sldId id="4498" r:id="rId33"/>
    <p:sldId id="4500" r:id="rId34"/>
    <p:sldId id="4168" r:id="rId35"/>
    <p:sldId id="11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9" autoAdjust="0"/>
    <p:restoredTop sz="93878"/>
  </p:normalViewPr>
  <p:slideViewPr>
    <p:cSldViewPr snapToGrid="0" snapToObjects="1">
      <p:cViewPr varScale="1">
        <p:scale>
          <a:sx n="120" d="100"/>
          <a:sy n="120" d="100"/>
        </p:scale>
        <p:origin x="328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Marin/laus_emp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NEED_16TB/NEED/LocalGraphs/Counties/CA/Marin/laus_lf.png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con.org/LocalGraphs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ood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uel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EffectiveRate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mort_recent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Zhvi_AllHomes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_Francisco/Zhvi_AllHome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Zhvi_AllHomes.png" TargetMode="Externa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Haveman/Marin_County_Education/2023/Graphs/Counties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Haveman/Marin_County_Education/2023/Graphs/WINMarin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20722C-CBBA-870D-E397-B494A062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7B26E-EDB6-7F4E-D702-53CEB8F2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B8F1847-9FC5-FF6C-32CF-9F00A0CEDB6F}"/>
              </a:ext>
            </a:extLst>
          </p:cNvPr>
          <p:cNvSpPr txBox="1">
            <a:spLocks/>
          </p:cNvSpPr>
          <p:nvPr/>
        </p:nvSpPr>
        <p:spPr>
          <a:xfrm>
            <a:off x="1500351" y="3920002"/>
            <a:ext cx="9144000" cy="1865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Marin County Dept of Education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Property Tax Forum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May 2,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Experience: Marin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2" y="1328775"/>
            <a:ext cx="5934942" cy="43098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7750" y="1325563"/>
            <a:ext cx="5932765" cy="431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7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www.NEEDEcon.org/LocalGraphs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1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7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69975" y="1346583"/>
            <a:ext cx="10810009" cy="48836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B841-AB70-C4AD-5F6E-FA3CC63B17BD}"/>
              </a:ext>
            </a:extLst>
          </p:cNvPr>
          <p:cNvSpPr txBox="1"/>
          <p:nvPr/>
        </p:nvSpPr>
        <p:spPr>
          <a:xfrm>
            <a:off x="8369449" y="6456851"/>
            <a:ext cx="3198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r>
              <a:rPr lang="en-US" sz="1200" dirty="0"/>
              <a:t>,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6 Months – Less Than 4%!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C401-FB4F-9E5A-33C2-32F21B61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Prices Are Coming Down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4D27614-56F4-642E-3C33-21DD9C3FD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87631" y="1155306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FA52-86CF-C6E9-16A0-CB2EFB82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9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BD33-E5B0-7B5E-A738-02D360E2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</a:t>
            </a:r>
            <a:r>
              <a:rPr lang="en-US" dirty="0"/>
              <a:t> Are Fuel Prices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A6E402A-C995-C7C7-5F7C-E0AF34087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03960" y="1240435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EB796-FB32-855B-0CC6-5F1FED92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07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AAC-CE45-546E-23C2-936EA359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is Not just a U.S. Problem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6BBD427-E657-66E1-8491-4EA28A22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907" y="1190090"/>
            <a:ext cx="8517875" cy="49061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9552-2C97-B6DE-18CA-CFB30BAF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0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428930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 Inflation WAS Very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B47435F-C7AD-FB0B-1113-522CE1F1D628}"/>
              </a:ext>
            </a:extLst>
          </p:cNvPr>
          <p:cNvSpPr/>
          <p:nvPr/>
        </p:nvSpPr>
        <p:spPr>
          <a:xfrm>
            <a:off x="1559859" y="2000920"/>
            <a:ext cx="5908953" cy="9574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9C6CD-5D42-DDEE-4503-7185FC0F2D2C}"/>
              </a:ext>
            </a:extLst>
          </p:cNvPr>
          <p:cNvSpPr txBox="1"/>
          <p:nvPr/>
        </p:nvSpPr>
        <p:spPr>
          <a:xfrm>
            <a:off x="7525046" y="2103244"/>
            <a:ext cx="177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 10% for a year!</a:t>
            </a:r>
          </a:p>
        </p:txBody>
      </p:sp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The U.S. Economy</a:t>
            </a:r>
          </a:p>
          <a:p>
            <a:r>
              <a:rPr lang="en-US" dirty="0"/>
              <a:t>Inflation/The Fed/Banks</a:t>
            </a:r>
          </a:p>
          <a:p>
            <a:r>
              <a:rPr lang="en-US" dirty="0"/>
              <a:t>The Debt Ceiling</a:t>
            </a:r>
          </a:p>
          <a:p>
            <a:r>
              <a:rPr lang="en-US" dirty="0"/>
              <a:t>The Budget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7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Rai</a:t>
            </a:r>
            <a:r>
              <a:rPr lang="en-US" dirty="0"/>
              <a:t>sing the Federal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208239" y="1059067"/>
            <a:ext cx="10033952" cy="50169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6286152-A01C-E7E8-D19E-A3F9A60C24D1}"/>
              </a:ext>
            </a:extLst>
          </p:cNvPr>
          <p:cNvSpPr/>
          <p:nvPr/>
        </p:nvSpPr>
        <p:spPr>
          <a:xfrm>
            <a:off x="9940833" y="3291840"/>
            <a:ext cx="1042927" cy="15806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3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74F8-91A6-7844-8095-0AA88AA9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Inte</a:t>
            </a:r>
            <a:r>
              <a:rPr lang="en-US" sz="3800" dirty="0"/>
              <a:t>rest</a:t>
            </a:r>
            <a:r>
              <a:rPr lang="en-US" dirty="0"/>
              <a:t> Rates are Rising!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83CBF66-AF95-D740-BC17-8C9CDC5EA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60795" y="1070939"/>
            <a:ext cx="10318573" cy="51592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77B7E-8A00-D94F-A8C0-A973ECCE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19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77796" y="967384"/>
            <a:ext cx="7236407" cy="52628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917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… Similar And Not Good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665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789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rin’s Home Price Position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D1FF2C-B21D-1B48-87AC-BC87D77BC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64352" y="982639"/>
            <a:ext cx="7263295" cy="5282397"/>
          </a:xfrm>
        </p:spPr>
      </p:pic>
    </p:spTree>
    <p:extLst>
      <p:ext uri="{BB962C8B-B14F-4D97-AF65-F5344CB8AC3E}">
        <p14:creationId xmlns:p14="http://schemas.microsoft.com/office/powerpoint/2010/main" val="3281537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263" y="148347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Price Appreciation w/in Marin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02F961-6983-E840-B602-D9F99EC0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4233" y="1013722"/>
            <a:ext cx="7123534" cy="5180752"/>
          </a:xfrm>
        </p:spPr>
      </p:pic>
    </p:spTree>
    <p:extLst>
      <p:ext uri="{BB962C8B-B14F-4D97-AF65-F5344CB8AC3E}">
        <p14:creationId xmlns:p14="http://schemas.microsoft.com/office/powerpoint/2010/main" val="293660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B54D-E7EF-A0A7-76CE-DEC4C7C6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</a:t>
            </a:r>
            <a:r>
              <a:rPr lang="en-US" dirty="0"/>
              <a:t>ks…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FA12-52C9-B3DA-20FD-18FAD168D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Silicon Valley Bank</a:t>
            </a:r>
          </a:p>
          <a:p>
            <a:r>
              <a:rPr lang="en-US" dirty="0"/>
              <a:t>Signature Bank</a:t>
            </a:r>
          </a:p>
          <a:p>
            <a:r>
              <a:rPr lang="en-US" dirty="0"/>
              <a:t>First Republic Bank</a:t>
            </a:r>
          </a:p>
          <a:p>
            <a:endParaRPr lang="en-US" dirty="0"/>
          </a:p>
          <a:p>
            <a:r>
              <a:rPr lang="en-US" dirty="0"/>
              <a:t>Rising interest rates are like the tide going out….</a:t>
            </a:r>
          </a:p>
          <a:p>
            <a:pPr lvl="1"/>
            <a:r>
              <a:rPr lang="en-US" dirty="0"/>
              <a:t>They expose who is swimming with no clothes on.</a:t>
            </a:r>
          </a:p>
          <a:p>
            <a:pPr lvl="1"/>
            <a:r>
              <a:rPr lang="en-US" dirty="0"/>
              <a:t>The tide isn’t completely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608ED-64BC-0786-94B2-563BDEE3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9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June!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82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policymakers legislated.</a:t>
            </a:r>
            <a:endParaRPr lang="en-US" b="0" dirty="0">
              <a:solidFill>
                <a:srgbClr val="101010"/>
              </a:solidFill>
              <a:latin typeface="PT Serif" panose="020A0603040505020204" pitchFamily="18" charset="77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uselessness of a debt limit is exhibited by the fact that 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like ours.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Now that the debt hit the ceiling, the Treasury Department is using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extraordinary measures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, but these typically last only a few months.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of a large-scale, intentional default are unknown,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370785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  <a:p>
            <a:pPr lvl="1"/>
            <a:endParaRPr lang="en-US" dirty="0"/>
          </a:p>
          <a:p>
            <a:r>
              <a:rPr lang="en-US" dirty="0"/>
              <a:t>The Debt Ceiling may be a very effective bargaining tool, but…</a:t>
            </a:r>
          </a:p>
          <a:p>
            <a:pPr lvl="1"/>
            <a:r>
              <a:rPr lang="en-US" dirty="0"/>
              <a:t>It is costly.</a:t>
            </a:r>
          </a:p>
          <a:p>
            <a:pPr lvl="1"/>
            <a:r>
              <a:rPr lang="en-US" dirty="0"/>
              <a:t>It is unnecessary.</a:t>
            </a:r>
          </a:p>
          <a:p>
            <a:pPr lvl="1"/>
            <a:endParaRPr lang="en-US" dirty="0"/>
          </a:p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9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13FC-7C0D-4A83-3944-EE00287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/>
              <a:t>ecent Estimate of the Potential Damage: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641-3956-7C97-1AE4-BF4CC06A1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Moody’s: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Could cost up to 6 million jobs,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Drive unemployment up to 9%, and,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Wipe out $15 trillion in household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DC7A-0862-AC0A-5303-691F9C2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33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Default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20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0D5A-3B13-EB71-1E09-F9C35B30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</a:t>
            </a:r>
            <a:r>
              <a:rPr lang="en-US" dirty="0"/>
              <a:t>ifornia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B981-D693-8FEE-0713-27B74C2C4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887"/>
            <a:ext cx="10515600" cy="2056650"/>
          </a:xfrm>
        </p:spPr>
        <p:txBody>
          <a:bodyPr/>
          <a:lstStyle/>
          <a:p>
            <a:r>
              <a:rPr lang="en-US" dirty="0"/>
              <a:t>Really too soon to tell - tax deferment to October.</a:t>
            </a:r>
          </a:p>
          <a:p>
            <a:r>
              <a:rPr lang="en-US" dirty="0"/>
              <a:t>$9B in School fund (PSSSA).</a:t>
            </a:r>
          </a:p>
          <a:p>
            <a:r>
              <a:rPr lang="en-US" dirty="0"/>
              <a:t>Prop 98 Funding: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647F2-9BFF-6222-6377-804E54D7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43A16-F590-2F7F-CD0A-7A7A2A76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04" y="3378931"/>
            <a:ext cx="7667591" cy="26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90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shallow?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2022-Q4 GDP growth was pretty good!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starts to rise again, which seems unlikely.</a:t>
            </a:r>
          </a:p>
          <a:p>
            <a:pPr lvl="1"/>
            <a:r>
              <a:rPr lang="en-US" dirty="0"/>
              <a:t>Layoff contagion.</a:t>
            </a:r>
          </a:p>
          <a:p>
            <a:pPr lvl="1"/>
            <a:r>
              <a:rPr lang="en-US" dirty="0"/>
              <a:t>Broader banking crisis.</a:t>
            </a:r>
          </a:p>
          <a:p>
            <a:pPr lvl="1"/>
            <a:r>
              <a:rPr lang="en-US" dirty="0"/>
              <a:t>Borrowing and lending seem to be low and shrinking.</a:t>
            </a:r>
          </a:p>
          <a:p>
            <a:pPr lvl="1"/>
            <a:r>
              <a:rPr lang="en-US" dirty="0"/>
              <a:t>Debt ceiling negotiations</a:t>
            </a:r>
          </a:p>
          <a:p>
            <a:pPr lvl="2"/>
            <a:r>
              <a:rPr lang="en-US" dirty="0"/>
              <a:t>Significant cuts to government budgets may well result.</a:t>
            </a:r>
          </a:p>
          <a:p>
            <a:pPr lvl="2"/>
            <a:endParaRPr lang="en-US" dirty="0"/>
          </a:p>
          <a:p>
            <a:r>
              <a:rPr lang="en-US" dirty="0"/>
              <a:t>Everything changes with a default on the U.S. debt.</a:t>
            </a:r>
          </a:p>
        </p:txBody>
      </p:sp>
    </p:spTree>
    <p:extLst>
      <p:ext uri="{BB962C8B-B14F-4D97-AF65-F5344CB8AC3E}">
        <p14:creationId xmlns:p14="http://schemas.microsoft.com/office/powerpoint/2010/main" val="39756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A963BE-4C88-4B13-585C-9A9B70650E13}"/>
              </a:ext>
            </a:extLst>
          </p:cNvPr>
          <p:cNvSpPr txBox="1"/>
          <p:nvPr/>
        </p:nvSpPr>
        <p:spPr>
          <a:xfrm rot="19842189">
            <a:off x="4399736" y="3454729"/>
            <a:ext cx="29173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Last July</a:t>
            </a:r>
          </a:p>
        </p:txBody>
      </p:sp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$0.4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$0.6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6985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198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February:  326,000</a:t>
            </a:r>
          </a:p>
          <a:p>
            <a:r>
              <a:rPr lang="en-US" dirty="0"/>
              <a:t>March:      236,000</a:t>
            </a:r>
          </a:p>
        </p:txBody>
      </p:sp>
    </p:spTree>
    <p:extLst>
      <p:ext uri="{BB962C8B-B14F-4D97-AF65-F5344CB8AC3E}">
        <p14:creationId xmlns:p14="http://schemas.microsoft.com/office/powerpoint/2010/main" val="14664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3.1 Million ABOVE February, 2020.</a:t>
            </a:r>
          </a:p>
          <a:p>
            <a:r>
              <a:rPr lang="en-US" sz="2100" dirty="0"/>
              <a:t>5.0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19302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2.6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18713322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13490</TotalTime>
  <Words>958</Words>
  <Application>Microsoft Macintosh PowerPoint</Application>
  <PresentationFormat>Widescreen</PresentationFormat>
  <Paragraphs>169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PT Serif</vt:lpstr>
      <vt:lpstr>Custom Design</vt:lpstr>
      <vt:lpstr>PowerPoint Presentation</vt:lpstr>
      <vt:lpstr>Outline</vt:lpstr>
      <vt:lpstr>The U.S. Economy</vt:lpstr>
      <vt:lpstr>Headline:</vt:lpstr>
      <vt:lpstr>GDP: Quarterly Growth</vt:lpstr>
      <vt:lpstr>GDP Trajectory: Pandemic Plunge!</vt:lpstr>
      <vt:lpstr>Monthly Changes in Nonfarm Employment</vt:lpstr>
      <vt:lpstr>Employment Gap</vt:lpstr>
      <vt:lpstr>Where Have All the Workers Gone?</vt:lpstr>
      <vt:lpstr>Labor Market Experience: Marin County</vt:lpstr>
      <vt:lpstr>www.NEEDEcon.org/LocalGraphs </vt:lpstr>
      <vt:lpstr>Inflation</vt:lpstr>
      <vt:lpstr>Inflation: Latest Figures</vt:lpstr>
      <vt:lpstr>Inflation in the Last 6 Months – Less Than 4%!</vt:lpstr>
      <vt:lpstr>Food Prices Are Coming Down</vt:lpstr>
      <vt:lpstr>As Are Fuel Prices</vt:lpstr>
      <vt:lpstr>Inflation is Not just a U.S. Problem</vt:lpstr>
      <vt:lpstr>Supply Chains</vt:lpstr>
      <vt:lpstr>Import Price Inflation WAS Very High</vt:lpstr>
      <vt:lpstr>What’s the Fed Doing About It?</vt:lpstr>
      <vt:lpstr>Raising the Federal Funds Rate</vt:lpstr>
      <vt:lpstr>Interest Rates are Rising!</vt:lpstr>
      <vt:lpstr>Real Estate Prices</vt:lpstr>
      <vt:lpstr>RE Experiences … Similar And Not Good</vt:lpstr>
      <vt:lpstr>Marin’s Home Price Position</vt:lpstr>
      <vt:lpstr>Home Price Appreciation w/in Marin</vt:lpstr>
      <vt:lpstr>Banks…</vt:lpstr>
      <vt:lpstr>Existential Threat: Coming This June!</vt:lpstr>
      <vt:lpstr>5 Things to Know about the Debt Ceiling</vt:lpstr>
      <vt:lpstr>Lessons from 2011</vt:lpstr>
      <vt:lpstr>A Recent Estimate of the Potential Damage:</vt:lpstr>
      <vt:lpstr>Countdown to Default</vt:lpstr>
      <vt:lpstr>California Budget</vt:lpstr>
      <vt:lpstr>Takeaways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281</cp:revision>
  <cp:lastPrinted>2023-05-02T20:12:01Z</cp:lastPrinted>
  <dcterms:created xsi:type="dcterms:W3CDTF">2017-05-03T22:30:38Z</dcterms:created>
  <dcterms:modified xsi:type="dcterms:W3CDTF">2023-05-02T20:15:41Z</dcterms:modified>
</cp:coreProperties>
</file>