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9"/>
  </p:notesMasterIdLst>
  <p:sldIdLst>
    <p:sldId id="4535" r:id="rId2"/>
    <p:sldId id="4428" r:id="rId3"/>
    <p:sldId id="4506" r:id="rId4"/>
    <p:sldId id="4347" r:id="rId5"/>
    <p:sldId id="4218" r:id="rId6"/>
    <p:sldId id="317" r:id="rId7"/>
    <p:sldId id="3886" r:id="rId8"/>
    <p:sldId id="1178" r:id="rId9"/>
    <p:sldId id="4389" r:id="rId10"/>
    <p:sldId id="4533" r:id="rId11"/>
    <p:sldId id="272" r:id="rId12"/>
    <p:sldId id="4147" r:id="rId13"/>
    <p:sldId id="4407" r:id="rId14"/>
    <p:sldId id="4485" r:id="rId15"/>
    <p:sldId id="278" r:id="rId16"/>
    <p:sldId id="4316" r:id="rId17"/>
    <p:sldId id="4531" r:id="rId18"/>
    <p:sldId id="4537" r:id="rId19"/>
    <p:sldId id="1173" r:id="rId20"/>
    <p:sldId id="4523" r:id="rId21"/>
    <p:sldId id="4527" r:id="rId22"/>
    <p:sldId id="4532" r:id="rId23"/>
    <p:sldId id="4063" r:id="rId24"/>
    <p:sldId id="4223" r:id="rId25"/>
    <p:sldId id="4381" r:id="rId26"/>
    <p:sldId id="4507" r:id="rId27"/>
    <p:sldId id="4525" r:id="rId28"/>
    <p:sldId id="4526" r:id="rId29"/>
    <p:sldId id="4524" r:id="rId30"/>
    <p:sldId id="4528" r:id="rId31"/>
    <p:sldId id="4530" r:id="rId32"/>
    <p:sldId id="4501" r:id="rId33"/>
    <p:sldId id="4529" r:id="rId34"/>
    <p:sldId id="4415" r:id="rId35"/>
    <p:sldId id="4392" r:id="rId36"/>
    <p:sldId id="4353" r:id="rId37"/>
    <p:sldId id="4511" r:id="rId38"/>
    <p:sldId id="4362" r:id="rId39"/>
    <p:sldId id="4393" r:id="rId40"/>
    <p:sldId id="4370" r:id="rId41"/>
    <p:sldId id="293" r:id="rId42"/>
    <p:sldId id="290" r:id="rId43"/>
    <p:sldId id="4379" r:id="rId44"/>
    <p:sldId id="4168" r:id="rId45"/>
    <p:sldId id="343" r:id="rId46"/>
    <p:sldId id="263" r:id="rId47"/>
    <p:sldId id="412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075" autoAdjust="0"/>
    <p:restoredTop sz="93758"/>
  </p:normalViewPr>
  <p:slideViewPr>
    <p:cSldViewPr snapToGrid="0" snapToObjects="1">
      <p:cViewPr varScale="1">
        <p:scale>
          <a:sx n="120" d="100"/>
          <a:sy n="120" d="100"/>
        </p:scale>
        <p:origin x="448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Graph'!$A$46:$A$113</c:f>
              <c:numCache>
                <c:formatCode>[$-409]mmmm\-yy;@</c:formatCode>
                <c:ptCount val="6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  <c:pt idx="63">
                  <c:v>45017</c:v>
                </c:pt>
                <c:pt idx="64" formatCode="mmm\-yy">
                  <c:v>45069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</c:numCache>
            </c:numRef>
          </c:cat>
          <c:val>
            <c:numRef>
              <c:f>'FRED Graph'!$D$46:$D$113</c:f>
              <c:numCache>
                <c:formatCode>0.00%</c:formatCode>
                <c:ptCount val="68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4.3701478729005094E-2</c:v>
                </c:pt>
                <c:pt idx="49">
                  <c:v>4.7882085919768169E-2</c:v>
                </c:pt>
                <c:pt idx="50">
                  <c:v>5.0228310502283158E-2</c:v>
                </c:pt>
                <c:pt idx="51">
                  <c:v>5.1486391847182844E-2</c:v>
                </c:pt>
                <c:pt idx="52">
                  <c:v>5.4670032889886366E-2</c:v>
                </c:pt>
                <c:pt idx="53">
                  <c:v>5.6041365220022232E-2</c:v>
                </c:pt>
                <c:pt idx="54">
                  <c:v>5.7471470074150988E-2</c:v>
                </c:pt>
                <c:pt idx="55">
                  <c:v>6.2586338303244116E-2</c:v>
                </c:pt>
                <c:pt idx="56">
                  <c:v>6.6015807979887153E-2</c:v>
                </c:pt>
                <c:pt idx="57">
                  <c:v>6.8744190164224728E-2</c:v>
                </c:pt>
                <c:pt idx="58">
                  <c:v>7.0504442323224836E-2</c:v>
                </c:pt>
                <c:pt idx="59">
                  <c:v>7.4253647324418193E-2</c:v>
                </c:pt>
                <c:pt idx="60">
                  <c:v>7.9069143585272617E-2</c:v>
                </c:pt>
                <c:pt idx="61">
                  <c:v>8.1155764323822766E-2</c:v>
                </c:pt>
                <c:pt idx="62">
                  <c:v>8.1751824817518193E-2</c:v>
                </c:pt>
                <c:pt idx="63">
                  <c:v>8.0958177350084037E-2</c:v>
                </c:pt>
                <c:pt idx="64">
                  <c:v>8.0267854340649869E-2</c:v>
                </c:pt>
                <c:pt idx="65">
                  <c:v>7.7988391950390534E-2</c:v>
                </c:pt>
                <c:pt idx="66">
                  <c:v>7.6583081826643751E-2</c:v>
                </c:pt>
                <c:pt idx="67">
                  <c:v>7.2488862738505411E-2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9-43F4-9496-05239D217705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Graph'!$A$46:$A$113</c:f>
              <c:numCache>
                <c:formatCode>[$-409]mmmm\-yy;@</c:formatCode>
                <c:ptCount val="6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  <c:pt idx="63">
                  <c:v>45017</c:v>
                </c:pt>
                <c:pt idx="64" formatCode="mmm\-yy">
                  <c:v>45069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</c:numCache>
            </c:numRef>
          </c:cat>
          <c:val>
            <c:numRef>
              <c:f>'FRED Graph'!$E$46:$E$113</c:f>
              <c:numCache>
                <c:formatCode>0.00%</c:formatCode>
                <c:ptCount val="68"/>
                <c:pt idx="0">
                  <c:v>4.3654232545552452E-2</c:v>
                </c:pt>
                <c:pt idx="1">
                  <c:v>4.2600953375361073E-2</c:v>
                </c:pt>
                <c:pt idx="2">
                  <c:v>4.1559724888575955E-2</c:v>
                </c:pt>
                <c:pt idx="3">
                  <c:v>3.9118820990777126E-2</c:v>
                </c:pt>
                <c:pt idx="4">
                  <c:v>4.0004140239424668E-2</c:v>
                </c:pt>
                <c:pt idx="5">
                  <c:v>3.9723606281339752E-2</c:v>
                </c:pt>
                <c:pt idx="6">
                  <c:v>4.0164548039366865E-2</c:v>
                </c:pt>
                <c:pt idx="7">
                  <c:v>4.04730764713781E-2</c:v>
                </c:pt>
                <c:pt idx="8">
                  <c:v>4.1431200369684396E-2</c:v>
                </c:pt>
                <c:pt idx="9">
                  <c:v>4.1032221603612085E-2</c:v>
                </c:pt>
                <c:pt idx="10">
                  <c:v>4.1444396708708586E-2</c:v>
                </c:pt>
                <c:pt idx="11">
                  <c:v>4.1796309873010751E-2</c:v>
                </c:pt>
                <c:pt idx="12">
                  <c:v>4.2219602310395787E-2</c:v>
                </c:pt>
                <c:pt idx="13">
                  <c:v>4.1860754073195672E-2</c:v>
                </c:pt>
                <c:pt idx="14">
                  <c:v>4.091935505118216E-2</c:v>
                </c:pt>
                <c:pt idx="15">
                  <c:v>4.0651906990903042E-2</c:v>
                </c:pt>
                <c:pt idx="16">
                  <c:v>4.0573531048295086E-2</c:v>
                </c:pt>
                <c:pt idx="17">
                  <c:v>4.1421757736913145E-2</c:v>
                </c:pt>
                <c:pt idx="18">
                  <c:v>4.2105690800972262E-2</c:v>
                </c:pt>
                <c:pt idx="19">
                  <c:v>4.226886329139945E-2</c:v>
                </c:pt>
                <c:pt idx="20">
                  <c:v>4.2076613970160937E-2</c:v>
                </c:pt>
                <c:pt idx="21">
                  <c:v>4.2511286963806461E-2</c:v>
                </c:pt>
                <c:pt idx="22">
                  <c:v>4.2234034422137023E-2</c:v>
                </c:pt>
                <c:pt idx="23">
                  <c:v>4.1076873561875615E-2</c:v>
                </c:pt>
                <c:pt idx="24">
                  <c:v>3.984114202728084E-2</c:v>
                </c:pt>
                <c:pt idx="25">
                  <c:v>4.0241808280002234E-2</c:v>
                </c:pt>
                <c:pt idx="26">
                  <c:v>4.1427006003882827E-2</c:v>
                </c:pt>
                <c:pt idx="27">
                  <c:v>4.1967172177876266E-2</c:v>
                </c:pt>
                <c:pt idx="28">
                  <c:v>3.6072500617925662E-2</c:v>
                </c:pt>
                <c:pt idx="29">
                  <c:v>2.8229482870786526E-2</c:v>
                </c:pt>
                <c:pt idx="30">
                  <c:v>2.1040007986698139E-2</c:v>
                </c:pt>
                <c:pt idx="31">
                  <c:v>1.7304719985208328E-2</c:v>
                </c:pt>
                <c:pt idx="32">
                  <c:v>1.3708179174715562E-2</c:v>
                </c:pt>
                <c:pt idx="33">
                  <c:v>1.0910772340573027E-2</c:v>
                </c:pt>
                <c:pt idx="34">
                  <c:v>1.0383021336130005E-2</c:v>
                </c:pt>
                <c:pt idx="35">
                  <c:v>1.2656973330001486E-2</c:v>
                </c:pt>
                <c:pt idx="36">
                  <c:v>1.4931542882193449E-2</c:v>
                </c:pt>
                <c:pt idx="37">
                  <c:v>1.6868285106009573E-2</c:v>
                </c:pt>
                <c:pt idx="38">
                  <c:v>1.8333263805059952E-2</c:v>
                </c:pt>
                <c:pt idx="39">
                  <c:v>2.2791515292248654E-2</c:v>
                </c:pt>
                <c:pt idx="40">
                  <c:v>3.6491191179836013E-2</c:v>
                </c:pt>
                <c:pt idx="41">
                  <c:v>5.5195447995827651E-2</c:v>
                </c:pt>
                <c:pt idx="42">
                  <c:v>7.5307226370626479E-2</c:v>
                </c:pt>
                <c:pt idx="43">
                  <c:v>9.2593813906005185E-2</c:v>
                </c:pt>
                <c:pt idx="44">
                  <c:v>0.11085507749409884</c:v>
                </c:pt>
                <c:pt idx="45">
                  <c:v>0.1277601489895499</c:v>
                </c:pt>
                <c:pt idx="46">
                  <c:v>0.13988160017501294</c:v>
                </c:pt>
                <c:pt idx="47">
                  <c:v>0.14712467218179892</c:v>
                </c:pt>
                <c:pt idx="48">
                  <c:v>0.15322285622155896</c:v>
                </c:pt>
                <c:pt idx="49">
                  <c:v>0.15810967999146008</c:v>
                </c:pt>
                <c:pt idx="50">
                  <c:v>0.16332309323079386</c:v>
                </c:pt>
                <c:pt idx="51">
                  <c:v>0.16387395398263682</c:v>
                </c:pt>
                <c:pt idx="52">
                  <c:v>0.16115181703346249</c:v>
                </c:pt>
                <c:pt idx="53">
                  <c:v>0.15375513793278772</c:v>
                </c:pt>
                <c:pt idx="54">
                  <c:v>0.14440585762157898</c:v>
                </c:pt>
                <c:pt idx="55">
                  <c:v>0.13259738558619549</c:v>
                </c:pt>
                <c:pt idx="56">
                  <c:v>0.11824932236077812</c:v>
                </c:pt>
                <c:pt idx="57">
                  <c:v>0.10448212300443038</c:v>
                </c:pt>
                <c:pt idx="58">
                  <c:v>9.4058159425674637E-2</c:v>
                </c:pt>
                <c:pt idx="59">
                  <c:v>8.6175804066507045E-2</c:v>
                </c:pt>
                <c:pt idx="60">
                  <c:v>7.971704109631883E-2</c:v>
                </c:pt>
                <c:pt idx="61">
                  <c:v>7.4332057951813413E-2</c:v>
                </c:pt>
                <c:pt idx="62">
                  <c:v>6.8227964836228283E-2</c:v>
                </c:pt>
                <c:pt idx="63">
                  <c:v>6.3275744033370662E-2</c:v>
                </c:pt>
                <c:pt idx="64">
                  <c:v>5.6008416345972645E-2</c:v>
                </c:pt>
                <c:pt idx="65">
                  <c:v>4.8964668167938319E-2</c:v>
                </c:pt>
                <c:pt idx="66">
                  <c:v>4.0741263091389035E-2</c:v>
                </c:pt>
                <c:pt idx="67">
                  <c:v>3.471578749848625E-2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9-43F4-9496-05239D217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Yield_curve.png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0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6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Chart: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../Charts/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personalconsumption_recession.png</a:t>
            </a:r>
            <a:endParaRPr lang="en-US" dirty="0"/>
          </a:p>
          <a:p>
            <a:pPr marL="228600" indent="-228600">
              <a:buAutoNum type="arabicParenBoth"/>
            </a:pP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Real</a:t>
            </a:r>
            <a:r>
              <a:rPr lang="en-US" baseline="0" dirty="0"/>
              <a:t> consumption remains significantly lower than trend consumption since 2008 (actual is 89% of trend).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recession, consumption growth has fallen. From 1990-2007, average annual consumption growth is 3.34%; Post-recession average annual consumption growth is 2.38%.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Contribution of residential</a:t>
            </a:r>
            <a:r>
              <a:rPr lang="en-US" baseline="0" dirty="0"/>
              <a:t> investment to GDP growth has risen post-2009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Since</a:t>
            </a:r>
            <a:r>
              <a:rPr lang="en-US" baseline="0" dirty="0"/>
              <a:t> 2010, average</a:t>
            </a:r>
            <a:r>
              <a:rPr lang="en-US" dirty="0"/>
              <a:t> government spending growth is </a:t>
            </a:r>
            <a:r>
              <a:rPr lang="en-US" baseline="0" dirty="0"/>
              <a:t>shrinking, resulting in a negative average contribution to GDP growth post-recession of -0.8 percentage points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Note that average quarterly government spending growth is 0.42% from 1990-2007 and -0.17% in 2010+ (annualized, 1990-2007 =</a:t>
            </a:r>
            <a:r>
              <a:rPr lang="en-US" baseline="0" dirty="0">
                <a:sym typeface="Wingdings" panose="05000000000000000000" pitchFamily="2" charset="2"/>
              </a:rPr>
              <a:t> 1.68%; 2010+ = -0.70%)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2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Residential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Government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opulation/BoomersRetiring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Wages/HourlyWages_change_recent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Compensation_recession_recen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avings/savings_Exces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Core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Detail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Various_NoFuel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PostpandemicFC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_UpperLimit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yield_curve.pn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comp.p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Spending/personalconsumptionYoY_recessi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953701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Annual MRA Educational Conference &amp; Trade Show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October 16,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B8C2E-9934-9830-AD40-E8DA06E9D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" y="9484"/>
            <a:ext cx="3352800" cy="250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80F80-B5B0-9675-FB35-AB126A3F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269" y="4419066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7D73-BBA7-AC49-9D41-F50EFD29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tributions to GDP: Residential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A638-C8C4-524B-9B4A-001856E7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07FC2-FF90-C24B-9E6F-DE0A2A883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D49E36-1AF3-1042-8158-1AA161274C27}"/>
              </a:ext>
            </a:extLst>
          </p:cNvPr>
          <p:cNvSpPr/>
          <p:nvPr/>
        </p:nvSpPr>
        <p:spPr>
          <a:xfrm>
            <a:off x="9943378" y="2520301"/>
            <a:ext cx="1068222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AE0-1B2E-FE45-8A8E-9B3243F4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tributions to GDP: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753C-806E-E44C-9F64-A4B843F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9850DFB-11F9-2A43-BF2B-9AB7E70B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1F5A91-3A71-0A42-B4DD-2D81DAC41220}"/>
              </a:ext>
            </a:extLst>
          </p:cNvPr>
          <p:cNvSpPr/>
          <p:nvPr/>
        </p:nvSpPr>
        <p:spPr>
          <a:xfrm>
            <a:off x="9681882" y="2068735"/>
            <a:ext cx="1333448" cy="132556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8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7C0D-9F6D-4440-B704-AC17EC9B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4CDE-8DB8-3C48-A0F9-9FFDB30F8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3637-CAFF-2448-9F99-FF79A1C6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5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897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July: 	236,000</a:t>
            </a:r>
          </a:p>
          <a:p>
            <a:r>
              <a:rPr lang="en-US" dirty="0"/>
              <a:t>Aug:     	227,000</a:t>
            </a:r>
          </a:p>
          <a:p>
            <a:r>
              <a:rPr lang="en-US" dirty="0"/>
              <a:t>Sep:	336,000</a:t>
            </a:r>
          </a:p>
        </p:txBody>
      </p:sp>
    </p:spTree>
    <p:extLst>
      <p:ext uri="{BB962C8B-B14F-4D97-AF65-F5344CB8AC3E}">
        <p14:creationId xmlns:p14="http://schemas.microsoft.com/office/powerpoint/2010/main" val="14664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4.5 Million ABOVE February, 2020.</a:t>
            </a:r>
          </a:p>
          <a:p>
            <a:r>
              <a:rPr lang="en-US" sz="2100" dirty="0"/>
              <a:t>4.9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2.2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0BE7-2001-24C8-3A2F-7F66ACE0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Bab</a:t>
            </a:r>
            <a:r>
              <a:rPr lang="en-US" dirty="0"/>
              <a:t>y Boomers Are Retiring!</a:t>
            </a:r>
          </a:p>
        </p:txBody>
      </p:sp>
      <p:pic>
        <p:nvPicPr>
          <p:cNvPr id="6" name="Content Placeholder 5" descr="A graph with a red line and a graph with numbers&#10;&#10;Description automatically generated">
            <a:extLst>
              <a:ext uri="{FF2B5EF4-FFF2-40B4-BE49-F238E27FC236}">
                <a16:creationId xmlns:a16="http://schemas.microsoft.com/office/drawing/2014/main" id="{2E309851-0EDB-4582-69E8-2B5EFCDC3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507673" y="969819"/>
            <a:ext cx="7233062" cy="52604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08FF4-FCE6-1897-F19C-E75794ED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9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9FC1-CB0E-F103-5CE1-6B4626CD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4" y="136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ite Labor Force Dropouts are Significant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36D0891-61AD-F720-1100-BF74C5836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434642"/>
              </p:ext>
            </p:extLst>
          </p:nvPr>
        </p:nvGraphicFramePr>
        <p:xfrm>
          <a:off x="1324916" y="1828800"/>
          <a:ext cx="9278256" cy="371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51">
                  <a:extLst>
                    <a:ext uri="{9D8B030D-6E8A-4147-A177-3AD203B41FA5}">
                      <a16:colId xmlns:a16="http://schemas.microsoft.com/office/drawing/2014/main" val="3713076110"/>
                    </a:ext>
                  </a:extLst>
                </a:gridCol>
                <a:gridCol w="1954782">
                  <a:extLst>
                    <a:ext uri="{9D8B030D-6E8A-4147-A177-3AD203B41FA5}">
                      <a16:colId xmlns:a16="http://schemas.microsoft.com/office/drawing/2014/main" val="4145687413"/>
                    </a:ext>
                  </a:extLst>
                </a:gridCol>
                <a:gridCol w="1756521">
                  <a:extLst>
                    <a:ext uri="{9D8B030D-6E8A-4147-A177-3AD203B41FA5}">
                      <a16:colId xmlns:a16="http://schemas.microsoft.com/office/drawing/2014/main" val="3560102092"/>
                    </a:ext>
                  </a:extLst>
                </a:gridCol>
                <a:gridCol w="1855651">
                  <a:extLst>
                    <a:ext uri="{9D8B030D-6E8A-4147-A177-3AD203B41FA5}">
                      <a16:colId xmlns:a16="http://schemas.microsoft.com/office/drawing/2014/main" val="3246264404"/>
                    </a:ext>
                  </a:extLst>
                </a:gridCol>
                <a:gridCol w="1855651">
                  <a:extLst>
                    <a:ext uri="{9D8B030D-6E8A-4147-A177-3AD203B41FA5}">
                      <a16:colId xmlns:a16="http://schemas.microsoft.com/office/drawing/2014/main" val="4274966330"/>
                    </a:ext>
                  </a:extLst>
                </a:gridCol>
              </a:tblGrid>
              <a:tr h="9288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Pre-Pandemic (2/20)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(9/23)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Change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Rank by Race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30977332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875200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151088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343055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Asian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48516"/>
                  </a:ext>
                </a:extLst>
              </a:tr>
              <a:tr h="556431">
                <a:tc>
                  <a:txBody>
                    <a:bodyPr/>
                    <a:lstStyle/>
                    <a:p>
                      <a:r>
                        <a:rPr lang="en-US" sz="2400" dirty="0"/>
                        <a:t>Latinx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62308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CD504-2FA3-5682-9A43-684FADB4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EC416-2E5D-BDF3-959D-3B04E5CE6AA0}"/>
              </a:ext>
            </a:extLst>
          </p:cNvPr>
          <p:cNvSpPr/>
          <p:nvPr/>
        </p:nvSpPr>
        <p:spPr>
          <a:xfrm>
            <a:off x="7495001" y="3385521"/>
            <a:ext cx="693655" cy="3923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– Not Keeping Pace, Until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55974" y="1155024"/>
            <a:ext cx="7280052" cy="4849254"/>
          </a:xfrm>
        </p:spPr>
      </p:pic>
    </p:spTree>
    <p:extLst>
      <p:ext uri="{BB962C8B-B14F-4D97-AF65-F5344CB8AC3E}">
        <p14:creationId xmlns:p14="http://schemas.microsoft.com/office/powerpoint/2010/main" val="213925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585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9EB0-6A64-D339-C24E-5CD8E170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mpensation Growth: Not Great, but OK</a:t>
            </a:r>
          </a:p>
        </p:txBody>
      </p:sp>
      <p:pic>
        <p:nvPicPr>
          <p:cNvPr id="6" name="Content Placeholder 5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09270880-209D-6463-E3C8-BC34F682F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51682" y="1239020"/>
            <a:ext cx="7488636" cy="49912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48E6A-50CB-237A-779C-7F9FC972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5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10FA-9B7F-4364-8199-51620269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</a:t>
            </a:r>
            <a:r>
              <a:rPr lang="en-US" dirty="0"/>
              <a:t>ess Savings – Still Positive!</a:t>
            </a:r>
          </a:p>
        </p:txBody>
      </p:sp>
      <p:pic>
        <p:nvPicPr>
          <p:cNvPr id="6" name="Content Placeholder 5" descr="A graph showing a low-income savings&#10;&#10;Description automatically generated with medium confidence">
            <a:extLst>
              <a:ext uri="{FF2B5EF4-FFF2-40B4-BE49-F238E27FC236}">
                <a16:creationId xmlns:a16="http://schemas.microsoft.com/office/drawing/2014/main" id="{C8D3176D-482C-16D0-9D01-A64E00E2B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28874" y="1325563"/>
            <a:ext cx="9734252" cy="4867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1148A-CEC4-CE10-29B0-DF2A1221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CD92A-77A8-858A-7D44-62060FC671C5}"/>
              </a:ext>
            </a:extLst>
          </p:cNvPr>
          <p:cNvSpPr txBox="1"/>
          <p:nvPr/>
        </p:nvSpPr>
        <p:spPr>
          <a:xfrm>
            <a:off x="4550735" y="3359016"/>
            <a:ext cx="448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Crucial to the resilience of the economy!</a:t>
            </a:r>
          </a:p>
        </p:txBody>
      </p:sp>
    </p:spTree>
    <p:extLst>
      <p:ext uri="{BB962C8B-B14F-4D97-AF65-F5344CB8AC3E}">
        <p14:creationId xmlns:p14="http://schemas.microsoft.com/office/powerpoint/2010/main" val="2504639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B343-F769-C882-0C09-EDC2B212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nomy Overall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CEC5-1A4E-0077-AB3B-E132FC70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Continues to chug along</a:t>
            </a:r>
          </a:p>
          <a:p>
            <a:pPr lvl="1"/>
            <a:r>
              <a:rPr lang="en-US" dirty="0"/>
              <a:t>GDP growth has been consistent with the last decade.</a:t>
            </a:r>
          </a:p>
          <a:p>
            <a:pPr lvl="2"/>
            <a:r>
              <a:rPr lang="en-US" dirty="0"/>
              <a:t>But not really catching up to where we should be.</a:t>
            </a:r>
          </a:p>
          <a:p>
            <a:pPr lvl="1"/>
            <a:r>
              <a:rPr lang="en-US" dirty="0"/>
              <a:t>Employment continues to grow</a:t>
            </a:r>
          </a:p>
          <a:p>
            <a:pPr lvl="2"/>
            <a:r>
              <a:rPr lang="en-US" dirty="0"/>
              <a:t>Hampered by lots of baby boomer retirements!</a:t>
            </a:r>
          </a:p>
          <a:p>
            <a:pPr lvl="2"/>
            <a:r>
              <a:rPr lang="en-US" dirty="0"/>
              <a:t>Labor force is still too small.</a:t>
            </a:r>
          </a:p>
          <a:p>
            <a:pPr lvl="1"/>
            <a:r>
              <a:rPr lang="en-US" dirty="0"/>
              <a:t>Wages are down in inflation adjusted terms, but that is changing</a:t>
            </a:r>
          </a:p>
          <a:p>
            <a:pPr lvl="1"/>
            <a:r>
              <a:rPr lang="en-US" dirty="0"/>
              <a:t>Inflation…..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B27C6-04D6-3C7A-FB1A-F3A75E6E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10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B841-AB70-C4AD-5F6E-FA3CC63B17BD}"/>
              </a:ext>
            </a:extLst>
          </p:cNvPr>
          <p:cNvSpPr txBox="1"/>
          <p:nvPr/>
        </p:nvSpPr>
        <p:spPr>
          <a:xfrm>
            <a:off x="8369449" y="6456851"/>
            <a:ext cx="319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r>
              <a:rPr lang="en-US" sz="1200" dirty="0"/>
              <a:t>, Bureau of Labor Statistics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5D134E-A225-7E12-71D4-0A018F96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382" y="1346583"/>
            <a:ext cx="10821236" cy="45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3 &amp; 6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Core Inflation is Stubbornly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58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4040-15C0-88C0-0BAE-4FE1C3F1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</a:t>
            </a:r>
            <a:r>
              <a:rPr lang="en-US" dirty="0"/>
              <a:t>rces of Recent Inflation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95F3E8-4987-2B23-CAF6-FA7CB4554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771900" y="896543"/>
            <a:ext cx="5772150" cy="57627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91987-28EF-E54A-865B-CB3F0E61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145C6-859D-0314-2274-4802668594E7}"/>
              </a:ext>
            </a:extLst>
          </p:cNvPr>
          <p:cNvSpPr/>
          <p:nvPr/>
        </p:nvSpPr>
        <p:spPr>
          <a:xfrm>
            <a:off x="4795284" y="1237744"/>
            <a:ext cx="1647543" cy="495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5D023-DC2D-9421-1958-8015F6816F28}"/>
              </a:ext>
            </a:extLst>
          </p:cNvPr>
          <p:cNvSpPr/>
          <p:nvPr/>
        </p:nvSpPr>
        <p:spPr>
          <a:xfrm>
            <a:off x="4480354" y="2817627"/>
            <a:ext cx="1962473" cy="2445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3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03D4-9899-9B56-31D1-6029F2A6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Happening With Oil Prices?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E7215-7509-C48A-1C8E-58E0AE18E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global economy is stronger than anticipated.</a:t>
            </a:r>
          </a:p>
          <a:p>
            <a:pPr lvl="1"/>
            <a:r>
              <a:rPr lang="en-US" dirty="0"/>
              <a:t>Except for China.</a:t>
            </a:r>
          </a:p>
          <a:p>
            <a:pPr lvl="1"/>
            <a:r>
              <a:rPr lang="en-US" dirty="0"/>
              <a:t>Recession is EU will be shallower than expected.</a:t>
            </a:r>
          </a:p>
          <a:p>
            <a:r>
              <a:rPr lang="en-US" dirty="0"/>
              <a:t>Second, inflation in the US is slowing.</a:t>
            </a:r>
          </a:p>
          <a:p>
            <a:pPr lvl="1"/>
            <a:r>
              <a:rPr lang="en-US" dirty="0"/>
              <a:t>Reduced expectation of a recession.</a:t>
            </a:r>
          </a:p>
          <a:p>
            <a:r>
              <a:rPr lang="en-US" dirty="0"/>
              <a:t>OPEC+ has restricted supply.</a:t>
            </a:r>
          </a:p>
          <a:p>
            <a:pPr lvl="1"/>
            <a:r>
              <a:rPr lang="en-US" dirty="0"/>
              <a:t>In support of Russia?</a:t>
            </a:r>
          </a:p>
          <a:p>
            <a:r>
              <a:rPr lang="en-US" dirty="0"/>
              <a:t>Add </a:t>
            </a:r>
            <a:r>
              <a:rPr lang="en-US" dirty="0" err="1"/>
              <a:t>Isreal</a:t>
            </a:r>
            <a:r>
              <a:rPr lang="en-US" dirty="0"/>
              <a:t>/Gaza to Ukraine, and markets are jittery.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3A492-204E-E08E-7A3F-A545EC03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59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9323-EFB3-BF23-5239-1012DBFB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 Have Particularly High Gas Prices!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9E2F1208-400B-3144-D775-4F64800F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2" y="916436"/>
            <a:ext cx="7486813" cy="53137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5B776-240A-E9BF-E461-43FC1523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1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About the U.S. Economy</a:t>
            </a:r>
          </a:p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9F51-1009-1CC6-D702-90E7F761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Prices are Stabilizing</a:t>
            </a:r>
          </a:p>
        </p:txBody>
      </p:sp>
      <p:pic>
        <p:nvPicPr>
          <p:cNvPr id="6" name="Content Placeholder 5" descr="A graph showing the growth of food&#10;&#10;Description automatically generated">
            <a:extLst>
              <a:ext uri="{FF2B5EF4-FFF2-40B4-BE49-F238E27FC236}">
                <a16:creationId xmlns:a16="http://schemas.microsoft.com/office/drawing/2014/main" id="{4C24B8C4-A42F-1253-B593-57407D08D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10FE9-D600-D6E5-A336-799D1193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9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79ED-52B7-3451-F086-9684E254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using Inflation is Still Pulling up the CPI</a:t>
            </a:r>
          </a:p>
        </p:txBody>
      </p:sp>
      <p:pic>
        <p:nvPicPr>
          <p:cNvPr id="6" name="Content Placeholder 5" descr="A graph showing the price changes&#10;&#10;Description automatically generated">
            <a:extLst>
              <a:ext uri="{FF2B5EF4-FFF2-40B4-BE49-F238E27FC236}">
                <a16:creationId xmlns:a16="http://schemas.microsoft.com/office/drawing/2014/main" id="{DD178AB1-AB16-AB60-7686-576F2DA8E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CD6C4-3B5D-3111-2EF0-A6AEEC96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42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Ren</a:t>
            </a:r>
            <a:r>
              <a:rPr lang="en-US" dirty="0"/>
              <a:t>ts Paid versus Asking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16958"/>
          <a:ext cx="10515600" cy="511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823E-D660-0104-2D17-A851DFAF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Higher Are Prices?  12.05%</a:t>
            </a:r>
          </a:p>
        </p:txBody>
      </p:sp>
      <p:pic>
        <p:nvPicPr>
          <p:cNvPr id="6" name="Content Placeholder 5" descr="A graph of a graph showing the difference between the number of bars and the number of bars&#10;&#10;Description automatically generated with medium confidence">
            <a:extLst>
              <a:ext uri="{FF2B5EF4-FFF2-40B4-BE49-F238E27FC236}">
                <a16:creationId xmlns:a16="http://schemas.microsoft.com/office/drawing/2014/main" id="{BEAD63B7-A04E-F7CF-714B-30BEE1BA9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04865" y="1039091"/>
            <a:ext cx="10382270" cy="51911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080D0-D316-4AC2-E3F1-F32E0749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33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3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97077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8FC5-28B4-04BD-0E95-27769C8A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New Types of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9675-0BC4-2D52-59D2-043E1CAC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Excuseflation</a:t>
            </a:r>
            <a:endParaRPr lang="en-US" dirty="0"/>
          </a:p>
          <a:p>
            <a:pPr lvl="1"/>
            <a:r>
              <a:rPr lang="en-US" dirty="0"/>
              <a:t>“The cost of my inputs is going up, so I have to raise my prices.”</a:t>
            </a:r>
          </a:p>
          <a:p>
            <a:pPr lvl="1"/>
            <a:r>
              <a:rPr lang="en-US" dirty="0"/>
              <a:t>You rarely hear: “I’m lowering my prices because costs are going down.”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Premiumization</a:t>
            </a:r>
          </a:p>
          <a:p>
            <a:pPr lvl="1"/>
            <a:r>
              <a:rPr lang="en-US" dirty="0"/>
              <a:t>Taking your product and spicing it up so that you can raise your margins.</a:t>
            </a:r>
          </a:p>
          <a:p>
            <a:pPr lvl="1"/>
            <a:endParaRPr lang="en-US" dirty="0"/>
          </a:p>
          <a:p>
            <a:r>
              <a:rPr lang="en-US" dirty="0"/>
              <a:t>Together, have led to a Profit-Price Spiral</a:t>
            </a:r>
          </a:p>
          <a:p>
            <a:pPr lvl="1"/>
            <a:r>
              <a:rPr lang="en-US" dirty="0"/>
              <a:t>Raising prices to cover costs plus a little extra.</a:t>
            </a:r>
          </a:p>
          <a:p>
            <a:pPr lvl="1"/>
            <a:r>
              <a:rPr lang="en-US" dirty="0"/>
              <a:t>Raising margins with extra frills.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E585-DD3D-4BDD-925C-83061C67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37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97803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Primarily a result of external forces.</a:t>
            </a:r>
          </a:p>
          <a:p>
            <a:pPr lvl="1"/>
            <a:r>
              <a:rPr lang="en-US" dirty="0"/>
              <a:t>Supply chains, higher import prices.</a:t>
            </a:r>
          </a:p>
          <a:p>
            <a:r>
              <a:rPr lang="en-US" dirty="0"/>
              <a:t>But also domestic.</a:t>
            </a:r>
          </a:p>
          <a:p>
            <a:pPr lvl="1"/>
            <a:r>
              <a:rPr lang="en-US" dirty="0"/>
              <a:t>Enormous stimulus, firms exercising their pricing power.</a:t>
            </a:r>
          </a:p>
          <a:p>
            <a:pPr lvl="1"/>
            <a:endParaRPr lang="en-US" dirty="0"/>
          </a:p>
          <a:p>
            <a:r>
              <a:rPr lang="en-US" dirty="0"/>
              <a:t>The path to inflation was bumpy, the path out will be too.</a:t>
            </a:r>
          </a:p>
          <a:p>
            <a:endParaRPr lang="en-US" dirty="0"/>
          </a:p>
          <a:p>
            <a:r>
              <a:rPr lang="en-US" dirty="0"/>
              <a:t>Federal reserve may tick interest rates up 0.25% one more time.</a:t>
            </a:r>
          </a:p>
          <a:p>
            <a:pPr lvl="1"/>
            <a:r>
              <a:rPr lang="en-US" dirty="0"/>
              <a:t>And then will hold for the foreseeable future.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D60-93A0-E14A-B198-562200F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8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Recent Activity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8A68F6-2498-E641-89E0-09D724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0F64-1A12-B742-9303-73F489E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1B75-648F-AF49-B6B0-C53B0BA90BCE}"/>
              </a:ext>
            </a:extLst>
          </p:cNvPr>
          <p:cNvSpPr txBox="1"/>
          <p:nvPr/>
        </p:nvSpPr>
        <p:spPr>
          <a:xfrm>
            <a:off x="4633135" y="1942712"/>
            <a:ext cx="3208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 a Pause in Rate Increases</a:t>
            </a:r>
          </a:p>
        </p:txBody>
      </p:sp>
    </p:spTree>
    <p:extLst>
      <p:ext uri="{BB962C8B-B14F-4D97-AF65-F5344CB8AC3E}">
        <p14:creationId xmlns:p14="http://schemas.microsoft.com/office/powerpoint/2010/main" val="1251056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3448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are Still Low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Unlikely, but shallow if it happens.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2023-Q2 GDP growth was ok!</a:t>
            </a:r>
          </a:p>
          <a:p>
            <a:r>
              <a:rPr lang="en-US" dirty="0"/>
              <a:t>Inflation … wavering, but should turn lower.</a:t>
            </a:r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REALLY starts to rise again, which seems … possible, but unlikely.</a:t>
            </a:r>
          </a:p>
          <a:p>
            <a:pPr lvl="1"/>
            <a:r>
              <a:rPr lang="en-US" dirty="0"/>
              <a:t>UAW Strikes – if prolonged.</a:t>
            </a:r>
          </a:p>
          <a:p>
            <a:pPr lvl="1"/>
            <a:r>
              <a:rPr lang="en-US" dirty="0"/>
              <a:t>Government budget negotiations.</a:t>
            </a:r>
          </a:p>
          <a:p>
            <a:pPr lvl="2"/>
            <a:r>
              <a:rPr lang="en-US" dirty="0"/>
              <a:t>Shutdown?</a:t>
            </a:r>
          </a:p>
          <a:p>
            <a:pPr lvl="1"/>
            <a:r>
              <a:rPr lang="en-US" dirty="0"/>
              <a:t>Yield curve bugaboo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E304-60BB-A647-A46C-6CF25633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Yie</a:t>
            </a:r>
            <a:r>
              <a:rPr lang="en-US" dirty="0"/>
              <a:t>ld Curve Bugaboo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F69BF-5623-D546-A6C2-EFA4FEB8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7D0BD4-8807-D847-97F7-ABA51CAF6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70780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Gov</a:t>
            </a:r>
            <a:r>
              <a:rPr lang="en-US" dirty="0"/>
              <a:t>ernment Shutdown Would Hurt!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17588" y="1151814"/>
            <a:ext cx="10156824" cy="5078412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609963-157D-C838-2DEC-CE1A9BE36898}"/>
              </a:ext>
            </a:extLst>
          </p:cNvPr>
          <p:cNvGrpSpPr/>
          <p:nvPr/>
        </p:nvGrpSpPr>
        <p:grpSpPr>
          <a:xfrm>
            <a:off x="2402006" y="1488125"/>
            <a:ext cx="6346572" cy="588560"/>
            <a:chOff x="2402006" y="1488125"/>
            <a:chExt cx="6346572" cy="5885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6D54AE-AFF6-802C-83CB-79BB12B66E0A}"/>
                </a:ext>
              </a:extLst>
            </p:cNvPr>
            <p:cNvSpPr/>
            <p:nvPr/>
          </p:nvSpPr>
          <p:spPr>
            <a:xfrm>
              <a:off x="2402006" y="1684312"/>
              <a:ext cx="2616561" cy="3923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EE9977-773B-96CD-C905-B9545FD61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0586" y="1684312"/>
              <a:ext cx="975498" cy="187018"/>
            </a:xfrm>
            <a:prstGeom prst="line">
              <a:avLst/>
            </a:prstGeom>
            <a:ln w="38100">
              <a:solidFill>
                <a:srgbClr val="C0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51FFD0-4AB9-9DAF-172B-61A913120AB6}"/>
                </a:ext>
              </a:extLst>
            </p:cNvPr>
            <p:cNvSpPr txBox="1"/>
            <p:nvPr/>
          </p:nvSpPr>
          <p:spPr>
            <a:xfrm>
              <a:off x="6196084" y="1488125"/>
              <a:ext cx="2552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 = 17% of the economy!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7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 July 28,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CB1D7-CD4D-1B88-CFDB-49B9FCB48AB5}"/>
              </a:ext>
            </a:extLst>
          </p:cNvPr>
          <p:cNvSpPr txBox="1"/>
          <p:nvPr/>
        </p:nvSpPr>
        <p:spPr>
          <a:xfrm rot="19314356">
            <a:off x="4260792" y="3423951"/>
            <a:ext cx="25950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Old news….</a:t>
            </a:r>
          </a:p>
        </p:txBody>
      </p:sp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C9842-7485-78E4-5DCA-8464EC1F3057}"/>
              </a:ext>
            </a:extLst>
          </p:cNvPr>
          <p:cNvSpPr txBox="1"/>
          <p:nvPr/>
        </p:nvSpPr>
        <p:spPr>
          <a:xfrm>
            <a:off x="7657694" y="1325563"/>
            <a:ext cx="156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Q3-2022: 3.2%</a:t>
            </a:r>
          </a:p>
          <a:p>
            <a:r>
              <a:rPr lang="en-US" dirty="0"/>
              <a:t>Q4-2022: 2.6%</a:t>
            </a:r>
          </a:p>
          <a:p>
            <a:r>
              <a:rPr lang="en-US" dirty="0"/>
              <a:t>Q1-2023:	2.0%</a:t>
            </a:r>
          </a:p>
          <a:p>
            <a:r>
              <a:rPr lang="en-US" dirty="0"/>
              <a:t>Q2-2023: 2.1%</a:t>
            </a:r>
          </a:p>
        </p:txBody>
      </p:sp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494514" y="2719699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$1.4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E0D8-812E-C842-A75E-4AB335B8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E746-EE84-3049-830D-2BDBEF50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EA9A5A-8B6A-7742-BA2D-012020770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1800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Remain Elevated!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16970</TotalTime>
  <Words>1223</Words>
  <Application>Microsoft Macintosh PowerPoint</Application>
  <PresentationFormat>Widescreen</PresentationFormat>
  <Paragraphs>253</Paragraphs>
  <Slides>47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Outline</vt:lpstr>
      <vt:lpstr>Economic Indicators</vt:lpstr>
      <vt:lpstr>Headline: July 28, 2022</vt:lpstr>
      <vt:lpstr>GDP: Quarterly Growth</vt:lpstr>
      <vt:lpstr>GDP Trajectory: Pandemic Plunge!</vt:lpstr>
      <vt:lpstr>Personal Consumption Expenditures</vt:lpstr>
      <vt:lpstr>Retail Sales Remain Elevated!</vt:lpstr>
      <vt:lpstr> Contributions to GDP: Residential Investment</vt:lpstr>
      <vt:lpstr> Contributions to GDP: Government</vt:lpstr>
      <vt:lpstr>Industrial Production (Manuf, Util, Mining)</vt:lpstr>
      <vt:lpstr>Employment</vt:lpstr>
      <vt:lpstr>Monthly Changes in Nonfarm Employment</vt:lpstr>
      <vt:lpstr>Employment Gap</vt:lpstr>
      <vt:lpstr>Where Have All the Workers Gone?</vt:lpstr>
      <vt:lpstr>Baby Boomers Are Retiring!</vt:lpstr>
      <vt:lpstr>White Labor Force Dropouts are Significant</vt:lpstr>
      <vt:lpstr>Wage Growth – Not Keeping Pace, Until Now</vt:lpstr>
      <vt:lpstr>Compensation Growth: Not Great, but OK</vt:lpstr>
      <vt:lpstr>Excess Savings – Still Positive!</vt:lpstr>
      <vt:lpstr>Economy Overall</vt:lpstr>
      <vt:lpstr>Inflation</vt:lpstr>
      <vt:lpstr>Inflation: Latest Figures</vt:lpstr>
      <vt:lpstr>Inflation in the Last 3 &amp; 6 Months</vt:lpstr>
      <vt:lpstr>Inflation: Core Inflation is Stubbornly High</vt:lpstr>
      <vt:lpstr>Sources of Recent Inflation</vt:lpstr>
      <vt:lpstr>What is Happening With Oil Prices?</vt:lpstr>
      <vt:lpstr>We Have Particularly High Gas Prices!</vt:lpstr>
      <vt:lpstr>Food Prices are Stabilizing</vt:lpstr>
      <vt:lpstr>Housing Inflation is Still Pulling up the CPI</vt:lpstr>
      <vt:lpstr>Rents Paid versus Asking Rents</vt:lpstr>
      <vt:lpstr>How Much Higher Are Prices?  12.05%</vt:lpstr>
      <vt:lpstr>Inflation is Not just a U.S. Problem</vt:lpstr>
      <vt:lpstr>Supply Chains</vt:lpstr>
      <vt:lpstr>Import Price Inflation WAS High</vt:lpstr>
      <vt:lpstr>Two New Types of Inflation</vt:lpstr>
      <vt:lpstr>Corporations Have Pricing Power!</vt:lpstr>
      <vt:lpstr>My Thoughts on Inflation </vt:lpstr>
      <vt:lpstr>Federal Funds Rate – Recent Activity</vt:lpstr>
      <vt:lpstr>Treasuries</vt:lpstr>
      <vt:lpstr>Mortgage Rates</vt:lpstr>
      <vt:lpstr>Home Sales are Still Low</vt:lpstr>
      <vt:lpstr>Takeaways</vt:lpstr>
      <vt:lpstr>Yield Curve Bugaboo</vt:lpstr>
      <vt:lpstr>Government Shutdown Would Hurt!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329</cp:revision>
  <cp:lastPrinted>2023-05-02T20:12:01Z</cp:lastPrinted>
  <dcterms:created xsi:type="dcterms:W3CDTF">2017-05-03T22:30:38Z</dcterms:created>
  <dcterms:modified xsi:type="dcterms:W3CDTF">2023-10-12T23:26:26Z</dcterms:modified>
</cp:coreProperties>
</file>