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58"/>
  </p:notesMasterIdLst>
  <p:sldIdLst>
    <p:sldId id="4142" r:id="rId2"/>
    <p:sldId id="3943" r:id="rId3"/>
    <p:sldId id="4347" r:id="rId4"/>
    <p:sldId id="4915" r:id="rId5"/>
    <p:sldId id="4539" r:id="rId6"/>
    <p:sldId id="4916" r:id="rId7"/>
    <p:sldId id="4935" r:id="rId8"/>
    <p:sldId id="4758" r:id="rId9"/>
    <p:sldId id="272" r:id="rId10"/>
    <p:sldId id="4936" r:id="rId11"/>
    <p:sldId id="4932" r:id="rId12"/>
    <p:sldId id="4781" r:id="rId13"/>
    <p:sldId id="4389" r:id="rId14"/>
    <p:sldId id="4485" r:id="rId15"/>
    <p:sldId id="4777" r:id="rId16"/>
    <p:sldId id="278" r:id="rId17"/>
    <p:sldId id="4316" r:id="rId18"/>
    <p:sldId id="4945" r:id="rId19"/>
    <p:sldId id="4438" r:id="rId20"/>
    <p:sldId id="4776" r:id="rId21"/>
    <p:sldId id="4200" r:id="rId22"/>
    <p:sldId id="4755" r:id="rId23"/>
    <p:sldId id="4359" r:id="rId24"/>
    <p:sldId id="4771" r:id="rId25"/>
    <p:sldId id="4381" r:id="rId26"/>
    <p:sldId id="4782" r:id="rId27"/>
    <p:sldId id="4933" r:id="rId28"/>
    <p:sldId id="4221" r:id="rId29"/>
    <p:sldId id="4416" r:id="rId30"/>
    <p:sldId id="4565" r:id="rId31"/>
    <p:sldId id="4937" r:id="rId32"/>
    <p:sldId id="293" r:id="rId33"/>
    <p:sldId id="4934" r:id="rId34"/>
    <p:sldId id="4944" r:id="rId35"/>
    <p:sldId id="3970" r:id="rId36"/>
    <p:sldId id="3972" r:id="rId37"/>
    <p:sldId id="4507" r:id="rId38"/>
    <p:sldId id="4943" r:id="rId39"/>
    <p:sldId id="290" r:id="rId40"/>
    <p:sldId id="4946" r:id="rId41"/>
    <p:sldId id="4168" r:id="rId42"/>
    <p:sldId id="4941" r:id="rId43"/>
    <p:sldId id="4783" r:id="rId44"/>
    <p:sldId id="4784" r:id="rId45"/>
    <p:sldId id="4785" r:id="rId46"/>
    <p:sldId id="4786" r:id="rId47"/>
    <p:sldId id="4896" r:id="rId48"/>
    <p:sldId id="4918" r:id="rId49"/>
    <p:sldId id="4928" r:id="rId50"/>
    <p:sldId id="4924" r:id="rId51"/>
    <p:sldId id="4938" r:id="rId52"/>
    <p:sldId id="4939" r:id="rId53"/>
    <p:sldId id="4940" r:id="rId54"/>
    <p:sldId id="4948" r:id="rId55"/>
    <p:sldId id="4949" r:id="rId56"/>
    <p:sldId id="1197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1" autoAdjust="0"/>
    <p:restoredTop sz="94627"/>
  </p:normalViewPr>
  <p:slideViewPr>
    <p:cSldViewPr snapToGrid="0" snapToObjects="1">
      <p:cViewPr varScale="1">
        <p:scale>
          <a:sx n="136" d="100"/>
          <a:sy n="136" d="100"/>
        </p:scale>
        <p:origin x="240" y="88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5/4/26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56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GDPNow</a:t>
            </a:r>
            <a:r>
              <a:rPr lang="en-US" dirty="0"/>
              <a:t> 2.4%; blue chips consensus 1.5% implies 2.9%, or 2.7%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96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err="1"/>
              <a:t>treas_recent.png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37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98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E7680-2F49-4531-BAEE-C6059EC75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A27391-DEE7-B948-BDFE-A0A5B48F3A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CAC51F-B886-4C73-4996-E5B94339BC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7AF1A-59DB-CF23-DEED-1F7C9251FB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89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38F0A-7BCA-8AF1-8E39-0F9C44807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FFAEDE-5B70-C650-E408-0872237C1B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07919A-452B-E324-CB2B-0960CF9BB2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50B7A-0EBE-3FF2-B04B-C3BBD2EB4F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67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6725F-2F80-A0AB-AE33-13F8E6293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3E951D-A78A-6DF2-8708-4B351DA979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DFB0E7-8C88-2708-9C37-157DCE710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07979-0F7C-B37F-C6A8-68A7038A73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02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B6335-3831-FA63-6D5F-625204133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5511A4-96FA-596C-8076-FE49750121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815322-CA8E-4C4F-B999-D8D5AAF445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16059-D365-FC68-BF8A-CF43F05F22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27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FA2D6-CA3D-A732-6950-61A742745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864DDC-5C98-12AE-B1F9-9B9E9DF69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FDC421-BFCE-E610-ABCD-360E069469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C013A-80F2-3611-4BC0-FB464D0F51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10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Since</a:t>
            </a:r>
            <a:r>
              <a:rPr lang="en-US" baseline="0" dirty="0"/>
              <a:t> 2010, average</a:t>
            </a:r>
            <a:r>
              <a:rPr lang="en-US" dirty="0"/>
              <a:t> government spending growth is </a:t>
            </a:r>
            <a:r>
              <a:rPr lang="en-US" baseline="0" dirty="0"/>
              <a:t>shrinking, resulting in a negative average contribution to GDP growth post-recession of -0.8 percentage points</a:t>
            </a:r>
          </a:p>
          <a:p>
            <a:pPr marL="228600" indent="-228600">
              <a:buAutoNum type="arabicParenBoth"/>
            </a:pPr>
            <a:r>
              <a:rPr lang="en-US" baseline="0" dirty="0"/>
              <a:t>Note that average quarterly government spending growth is 0.42% from 1990-2007 and -0.17% in 2010+ (annualized, 1990-2007 =</a:t>
            </a:r>
            <a:r>
              <a:rPr lang="en-US" baseline="0" dirty="0">
                <a:sym typeface="Wingdings" panose="05000000000000000000" pitchFamily="2" charset="2"/>
              </a:rPr>
              <a:t> 1.68%; 2010+ = -0.70%)</a:t>
            </a:r>
            <a:r>
              <a:rPr lang="en-US" baseline="0" dirty="0"/>
              <a:t>.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19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DB170-4240-8A74-1E88-261EEA8D2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25B975-4C9A-A68E-1AD7-5072C47DE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BA6D20-F8F2-A424-45DA-74EF2D49AE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24A9E-46D1-45CE-B930-57D4C14529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64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79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6CD18-7453-35EF-0CB9-58D2DE006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66C793-4893-94EA-42AE-596901A352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A30B69-0308-E181-EA1A-1E7697D6B7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9A428-E6DB-A749-4C2A-714AC71D7D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79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0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Feb 2020: 130,320 Native born	27,697 foreign born</a:t>
            </a:r>
          </a:p>
          <a:p>
            <a:r>
              <a:rPr lang="en-US" dirty="0"/>
              <a:t>Aug 2025: 132,474 Native	30,816 foreign born	March 2025 peak: 32,225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8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7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FED_Recent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Consumption.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pending/Goods_v_Services.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pending/RSAFS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EMS_recent.p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roll_pandemic.p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Employment/CLF16OV_COVID.p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Nativity_Index.pn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Marin/laus_emp.pn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NEED_16TB/NEED/LocalGraphs/Counties/CA/Marin/laus_lf.png" TargetMode="Externa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tocks/Since_Inauguration.pn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Inflation/cpi_MonthlyMA.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asoline/nom_retailgas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Monetary/FEDFUNDS_UpperLimit.pn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Monetary/FEDAssets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Monetary/treas_recent.pn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States/CA/Zhvi_AllHomes.pn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San_Francisco/Zhvi_AllHomes.pn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NEED_16TB/NEED/LocalGraphs/Counties/CA/Marin/Zhvi_AllHomes.png" TargetMode="Externa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haveman/NEED%20Dropbox/Presentations/1Given/Haveman/MCOE/2026/Graphs/WINMarin_Median.pn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haveman/NEED%20Dropbox/Presentations/1Given/Haveman/MCOE/2026/Graphs/WINMarin_YoY.png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Housing/mort.p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GDP/gdp_history.png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Policy/EPU_history.pn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Policy/EPUTrade_history.pn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Big5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Enrollment/Counties/Marin_County/Charts/TotalTK12.png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Investment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Housing/housing_recent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Government.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GDP_Contributions/contrib_Government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7F51-049F-674F-8A06-04B9CAEBB587}"/>
              </a:ext>
            </a:extLst>
          </p:cNvPr>
          <p:cNvSpPr txBox="1"/>
          <p:nvPr/>
        </p:nvSpPr>
        <p:spPr>
          <a:xfrm>
            <a:off x="3774831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F5922-3E2B-9F06-67BF-241FC0095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8858183" y="4340821"/>
            <a:ext cx="301752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8CC4A96-3031-68D3-E8EC-A243A54F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31481" y="224110"/>
            <a:ext cx="3226085" cy="18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EE77B4F6-6863-0CE9-6DBD-8A1F91B54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6246" y="1776790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Economic Update</a:t>
            </a:r>
            <a:endParaRPr lang="en-US" sz="4800" b="1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1959F46-51B0-B4EC-103D-CD1105178563}"/>
              </a:ext>
            </a:extLst>
          </p:cNvPr>
          <p:cNvSpPr txBox="1">
            <a:spLocks/>
          </p:cNvSpPr>
          <p:nvPr/>
        </p:nvSpPr>
        <p:spPr>
          <a:xfrm>
            <a:off x="1500351" y="3920002"/>
            <a:ext cx="9144000" cy="1865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Marin County Dept of Education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Property Tax Forum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May 5, 2026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Jon </a:t>
            </a:r>
            <a:r>
              <a:rPr lang="en-US" dirty="0" err="1">
                <a:solidFill>
                  <a:schemeClr val="tx2"/>
                </a:solidFill>
              </a:rPr>
              <a:t>Haveman</a:t>
            </a:r>
            <a:r>
              <a:rPr lang="en-US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Executive Director, NEED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400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E86F06-72DC-0599-B63C-5905288B0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4298" y="233365"/>
            <a:ext cx="2596221" cy="259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25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0A2EC-D53B-AE68-7176-850973BAE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1093-EE8F-5D27-717F-08DC6AC2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Federal Gov’t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CF2F1-9C26-1D1D-9305-596A632E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A36E41-C9D1-000E-30F9-4AEA3003D344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78885" y="1025335"/>
            <a:ext cx="7189636" cy="522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62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2714C-BB49-B80F-E753-09C617F14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E278F-14A2-30C2-8394-B2A30B07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sumers Also Tightened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2D3CB2-0CA2-8E7E-AE8F-1E9A82DB5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D0428-8F9F-2F5B-D90B-6A6C5A72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DB233A-1FFD-7DEC-F5BA-5C34CF12607E}"/>
              </a:ext>
            </a:extLst>
          </p:cNvPr>
          <p:cNvGrpSpPr/>
          <p:nvPr/>
        </p:nvGrpSpPr>
        <p:grpSpPr>
          <a:xfrm>
            <a:off x="4947683" y="2165821"/>
            <a:ext cx="1269270" cy="871130"/>
            <a:chOff x="4369904" y="3591339"/>
            <a:chExt cx="1269270" cy="8711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D9AC64-7515-BBF1-8BDF-AAFC62EB0C02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Normally</a:t>
              </a:r>
            </a:p>
            <a:p>
              <a:pPr algn="ctr"/>
              <a:r>
                <a:rPr lang="en-US" dirty="0"/>
                <a:t>2+%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BBDAA77-1695-26FC-6728-98C9EC2B0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D9BF0E1-7111-912A-D5B1-6446AC376440}"/>
              </a:ext>
            </a:extLst>
          </p:cNvPr>
          <p:cNvGrpSpPr/>
          <p:nvPr/>
        </p:nvGrpSpPr>
        <p:grpSpPr>
          <a:xfrm>
            <a:off x="6216953" y="3943613"/>
            <a:ext cx="1269270" cy="871130"/>
            <a:chOff x="4369904" y="3591339"/>
            <a:chExt cx="1269270" cy="8711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31FF08-8AA1-6615-C563-5B533C7A8765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Normally</a:t>
              </a:r>
            </a:p>
            <a:p>
              <a:pPr algn="ctr"/>
              <a:r>
                <a:rPr lang="en-US" dirty="0"/>
                <a:t>0.8%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AF9B2A1-C797-E273-400E-41FA794327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90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FC101-EB64-1A08-C02F-8478015CB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34977-F40C-8BC6-80C4-221A9948E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sumers Spending Less on Goods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20DF59-D079-F10B-0670-245EAFD92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AE08D-1BA6-5586-3286-66B26B635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5EF069-FD96-CEED-76B4-BC118B567BB9}"/>
              </a:ext>
            </a:extLst>
          </p:cNvPr>
          <p:cNvGrpSpPr/>
          <p:nvPr/>
        </p:nvGrpSpPr>
        <p:grpSpPr>
          <a:xfrm>
            <a:off x="9661716" y="1679944"/>
            <a:ext cx="719942" cy="1314475"/>
            <a:chOff x="4758869" y="2800084"/>
            <a:chExt cx="719942" cy="131447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3F15F9-3084-27C2-0047-7AD8B3BE3109}"/>
                </a:ext>
              </a:extLst>
            </p:cNvPr>
            <p:cNvSpPr txBox="1"/>
            <p:nvPr/>
          </p:nvSpPr>
          <p:spPr>
            <a:xfrm>
              <a:off x="4758869" y="3591339"/>
              <a:ext cx="7199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Flat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EDEAE2D-C14B-891E-9CA1-3B76B7204D06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5038595" y="2800084"/>
              <a:ext cx="80245" cy="791255"/>
            </a:xfrm>
            <a:prstGeom prst="line">
              <a:avLst/>
            </a:prstGeom>
            <a:ln w="38100">
              <a:solidFill>
                <a:srgbClr val="9D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323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29A31-5B83-304E-A038-6D1B24E9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But</a:t>
            </a:r>
            <a:r>
              <a:rPr lang="en-US" dirty="0"/>
              <a:t> SUPER High to Begin With!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04E911-8F3B-1D4B-92BE-075479DAE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950F4-B854-9849-B6AE-1A0B67287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827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FB54D6-A693-6872-5007-81FFB823D052}"/>
              </a:ext>
            </a:extLst>
          </p:cNvPr>
          <p:cNvSpPr txBox="1"/>
          <p:nvPr/>
        </p:nvSpPr>
        <p:spPr>
          <a:xfrm>
            <a:off x="8434464" y="1672252"/>
            <a:ext cx="2097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Jan:	   160,000</a:t>
            </a:r>
          </a:p>
          <a:p>
            <a:r>
              <a:rPr lang="en-US" dirty="0"/>
              <a:t>Feb:	  -133,000</a:t>
            </a:r>
          </a:p>
          <a:p>
            <a:r>
              <a:rPr lang="en-US" dirty="0"/>
              <a:t>Mar:	   178,000</a:t>
            </a:r>
          </a:p>
        </p:txBody>
      </p:sp>
    </p:spTree>
    <p:extLst>
      <p:ext uri="{BB962C8B-B14F-4D97-AF65-F5344CB8AC3E}">
        <p14:creationId xmlns:p14="http://schemas.microsoft.com/office/powerpoint/2010/main" val="146642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7FD3E-B83F-8D72-C9B0-4D938832E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A8CC-5DB8-7C5A-26A5-7C3CA2362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38F2B-EE2E-BF5E-FA51-809B1BAB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33AC21-05C3-3CA7-CE9E-4F5E82EF0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034796" y="1169022"/>
            <a:ext cx="10122408" cy="50612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9A8815-5F52-638E-B307-E0226A228A40}"/>
              </a:ext>
            </a:extLst>
          </p:cNvPr>
          <p:cNvSpPr txBox="1"/>
          <p:nvPr/>
        </p:nvSpPr>
        <p:spPr>
          <a:xfrm>
            <a:off x="8434464" y="1672252"/>
            <a:ext cx="2097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Jan:	   160,000</a:t>
            </a:r>
          </a:p>
          <a:p>
            <a:r>
              <a:rPr lang="en-US" dirty="0"/>
              <a:t>Feb:	  -133,000</a:t>
            </a:r>
          </a:p>
          <a:p>
            <a:r>
              <a:rPr lang="en-US" dirty="0"/>
              <a:t>Mar:	   178,000</a:t>
            </a:r>
          </a:p>
        </p:txBody>
      </p:sp>
    </p:spTree>
    <p:extLst>
      <p:ext uri="{BB962C8B-B14F-4D97-AF65-F5344CB8AC3E}">
        <p14:creationId xmlns:p14="http://schemas.microsoft.com/office/powerpoint/2010/main" val="1444551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 … is Growing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A220B-7EE2-9043-A729-4472610F60DF}"/>
              </a:ext>
            </a:extLst>
          </p:cNvPr>
          <p:cNvSpPr txBox="1"/>
          <p:nvPr/>
        </p:nvSpPr>
        <p:spPr>
          <a:xfrm>
            <a:off x="6293567" y="3346294"/>
            <a:ext cx="466872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 dirty="0"/>
              <a:t>7.2 Million ABOVE February, 2020.</a:t>
            </a:r>
          </a:p>
          <a:p>
            <a:r>
              <a:rPr lang="en-US" sz="2100" dirty="0"/>
              <a:t>7.3 Million BELOW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68597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6BD7-73F1-C6CE-B8E5-CA64F48F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rkers Are Coming Back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C43C12-E557-96C7-2A62-25D999166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17241" y="1151467"/>
            <a:ext cx="10157518" cy="50787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62EF5-0D2B-EAB0-195D-2931FD4C5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F7C67E-C23B-1D4E-9301-814DEC80BD11}"/>
              </a:ext>
            </a:extLst>
          </p:cNvPr>
          <p:cNvSpPr txBox="1"/>
          <p:nvPr/>
        </p:nvSpPr>
        <p:spPr>
          <a:xfrm>
            <a:off x="7343280" y="3429000"/>
            <a:ext cx="385894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6.6 million ABOVE Feb 2020</a:t>
            </a:r>
          </a:p>
          <a:p>
            <a:r>
              <a:rPr lang="en-US" dirty="0"/>
              <a:t>1.5 million BELOW where we should be</a:t>
            </a:r>
          </a:p>
        </p:txBody>
      </p:sp>
    </p:spTree>
    <p:extLst>
      <p:ext uri="{BB962C8B-B14F-4D97-AF65-F5344CB8AC3E}">
        <p14:creationId xmlns:p14="http://schemas.microsoft.com/office/powerpoint/2010/main" val="3609574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CA50C-59A0-0480-DE2F-0DD5D0577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70F07-9CFA-9906-2670-A1A1975C8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Is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/>
              <a:t>mmigration Saving the Day?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F2644B-60B8-07BC-6C78-7D05CC0D6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132" y="1015877"/>
            <a:ext cx="8802291" cy="51267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63A149-C944-B5FA-EBA7-DED039F1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BFBE9E-9DFB-CD01-A189-B32CA916AFBD}"/>
              </a:ext>
            </a:extLst>
          </p:cNvPr>
          <p:cNvSpPr txBox="1"/>
          <p:nvPr/>
        </p:nvSpPr>
        <p:spPr>
          <a:xfrm>
            <a:off x="8018331" y="6456851"/>
            <a:ext cx="3543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Source: CBO – The Demographic Outlook, 2023-2053</a:t>
            </a:r>
          </a:p>
        </p:txBody>
      </p:sp>
    </p:spTree>
    <p:extLst>
      <p:ext uri="{BB962C8B-B14F-4D97-AF65-F5344CB8AC3E}">
        <p14:creationId xmlns:p14="http://schemas.microsoft.com/office/powerpoint/2010/main" val="881143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A815-81E3-F614-B223-B7C512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migrants to the Rescue? No longer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B434BF-EEAA-ED3D-002D-A72A9468E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186996" y="1126671"/>
            <a:ext cx="10207110" cy="51035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69E3-7376-5D01-A24C-1D1D75BC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125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6F9-A980-2348-88F6-87696A43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607-FDD7-E740-A0B8-3B94245F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4412" y="1493133"/>
            <a:ext cx="6563014" cy="3488155"/>
          </a:xfrm>
        </p:spPr>
        <p:txBody>
          <a:bodyPr>
            <a:normAutofit/>
          </a:bodyPr>
          <a:lstStyle/>
          <a:p>
            <a:r>
              <a:rPr lang="en-US" dirty="0"/>
              <a:t>Economic Indicators</a:t>
            </a:r>
          </a:p>
          <a:p>
            <a:r>
              <a:rPr lang="en-US" dirty="0"/>
              <a:t>Big Picture: Uncertainty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24DA-FE6F-254B-8EBF-5C58B48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385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A73DC-AD6F-58D0-61A1-ED7A186EC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03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Gre</a:t>
            </a:r>
            <a:r>
              <a:rPr lang="en-US" dirty="0"/>
              <a:t>at Hesitation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603276-0D0A-A352-3173-13CB297597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7009" y="1119464"/>
            <a:ext cx="9797981" cy="489899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55F73-F2B3-C51E-39AC-211AD9A62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941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196A4-0269-A148-BC57-E8F35B9F3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40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Market Experience: Marin County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6DC2E9-5448-764B-95DA-5EC81EAC46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742" y="1328775"/>
            <a:ext cx="5934942" cy="430989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E59B39-60D9-6E4D-87C6-8D85FE8D8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D311040-8D72-0646-94A9-932B216A4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6117750" y="1325563"/>
            <a:ext cx="5932765" cy="431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572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E5B22-3BD1-B421-1FB5-AD0068771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5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And</a:t>
            </a:r>
            <a:r>
              <a:rPr lang="en-US" dirty="0"/>
              <a:t> Stocks?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06EAD3-E432-8C7F-7483-8CA1B139D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21080" y="1155306"/>
            <a:ext cx="10149840" cy="50749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0E5F0-DCB0-3DAE-54F7-E418FF7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950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4BA2-C159-2048-8B33-2FBFC767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Inflation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DDC87-713F-0F49-B31E-73F6DDC5B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7431-2867-EB4C-9155-DDF694B3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909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9B3A-B559-2F4D-9E1B-509ED8F6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0" y="21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Latest Figures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E4FE7-BBF4-1741-A1B3-04ABBA73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5D965-38A0-CE42-91CF-4EBB17D62A03}"/>
              </a:ext>
            </a:extLst>
          </p:cNvPr>
          <p:cNvSpPr txBox="1"/>
          <p:nvPr/>
        </p:nvSpPr>
        <p:spPr>
          <a:xfrm>
            <a:off x="10070170" y="6456851"/>
            <a:ext cx="154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NYTimes.com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012744-0F19-4912-01FB-B8FC306735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52269" y="1106647"/>
            <a:ext cx="7720482" cy="4985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2C341C-6A6C-A688-FE0A-7632E58C7116}"/>
              </a:ext>
            </a:extLst>
          </p:cNvPr>
          <p:cNvSpPr txBox="1"/>
          <p:nvPr/>
        </p:nvSpPr>
        <p:spPr>
          <a:xfrm>
            <a:off x="7232718" y="2006715"/>
            <a:ext cx="40012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The uptick is entirely because of the war.</a:t>
            </a:r>
          </a:p>
        </p:txBody>
      </p:sp>
    </p:spTree>
    <p:extLst>
      <p:ext uri="{BB962C8B-B14F-4D97-AF65-F5344CB8AC3E}">
        <p14:creationId xmlns:p14="http://schemas.microsoft.com/office/powerpoint/2010/main" val="218248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969ECD1-05F6-AA44-912F-450A71EB4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13383"/>
            <a:ext cx="10058400" cy="50292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B99C1F-B9E0-2444-891F-7AFA309F1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in the Last 3/6 Months – Still 3%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0D90E-8765-0E47-B32E-87271A60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490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4E52D-4016-E2C2-54D8-3AB78E975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3C3B0-D911-A90A-C435-A0B12A5BF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0" y="21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Latest Monthly Figures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C4407-0D14-5E50-4DE1-3367F14B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FA532-0426-2A26-20CE-17BF6081E07C}"/>
              </a:ext>
            </a:extLst>
          </p:cNvPr>
          <p:cNvSpPr txBox="1"/>
          <p:nvPr/>
        </p:nvSpPr>
        <p:spPr>
          <a:xfrm>
            <a:off x="10070170" y="6456851"/>
            <a:ext cx="154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NYTimes.com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3D8698-5D5E-B13C-6251-55C9A99F8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87" y="1232452"/>
            <a:ext cx="7772400" cy="469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91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D29CF-8A26-EC01-9513-D6D506F7B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Gas Prices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3D9968-13E5-8B8D-CD37-AFB9B3E38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37983" y="1125276"/>
            <a:ext cx="10116033" cy="50580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AF305-D56B-765D-40D4-A69042AD3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207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638C0-D6BB-E04A-B038-3AE0C4CE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Fed: Conservative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F1762-7F27-034B-9A1E-7DF4CA0A6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F6F8E-D5F7-554C-87DD-571BD9B8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038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EB9C4-8D8B-444B-9AC5-074A28721325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54452" y="1188678"/>
            <a:ext cx="10083096" cy="504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96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2133-B8F4-E444-8925-B85C9CDC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Indicators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7F2E2-CDBB-454D-8411-7DB79FE3E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2C103-F7D3-4943-ABEE-FF90027BF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023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D6394-F7A0-BC92-ABC4-6B49ABEC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9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will the Fed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8CCB0-52D2-40A2-2898-0D5CC6762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Likely sit tight at 3.75 for a while.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Next FOMC meeting is June 16-17.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9C8B2-0B4D-5C98-BAE7-84A834A3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080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F6CD1-9A71-1044-B634-D5ABCF42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41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: Reducing its Asset Holdings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F6AF64-4FA4-4940-BB15-0807C66E7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12315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2B2A7-D59C-8145-85DE-3BAB7943E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072418-2E1B-2DD7-25CF-2C3F4FA5A7EB}"/>
              </a:ext>
            </a:extLst>
          </p:cNvPr>
          <p:cNvGrpSpPr/>
          <p:nvPr/>
        </p:nvGrpSpPr>
        <p:grpSpPr>
          <a:xfrm>
            <a:off x="8873422" y="2465601"/>
            <a:ext cx="1649811" cy="1926798"/>
            <a:chOff x="9085617" y="2338943"/>
            <a:chExt cx="1649811" cy="19267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A7371B-AD45-014B-A14F-790F244A13A7}"/>
                </a:ext>
              </a:extLst>
            </p:cNvPr>
            <p:cNvSpPr txBox="1"/>
            <p:nvPr/>
          </p:nvSpPr>
          <p:spPr>
            <a:xfrm>
              <a:off x="9085617" y="3896409"/>
              <a:ext cx="16498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Holding Pattern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7B82659-FACF-084A-BE0F-CA5FC5EA8B79}"/>
                </a:ext>
              </a:extLst>
            </p:cNvPr>
            <p:cNvCxnSpPr/>
            <p:nvPr/>
          </p:nvCxnSpPr>
          <p:spPr>
            <a:xfrm flipV="1">
              <a:off x="10090854" y="2338943"/>
              <a:ext cx="628803" cy="1559569"/>
            </a:xfrm>
            <a:prstGeom prst="line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8369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asuries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845845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F4664-FC0B-752A-BEC6-15CD9512FF8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</a:t>
            </a:r>
            <a:r>
              <a:rPr lang="en-US" dirty="0"/>
              <a:t>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5F203-97A0-659E-B5A8-1A2A42606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1969"/>
            <a:ext cx="10678610" cy="48200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Is a recession on the horizon? </a:t>
            </a:r>
          </a:p>
          <a:p>
            <a:pPr lvl="1"/>
            <a:r>
              <a:rPr lang="en-US" dirty="0"/>
              <a:t>I wouldn’t be surprised, but not betting on it.</a:t>
            </a:r>
          </a:p>
          <a:p>
            <a:pPr lvl="2"/>
            <a:r>
              <a:rPr lang="en-US" dirty="0"/>
              <a:t>Jobs growth is slow.</a:t>
            </a:r>
          </a:p>
          <a:p>
            <a:pPr lvl="2"/>
            <a:r>
              <a:rPr lang="en-US" dirty="0"/>
              <a:t>GDP growth is slow – but that was artificial.</a:t>
            </a:r>
          </a:p>
          <a:p>
            <a:pPr lvl="2"/>
            <a:r>
              <a:rPr lang="en-US" dirty="0"/>
              <a:t>Inflation has ticked up.</a:t>
            </a:r>
          </a:p>
          <a:p>
            <a:r>
              <a:rPr lang="en-US" dirty="0"/>
              <a:t>Stagflation likely on the horizon.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problem?</a:t>
            </a:r>
          </a:p>
          <a:p>
            <a:pPr lvl="1"/>
            <a:r>
              <a:rPr lang="en-US" dirty="0"/>
              <a:t>Uncertainties abound!</a:t>
            </a:r>
          </a:p>
        </p:txBody>
      </p:sp>
    </p:spTree>
    <p:extLst>
      <p:ext uri="{BB962C8B-B14F-4D97-AF65-F5344CB8AC3E}">
        <p14:creationId xmlns:p14="http://schemas.microsoft.com/office/powerpoint/2010/main" val="2971735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9DD47-18CC-67B7-7DA7-E712D009E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C8234-52E7-2F1C-C45C-97A93C528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Estate &amp; Marin County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6FB6F-F99C-D1F0-ED2B-865F0B68F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43607-27B2-A215-63F4-D80272AF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359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28DF6-3367-1F41-97D5-77D916646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Rea</a:t>
            </a:r>
            <a:r>
              <a:rPr lang="en-US" dirty="0"/>
              <a:t>l Estate Prices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9383E5-193A-D84D-AEBA-C1B55C972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477796" y="967384"/>
            <a:ext cx="7236407" cy="52628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59A66-94B0-BE4F-A164-63E3F3ABE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59170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196A4-0269-A148-BC57-E8F35B9F3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</a:t>
            </a:r>
            <a:r>
              <a:rPr lang="en-US" dirty="0"/>
              <a:t> Experiences … Similar And Not Good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6DC2E9-5448-764B-95DA-5EC81EAC46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741" y="1325563"/>
            <a:ext cx="5934944" cy="4316323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66AA5C2-5F2D-1D4F-BC55-50192C9664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25665" y="1325563"/>
            <a:ext cx="5934944" cy="431632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E59B39-60D9-6E4D-87C6-8D85FE8D8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789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284" y="96588"/>
            <a:ext cx="8991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dian Home Prices w/in Marin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02F961-6983-E840-B602-D9F99EC0B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534233" y="1013722"/>
            <a:ext cx="7123534" cy="5180752"/>
          </a:xfrm>
        </p:spPr>
      </p:pic>
    </p:spTree>
    <p:extLst>
      <p:ext uri="{BB962C8B-B14F-4D97-AF65-F5344CB8AC3E}">
        <p14:creationId xmlns:p14="http://schemas.microsoft.com/office/powerpoint/2010/main" val="6199568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CE073-35D0-7842-287E-EFC6EB076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961EB-52E5-2F84-97A8-5E4D89AA6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63" y="96588"/>
            <a:ext cx="8991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me Price Changes w/in Marin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2B25C8-83D2-DD2D-CC50-19744DFFD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534233" y="1013722"/>
            <a:ext cx="7123534" cy="5180752"/>
          </a:xfrm>
        </p:spPr>
      </p:pic>
    </p:spTree>
    <p:extLst>
      <p:ext uri="{BB962C8B-B14F-4D97-AF65-F5344CB8AC3E}">
        <p14:creationId xmlns:p14="http://schemas.microsoft.com/office/powerpoint/2010/main" val="1633478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0B8AE-6B33-1E46-901B-86647EC97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6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rtgage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2432B-E759-C04C-9BE5-266897CB8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ED5679-8139-0F44-A40C-BC27E9F4DD33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13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C9842-7485-78E4-5DCA-8464EC1F3057}"/>
              </a:ext>
            </a:extLst>
          </p:cNvPr>
          <p:cNvSpPr txBox="1"/>
          <p:nvPr/>
        </p:nvSpPr>
        <p:spPr>
          <a:xfrm>
            <a:off x="8178151" y="1337138"/>
            <a:ext cx="163859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Q2-2025:	 3.8%</a:t>
            </a:r>
          </a:p>
          <a:p>
            <a:r>
              <a:rPr lang="en-US" dirty="0"/>
              <a:t>Q3-2025:  4.4%</a:t>
            </a:r>
          </a:p>
          <a:p>
            <a:r>
              <a:rPr lang="en-US" dirty="0"/>
              <a:t>Q4-2025:  0.5%</a:t>
            </a:r>
          </a:p>
          <a:p>
            <a:r>
              <a:rPr lang="en-US" dirty="0"/>
              <a:t>Q1-2026:  2.0%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A46BDB-204B-4602-0090-C72177FA51D2}"/>
              </a:ext>
            </a:extLst>
          </p:cNvPr>
          <p:cNvSpPr txBox="1"/>
          <p:nvPr/>
        </p:nvSpPr>
        <p:spPr>
          <a:xfrm>
            <a:off x="4973618" y="3887407"/>
            <a:ext cx="23189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Growth in 2025:  2.1%</a:t>
            </a:r>
          </a:p>
        </p:txBody>
      </p:sp>
    </p:spTree>
    <p:extLst>
      <p:ext uri="{BB962C8B-B14F-4D97-AF65-F5344CB8AC3E}">
        <p14:creationId xmlns:p14="http://schemas.microsoft.com/office/powerpoint/2010/main" val="25798102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199E8-5044-6EF5-DD30-1E3C2EC3C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87AA2-D210-07C6-19E4-5E8AD5A05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6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rtgage Rates – Recent Experience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2BA1F-0403-02AB-6809-445973449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9919B9-ED29-9366-46E8-2A389263D5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83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F4664-FC0B-752A-BEC6-15CD9512FF8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</a:t>
            </a:r>
            <a:r>
              <a:rPr lang="en-US" dirty="0"/>
              <a:t>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5F203-97A0-659E-B5A8-1A2A42606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1969"/>
            <a:ext cx="10678610" cy="48200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Is a recession on the horizon? </a:t>
            </a:r>
          </a:p>
          <a:p>
            <a:pPr lvl="1"/>
            <a:r>
              <a:rPr lang="en-US" dirty="0"/>
              <a:t>I wouldn’t be surprised, but not betting on it.</a:t>
            </a:r>
          </a:p>
          <a:p>
            <a:pPr lvl="2"/>
            <a:r>
              <a:rPr lang="en-US" dirty="0"/>
              <a:t>Jobs growth is slow.</a:t>
            </a:r>
          </a:p>
          <a:p>
            <a:pPr lvl="2"/>
            <a:r>
              <a:rPr lang="en-US" dirty="0"/>
              <a:t>GDP growth is </a:t>
            </a:r>
            <a:r>
              <a:rPr lang="en-US"/>
              <a:t>moderatel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Inflation has ticked up.</a:t>
            </a:r>
          </a:p>
          <a:p>
            <a:r>
              <a:rPr lang="en-US" dirty="0"/>
              <a:t>Stagflation likely on the horizon.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problem?</a:t>
            </a:r>
          </a:p>
          <a:p>
            <a:pPr lvl="1"/>
            <a:r>
              <a:rPr lang="en-US" dirty="0"/>
              <a:t>Uncertainties abound!</a:t>
            </a:r>
          </a:p>
        </p:txBody>
      </p:sp>
    </p:spTree>
    <p:extLst>
      <p:ext uri="{BB962C8B-B14F-4D97-AF65-F5344CB8AC3E}">
        <p14:creationId xmlns:p14="http://schemas.microsoft.com/office/powerpoint/2010/main" val="25436923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B7C1-3B6A-49B3-3A2D-66F60C32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Bigger Picture: Uncertainty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6B4F9-93F4-A34E-14E3-90D2930CD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F2632-4705-E1D1-BDD5-04620108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5571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DC3CF-E153-DBCE-E13D-4999B5190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A5374-65F3-1E2A-EB5F-FB1ABA4FF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03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Poli</a:t>
            </a:r>
            <a:r>
              <a:rPr lang="en-US" dirty="0"/>
              <a:t>cy Uncertainty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60A19-FC7A-0D41-21C9-62A1A59F9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53F27D-E5E7-3A6A-6BDA-98EB1A32E536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54452" y="1188678"/>
            <a:ext cx="10083096" cy="50415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02DCE6-05C4-341F-0981-A43969FF220E}"/>
              </a:ext>
            </a:extLst>
          </p:cNvPr>
          <p:cNvSpPr/>
          <p:nvPr/>
        </p:nvSpPr>
        <p:spPr>
          <a:xfrm>
            <a:off x="9750708" y="1543050"/>
            <a:ext cx="1007780" cy="354038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53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AC3D9-72EF-FCE5-1858-D184537BC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5E00D-64AB-A7FC-AEB6-7026FB901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Poli</a:t>
            </a:r>
            <a:r>
              <a:rPr lang="en-US" dirty="0"/>
              <a:t>cy Uncertainty Index – Last 10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D6580-476C-6717-4CAC-2F4799FCB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FAECF3-5463-D580-DDFB-354ACCEB86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4452" y="1188678"/>
            <a:ext cx="10083096" cy="50415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D81A1F-D039-179F-4D7D-4CB1E7962A6A}"/>
              </a:ext>
            </a:extLst>
          </p:cNvPr>
          <p:cNvSpPr/>
          <p:nvPr/>
        </p:nvSpPr>
        <p:spPr>
          <a:xfrm>
            <a:off x="8558213" y="1543050"/>
            <a:ext cx="1857375" cy="354038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66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99E9C-EFF2-7601-D3F6-2407434B5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051D7-04D3-46FC-8B4D-6087E5F34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Poli</a:t>
            </a:r>
            <a:r>
              <a:rPr lang="en-US" dirty="0"/>
              <a:t>cy Uncertainty Index –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2C85F-1FF6-E3CC-67A3-DFA5B5392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1000BA-5C1A-DA90-CA4A-0B233B3EA5A3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54452" y="1188678"/>
            <a:ext cx="10083096" cy="5041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B3C1B4-3AD7-4D51-87E7-167D6381E605}"/>
              </a:ext>
            </a:extLst>
          </p:cNvPr>
          <p:cNvSpPr/>
          <p:nvPr/>
        </p:nvSpPr>
        <p:spPr>
          <a:xfrm>
            <a:off x="9750708" y="1325564"/>
            <a:ext cx="1007780" cy="375787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61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FB39A-D845-DF32-1627-C3A676D99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9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certainties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3AD65-18FB-EED9-DBF5-62E4C2A3D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effect will continued deportations have?</a:t>
            </a:r>
          </a:p>
          <a:p>
            <a:r>
              <a:rPr lang="en-US" dirty="0"/>
              <a:t>Will AI continue to drive growth?</a:t>
            </a:r>
          </a:p>
          <a:p>
            <a:r>
              <a:rPr lang="en-US" dirty="0"/>
              <a:t>Will tariffs continue to drive inflation?</a:t>
            </a:r>
          </a:p>
          <a:p>
            <a:pPr lvl="1"/>
            <a:r>
              <a:rPr lang="en-US" dirty="0"/>
              <a:t>Fed says that ALL of the inflation above 2% is from tariffs, until…</a:t>
            </a:r>
          </a:p>
          <a:p>
            <a:r>
              <a:rPr lang="en-US" dirty="0"/>
              <a:t>Will the war drive inflation beyond fuel prices?</a:t>
            </a:r>
          </a:p>
          <a:p>
            <a:pPr lvl="1"/>
            <a:r>
              <a:rPr lang="en-US" dirty="0"/>
              <a:t>It is clear in fuel prices, but every other sector of the economy depends on fuel. Higher fuel prices drive prices in the rest of the economy up.</a:t>
            </a:r>
          </a:p>
          <a:p>
            <a:r>
              <a:rPr lang="en-US" dirty="0"/>
              <a:t>Will consumers continue to hold up?</a:t>
            </a:r>
          </a:p>
          <a:p>
            <a:pPr lvl="1"/>
            <a:r>
              <a:rPr lang="en-US" dirty="0"/>
              <a:t>Evidence that spending is in decline.</a:t>
            </a:r>
          </a:p>
          <a:p>
            <a:r>
              <a:rPr lang="en-US" dirty="0"/>
              <a:t>What happens to Fed policy once Jerome Powell is gone?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0331E-1B2C-B11E-4202-173A5A476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20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CA384-B050-52FC-78DB-82A20889C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792" y="0"/>
            <a:ext cx="10342008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AI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and Investment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6AF61-C543-EC5E-CAFB-EB1218680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368529-728B-3E30-B3FD-7D5874FA34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75" y="1192508"/>
            <a:ext cx="589761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603F28-7943-9668-D1BD-6216BF870729}"/>
              </a:ext>
            </a:extLst>
          </p:cNvPr>
          <p:cNvSpPr txBox="1"/>
          <p:nvPr/>
        </p:nvSpPr>
        <p:spPr>
          <a:xfrm>
            <a:off x="492388" y="5215868"/>
            <a:ext cx="3744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 Parthenon:   Macroeconomics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AC37599-6214-B459-4FD3-9BE0B1D1D442}"/>
              </a:ext>
            </a:extLst>
          </p:cNvPr>
          <p:cNvGraphicFramePr>
            <a:graphicFrameLocks noGrp="1"/>
          </p:cNvGraphicFramePr>
          <p:nvPr/>
        </p:nvGraphicFramePr>
        <p:xfrm>
          <a:off x="6254750" y="2359044"/>
          <a:ext cx="5937250" cy="22252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3995">
                  <a:extLst>
                    <a:ext uri="{9D8B030D-6E8A-4147-A177-3AD203B41FA5}">
                      <a16:colId xmlns:a16="http://schemas.microsoft.com/office/drawing/2014/main" val="1999062570"/>
                    </a:ext>
                  </a:extLst>
                </a:gridCol>
                <a:gridCol w="1483995">
                  <a:extLst>
                    <a:ext uri="{9D8B030D-6E8A-4147-A177-3AD203B41FA5}">
                      <a16:colId xmlns:a16="http://schemas.microsoft.com/office/drawing/2014/main" val="2656256078"/>
                    </a:ext>
                  </a:extLst>
                </a:gridCol>
                <a:gridCol w="1484630">
                  <a:extLst>
                    <a:ext uri="{9D8B030D-6E8A-4147-A177-3AD203B41FA5}">
                      <a16:colId xmlns:a16="http://schemas.microsoft.com/office/drawing/2014/main" val="385396756"/>
                    </a:ext>
                  </a:extLst>
                </a:gridCol>
                <a:gridCol w="1484630">
                  <a:extLst>
                    <a:ext uri="{9D8B030D-6E8A-4147-A177-3AD203B41FA5}">
                      <a16:colId xmlns:a16="http://schemas.microsoft.com/office/drawing/2014/main" val="3189923655"/>
                    </a:ext>
                  </a:extLst>
                </a:gridCol>
              </a:tblGrid>
              <a:tr h="315577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AI Investment &amp; GDP Growth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414249"/>
                  </a:ext>
                </a:extLst>
              </a:tr>
              <a:tr h="3155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Period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GDP Growth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AI Contribution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Difference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0712528"/>
                  </a:ext>
                </a:extLst>
              </a:tr>
              <a:tr h="3155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25Q1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2.0 percent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1.3 percent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0.7 percent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0921606"/>
                  </a:ext>
                </a:extLst>
              </a:tr>
              <a:tr h="3155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25Q2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2.1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1.2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0.9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7542550"/>
                  </a:ext>
                </a:extLst>
              </a:tr>
              <a:tr h="3155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25Q3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2.3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0.5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1.8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3353228"/>
                  </a:ext>
                </a:extLst>
              </a:tr>
              <a:tr h="647412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Source:  BEA &amp; https://www.stlouisfed.org/on-the-economy/2026/jan/tracking-ai-contribution-gdp-growth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540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69389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9C933-FF6E-FAB7-0A11-49E5D496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6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Tari</a:t>
            </a:r>
            <a:r>
              <a:rPr lang="en-US" dirty="0"/>
              <a:t>ffs and Price Effects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30528-0867-E603-89DB-A75242FBF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729057-FB08-3C68-954B-62930E483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639" y="916027"/>
            <a:ext cx="8120721" cy="531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147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47F69-5B41-9F20-2D12-0EB9FCB27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sumer Confidence is Waning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634EB2-D5BD-567F-D545-10940EB09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3262" y="1099720"/>
            <a:ext cx="8498883" cy="50319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C2CC2-1ECA-E7D4-7C5D-7DB6DDC66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217156-F8FE-C77F-84ED-43F96595EEB4}"/>
              </a:ext>
            </a:extLst>
          </p:cNvPr>
          <p:cNvSpPr txBox="1"/>
          <p:nvPr/>
        </p:nvSpPr>
        <p:spPr>
          <a:xfrm>
            <a:off x="5309118" y="2174033"/>
            <a:ext cx="2361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At its lowest level ever!</a:t>
            </a:r>
          </a:p>
          <a:p>
            <a:pPr algn="ctr"/>
            <a:r>
              <a:rPr lang="en-US" dirty="0"/>
              <a:t>(56 year history)</a:t>
            </a:r>
          </a:p>
        </p:txBody>
      </p:sp>
    </p:spTree>
    <p:extLst>
      <p:ext uri="{BB962C8B-B14F-4D97-AF65-F5344CB8AC3E}">
        <p14:creationId xmlns:p14="http://schemas.microsoft.com/office/powerpoint/2010/main" val="3670908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FEB8-890E-A35D-70A4-09736A07A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04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Drove GDP to Such Growth?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C5EEB-A9E1-3443-F01A-A02EC736A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283D8-A589-C519-358A-8F512858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67C805-79B4-9DC8-4C2F-7642B13E84B6}"/>
              </a:ext>
            </a:extLst>
          </p:cNvPr>
          <p:cNvGrpSpPr/>
          <p:nvPr/>
        </p:nvGrpSpPr>
        <p:grpSpPr>
          <a:xfrm>
            <a:off x="3297860" y="1534689"/>
            <a:ext cx="1269270" cy="871130"/>
            <a:chOff x="4369904" y="3591339"/>
            <a:chExt cx="1269270" cy="8711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A1893E-4DDC-6CAB-4C29-6AF095EFF1CE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2.3%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F5C02E-5614-79CC-D651-B225F1957F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916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79665-5DBD-30E4-B890-AA13423EA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netary Policy after Jerome Powell?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202A1-B7AD-A499-194C-C9994C2F2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pic>
        <p:nvPicPr>
          <p:cNvPr id="2050" name="Picture 2" descr="Who is Kevin Warsh, Trump's pick to ...">
            <a:extLst>
              <a:ext uri="{FF2B5EF4-FFF2-40B4-BE49-F238E27FC236}">
                <a16:creationId xmlns:a16="http://schemas.microsoft.com/office/drawing/2014/main" id="{5C8D8904-CA99-954D-102A-7EAE5D83D2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971" y="1325563"/>
            <a:ext cx="575950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707257-B379-4C1F-1A3F-D938C8C9C495}"/>
              </a:ext>
            </a:extLst>
          </p:cNvPr>
          <p:cNvSpPr txBox="1"/>
          <p:nvPr/>
        </p:nvSpPr>
        <p:spPr>
          <a:xfrm>
            <a:off x="2993971" y="4983163"/>
            <a:ext cx="5759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Kevin Warsh:  Trump Nominee to replace Jerome Powell as the Chair of the Fed in May</a:t>
            </a:r>
          </a:p>
        </p:txBody>
      </p:sp>
    </p:spTree>
    <p:extLst>
      <p:ext uri="{BB962C8B-B14F-4D97-AF65-F5344CB8AC3E}">
        <p14:creationId xmlns:p14="http://schemas.microsoft.com/office/powerpoint/2010/main" val="39194831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6943B-06A1-6B4F-A3EE-C0592873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82845-578F-EE76-7681-A616710DC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0221"/>
            <a:ext cx="10515600" cy="46818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Inflation: was getting close to Fed’s 2% target.</a:t>
            </a:r>
          </a:p>
          <a:p>
            <a:pPr lvl="1"/>
            <a:r>
              <a:rPr lang="en-US" dirty="0"/>
              <a:t>But is now going in the wrong direction</a:t>
            </a:r>
          </a:p>
          <a:p>
            <a:r>
              <a:rPr lang="en-US" dirty="0"/>
              <a:t>Current immigration and trade policies will exacerbate inflation.</a:t>
            </a:r>
          </a:p>
          <a:p>
            <a:r>
              <a:rPr lang="en-US" dirty="0"/>
              <a:t>Immigration: deportations tax the economy and are expensive.</a:t>
            </a:r>
          </a:p>
          <a:p>
            <a:pPr lvl="1"/>
            <a:r>
              <a:rPr lang="en-US" dirty="0"/>
              <a:t>Many, MANY ag workers are unauthorized immigrants. (50% of Central Valley)</a:t>
            </a:r>
          </a:p>
          <a:p>
            <a:r>
              <a:rPr lang="en-US" dirty="0"/>
              <a:t>Tariffs: are a tax.</a:t>
            </a:r>
          </a:p>
          <a:p>
            <a:pPr lvl="1"/>
            <a:r>
              <a:rPr lang="en-US" dirty="0"/>
              <a:t>Taxes raise prices. Period. Full Stop.</a:t>
            </a:r>
          </a:p>
          <a:p>
            <a:pPr lvl="1"/>
            <a:r>
              <a:rPr lang="en-US" dirty="0"/>
              <a:t>Taxes often cost jobs. Tariffs likely will.</a:t>
            </a:r>
          </a:p>
          <a:p>
            <a:r>
              <a:rPr lang="en-US" dirty="0"/>
              <a:t>The war is going to drive up prices and uncertainty.</a:t>
            </a:r>
          </a:p>
          <a:p>
            <a:pPr lvl="1"/>
            <a:r>
              <a:rPr lang="en-US" dirty="0"/>
              <a:t>Nobody invests into uncertainty.</a:t>
            </a:r>
          </a:p>
          <a:p>
            <a:r>
              <a:rPr lang="en-US" dirty="0"/>
              <a:t>What if the AI bubble bursts?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846CF-B072-0217-29E4-013CB7BA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48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863F9-DD18-E191-E267-7D1AE947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Are</a:t>
            </a:r>
            <a:r>
              <a:rPr lang="en-US" dirty="0"/>
              <a:t> We Headed for A Recession?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CABD5-25E0-F640-3F0B-5C32983CE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159"/>
            <a:ext cx="10515600" cy="4855779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Uncertain.</a:t>
            </a:r>
          </a:p>
          <a:p>
            <a:r>
              <a:rPr lang="en-US" dirty="0"/>
              <a:t>Forecasts are all over the place.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IMF forecasting 2.4% in 2026.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30-50% chance of a recession by some models.</a:t>
            </a:r>
          </a:p>
          <a:p>
            <a:pPr>
              <a:spcAft>
                <a:spcPts val="1000"/>
              </a:spcAft>
            </a:pPr>
            <a:r>
              <a:rPr lang="en-US" dirty="0"/>
              <a:t>A slowdown in economic growth seems inevitable.</a:t>
            </a:r>
          </a:p>
          <a:p>
            <a:r>
              <a:rPr lang="en-US" dirty="0"/>
              <a:t>A bout of stagflation unlikely, but possible.</a:t>
            </a:r>
          </a:p>
          <a:p>
            <a:r>
              <a:rPr lang="en-US" dirty="0"/>
              <a:t>Housing:</a:t>
            </a:r>
          </a:p>
          <a:p>
            <a:pPr lvl="1"/>
            <a:r>
              <a:rPr lang="en-US" dirty="0"/>
              <a:t>Prices are coming down across CA.</a:t>
            </a:r>
          </a:p>
          <a:p>
            <a:pPr lvl="1"/>
            <a:r>
              <a:rPr lang="en-US" dirty="0"/>
              <a:t>Building is getting more expensive.</a:t>
            </a:r>
          </a:p>
          <a:p>
            <a:pPr lvl="1"/>
            <a:r>
              <a:rPr lang="en-US" dirty="0"/>
              <a:t>Interest rates are likely stuck around where they are for a while.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C91C1-8B56-9F9E-781D-D41E7ECC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35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57DD-A050-0377-8FE3-CC5A44C19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Cal</a:t>
            </a:r>
            <a:r>
              <a:rPr lang="en-US" dirty="0"/>
              <a:t>ifornia Real Estate: Studies Suggest…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3F623-A80E-91D0-3E7B-6440C24A4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Price growth: </a:t>
            </a:r>
            <a:r>
              <a:rPr lang="en-US" b="0" dirty="0"/>
              <a:t>perhaps 3-4% in 2026, though I think this is optimistic.</a:t>
            </a:r>
          </a:p>
          <a:p>
            <a:r>
              <a:rPr lang="en-US" dirty="0"/>
              <a:t>Sales activity: </a:t>
            </a:r>
            <a:r>
              <a:rPr lang="en-US" b="0" dirty="0"/>
              <a:t>up 2% in 2026, perhaps realistic.</a:t>
            </a:r>
          </a:p>
          <a:p>
            <a:r>
              <a:rPr lang="en-US" dirty="0"/>
              <a:t>Mortgage rates: </a:t>
            </a:r>
            <a:r>
              <a:rPr lang="en-US" b="0" dirty="0"/>
              <a:t>easing to 6% in </a:t>
            </a:r>
            <a:r>
              <a:rPr lang="en-US" b="0"/>
              <a:t>2026.ww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C1E9A-54B5-FDD2-B356-0ED47059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2737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E4E855C-44EC-B691-EB6D-FE1D45B62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My</a:t>
            </a:r>
            <a:r>
              <a:rPr lang="en-US" dirty="0"/>
              <a:t> Biggest Worry: Lots of Building (3,405)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1D1ED-5EA4-8149-9165-659614218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27237C2-0856-703F-1FAB-154CE7D8B06A}"/>
              </a:ext>
            </a:extLst>
          </p:cNvPr>
          <p:cNvSpPr txBox="1">
            <a:spLocks/>
          </p:cNvSpPr>
          <p:nvPr/>
        </p:nvSpPr>
        <p:spPr>
          <a:xfrm>
            <a:off x="838200" y="1111687"/>
            <a:ext cx="5157787" cy="8899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North San Rafael (1,852 units) 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C318CCD8-9F14-E63F-DE63-95A3B67EA6F0}"/>
              </a:ext>
            </a:extLst>
          </p:cNvPr>
          <p:cNvSpPr txBox="1">
            <a:spLocks/>
          </p:cNvSpPr>
          <p:nvPr/>
        </p:nvSpPr>
        <p:spPr>
          <a:xfrm>
            <a:off x="838200" y="1935600"/>
            <a:ext cx="5157787" cy="15913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1,422 units	Northgate Town Square</a:t>
            </a:r>
          </a:p>
          <a:p>
            <a:r>
              <a:rPr lang="en-US" sz="2400" dirty="0"/>
              <a:t>200		555 Northgate Dr.</a:t>
            </a:r>
          </a:p>
          <a:p>
            <a:r>
              <a:rPr lang="en-US" sz="2400" dirty="0"/>
              <a:t>230		4040 Civic Center Dr.</a:t>
            </a:r>
          </a:p>
          <a:p>
            <a:endParaRPr lang="en-US" sz="2400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AAD9285-FAC2-311F-A587-2F7D76E2D931}"/>
              </a:ext>
            </a:extLst>
          </p:cNvPr>
          <p:cNvSpPr txBox="1">
            <a:spLocks/>
          </p:cNvSpPr>
          <p:nvPr/>
        </p:nvSpPr>
        <p:spPr>
          <a:xfrm>
            <a:off x="6170612" y="1325563"/>
            <a:ext cx="5183188" cy="6760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Central San Rafael (1,553 units)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C6708D1F-925A-BDDF-D191-BB4DC8C57B03}"/>
              </a:ext>
            </a:extLst>
          </p:cNvPr>
          <p:cNvSpPr txBox="1">
            <a:spLocks/>
          </p:cNvSpPr>
          <p:nvPr/>
        </p:nvSpPr>
        <p:spPr>
          <a:xfrm>
            <a:off x="6170612" y="1935600"/>
            <a:ext cx="5183188" cy="429462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64	Dominican Residential Dev</a:t>
            </a:r>
          </a:p>
          <a:p>
            <a:r>
              <a:rPr lang="en-US" dirty="0"/>
              <a:t>120	703 3rd St.</a:t>
            </a:r>
          </a:p>
          <a:p>
            <a:r>
              <a:rPr lang="en-US" dirty="0"/>
              <a:t>155	1515 Fourth St.</a:t>
            </a:r>
          </a:p>
          <a:p>
            <a:r>
              <a:rPr lang="en-US" dirty="0"/>
              <a:t>188	1230 Fifth Ave.</a:t>
            </a:r>
          </a:p>
          <a:p>
            <a:r>
              <a:rPr lang="en-US" dirty="0"/>
              <a:t>35	4th St. and Grand Ave.</a:t>
            </a:r>
          </a:p>
          <a:p>
            <a:r>
              <a:rPr lang="en-US" dirty="0"/>
              <a:t>345	4th Street Market</a:t>
            </a:r>
          </a:p>
          <a:p>
            <a:r>
              <a:rPr lang="en-US" dirty="0"/>
              <a:t>105	790 Mission Ave</a:t>
            </a:r>
          </a:p>
          <a:p>
            <a:r>
              <a:rPr lang="en-US" dirty="0"/>
              <a:t>210	930 Irwin St.</a:t>
            </a:r>
          </a:p>
          <a:p>
            <a:r>
              <a:rPr lang="en-US" dirty="0"/>
              <a:t>200	700 Irwin St.</a:t>
            </a:r>
          </a:p>
          <a:p>
            <a:r>
              <a:rPr lang="en-US" dirty="0"/>
              <a:t>131	900 A St.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3C09A-165A-07D6-A00B-9F70A985BBF1}"/>
              </a:ext>
            </a:extLst>
          </p:cNvPr>
          <p:cNvSpPr txBox="1"/>
          <p:nvPr/>
        </p:nvSpPr>
        <p:spPr>
          <a:xfrm>
            <a:off x="838200" y="3886847"/>
            <a:ext cx="3939284" cy="193899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How many more students?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Vs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How much more tax revenue?</a:t>
            </a:r>
          </a:p>
        </p:txBody>
      </p:sp>
    </p:spTree>
    <p:extLst>
      <p:ext uri="{BB962C8B-B14F-4D97-AF65-F5344CB8AC3E}">
        <p14:creationId xmlns:p14="http://schemas.microsoft.com/office/powerpoint/2010/main" val="31520569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C52A2-4E01-D948-9B15-5309A3FF7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4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Alt</a:t>
            </a:r>
            <a:r>
              <a:rPr lang="en-US" dirty="0"/>
              <a:t>ers the Forecast a Bit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F5599F9-76DE-31E3-03A6-7F014AB47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3103543" y="1704435"/>
            <a:ext cx="5984914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BEC08-7287-A7F1-FD62-F3E6388F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F2C21B-65DC-5A9A-FB90-E2B5A982934F}"/>
              </a:ext>
            </a:extLst>
          </p:cNvPr>
          <p:cNvSpPr txBox="1"/>
          <p:nvPr/>
        </p:nvSpPr>
        <p:spPr>
          <a:xfrm>
            <a:off x="3103543" y="1273548"/>
            <a:ext cx="61496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Marin County Total Public School Enrollment (TK-12)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6DDCFF-6E2F-5B9E-2A17-A9DB6B571D30}"/>
              </a:ext>
            </a:extLst>
          </p:cNvPr>
          <p:cNvCxnSpPr/>
          <p:nvPr/>
        </p:nvCxnSpPr>
        <p:spPr>
          <a:xfrm flipV="1">
            <a:off x="7230359" y="1875934"/>
            <a:ext cx="0" cy="257351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5906286-7F97-A559-1655-7975E264503C}"/>
              </a:ext>
            </a:extLst>
          </p:cNvPr>
          <p:cNvSpPr txBox="1"/>
          <p:nvPr/>
        </p:nvSpPr>
        <p:spPr>
          <a:xfrm>
            <a:off x="9272751" y="2669898"/>
            <a:ext cx="19844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Reverse trend?</a:t>
            </a:r>
          </a:p>
          <a:p>
            <a:r>
              <a:rPr lang="en-US" sz="2200" dirty="0"/>
              <a:t>Stabilize?</a:t>
            </a:r>
          </a:p>
          <a:p>
            <a:r>
              <a:rPr lang="en-US" sz="2200" dirty="0"/>
              <a:t>Slower decline?</a:t>
            </a:r>
          </a:p>
        </p:txBody>
      </p:sp>
    </p:spTree>
    <p:extLst>
      <p:ext uri="{BB962C8B-B14F-4D97-AF65-F5344CB8AC3E}">
        <p14:creationId xmlns:p14="http://schemas.microsoft.com/office/powerpoint/2010/main" val="42481179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15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00B6E-224F-1D62-FECD-43AB5AFEF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1756E-670F-4412-7AC9-1C280ADE3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Inv</a:t>
            </a:r>
            <a:r>
              <a:rPr lang="en-US" dirty="0"/>
              <a:t>estment Levels Are Low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E91F01-15AF-4F5E-5D07-3EB029D50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8A8EA-4750-D2F9-95C7-ECBF9253D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A531B4D-415C-29B7-D6D7-D07D813F70F3}"/>
              </a:ext>
            </a:extLst>
          </p:cNvPr>
          <p:cNvGrpSpPr/>
          <p:nvPr/>
        </p:nvGrpSpPr>
        <p:grpSpPr>
          <a:xfrm>
            <a:off x="5130353" y="4423535"/>
            <a:ext cx="1321227" cy="992873"/>
            <a:chOff x="4382067" y="3244797"/>
            <a:chExt cx="1321227" cy="99287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4FBB02-404E-C45D-E521-13041DF40260}"/>
                </a:ext>
              </a:extLst>
            </p:cNvPr>
            <p:cNvSpPr txBox="1"/>
            <p:nvPr/>
          </p:nvSpPr>
          <p:spPr>
            <a:xfrm>
              <a:off x="4598504" y="3591339"/>
              <a:ext cx="11047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About 0.8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CA22A6-0FB5-EDF6-91CB-8779AD170E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82067" y="3244797"/>
              <a:ext cx="543697" cy="346542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9172A8D-0946-D0BA-2E1C-026A52FC6C6F}"/>
              </a:ext>
            </a:extLst>
          </p:cNvPr>
          <p:cNvGrpSpPr/>
          <p:nvPr/>
        </p:nvGrpSpPr>
        <p:grpSpPr>
          <a:xfrm>
            <a:off x="3073180" y="4423535"/>
            <a:ext cx="1104790" cy="992873"/>
            <a:chOff x="4598504" y="3244797"/>
            <a:chExt cx="1104790" cy="99287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433F79-07CD-0646-DB0E-078919CC6D5A}"/>
                </a:ext>
              </a:extLst>
            </p:cNvPr>
            <p:cNvSpPr txBox="1"/>
            <p:nvPr/>
          </p:nvSpPr>
          <p:spPr>
            <a:xfrm>
              <a:off x="4598504" y="3591339"/>
              <a:ext cx="11047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About 0.9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E2BE40A-FCC8-10DD-B5CD-148EC434AB92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H="1" flipV="1">
              <a:off x="5146090" y="3244797"/>
              <a:ext cx="4809" cy="346542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372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E37DF-0631-1C6F-B6D5-502BF1D76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4FED3-7EC4-808E-355B-72190DA7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79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Hou</a:t>
            </a:r>
            <a:r>
              <a:rPr lang="en-US" dirty="0"/>
              <a:t>sing Starts: A Little Low Throughout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5BC8F-711A-22CD-5D5C-06255FA44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8E5E77-55DA-C83A-74CA-B5BCC62AC8EB}"/>
              </a:ext>
            </a:extLst>
          </p:cNvPr>
          <p:cNvSpPr/>
          <p:nvPr/>
        </p:nvSpPr>
        <p:spPr>
          <a:xfrm>
            <a:off x="4934869" y="3715626"/>
            <a:ext cx="388620" cy="3543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5303EE-8099-983D-A05B-36105241D79E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BA686F9-87D4-297E-AE2F-3661CBE88885}"/>
              </a:ext>
            </a:extLst>
          </p:cNvPr>
          <p:cNvSpPr/>
          <p:nvPr/>
        </p:nvSpPr>
        <p:spPr>
          <a:xfrm>
            <a:off x="7880491" y="2822222"/>
            <a:ext cx="2347242" cy="144497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36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F5513-23C6-9C94-0B69-8BD012A29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55B9B-4E48-5061-580C-02872AF08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Gov</a:t>
            </a:r>
            <a:r>
              <a:rPr lang="en-US" dirty="0"/>
              <a:t>ernment Spending Didn’t Help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75ADF7-7C1C-72BC-F14B-D7D5E9B81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2D21A-41AD-5804-56EA-2B4458B5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210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F3AE0-1B2E-FE45-8A8E-9B3243F43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Con</a:t>
            </a:r>
            <a:r>
              <a:rPr lang="en-US" dirty="0"/>
              <a:t>tributions to GDP: Government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7753C-806E-E44C-9F64-A4B843F7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9850DFB-11F9-2A43-BF2B-9AB7E70B8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0609" y="1191149"/>
            <a:ext cx="10070781" cy="503539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1F5A91-3A71-0A42-B4DD-2D81DAC41220}"/>
              </a:ext>
            </a:extLst>
          </p:cNvPr>
          <p:cNvSpPr/>
          <p:nvPr/>
        </p:nvSpPr>
        <p:spPr>
          <a:xfrm>
            <a:off x="9197163" y="2024311"/>
            <a:ext cx="1799083" cy="141664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6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35007</TotalTime>
  <Words>1872</Words>
  <Application>Microsoft Macintosh PowerPoint</Application>
  <PresentationFormat>Widescreen</PresentationFormat>
  <Paragraphs>321</Paragraphs>
  <Slides>56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Calibri</vt:lpstr>
      <vt:lpstr>Courier New</vt:lpstr>
      <vt:lpstr>Times New Roman</vt:lpstr>
      <vt:lpstr>Wingdings</vt:lpstr>
      <vt:lpstr>Custom Design</vt:lpstr>
      <vt:lpstr>PowerPoint Presentation</vt:lpstr>
      <vt:lpstr>Outline</vt:lpstr>
      <vt:lpstr>Economic Indicators</vt:lpstr>
      <vt:lpstr>GDP: Quarterly Growth</vt:lpstr>
      <vt:lpstr>What Drove GDP to Such Growth?</vt:lpstr>
      <vt:lpstr>Investment Levels Are Low</vt:lpstr>
      <vt:lpstr>Housing Starts: A Little Low Throughout 2025</vt:lpstr>
      <vt:lpstr>Government Spending Didn’t Help</vt:lpstr>
      <vt:lpstr> Contributions to GDP: Government</vt:lpstr>
      <vt:lpstr>Monthly Changes in Federal Gov’t Employment</vt:lpstr>
      <vt:lpstr>Consumers Also Tightened</vt:lpstr>
      <vt:lpstr>Consumers Spending Less on Goods</vt:lpstr>
      <vt:lpstr>But SUPER High to Begin With!</vt:lpstr>
      <vt:lpstr>Monthly Changes in Nonfarm Employment</vt:lpstr>
      <vt:lpstr>Monthly Changes in Nonfarm Employment</vt:lpstr>
      <vt:lpstr>Employment Gap … is Growing</vt:lpstr>
      <vt:lpstr>Workers Are Coming Back</vt:lpstr>
      <vt:lpstr>Is Immigration Saving the Day?</vt:lpstr>
      <vt:lpstr>Immigrants to the Rescue? No longer</vt:lpstr>
      <vt:lpstr>Great Hesitation</vt:lpstr>
      <vt:lpstr>Labor Market Experience: Marin County</vt:lpstr>
      <vt:lpstr>And Stocks?</vt:lpstr>
      <vt:lpstr>Inflation</vt:lpstr>
      <vt:lpstr>Inflation: Latest Figures</vt:lpstr>
      <vt:lpstr>Inflation in the Last 3/6 Months – Still 3%</vt:lpstr>
      <vt:lpstr>Inflation: Latest Monthly Figures</vt:lpstr>
      <vt:lpstr>Inflation: Gas Prices</vt:lpstr>
      <vt:lpstr>The Fed: Conservative</vt:lpstr>
      <vt:lpstr>Federal Funds Rate</vt:lpstr>
      <vt:lpstr>What will the Fed Do?</vt:lpstr>
      <vt:lpstr>Fed: Reducing its Asset Holdings</vt:lpstr>
      <vt:lpstr>Treasuries</vt:lpstr>
      <vt:lpstr>Takeaways</vt:lpstr>
      <vt:lpstr>Real Estate &amp; Marin County</vt:lpstr>
      <vt:lpstr>Real Estate Prices</vt:lpstr>
      <vt:lpstr>RE Experiences … Similar And Not Good</vt:lpstr>
      <vt:lpstr>Median Home Prices w/in Marin</vt:lpstr>
      <vt:lpstr>Home Price Changes w/in Marin</vt:lpstr>
      <vt:lpstr>Mortgage Rates</vt:lpstr>
      <vt:lpstr>Mortgage Rates – Recent Experience</vt:lpstr>
      <vt:lpstr>Takeaways</vt:lpstr>
      <vt:lpstr>Bigger Picture: Uncertainty</vt:lpstr>
      <vt:lpstr>Policy Uncertainty Index</vt:lpstr>
      <vt:lpstr>Policy Uncertainty Index – Last 10 Years</vt:lpstr>
      <vt:lpstr>Policy Uncertainty Index – Trade</vt:lpstr>
      <vt:lpstr>Uncertainties</vt:lpstr>
      <vt:lpstr>AI and Investment</vt:lpstr>
      <vt:lpstr>Tariffs and Price Effects</vt:lpstr>
      <vt:lpstr>Consumer Confidence is Waning</vt:lpstr>
      <vt:lpstr>Monetary Policy after Jerome Powell?</vt:lpstr>
      <vt:lpstr>Summary</vt:lpstr>
      <vt:lpstr>Are We Headed for A Recession?</vt:lpstr>
      <vt:lpstr>California Real Estate: Studies Suggest…</vt:lpstr>
      <vt:lpstr>My Biggest Worry: Lots of Building (3,405)</vt:lpstr>
      <vt:lpstr>Alters the Forecast a Bit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480</cp:revision>
  <cp:lastPrinted>2026-05-04T16:05:19Z</cp:lastPrinted>
  <dcterms:created xsi:type="dcterms:W3CDTF">2017-05-03T22:30:38Z</dcterms:created>
  <dcterms:modified xsi:type="dcterms:W3CDTF">2026-05-04T16:05:31Z</dcterms:modified>
</cp:coreProperties>
</file>