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81"/>
  </p:notesMasterIdLst>
  <p:sldIdLst>
    <p:sldId id="4142" r:id="rId2"/>
    <p:sldId id="3943" r:id="rId3"/>
    <p:sldId id="4347" r:id="rId4"/>
    <p:sldId id="4754" r:id="rId5"/>
    <p:sldId id="4539" r:id="rId6"/>
    <p:sldId id="4756" r:id="rId7"/>
    <p:sldId id="4758" r:id="rId8"/>
    <p:sldId id="4759" r:id="rId9"/>
    <p:sldId id="4485" r:id="rId10"/>
    <p:sldId id="4770" r:id="rId11"/>
    <p:sldId id="278" r:id="rId12"/>
    <p:sldId id="4316" r:id="rId13"/>
    <p:sldId id="4438" r:id="rId14"/>
    <p:sldId id="4200" r:id="rId15"/>
    <p:sldId id="4359" r:id="rId16"/>
    <p:sldId id="4415" r:id="rId17"/>
    <p:sldId id="4433" r:id="rId18"/>
    <p:sldId id="4771" r:id="rId19"/>
    <p:sldId id="4761" r:id="rId20"/>
    <p:sldId id="4221" r:id="rId21"/>
    <p:sldId id="4677" r:id="rId22"/>
    <p:sldId id="4565" r:id="rId23"/>
    <p:sldId id="4413" r:id="rId24"/>
    <p:sldId id="4763" r:id="rId25"/>
    <p:sldId id="3970" r:id="rId26"/>
    <p:sldId id="3972" r:id="rId27"/>
    <p:sldId id="4507" r:id="rId28"/>
    <p:sldId id="4168" r:id="rId29"/>
    <p:sldId id="4647" r:id="rId30"/>
    <p:sldId id="4764" r:id="rId31"/>
    <p:sldId id="4740" r:id="rId32"/>
    <p:sldId id="4743" r:id="rId33"/>
    <p:sldId id="4746" r:id="rId34"/>
    <p:sldId id="4651" r:id="rId35"/>
    <p:sldId id="4657" r:id="rId36"/>
    <p:sldId id="1197" r:id="rId37"/>
    <p:sldId id="4749" r:id="rId38"/>
    <p:sldId id="4734" r:id="rId39"/>
    <p:sldId id="4639" r:id="rId40"/>
    <p:sldId id="4735" r:id="rId41"/>
    <p:sldId id="4683" r:id="rId42"/>
    <p:sldId id="4737" r:id="rId43"/>
    <p:sldId id="4744" r:id="rId44"/>
    <p:sldId id="4745" r:id="rId45"/>
    <p:sldId id="504" r:id="rId46"/>
    <p:sldId id="505" r:id="rId47"/>
    <p:sldId id="4739" r:id="rId48"/>
    <p:sldId id="4559" r:id="rId49"/>
    <p:sldId id="4595" r:id="rId50"/>
    <p:sldId id="4628" r:id="rId51"/>
    <p:sldId id="4742" r:id="rId52"/>
    <p:sldId id="4652" r:id="rId53"/>
    <p:sldId id="4768" r:id="rId54"/>
    <p:sldId id="4313" r:id="rId55"/>
    <p:sldId id="1170" r:id="rId56"/>
    <p:sldId id="4769" r:id="rId57"/>
    <p:sldId id="4321" r:id="rId58"/>
    <p:sldId id="4653" r:id="rId59"/>
    <p:sldId id="4682" r:id="rId60"/>
    <p:sldId id="4680" r:id="rId61"/>
    <p:sldId id="4434" r:id="rId62"/>
    <p:sldId id="4681" r:id="rId63"/>
    <p:sldId id="4317" r:id="rId64"/>
    <p:sldId id="4053" r:id="rId65"/>
    <p:sldId id="272" r:id="rId66"/>
    <p:sldId id="374" r:id="rId67"/>
    <p:sldId id="267" r:id="rId68"/>
    <p:sldId id="4147" r:id="rId69"/>
    <p:sldId id="354" r:id="rId70"/>
    <p:sldId id="293" r:id="rId71"/>
    <p:sldId id="4389" r:id="rId72"/>
    <p:sldId id="271" r:id="rId73"/>
    <p:sldId id="4650" r:id="rId74"/>
    <p:sldId id="4392" r:id="rId75"/>
    <p:sldId id="4427" r:id="rId76"/>
    <p:sldId id="4504" r:id="rId77"/>
    <p:sldId id="4544" r:id="rId78"/>
    <p:sldId id="4381" r:id="rId79"/>
    <p:sldId id="4676" r:id="rId8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476" autoAdjust="0"/>
    <p:restoredTop sz="94658"/>
  </p:normalViewPr>
  <p:slideViewPr>
    <p:cSldViewPr snapToGrid="0" snapToObjects="1">
      <p:cViewPr varScale="1">
        <p:scale>
          <a:sx n="120" d="100"/>
          <a:sy n="120" d="100"/>
        </p:scale>
        <p:origin x="1000" y="1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5/15/25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Graph: </a:t>
            </a:r>
            <a:r>
              <a:rPr lang="en-US" b="1" baseline="0" dirty="0" err="1"/>
              <a:t>gdp_pot_grow.png</a:t>
            </a: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The Point: </a:t>
            </a:r>
            <a:r>
              <a:rPr lang="en-US" baseline="0" dirty="0"/>
              <a:t>From 1990 – 2007, average annual US GDP growth pre-crisis is 2.94%. However, post-crisis US GDP growth is 2.19% (0.75 percentage points lower). Why is has the recovery been sluggish?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Note: </a:t>
            </a:r>
            <a:r>
              <a:rPr lang="en-US" dirty="0"/>
              <a:t>At the</a:t>
            </a:r>
            <a:r>
              <a:rPr lang="en-US" baseline="0" dirty="0"/>
              <a:t> recession’s height, the gap between quarterly GDP growth and potential growth was 2.5 percentage points.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56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6541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318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49F86-F986-20AA-14AD-A6C171D4D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E0573F-3AFB-454B-B093-4B1C4BDFEE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46346D-FABE-B9EC-9F57-E7C00F0E49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9D52A-B884-28E7-FAE5-2103345231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776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65817-A35C-681E-ACAE-412AE10D0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2B1BFF-E008-3C55-D0FF-C23601685D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C08E8E-8AA6-19F2-E117-F91CFACDD3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17F9E4-A7CC-A0AA-1F79-35DB0ABF1A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1240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FDFB2-6D5E-4521-5AE8-184D4A38E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B30EBC-24F8-6BB7-0C7E-85427B4ED8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E95017-F645-0C8D-DA27-3459DE3478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Warwick McKibbin, Megan Hogan, and Marcus Noland, “The International Economic Implications of a Second Trump Presidency,” Working Paper 24-20, Peterson Institute of International </a:t>
            </a:r>
            <a:r>
              <a:rPr lang="en-US" dirty="0" err="1"/>
              <a:t>Econnomics</a:t>
            </a:r>
            <a:r>
              <a:rPr lang="en-US" dirty="0"/>
              <a:t>, September 2024.</a:t>
            </a:r>
          </a:p>
          <a:p>
            <a:r>
              <a:rPr lang="en-US" dirty="0"/>
              <a:t>https://</a:t>
            </a:r>
            <a:r>
              <a:rPr lang="en-US" dirty="0" err="1"/>
              <a:t>www.piie.com</a:t>
            </a:r>
            <a:r>
              <a:rPr lang="en-US" dirty="0"/>
              <a:t>/publications/working-papers/2024/international-economic-implications-second-trump-presidency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783749-5F9C-F1CB-E385-9540584051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0487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D5FB7-DFAB-D301-3BE3-A5711A321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E54386-4973-CD8A-542B-CC793C95A4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2DD3AF-ED9E-5315-CE79-A8712D9772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Luis Melgar and Rachel Lerman, “</a:t>
            </a:r>
            <a:r>
              <a:rPr lang="en-US" b="0" i="0" dirty="0">
                <a:solidFill>
                  <a:srgbClr val="111111"/>
                </a:solidFill>
                <a:effectLst/>
                <a:latin typeface="var(--wpds-fonts-headline)"/>
              </a:rPr>
              <a:t>See which products Trump’s tariffs could make more expensive,” Washington Post, December 5, 2024.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111111"/>
                </a:solidFill>
                <a:effectLst/>
                <a:latin typeface="var(--wpds-fonts-headline)"/>
              </a:rPr>
              <a:t>https://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var(--wpds-fonts-headline)"/>
              </a:rPr>
              <a:t>www.washingtonpost.com</a:t>
            </a:r>
            <a:r>
              <a:rPr lang="en-US" b="0" i="0" dirty="0">
                <a:solidFill>
                  <a:srgbClr val="111111"/>
                </a:solidFill>
                <a:effectLst/>
                <a:latin typeface="var(--wpds-fonts-headline)"/>
              </a:rPr>
              <a:t>/business/2024/12/05/trump-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var(--wpds-fonts-headline)"/>
              </a:rPr>
              <a:t>china</a:t>
            </a:r>
            <a:r>
              <a:rPr lang="en-US" b="0" i="0" dirty="0">
                <a:solidFill>
                  <a:srgbClr val="111111"/>
                </a:solidFill>
                <a:effectLst/>
                <a:latin typeface="var(--wpds-fonts-headline)"/>
              </a:rPr>
              <a:t>-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var(--wpds-fonts-headline)"/>
              </a:rPr>
              <a:t>mexico</a:t>
            </a:r>
            <a:r>
              <a:rPr lang="en-US" b="0" i="0" dirty="0">
                <a:solidFill>
                  <a:srgbClr val="111111"/>
                </a:solidFill>
                <a:effectLst/>
                <a:latin typeface="var(--wpds-fonts-headline)"/>
              </a:rPr>
              <a:t>-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var(--wpds-fonts-headline)"/>
              </a:rPr>
              <a:t>canada</a:t>
            </a:r>
            <a:r>
              <a:rPr lang="en-US" b="0" i="0" dirty="0">
                <a:solidFill>
                  <a:srgbClr val="111111"/>
                </a:solidFill>
                <a:effectLst/>
                <a:latin typeface="var(--wpds-fonts-headline)"/>
              </a:rPr>
              <a:t>-tariffs-prices/?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var(--wpds-fonts-headline)"/>
              </a:rPr>
              <a:t>utm_campaign</a:t>
            </a:r>
            <a:r>
              <a:rPr lang="en-US" b="0" i="0" dirty="0">
                <a:solidFill>
                  <a:srgbClr val="111111"/>
                </a:solidFill>
                <a:effectLst/>
                <a:latin typeface="var(--wpds-fonts-headline)"/>
              </a:rPr>
              <a:t>=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var(--wpds-fonts-headline)"/>
              </a:rPr>
              <a:t>wp_evening_edition&amp;utm_medium</a:t>
            </a:r>
            <a:r>
              <a:rPr lang="en-US" b="0" i="0" dirty="0">
                <a:solidFill>
                  <a:srgbClr val="111111"/>
                </a:solidFill>
                <a:effectLst/>
                <a:latin typeface="var(--wpds-fonts-headline)"/>
              </a:rPr>
              <a:t>=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var(--wpds-fonts-headline)"/>
              </a:rPr>
              <a:t>email&amp;utm_source</a:t>
            </a:r>
            <a:r>
              <a:rPr lang="en-US" b="0" i="0" dirty="0">
                <a:solidFill>
                  <a:srgbClr val="111111"/>
                </a:solidFill>
                <a:effectLst/>
                <a:latin typeface="var(--wpds-fonts-headline)"/>
              </a:rPr>
              <a:t>=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var(--wpds-fonts-headline)"/>
              </a:rPr>
              <a:t>newsletter&amp;carta-url</a:t>
            </a:r>
            <a:r>
              <a:rPr lang="en-US" b="0" i="0" dirty="0">
                <a:solidFill>
                  <a:srgbClr val="111111"/>
                </a:solidFill>
                <a:effectLst/>
                <a:latin typeface="var(--wpds-fonts-headline)"/>
              </a:rPr>
              <a:t>=https%3A%2F%2Fs2.washingtonpost.com%2Fcar-ln-tr%2F3fd6330%2F67522261e179af1b45e73c5e%2F597273baade4e21a847d94bd%2F27%2F50%2F67522261e179af1b45e73c5e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111111"/>
              </a:solidFill>
              <a:effectLst/>
              <a:latin typeface="var(--wpds-fonts-headline)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C13AF-1B01-793C-EC54-326339116B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2320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Since</a:t>
            </a:r>
            <a:r>
              <a:rPr lang="en-US" baseline="0" dirty="0"/>
              <a:t> 2010, average</a:t>
            </a:r>
            <a:r>
              <a:rPr lang="en-US" dirty="0"/>
              <a:t> government spending growth is </a:t>
            </a:r>
            <a:r>
              <a:rPr lang="en-US" baseline="0" dirty="0"/>
              <a:t>shrinking, resulting in a negative average contribution to GDP growth post-recession of -0.8 percentage points</a:t>
            </a:r>
          </a:p>
          <a:p>
            <a:pPr marL="228600" indent="-228600">
              <a:buAutoNum type="arabicParenBoth"/>
            </a:pPr>
            <a:r>
              <a:rPr lang="en-US" baseline="0" dirty="0"/>
              <a:t>Note that average quarterly government spending growth is 0.42% from 1990-2007 and -0.17% in 2010+ (annualized, 1990-2007 =</a:t>
            </a:r>
            <a:r>
              <a:rPr lang="en-US" baseline="0" dirty="0">
                <a:sym typeface="Wingdings" panose="05000000000000000000" pitchFamily="2" charset="2"/>
              </a:rPr>
              <a:t> 1.68%; 2010+ = -0.70%)</a:t>
            </a:r>
            <a:r>
              <a:rPr lang="en-US" baseline="0" dirty="0"/>
              <a:t>.</a:t>
            </a:r>
          </a:p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314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baseline="0" dirty="0"/>
              <a:t>US household debt relative to GDP rose until the latest recession.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Households have reduced debt relative to GDP 11% since it’s peak in 2008 (at 99%).</a:t>
            </a:r>
          </a:p>
          <a:p>
            <a:pPr marL="228600" indent="-228600">
              <a:buAutoNum type="arabicParenBoth"/>
            </a:pPr>
            <a:endParaRPr lang="en-US" baseline="0" dirty="0"/>
          </a:p>
          <a:p>
            <a:pPr marL="0" indent="0">
              <a:buNone/>
            </a:pPr>
            <a:r>
              <a:rPr lang="en-US" b="1" baseline="0" dirty="0"/>
              <a:t>Conclusion:</a:t>
            </a:r>
            <a:r>
              <a:rPr lang="en-US" b="0" baseline="0" dirty="0"/>
              <a:t> Falling household debt likely contributes to slower consumption growth since the recession. </a:t>
            </a:r>
          </a:p>
          <a:p>
            <a:pPr marL="0" indent="0">
              <a:buNone/>
            </a:pPr>
            <a:endParaRPr lang="en-US" b="0" baseline="0" dirty="0"/>
          </a:p>
          <a:p>
            <a:pPr marL="0" indent="0">
              <a:buNone/>
            </a:pPr>
            <a:r>
              <a:rPr lang="en-US" b="0" baseline="0" dirty="0"/>
              <a:t>Chart:  </a:t>
            </a:r>
            <a:r>
              <a:rPr lang="en-US" b="0" baseline="0"/>
              <a:t>HHPERCT.png</a:t>
            </a:r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36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PAYEMS.png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3222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aseline="0" dirty="0" err="1"/>
              <a:t>treas_recent.png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688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PAYEMS.png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799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Charts:</a:t>
            </a:r>
          </a:p>
          <a:p>
            <a:r>
              <a:rPr lang="en-US" dirty="0" err="1"/>
              <a:t>homeprices_recession.png</a:t>
            </a:r>
            <a:endParaRPr lang="en-US" dirty="0"/>
          </a:p>
          <a:p>
            <a:r>
              <a:rPr lang="en-US" dirty="0" err="1"/>
              <a:t>housing.png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62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DB170-4240-8A74-1E88-261EEA8D2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25B975-4C9A-A68E-1AD7-5072C47DE7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BA6D20-F8F2-A424-45DA-74EF2D49AE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PAYEMS.png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324A9E-46D1-45CE-B930-57D4C14529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018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payroll_recent.png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40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The fed funds rate is the interest</a:t>
            </a:r>
            <a:r>
              <a:rPr lang="en-US" baseline="0" dirty="0"/>
              <a:t> rate on overnight loans between banks. Think of it as the baseline interest rate on which banks base all other interest rates (e.g. mortgage rates)</a:t>
            </a:r>
            <a:endParaRPr lang="en-US" dirty="0"/>
          </a:p>
          <a:p>
            <a:pPr marL="228600" indent="-228600">
              <a:buAutoNum type="arabicParenBoth"/>
            </a:pPr>
            <a:r>
              <a:rPr lang="en-US" dirty="0"/>
              <a:t>FOMC</a:t>
            </a:r>
            <a:r>
              <a:rPr lang="en-US" baseline="0" dirty="0"/>
              <a:t> lowers the fed funds rate during recessions and raises the fed funds rate during expansions</a:t>
            </a:r>
          </a:p>
          <a:p>
            <a:pPr marL="228600" indent="-228600">
              <a:buAutoNum type="arabicParenBoth"/>
            </a:pPr>
            <a:r>
              <a:rPr lang="en-US" dirty="0"/>
              <a:t>Fed funds rate peaked in the 1980s as then</a:t>
            </a:r>
            <a:r>
              <a:rPr lang="en-US" baseline="0" dirty="0"/>
              <a:t> Chairman Paul Volcker sought to reign in “run away” inflation of the 1970s; doing so resulted in a recession in the early 1980s.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Since the 2008-09 recession, the fed funds rate has been kept near zero. </a:t>
            </a:r>
          </a:p>
          <a:p>
            <a:pPr marL="228600" indent="-228600">
              <a:buAutoNum type="arabicParenBoth"/>
            </a:pPr>
            <a:r>
              <a:rPr lang="en-US" baseline="0" dirty="0"/>
              <a:t>During the 2008-09 recession, Federal Reserve turned to unconventional tools to influence longer term interest rates to further stimulate the economy - QE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FedFunds.png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67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GDPNow</a:t>
            </a:r>
            <a:r>
              <a:rPr lang="en-US" dirty="0"/>
              <a:t> 2.4%; blue chips consensus 1.5% implies 2.9%, or 2.7%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396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aseline="0" dirty="0" err="1"/>
              <a:t>treas_recent.png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3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25F7E-7B9B-54EE-5D86-D207BF02C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62933A-6C2A-2EC5-6326-C74681A3D5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307A6A-D8F7-8C17-2CDB-B55FBE0EAE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C31B5D-04C8-9D99-6D0A-3E42238DCC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60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McCormick, “Trump Calls Tariffs the ‘Most Beautiful Word’,” WSJ, 10/14/24</a:t>
            </a:r>
          </a:p>
          <a:p>
            <a:r>
              <a:rPr lang="en-US" dirty="0"/>
              <a:t>https://</a:t>
            </a:r>
            <a:r>
              <a:rPr lang="en-US" dirty="0" err="1"/>
              <a:t>www.wsj.com</a:t>
            </a:r>
            <a:r>
              <a:rPr lang="en-US" dirty="0"/>
              <a:t>/</a:t>
            </a:r>
            <a:r>
              <a:rPr lang="en-US" dirty="0" err="1"/>
              <a:t>livecoverage</a:t>
            </a:r>
            <a:r>
              <a:rPr lang="en-US" dirty="0"/>
              <a:t>/harris-trump-election-10-16-2024/card/trump-calls-tariffs-the-most-beautiful-word--YMVPAupw4EjBRp6yobOy</a:t>
            </a:r>
          </a:p>
          <a:p>
            <a:endParaRPr lang="en-US" dirty="0"/>
          </a:p>
          <a:p>
            <a:r>
              <a:rPr lang="en-US" dirty="0"/>
              <a:t>Swanson, “Harris and Trump Embrace Tariffs, Though Their Approaches Differ,” </a:t>
            </a:r>
            <a:r>
              <a:rPr lang="en-US" i="1" dirty="0"/>
              <a:t>New York Times</a:t>
            </a:r>
            <a:r>
              <a:rPr lang="en-US" i="0" dirty="0"/>
              <a:t>, Aug 27, 2024.</a:t>
            </a:r>
          </a:p>
          <a:p>
            <a:r>
              <a:rPr lang="en-US" dirty="0"/>
              <a:t>https://</a:t>
            </a:r>
            <a:r>
              <a:rPr lang="en-US" dirty="0" err="1"/>
              <a:t>www.nytimes.com</a:t>
            </a:r>
            <a:r>
              <a:rPr lang="en-US" dirty="0"/>
              <a:t>/2024/08/27/us/politics/trump-</a:t>
            </a:r>
            <a:r>
              <a:rPr lang="en-US" dirty="0" err="1"/>
              <a:t>harris</a:t>
            </a:r>
            <a:r>
              <a:rPr lang="en-US" dirty="0"/>
              <a:t>-</a:t>
            </a:r>
            <a:r>
              <a:rPr lang="en-US" dirty="0" err="1"/>
              <a:t>tariffs.html</a:t>
            </a:r>
            <a:endParaRPr lang="en-US" dirty="0"/>
          </a:p>
          <a:p>
            <a:endParaRPr lang="en-US" dirty="0"/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Retina Narrow"/>
              </a:rPr>
              <a:t>Toomey, “About Trump’s ‘Reciprocal’ Tariffs,” WSJ, 10/27/24</a:t>
            </a:r>
          </a:p>
          <a:p>
            <a:r>
              <a:rPr lang="en-US" dirty="0"/>
              <a:t>https://</a:t>
            </a:r>
            <a:r>
              <a:rPr lang="en-US" dirty="0" err="1"/>
              <a:t>www.wsj.com</a:t>
            </a:r>
            <a:r>
              <a:rPr lang="en-US" dirty="0"/>
              <a:t>/opinion/about-trumps-reciprocal-tariffs-he-wants-to-raise-taxes-and-thinks-im-the-stupid-one-5dc3c56c?mod=</a:t>
            </a:r>
            <a:r>
              <a:rPr lang="en-US" dirty="0" err="1"/>
              <a:t>itp_wsj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Krugman, “</a:t>
            </a:r>
            <a:r>
              <a:rPr lang="en-US" b="1" i="0" dirty="0">
                <a:effectLst/>
                <a:latin typeface="nyt-cheltenham-cond"/>
              </a:rPr>
              <a:t>Donald Trump on the Dollar, in His Own Words. NYT, 9/9/24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www.nytimes.com</a:t>
            </a:r>
            <a:r>
              <a:rPr lang="en-US" dirty="0"/>
              <a:t>/2024/09/09/opinion/trump-tariffs-reserve-</a:t>
            </a:r>
            <a:r>
              <a:rPr lang="en-US" dirty="0" err="1"/>
              <a:t>currency.html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Economist, “</a:t>
            </a:r>
            <a:r>
              <a:rPr lang="en-US" b="0" i="0" dirty="0">
                <a:solidFill>
                  <a:srgbClr val="0D0D0D"/>
                </a:solidFill>
                <a:effectLst/>
                <a:latin typeface="var(--ds-type-system-serif-lining)"/>
              </a:rPr>
              <a:t>Donald Trump is poised to smash Mexico with tariffs,” 11/7/24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0D0D0D"/>
                </a:solidFill>
                <a:effectLst/>
                <a:latin typeface="var(--ds-type-system-serif-lining)"/>
              </a:rPr>
              <a:t>https://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var(--ds-type-system-serif-lining)"/>
              </a:rPr>
              <a:t>www.economist.com</a:t>
            </a:r>
            <a:r>
              <a:rPr lang="en-US" b="0" i="0" dirty="0">
                <a:solidFill>
                  <a:srgbClr val="0D0D0D"/>
                </a:solidFill>
                <a:effectLst/>
                <a:latin typeface="var(--ds-type-system-serif-lining)"/>
              </a:rPr>
              <a:t>/the-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var(--ds-type-system-serif-lining)"/>
              </a:rPr>
              <a:t>americas</a:t>
            </a:r>
            <a:r>
              <a:rPr lang="en-US" b="0" i="0" dirty="0">
                <a:solidFill>
                  <a:srgbClr val="0D0D0D"/>
                </a:solidFill>
                <a:effectLst/>
                <a:latin typeface="var(--ds-type-system-serif-lining)"/>
              </a:rPr>
              <a:t>/2024/11/07/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var(--ds-type-system-serif-lining)"/>
              </a:rPr>
              <a:t>donald</a:t>
            </a:r>
            <a:r>
              <a:rPr lang="en-US" b="0" i="0" dirty="0">
                <a:solidFill>
                  <a:srgbClr val="0D0D0D"/>
                </a:solidFill>
                <a:effectLst/>
                <a:latin typeface="var(--ds-type-system-serif-lining)"/>
              </a:rPr>
              <a:t>-trump-is-poised-to-smash-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var(--ds-type-system-serif-lining)"/>
              </a:rPr>
              <a:t>mexico</a:t>
            </a:r>
            <a:r>
              <a:rPr lang="en-US" b="0" i="0" dirty="0">
                <a:solidFill>
                  <a:srgbClr val="0D0D0D"/>
                </a:solidFill>
                <a:effectLst/>
                <a:latin typeface="var(--ds-type-system-serif-lining)"/>
              </a:rPr>
              <a:t>-with-tariffs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0D0D0D"/>
              </a:solidFill>
              <a:effectLst/>
              <a:latin typeface="var(--ds-type-system-serif-lining)"/>
            </a:endParaRPr>
          </a:p>
          <a:p>
            <a:r>
              <a:rPr lang="en-US" dirty="0"/>
              <a:t>Ewing, “Trump’s Tariffs Could Deal a Blow to Mexico’s Car Factories,” NYT, 11/12/24</a:t>
            </a:r>
          </a:p>
          <a:p>
            <a:r>
              <a:rPr lang="en-US" dirty="0"/>
              <a:t>https://</a:t>
            </a:r>
            <a:r>
              <a:rPr lang="en-US" dirty="0" err="1"/>
              <a:t>www.nytimes.com</a:t>
            </a:r>
            <a:r>
              <a:rPr lang="en-US" dirty="0"/>
              <a:t>/2024/11/12/business/economy/trump-</a:t>
            </a:r>
            <a:r>
              <a:rPr lang="en-US" dirty="0" err="1"/>
              <a:t>mexico</a:t>
            </a:r>
            <a:r>
              <a:rPr lang="en-US" dirty="0"/>
              <a:t>-trade-tariffs-car-</a:t>
            </a:r>
            <a:r>
              <a:rPr lang="en-US" dirty="0" err="1"/>
              <a:t>factories.html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i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02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Employment/FED_Recent.pn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Employment/payroll_pandemic.pn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Employment/CLF16OV_COVID.pn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Employment/Nativity_Index.pn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NEED_16TB/NEED/LocalGraphs/Counties/CA/Marin/laus_emp.png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NEED_16TB/NEED/LocalGraphs/Counties/CA/Marin/laus_lf.png" TargetMode="Externa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Inflation/Infl_Eggs.png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NEED_16TB/NEED/LocalGraphs/States/CA/Zhvi_AllHomes.png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NEED_16TB/NEED/LocalGraphs/Counties/CA/San_Francisco/Zhvi_AllHomes.png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con.org" TargetMode="External"/><Relationship Id="rId2" Type="http://schemas.openxmlformats.org/officeDocument/2006/relationships/hyperlink" Target="http://www.needec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con.org/testimonials.php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GDP/gdp_history.png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GDP_Contributions/contrib_LastQ_Big5.pn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GDP_Contributions/contrib_LastQ_Investment.pn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eedelegation.org/LocalGraphs" TargetMode="Externa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GDP_Contributions/contrib_Government.png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Debt/hhdebt_detail.png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Debt/HHPERCT.png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Productivity/INDPRO.png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Employment/PAYEMS_NOMA.pn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GDP_Contributions/contrib_LastQ_Government.pn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Monetary/treas_recent.png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Spending/RSAFS.png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Volumes/R6_Backup/FileShare/Presentations/Base_New/Charts/0.USGraphs/Housing/housing.png" TargetMode="External"/><Relationship Id="rId5" Type="http://schemas.openxmlformats.org/officeDocument/2006/relationships/image" Target="../media/image49.png"/><Relationship Id="rId4" Type="http://schemas.openxmlformats.org/officeDocument/2006/relationships/image" Target="file:////Volumes/R6_Backup/FileShare/Presentations/Base_New/Charts/0.USGraphs/Housing/homeprices_recession.png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Housing/housing_sales_new.png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R6_Backup/FileShare/Presentations/Base_New/Charts/0.USGraphs/Housing/Existing_Home_Sales.png" TargetMode="External"/><Relationship Id="rId4" Type="http://schemas.openxmlformats.org/officeDocument/2006/relationships/image" Target="../media/image5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SupplyChain/SupplyChainPressureIndex.png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Inflation/cpi_MonthlyMA.png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Employment/JOLTS/jolts_openings.png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R6_Backup/FileShare/Presentations/Base_New/Charts/0.USGraphs/Employment/JOLTS/jolts_Quits.png" TargetMode="External"/><Relationship Id="rId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GDP_Contributions/contrib_LastQ_Consumption.png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Employment/PAYEMS_recent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6D7F51-049F-674F-8A06-04B9CAEBB587}"/>
              </a:ext>
            </a:extLst>
          </p:cNvPr>
          <p:cNvSpPr txBox="1"/>
          <p:nvPr/>
        </p:nvSpPr>
        <p:spPr>
          <a:xfrm>
            <a:off x="3774831" y="5509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BF5922-3E2B-9F06-67BF-241FC0095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8858183" y="4340821"/>
            <a:ext cx="3017520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8CC4A96-3031-68D3-E8EC-A243A54F9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31481" y="224110"/>
            <a:ext cx="3226085" cy="188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EE77B4F6-6863-0CE9-6DBD-8A1F91B549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6246" y="1776790"/>
            <a:ext cx="10219508" cy="874970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4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Economic Update</a:t>
            </a:r>
            <a:endParaRPr lang="en-US" sz="4800" b="1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1959F46-51B0-B4EC-103D-CD1105178563}"/>
              </a:ext>
            </a:extLst>
          </p:cNvPr>
          <p:cNvSpPr txBox="1">
            <a:spLocks/>
          </p:cNvSpPr>
          <p:nvPr/>
        </p:nvSpPr>
        <p:spPr>
          <a:xfrm>
            <a:off x="1500351" y="3920002"/>
            <a:ext cx="9144000" cy="1865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Marin County Dept of Education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Property Tax Forum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2"/>
                </a:solidFill>
              </a:rPr>
              <a:t>May 14, 2025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2"/>
                </a:solidFill>
              </a:rPr>
              <a:t>Jon </a:t>
            </a:r>
            <a:r>
              <a:rPr lang="en-US" dirty="0" err="1">
                <a:solidFill>
                  <a:schemeClr val="tx2"/>
                </a:solidFill>
              </a:rPr>
              <a:t>Haveman</a:t>
            </a:r>
            <a:r>
              <a:rPr lang="en-US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2"/>
                </a:solidFill>
              </a:rPr>
              <a:t>Executive Director, NEED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225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0A2EC-D53B-AE68-7176-850973BAE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31093-EE8F-5D27-717F-08DC6AC25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2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nthly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6CF2F1-9C26-1D1D-9305-596A632E9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  <p:pic>
        <p:nvPicPr>
          <p:cNvPr id="9" name="Content Placeholder 8" descr="A graph showing the change in government employment&#10;&#10;AI-generated content may be incorrect.">
            <a:extLst>
              <a:ext uri="{FF2B5EF4-FFF2-40B4-BE49-F238E27FC236}">
                <a16:creationId xmlns:a16="http://schemas.microsoft.com/office/drawing/2014/main" id="{1868408C-F4F1-80DF-2B95-8E2979D396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tretch>
            <a:fillRect/>
          </a:stretch>
        </p:blipFill>
        <p:spPr>
          <a:xfrm>
            <a:off x="2481304" y="1002996"/>
            <a:ext cx="7189635" cy="5227230"/>
          </a:xfrm>
        </p:spPr>
      </p:pic>
    </p:spTree>
    <p:extLst>
      <p:ext uri="{BB962C8B-B14F-4D97-AF65-F5344CB8AC3E}">
        <p14:creationId xmlns:p14="http://schemas.microsoft.com/office/powerpoint/2010/main" val="3765359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E4C00-6EC5-8D44-B8A7-FCDF59A6C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Gap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D7D96-E13D-744D-9726-53AA9AE61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E5D61EB-A64B-A048-8D42-438CE603E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BA220B-7EE2-9043-A729-4472610F60DF}"/>
              </a:ext>
            </a:extLst>
          </p:cNvPr>
          <p:cNvSpPr txBox="1"/>
          <p:nvPr/>
        </p:nvSpPr>
        <p:spPr>
          <a:xfrm>
            <a:off x="6293567" y="3346294"/>
            <a:ext cx="4668723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100" dirty="0"/>
              <a:t>7.2 Million ABOVE February, 2020.</a:t>
            </a:r>
          </a:p>
          <a:p>
            <a:r>
              <a:rPr lang="en-US" sz="2100" dirty="0"/>
              <a:t>6.4 Million BELOW where we should be.</a:t>
            </a:r>
          </a:p>
        </p:txBody>
      </p:sp>
    </p:spTree>
    <p:extLst>
      <p:ext uri="{BB962C8B-B14F-4D97-AF65-F5344CB8AC3E}">
        <p14:creationId xmlns:p14="http://schemas.microsoft.com/office/powerpoint/2010/main" val="685976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16BD7-73F1-C6CE-B8E5-CA64F48FC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32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rkers Are Coming Back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C43C12-E557-96C7-2A62-25D999166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17241" y="1151467"/>
            <a:ext cx="10157518" cy="507875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62EF5-0D2B-EAB0-195D-2931FD4C5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F7C67E-C23B-1D4E-9301-814DEC80BD11}"/>
              </a:ext>
            </a:extLst>
          </p:cNvPr>
          <p:cNvSpPr txBox="1"/>
          <p:nvPr/>
        </p:nvSpPr>
        <p:spPr>
          <a:xfrm>
            <a:off x="7343280" y="3429000"/>
            <a:ext cx="385894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6.6 million ABOVE Feb 2020</a:t>
            </a:r>
          </a:p>
          <a:p>
            <a:r>
              <a:rPr lang="en-US" dirty="0"/>
              <a:t>1.5 million BELOW where we should be</a:t>
            </a:r>
          </a:p>
        </p:txBody>
      </p:sp>
    </p:spTree>
    <p:extLst>
      <p:ext uri="{BB962C8B-B14F-4D97-AF65-F5344CB8AC3E}">
        <p14:creationId xmlns:p14="http://schemas.microsoft.com/office/powerpoint/2010/main" val="3609574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A815-81E3-F614-B223-B7C512074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9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migrants to the Rescue?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8B434BF-EEAA-ED3D-002D-A72A9468E4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186996" y="1126671"/>
            <a:ext cx="10207110" cy="510355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E69E3-7376-5D01-A24C-1D1D75BC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A60E45-BFF5-7456-D4C1-FE551AA5EF59}"/>
              </a:ext>
            </a:extLst>
          </p:cNvPr>
          <p:cNvSpPr txBox="1"/>
          <p:nvPr/>
        </p:nvSpPr>
        <p:spPr>
          <a:xfrm>
            <a:off x="8657863" y="3355282"/>
            <a:ext cx="2602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Native: 	       +1.9 million</a:t>
            </a:r>
          </a:p>
          <a:p>
            <a:r>
              <a:rPr lang="en-US" dirty="0"/>
              <a:t>Foreign Born: +4.1 million</a:t>
            </a:r>
          </a:p>
        </p:txBody>
      </p:sp>
    </p:spTree>
    <p:extLst>
      <p:ext uri="{BB962C8B-B14F-4D97-AF65-F5344CB8AC3E}">
        <p14:creationId xmlns:p14="http://schemas.microsoft.com/office/powerpoint/2010/main" val="2706125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196A4-0269-A148-BC57-E8F35B9F3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40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Lab</a:t>
            </a:r>
            <a:r>
              <a:rPr lang="en-US" dirty="0"/>
              <a:t>or Market Experience: Marin County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26DC2E9-5448-764B-95DA-5EC81EAC46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7742" y="1328775"/>
            <a:ext cx="5934942" cy="430989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E59B39-60D9-6E4D-87C6-8D85FE8D8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D311040-8D72-0646-94A9-932B216A4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6117750" y="1325563"/>
            <a:ext cx="5932765" cy="431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572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44BA2-C159-2048-8B33-2FBFC767B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Inflation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DDC87-713F-0F49-B31E-73F6DDC5B9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87431-2867-EB4C-9155-DDF694B34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909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D9B3A-B559-2F4D-9E1B-509ED8F61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430" y="2102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ation: Latest Figures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0E4FE7-BBF4-1741-A1B3-04ABBA730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75D965-38A0-CE42-91CF-4EBB17D62A03}"/>
              </a:ext>
            </a:extLst>
          </p:cNvPr>
          <p:cNvSpPr txBox="1"/>
          <p:nvPr/>
        </p:nvSpPr>
        <p:spPr>
          <a:xfrm>
            <a:off x="10070170" y="6456851"/>
            <a:ext cx="1542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 err="1"/>
              <a:t>NYTimes.com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523648-6153-E448-9CAF-C3967A6545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95350" y="1194816"/>
            <a:ext cx="9997759" cy="468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493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18957-DAF4-3CA4-03FF-6AE0FF59C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65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’s Preferred Measure: PCE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5463F92-2814-1819-9287-2F67FAB1CD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096833" y="1231059"/>
            <a:ext cx="9998334" cy="499916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4EEAF5-DA18-B386-0BBF-9EF82E1AC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6953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737BEE-B431-158A-AA17-8A731F6C7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  <p:pic>
        <p:nvPicPr>
          <p:cNvPr id="4" name="Picture 3" descr="A bar graph with text&#10;&#10;Description automatically generated">
            <a:extLst>
              <a:ext uri="{FF2B5EF4-FFF2-40B4-BE49-F238E27FC236}">
                <a16:creationId xmlns:a16="http://schemas.microsoft.com/office/drawing/2014/main" id="{6A2ECC0A-31B1-7D93-F122-69F1A70C0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3685" y="79754"/>
            <a:ext cx="6526038" cy="65155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6303B9-7ADD-704F-B682-16C9DE726F4A}"/>
              </a:ext>
            </a:extLst>
          </p:cNvPr>
          <p:cNvSpPr txBox="1"/>
          <p:nvPr/>
        </p:nvSpPr>
        <p:spPr>
          <a:xfrm>
            <a:off x="555170" y="2449286"/>
            <a:ext cx="2248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March to April</a:t>
            </a:r>
          </a:p>
          <a:p>
            <a:r>
              <a:rPr lang="en-US" sz="2400" dirty="0"/>
              <a:t>Price Changes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D8584E-403C-CDFC-750D-21359CCD703D}"/>
              </a:ext>
            </a:extLst>
          </p:cNvPr>
          <p:cNvSpPr/>
          <p:nvPr/>
        </p:nvSpPr>
        <p:spPr>
          <a:xfrm>
            <a:off x="4506617" y="5504148"/>
            <a:ext cx="4766134" cy="365126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C796F9-928F-7B2B-2544-0C75254A36CC}"/>
              </a:ext>
            </a:extLst>
          </p:cNvPr>
          <p:cNvSpPr/>
          <p:nvPr/>
        </p:nvSpPr>
        <p:spPr>
          <a:xfrm>
            <a:off x="3803636" y="890016"/>
            <a:ext cx="4766134" cy="1000044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53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7276D-8430-49BB-4E0F-09784FB9E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6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Pric</a:t>
            </a:r>
            <a:r>
              <a:rPr lang="en-US" dirty="0"/>
              <a:t>e of Eggs?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D003A59-69DA-81ED-95B5-CD4CBE5944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455594" y="1215343"/>
            <a:ext cx="10029768" cy="501488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CBB560-946F-A06F-5257-44B02E09F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4741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7E6F9-A980-2348-88F6-87696A437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6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Out</a:t>
            </a:r>
            <a:r>
              <a:rPr lang="en-US" dirty="0"/>
              <a:t>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E8607-FDD7-E740-A0B8-3B94245F7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4412" y="1493133"/>
            <a:ext cx="6563014" cy="3488155"/>
          </a:xfrm>
        </p:spPr>
        <p:txBody>
          <a:bodyPr>
            <a:normAutofit/>
          </a:bodyPr>
          <a:lstStyle/>
          <a:p>
            <a:r>
              <a:rPr lang="en-US" dirty="0"/>
              <a:t>Economic Indicators</a:t>
            </a:r>
          </a:p>
          <a:p>
            <a:r>
              <a:rPr lang="en-US" dirty="0"/>
              <a:t>Big Picture: Uncertainty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924DA-FE6F-254B-8EBF-5C58B48D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53854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638C0-D6BB-E04A-B038-3AE0C4CE1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Fed: Conservative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5F1762-7F27-034B-9A1E-7DF4CA0A63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F6F8E-D5F7-554C-87DD-571BD9B83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0388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3B4B8-4EA4-7A45-853F-BEA07BBF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5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eral Funds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34A19-F5A9-7642-8967-20E339E2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1EB9C4-8D8B-444B-9AC5-074A287213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54452" y="1188678"/>
            <a:ext cx="10083096" cy="504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966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D6394-F7A0-BC92-ABC4-6B49ABECF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19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will the Fed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8CCB0-52D2-40A2-2898-0D5CC6762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Likely sit tight at 4.5 for a while.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Next FOMC meeting is June 17-18.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49C8B2-0B4D-5C98-BAE7-84A834A3B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0809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F6CD1-9A71-1044-B634-D5ABCF420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41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: Reducing its Asset Holdings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3F6AF64-4FA4-4940-BB15-0807C66E7D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F2B2A7-D59C-8145-85DE-3BAB7943E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8072418-2E1B-2DD7-25CF-2C3F4FA5A7EB}"/>
              </a:ext>
            </a:extLst>
          </p:cNvPr>
          <p:cNvGrpSpPr/>
          <p:nvPr/>
        </p:nvGrpSpPr>
        <p:grpSpPr>
          <a:xfrm>
            <a:off x="8038039" y="2465601"/>
            <a:ext cx="2469423" cy="1926798"/>
            <a:chOff x="8250234" y="2338943"/>
            <a:chExt cx="2469423" cy="192679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9A7371B-AD45-014B-A14F-790F244A13A7}"/>
                </a:ext>
              </a:extLst>
            </p:cNvPr>
            <p:cNvSpPr txBox="1"/>
            <p:nvPr/>
          </p:nvSpPr>
          <p:spPr>
            <a:xfrm>
              <a:off x="8250234" y="3896409"/>
              <a:ext cx="239411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Quantitative Tightening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7B82659-FACF-084A-BE0F-CA5FC5EA8B79}"/>
                </a:ext>
              </a:extLst>
            </p:cNvPr>
            <p:cNvCxnSpPr/>
            <p:nvPr/>
          </p:nvCxnSpPr>
          <p:spPr>
            <a:xfrm flipV="1">
              <a:off x="10090854" y="2338943"/>
              <a:ext cx="628803" cy="1559569"/>
            </a:xfrm>
            <a:prstGeom prst="line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712247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871F1-2249-1441-8FA5-7ABFAF7F3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92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Tre</a:t>
            </a:r>
            <a:r>
              <a:rPr lang="en-US" dirty="0"/>
              <a:t>asuries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3DF6E-3455-3242-A5BE-1ACFBEFA0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1F6AEA0-59D4-1E48-8EAA-5297453084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1066800" y="1201026"/>
            <a:ext cx="10058400" cy="5029200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4B04CA4-CE23-2BD0-06F2-1A246628F2B2}"/>
              </a:ext>
            </a:extLst>
          </p:cNvPr>
          <p:cNvSpPr/>
          <p:nvPr/>
        </p:nvSpPr>
        <p:spPr>
          <a:xfrm>
            <a:off x="10192666" y="2832756"/>
            <a:ext cx="869469" cy="132556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485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28DF6-3367-1F41-97D5-77D916646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22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Rea</a:t>
            </a:r>
            <a:r>
              <a:rPr lang="en-US" dirty="0"/>
              <a:t>l Estate Prices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A9383E5-193A-D84D-AEBA-C1B55C972B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477796" y="967384"/>
            <a:ext cx="7236407" cy="526284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259A66-94B0-BE4F-A164-63E3F3ABE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59170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196A4-0269-A148-BC57-E8F35B9F3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47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</a:t>
            </a:r>
            <a:r>
              <a:rPr lang="en-US" dirty="0"/>
              <a:t> Experiences … Similar And Not Good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26DC2E9-5448-764B-95DA-5EC81EAC46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7741" y="1325563"/>
            <a:ext cx="5934944" cy="4316323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66AA5C2-5F2D-1D4F-BC55-50192C9664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/>
        </p:blipFill>
        <p:spPr>
          <a:xfrm>
            <a:off x="6125665" y="1325563"/>
            <a:ext cx="5934944" cy="4316323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E59B39-60D9-6E4D-87C6-8D85FE8D8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97894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263" y="148347"/>
            <a:ext cx="8991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me Price Changes w/in Marin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402F961-6983-E840-B602-D9F99EC0B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534233" y="1013722"/>
            <a:ext cx="7123534" cy="5180752"/>
          </a:xfrm>
        </p:spPr>
      </p:pic>
    </p:spTree>
    <p:extLst>
      <p:ext uri="{BB962C8B-B14F-4D97-AF65-F5344CB8AC3E}">
        <p14:creationId xmlns:p14="http://schemas.microsoft.com/office/powerpoint/2010/main" val="6199568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F4664-FC0B-752A-BEC6-15CD9512FF80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noFill/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Tak</a:t>
            </a:r>
            <a:r>
              <a:rPr lang="en-US" dirty="0"/>
              <a:t>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5F203-97A0-659E-B5A8-1A2A42606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1969"/>
            <a:ext cx="10678610" cy="48200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dirty="0"/>
              <a:t>Is a recession on the horizon? </a:t>
            </a:r>
          </a:p>
          <a:p>
            <a:pPr lvl="1"/>
            <a:r>
              <a:rPr lang="en-US" dirty="0"/>
              <a:t>Maybe.</a:t>
            </a:r>
          </a:p>
          <a:p>
            <a:pPr lvl="1"/>
            <a:r>
              <a:rPr lang="en-US" dirty="0"/>
              <a:t>Many indicators are in the black.</a:t>
            </a:r>
          </a:p>
          <a:p>
            <a:pPr lvl="2"/>
            <a:r>
              <a:rPr lang="en-US" dirty="0"/>
              <a:t>2024 2</a:t>
            </a:r>
            <a:r>
              <a:rPr lang="en-US" baseline="30000" dirty="0"/>
              <a:t>nd</a:t>
            </a:r>
            <a:r>
              <a:rPr lang="en-US" dirty="0"/>
              <a:t> half GDP growth was pretty good – 2.8% YoY.</a:t>
            </a:r>
          </a:p>
          <a:p>
            <a:pPr lvl="2"/>
            <a:r>
              <a:rPr lang="en-US" dirty="0"/>
              <a:t>2025 Q1 &lt; 0 is almost meaningless.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The problem?</a:t>
            </a:r>
          </a:p>
          <a:p>
            <a:pPr lvl="1"/>
            <a:r>
              <a:rPr lang="en-US" dirty="0"/>
              <a:t>Uncertainties abound!</a:t>
            </a:r>
          </a:p>
        </p:txBody>
      </p:sp>
    </p:spTree>
    <p:extLst>
      <p:ext uri="{BB962C8B-B14F-4D97-AF65-F5344CB8AC3E}">
        <p14:creationId xmlns:p14="http://schemas.microsoft.com/office/powerpoint/2010/main" val="25436923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5CB8D-BD8F-E7DE-92BC-F1510B601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56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certainties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D0E98-8EBF-4CAA-92FD-14B0E2D52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8412" y="1165616"/>
            <a:ext cx="7009435" cy="4351338"/>
          </a:xfrm>
        </p:spPr>
        <p:txBody>
          <a:bodyPr/>
          <a:lstStyle/>
          <a:p>
            <a:r>
              <a:rPr lang="en-US" dirty="0"/>
              <a:t>Federal Government Policies</a:t>
            </a:r>
          </a:p>
          <a:p>
            <a:pPr lvl="1"/>
            <a:r>
              <a:rPr lang="en-US" dirty="0"/>
              <a:t>How far will they go with immigration?</a:t>
            </a:r>
          </a:p>
          <a:p>
            <a:pPr lvl="1"/>
            <a:r>
              <a:rPr lang="en-US" dirty="0"/>
              <a:t>How many federal employees will be laid off?</a:t>
            </a:r>
          </a:p>
          <a:p>
            <a:pPr lvl="1"/>
            <a:r>
              <a:rPr lang="en-US" dirty="0"/>
              <a:t>How high will tariffs remain?</a:t>
            </a:r>
          </a:p>
          <a:p>
            <a:pPr lvl="1"/>
            <a:r>
              <a:rPr lang="en-US" dirty="0"/>
              <a:t>Will Fed Chair Powell be replaced prematurely?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FB7E0-8C4F-FB91-9906-E914E0076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517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F2133-B8F4-E444-8925-B85C9CDCE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 Indicators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E7F2E2-CDBB-454D-8411-7DB79FE3E6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C2C103-F7D3-4943-ABEE-FF90027BF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0234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A0666-6DBF-6D0C-5279-F9E897BF8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3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Oth</a:t>
            </a:r>
            <a:r>
              <a:rPr lang="en-US" dirty="0"/>
              <a:t>er Policies with Economic Effect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F62ED-885F-B923-E7D8-2E8AC9677A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Cutting off federal grants and federal spending</a:t>
            </a:r>
          </a:p>
          <a:p>
            <a:r>
              <a:rPr lang="en-US" dirty="0"/>
              <a:t>Universities – short and long run</a:t>
            </a:r>
          </a:p>
          <a:p>
            <a:r>
              <a:rPr lang="en-US" dirty="0"/>
              <a:t>Lower LFPR or working hours for moms</a:t>
            </a:r>
          </a:p>
          <a:p>
            <a:r>
              <a:rPr lang="en-US" dirty="0"/>
              <a:t>Deregulation – perhaps positive.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F811E-49E0-C3C9-6359-4A42086E3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1990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6943B-06A1-6B4F-A3EE-C0592873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63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</a:t>
            </a:r>
            <a:r>
              <a:rPr lang="en-US" dirty="0"/>
              <a:t>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82845-578F-EE76-7681-A616710DC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0221"/>
            <a:ext cx="10515600" cy="468184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Inflation: close to Fed’s 2% target, but a little stubborn.</a:t>
            </a:r>
          </a:p>
          <a:p>
            <a:pPr lvl="1"/>
            <a:r>
              <a:rPr lang="en-US" dirty="0"/>
              <a:t>This is likely to change.</a:t>
            </a:r>
          </a:p>
          <a:p>
            <a:pPr lvl="1"/>
            <a:endParaRPr lang="en-US" dirty="0"/>
          </a:p>
          <a:p>
            <a:r>
              <a:rPr lang="en-US" dirty="0"/>
              <a:t>Current immigration and trade policies will exacerbate inflation.</a:t>
            </a:r>
          </a:p>
          <a:p>
            <a:endParaRPr lang="en-US" dirty="0"/>
          </a:p>
          <a:p>
            <a:r>
              <a:rPr lang="en-US" dirty="0"/>
              <a:t>Immigration: deportations tax the economy and are expensive.</a:t>
            </a:r>
          </a:p>
          <a:p>
            <a:pPr lvl="1"/>
            <a:r>
              <a:rPr lang="en-US" dirty="0"/>
              <a:t>Many, many ag workers are unauthorized immigrants.</a:t>
            </a:r>
          </a:p>
          <a:p>
            <a:pPr lvl="1"/>
            <a:endParaRPr lang="en-US" dirty="0"/>
          </a:p>
          <a:p>
            <a:r>
              <a:rPr lang="en-US" dirty="0"/>
              <a:t>Tariffs: are a tax.</a:t>
            </a:r>
          </a:p>
          <a:p>
            <a:pPr lvl="1"/>
            <a:r>
              <a:rPr lang="en-US" dirty="0"/>
              <a:t>Taxes raise prices. Period. Full Stop.</a:t>
            </a:r>
          </a:p>
          <a:p>
            <a:pPr lvl="1"/>
            <a:r>
              <a:rPr lang="en-US" dirty="0"/>
              <a:t>Taxes often cost jobs. Tariffs likely will.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8846CF-B072-0217-29E4-013CB7BA1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66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9AFD2-F610-B639-3717-EB8A36A36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73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Big</a:t>
            </a:r>
            <a:r>
              <a:rPr lang="en-US" dirty="0"/>
              <a:t>gest Problem: Uncertainty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E3D2F-3A42-189E-F9EA-BAA658F86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2000"/>
              </a:spcBef>
            </a:pPr>
            <a:r>
              <a:rPr lang="en-US" dirty="0"/>
              <a:t>Nobody knows how to plan into uncertainty.</a:t>
            </a:r>
          </a:p>
          <a:p>
            <a:pPr lvl="1">
              <a:spcBef>
                <a:spcPts val="1000"/>
              </a:spcBef>
            </a:pPr>
            <a:r>
              <a:rPr lang="en-US" dirty="0"/>
              <a:t>Business investment is particularly at risk.</a:t>
            </a:r>
          </a:p>
          <a:p>
            <a:pPr>
              <a:spcBef>
                <a:spcPts val="2000"/>
              </a:spcBef>
              <a:spcAft>
                <a:spcPts val="2000"/>
              </a:spcAft>
            </a:pPr>
            <a:r>
              <a:rPr lang="en-US" dirty="0"/>
              <a:t>Hardly anybody increases spending into uncertainty.</a:t>
            </a:r>
          </a:p>
          <a:p>
            <a:r>
              <a:rPr lang="en-US" dirty="0"/>
              <a:t>Other countries will look elsewhere if the U.S. is volatile.</a:t>
            </a:r>
          </a:p>
          <a:p>
            <a:pPr lvl="1"/>
            <a:r>
              <a:rPr lang="en-US" dirty="0"/>
              <a:t>Tourists already are.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Outlook: is not good.</a:t>
            </a:r>
          </a:p>
          <a:p>
            <a:pPr lvl="1"/>
            <a:r>
              <a:rPr lang="en-US" dirty="0"/>
              <a:t>Inflation is inevitable.</a:t>
            </a:r>
          </a:p>
          <a:p>
            <a:pPr lvl="1"/>
            <a:r>
              <a:rPr lang="en-US" dirty="0"/>
              <a:t>Job losses are inevitable.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7CB8AA-5431-C20A-C755-7E63ECFB8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33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863F9-DD18-E191-E267-7D1AE9471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08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Are</a:t>
            </a:r>
            <a:r>
              <a:rPr lang="en-US" dirty="0"/>
              <a:t> We Headed for A Recession?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CABD5-25E0-F640-3F0B-5C32983CE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7159"/>
            <a:ext cx="10515600" cy="485577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Uncertain.</a:t>
            </a:r>
          </a:p>
          <a:p>
            <a:endParaRPr lang="en-US" dirty="0"/>
          </a:p>
          <a:p>
            <a:r>
              <a:rPr lang="en-US" dirty="0"/>
              <a:t>Our current path has many forecasters indicating that a recession is more likely than not.</a:t>
            </a:r>
          </a:p>
          <a:p>
            <a:pPr lvl="1"/>
            <a:r>
              <a:rPr lang="en-US" dirty="0"/>
              <a:t>IMF has cut it’s U.S. growth forecast to 1.7%, down from 2.8% in 2024.</a:t>
            </a:r>
          </a:p>
          <a:p>
            <a:pPr lvl="1"/>
            <a:endParaRPr lang="en-US" dirty="0"/>
          </a:p>
          <a:p>
            <a:r>
              <a:rPr lang="en-US" dirty="0"/>
              <a:t>We may well already be in a recession (but probably not).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A slowdown in economic growth is inevitable.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 bout of stagflation is possible.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5C91C1-8B56-9F9E-781D-D41E7ECC6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356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463A6-6E03-DFC7-3790-C21664889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26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Sin</a:t>
            </a:r>
            <a:r>
              <a:rPr lang="en-US" dirty="0"/>
              <a:t>ce Inauguration: Policies = Anti-Growth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6E9D8-3599-FE50-AABE-B1334AA5E6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Tariffs</a:t>
            </a:r>
          </a:p>
          <a:p>
            <a:r>
              <a:rPr lang="en-US" dirty="0"/>
              <a:t>Deportations</a:t>
            </a:r>
          </a:p>
          <a:p>
            <a:r>
              <a:rPr lang="en-US" dirty="0"/>
              <a:t>Cuts to spending and employment</a:t>
            </a:r>
          </a:p>
          <a:p>
            <a:r>
              <a:rPr lang="en-US" dirty="0"/>
              <a:t>Threats to Fed Chair Powell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2EB73-11EC-0A64-FF0E-E9A9AD61D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2512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E5B22-3BD1-B421-1FB5-AD0068771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5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And</a:t>
            </a:r>
            <a:r>
              <a:rPr lang="en-US" dirty="0"/>
              <a:t> Stock Markets Agree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206EAD3-E432-8C7F-7483-8CA1B139D0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021080" y="1155306"/>
            <a:ext cx="10149840" cy="50749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0E5F0-DCB0-3DAE-54F7-E418FF7C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0168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www.NEEDEcon.org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Jon D. </a:t>
            </a:r>
            <a:r>
              <a:rPr lang="en-US" dirty="0" err="1"/>
              <a:t>Haveman</a:t>
            </a:r>
            <a:endParaRPr lang="en-US" dirty="0"/>
          </a:p>
          <a:p>
            <a:pPr marL="0" indent="0" algn="ctr">
              <a:buNone/>
            </a:pPr>
            <a:r>
              <a:rPr lang="en-US" dirty="0" err="1"/>
              <a:t>Jon@NEEDEcon.org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www.NEEDEcon.org/testimonials.php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</a:t>
            </a:r>
            <a:r>
              <a:rPr lang="en-US" dirty="0" err="1"/>
              <a:t>www.NEEDEcon.org</a:t>
            </a:r>
            <a:r>
              <a:rPr lang="en-US" dirty="0"/>
              <a:t>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5158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9B7C1-3B6A-49B3-3A2D-66F60C32C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Bigger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6B4F9-93F4-A34E-14E3-90D2930CD0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F2632-4705-E1D1-BDD5-046201089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0844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F509D-CBC3-D70E-D8C1-3B6B16FCB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Tariffs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462D5D-C8C8-0FD9-F106-A3B329BF49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CE2890-1B34-6BED-F088-D2C408A25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7226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21200-42A6-45F5-6BF3-E94522B23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61F62-A2EA-D3F0-EC1B-077BCDDE5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2951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Is a Tariff?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4582BF-645A-C427-0648-08806B8ECF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26070B-2333-C173-2D64-70A813957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7275"/>
            <a:ext cx="10515600" cy="517366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tariff is a tax on imports.</a:t>
            </a:r>
          </a:p>
          <a:p>
            <a:r>
              <a:rPr lang="en-US" dirty="0"/>
              <a:t>Much like, say, the 8% sales tax in California.</a:t>
            </a:r>
          </a:p>
          <a:p>
            <a:pPr lvl="1"/>
            <a:r>
              <a:rPr lang="en-US" dirty="0"/>
              <a:t>Whatever price the seller charges, the buyer pays an extra 8% that goes to the government.</a:t>
            </a:r>
          </a:p>
          <a:p>
            <a:pPr lvl="1"/>
            <a:r>
              <a:rPr lang="en-US" dirty="0"/>
              <a:t>But it also means that domestic sellers can simply raise their prices by 8%.</a:t>
            </a:r>
          </a:p>
          <a:p>
            <a:pPr lvl="2"/>
            <a:r>
              <a:rPr lang="en-US" dirty="0"/>
              <a:t>A cost to consumers, with no government revenue benefit.</a:t>
            </a:r>
          </a:p>
          <a:p>
            <a:r>
              <a:rPr lang="en-US" dirty="0"/>
              <a:t>A 10% tariff on all imports (such as Trump has imposed) would mean that:</a:t>
            </a:r>
          </a:p>
          <a:p>
            <a:pPr lvl="1"/>
            <a:r>
              <a:rPr lang="en-US" dirty="0"/>
              <a:t>Whatever the foreign exporter charges for a product,</a:t>
            </a:r>
          </a:p>
          <a:p>
            <a:pPr lvl="1"/>
            <a:r>
              <a:rPr lang="en-US" dirty="0"/>
              <a:t>US buyers will pay an extra 10% to the US government.</a:t>
            </a:r>
          </a:p>
          <a:p>
            <a:r>
              <a:rPr lang="en-US" dirty="0"/>
              <a:t>Might the seller charge a lower price because of the tariff?</a:t>
            </a:r>
          </a:p>
          <a:p>
            <a:pPr lvl="1"/>
            <a:r>
              <a:rPr lang="en-US" dirty="0"/>
              <a:t>Perhaps, but when Trump used tariffs in 2018 on steel and China, they did NOT.</a:t>
            </a:r>
          </a:p>
        </p:txBody>
      </p:sp>
    </p:spTree>
    <p:extLst>
      <p:ext uri="{BB962C8B-B14F-4D97-AF65-F5344CB8AC3E}">
        <p14:creationId xmlns:p14="http://schemas.microsoft.com/office/powerpoint/2010/main" val="254876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29C44-DC2B-944E-A46A-9D0DE8D16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27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GD</a:t>
            </a:r>
            <a:r>
              <a:rPr lang="en-US" dirty="0"/>
              <a:t>P: Quarterly Growth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183E5-391D-C948-B8F5-E54AEC8B4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23A3308-D906-5147-B47A-A7F3A6636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946150" y="1080376"/>
            <a:ext cx="10299700" cy="514985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DC9842-7485-78E4-5DCA-8464EC1F3057}"/>
              </a:ext>
            </a:extLst>
          </p:cNvPr>
          <p:cNvSpPr txBox="1"/>
          <p:nvPr/>
        </p:nvSpPr>
        <p:spPr>
          <a:xfrm>
            <a:off x="8178151" y="1337138"/>
            <a:ext cx="1638590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Q2-2024:	3.0%</a:t>
            </a:r>
          </a:p>
          <a:p>
            <a:r>
              <a:rPr lang="en-US" dirty="0"/>
              <a:t>Q3-2024: 3.1%</a:t>
            </a:r>
          </a:p>
          <a:p>
            <a:r>
              <a:rPr lang="en-US" dirty="0"/>
              <a:t>Q4-2024: 2.4%</a:t>
            </a:r>
          </a:p>
          <a:p>
            <a:r>
              <a:rPr lang="en-US" dirty="0"/>
              <a:t>Q1-2025: -0.3%</a:t>
            </a:r>
          </a:p>
        </p:txBody>
      </p:sp>
    </p:spTree>
    <p:extLst>
      <p:ext uri="{BB962C8B-B14F-4D97-AF65-F5344CB8AC3E}">
        <p14:creationId xmlns:p14="http://schemas.microsoft.com/office/powerpoint/2010/main" val="42337577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5B275-9EFD-21A7-4C37-33E4C2BA8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4A788-77AF-6B0F-044F-261BFEADD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62000"/>
            <a:ext cx="10515600" cy="5160068"/>
          </a:xfrm>
        </p:spPr>
        <p:txBody>
          <a:bodyPr/>
          <a:lstStyle/>
          <a:p>
            <a:r>
              <a:rPr lang="en-US" dirty="0"/>
              <a:t>Overview of Trump I Tariffs</a:t>
            </a:r>
          </a:p>
          <a:p>
            <a:pPr lvl="1">
              <a:spcAft>
                <a:spcPts val="500"/>
              </a:spcAft>
            </a:pPr>
            <a:r>
              <a:rPr lang="en-US" dirty="0"/>
              <a:t>Trump placed tariffs of 25% on steel and 10% on aluminum.</a:t>
            </a:r>
          </a:p>
          <a:p>
            <a:pPr lvl="1">
              <a:spcAft>
                <a:spcPts val="500"/>
              </a:spcAft>
            </a:pPr>
            <a:r>
              <a:rPr lang="en-US" dirty="0"/>
              <a:t>Trump place multiple tariffs on China exports, covering at least ¾ of their exports to US.</a:t>
            </a:r>
          </a:p>
          <a:p>
            <a:pPr lvl="1">
              <a:spcAft>
                <a:spcPts val="500"/>
              </a:spcAft>
            </a:pPr>
            <a:r>
              <a:rPr lang="en-US" dirty="0"/>
              <a:t>Imports from China fell while imports from other countries rose.</a:t>
            </a:r>
          </a:p>
          <a:p>
            <a:pPr lvl="1">
              <a:spcAft>
                <a:spcPts val="500"/>
              </a:spcAft>
            </a:pPr>
            <a:r>
              <a:rPr lang="en-US" dirty="0"/>
              <a:t>US trade deficit did not shrink.</a:t>
            </a:r>
          </a:p>
          <a:p>
            <a:pPr lvl="1">
              <a:spcAft>
                <a:spcPts val="500"/>
              </a:spcAft>
            </a:pPr>
            <a:r>
              <a:rPr lang="en-US" dirty="0"/>
              <a:t>Data show no fall in foreign export prices, so tariffs were paid by US buyers.</a:t>
            </a:r>
          </a:p>
          <a:p>
            <a:pPr lvl="2">
              <a:spcAft>
                <a:spcPts val="500"/>
              </a:spcAft>
            </a:pPr>
            <a:r>
              <a:rPr lang="en-US" dirty="0"/>
              <a:t>Domestic prices DID increase.</a:t>
            </a:r>
          </a:p>
          <a:p>
            <a:pPr lvl="1"/>
            <a:r>
              <a:rPr lang="en-US" dirty="0"/>
              <a:t>Jobs?  Eight lost for every job created.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91D895-2A0C-B1D5-2D2C-D43497D90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A351E2F-29BB-0F9A-0210-E9118C556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Tru</a:t>
            </a:r>
            <a:r>
              <a:rPr lang="en-US" dirty="0"/>
              <a:t>mp I Tariffs &amp; Trade War</a:t>
            </a:r>
          </a:p>
        </p:txBody>
      </p:sp>
    </p:spTree>
    <p:extLst>
      <p:ext uri="{BB962C8B-B14F-4D97-AF65-F5344CB8AC3E}">
        <p14:creationId xmlns:p14="http://schemas.microsoft.com/office/powerpoint/2010/main" val="13548904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E7E69-E856-5400-7377-CBD7F53AF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Wa</a:t>
            </a:r>
            <a:r>
              <a:rPr lang="en-US" dirty="0"/>
              <a:t>it…Job Losses?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0A292-6A42-9FB9-7BC1-60A66D419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r>
              <a:rPr lang="en-US" dirty="0"/>
              <a:t>Job losses come from two sources:</a:t>
            </a:r>
          </a:p>
          <a:p>
            <a:pPr lvl="1"/>
            <a:r>
              <a:rPr lang="en-US" dirty="0"/>
              <a:t>Tariffs raise the price of imported intermediate goods</a:t>
            </a:r>
          </a:p>
          <a:p>
            <a:pPr lvl="2"/>
            <a:r>
              <a:rPr lang="en-US" dirty="0"/>
              <a:t>E.g., steel and aluminum.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r>
              <a:rPr lang="en-US" dirty="0"/>
              <a:t>Tariffs hit the exchange rate.</a:t>
            </a:r>
          </a:p>
          <a:p>
            <a:pPr lvl="2"/>
            <a:r>
              <a:rPr lang="en-US" dirty="0"/>
              <a:t>Fewer imports means lower supply of dollars.</a:t>
            </a:r>
          </a:p>
          <a:p>
            <a:pPr lvl="2"/>
            <a:r>
              <a:rPr lang="en-US" dirty="0"/>
              <a:t>Exchange rate appreciates.</a:t>
            </a:r>
          </a:p>
          <a:p>
            <a:pPr lvl="2"/>
            <a:r>
              <a:rPr lang="en-US" dirty="0"/>
              <a:t>Exported products are more expensive in foreign markets.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F74415-0D9D-A049-7C94-C872240E1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8719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B6F9D-8156-589A-D868-816764F08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Tru</a:t>
            </a:r>
            <a:r>
              <a:rPr lang="en-US" dirty="0"/>
              <a:t>mp II Tariffs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85371-6BE9-0821-B4B4-E70AB4052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“To me the most beautiful word in the dictionary is ‘tariff’”</a:t>
            </a:r>
          </a:p>
          <a:p>
            <a:r>
              <a:rPr lang="en-US" dirty="0"/>
              <a:t>During campaign he said he will </a:t>
            </a:r>
          </a:p>
          <a:p>
            <a:pPr lvl="1"/>
            <a:r>
              <a:rPr lang="en-US" dirty="0"/>
              <a:t>Place a tariff of 10% or 20% on all imports from all countries.</a:t>
            </a:r>
          </a:p>
          <a:p>
            <a:pPr lvl="1"/>
            <a:r>
              <a:rPr lang="en-US" dirty="0"/>
              <a:t>Place even higher tariffs (60%) on imports from China.</a:t>
            </a:r>
          </a:p>
          <a:p>
            <a:pPr lvl="1"/>
            <a:r>
              <a:rPr lang="en-US" dirty="0"/>
              <a:t>Raise our tariffs on countries to match what they charge on our exports.</a:t>
            </a:r>
          </a:p>
          <a:p>
            <a:pPr lvl="2"/>
            <a:r>
              <a:rPr lang="en-US" dirty="0"/>
              <a:t>“Reciprocal Trade Act”</a:t>
            </a:r>
          </a:p>
          <a:p>
            <a:pPr lvl="2"/>
            <a:r>
              <a:rPr lang="en-US" dirty="0"/>
              <a:t>(And lower those where they charge less?)</a:t>
            </a:r>
          </a:p>
          <a:p>
            <a:pPr lvl="1"/>
            <a:r>
              <a:rPr lang="en-US" dirty="0"/>
              <a:t>Raise tariffs on countries that don’t use the US dollar for international transactions.</a:t>
            </a:r>
          </a:p>
          <a:p>
            <a:pPr lvl="1"/>
            <a:r>
              <a:rPr lang="en-US" dirty="0"/>
              <a:t>Place tariffs on Mexico, violating his own USMCA trade agreement</a:t>
            </a:r>
          </a:p>
          <a:p>
            <a:pPr lvl="2"/>
            <a:r>
              <a:rPr lang="en-US" dirty="0"/>
              <a:t>25% on everything if they don’t stop US immigration</a:t>
            </a:r>
          </a:p>
          <a:p>
            <a:pPr lvl="2"/>
            <a:r>
              <a:rPr lang="en-US" dirty="0"/>
              <a:t>100% on cars to get production in US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361610-FF26-2F73-ACBF-98EE993F7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50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89138-0EF2-D0BC-2F4F-8DE0918B9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67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Are Tariffs Today?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B8CFCB0-9EAC-758F-D095-B5794C0C16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3399" y="944994"/>
            <a:ext cx="9125201" cy="528523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F8CA24-088E-DBAC-62B0-3ACCCDB12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6982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C2E12-338C-76F4-2A4F-E70F25CC9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9C9E1-01A8-EE5F-E608-501FE7DC5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16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Share of Goods Are Covered?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E2F3BF-808B-29C6-31E5-0EE3D0C3F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4D423EF-89AB-57B3-D914-5179E2CB2F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3318" y="944994"/>
            <a:ext cx="8561284" cy="5285232"/>
          </a:xfrm>
        </p:spPr>
      </p:pic>
    </p:spTree>
    <p:extLst>
      <p:ext uri="{BB962C8B-B14F-4D97-AF65-F5344CB8AC3E}">
        <p14:creationId xmlns:p14="http://schemas.microsoft.com/office/powerpoint/2010/main" val="20280273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Effects of Tariffs </a:t>
            </a:r>
            <a:br>
              <a:rPr lang="en-US" sz="9600" dirty="0"/>
            </a:br>
            <a:r>
              <a:rPr lang="en-US" sz="9600" dirty="0"/>
              <a:t>in General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301460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6441"/>
            <a:ext cx="10515600" cy="5370787"/>
          </a:xfrm>
        </p:spPr>
        <p:txBody>
          <a:bodyPr>
            <a:normAutofit/>
          </a:bodyPr>
          <a:lstStyle/>
          <a:p>
            <a:r>
              <a:rPr lang="en-US" dirty="0"/>
              <a:t>A tariff is a tax on imports.  It causes:</a:t>
            </a:r>
          </a:p>
          <a:p>
            <a:pPr lvl="1"/>
            <a:r>
              <a:rPr lang="en-US" dirty="0"/>
              <a:t>A rise in the price of the imported good in the importing country.</a:t>
            </a:r>
          </a:p>
          <a:p>
            <a:pPr lvl="1"/>
            <a:r>
              <a:rPr lang="en-US" dirty="0"/>
              <a:t>A fall in the price of the imported good in the exporting country.</a:t>
            </a:r>
          </a:p>
          <a:p>
            <a:pPr lvl="1"/>
            <a:r>
              <a:rPr lang="en-US" dirty="0"/>
              <a:t>The quantity imported to fall.</a:t>
            </a:r>
          </a:p>
          <a:p>
            <a:pPr lvl="1"/>
            <a:r>
              <a:rPr lang="en-US" dirty="0"/>
              <a:t>Revenue for the tariff-levying government.</a:t>
            </a:r>
          </a:p>
          <a:p>
            <a:r>
              <a:rPr lang="en-US" dirty="0"/>
              <a:t>Almost always:  the </a:t>
            </a:r>
            <a:r>
              <a:rPr lang="en-US" u="sng" dirty="0"/>
              <a:t>rise</a:t>
            </a:r>
            <a:r>
              <a:rPr lang="en-US" dirty="0"/>
              <a:t> at home is much larger than the </a:t>
            </a:r>
            <a:r>
              <a:rPr lang="en-US" u="sng" dirty="0"/>
              <a:t>fall</a:t>
            </a:r>
            <a:r>
              <a:rPr lang="en-US" dirty="0"/>
              <a:t> abroad</a:t>
            </a:r>
          </a:p>
          <a:p>
            <a:pPr lvl="1"/>
            <a:r>
              <a:rPr lang="en-US" dirty="0"/>
              <a:t>We learned this from Trump’s tariffs in 2018.</a:t>
            </a:r>
          </a:p>
          <a:p>
            <a:pPr lvl="1"/>
            <a:r>
              <a:rPr lang="en-US" dirty="0"/>
              <a:t>Trump’s tariffs caused US prices to rise, with hardly any perceptible fall in prices abroad.</a:t>
            </a:r>
          </a:p>
          <a:p>
            <a:pPr lvl="2"/>
            <a:r>
              <a:rPr lang="en-US" dirty="0"/>
              <a:t>Sometimes prices rise on goods not subject to a tariff.</a:t>
            </a:r>
          </a:p>
          <a:p>
            <a:pPr lvl="3"/>
            <a:r>
              <a:rPr lang="en-US" dirty="0"/>
              <a:t>Clothes dryers.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3544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Eco</a:t>
            </a:r>
            <a:r>
              <a:rPr lang="en-US" dirty="0"/>
              <a:t>nomic Effects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75468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A2063-604C-6543-19A5-7F063C65B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5B0C4-9E0F-99FC-ABAA-F98D2E6C8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Economists’ cost-benefit analysis quantifies these and shows that the costs exceed the benefits.</a:t>
            </a:r>
          </a:p>
          <a:p>
            <a:r>
              <a:rPr lang="en-US" dirty="0"/>
              <a:t>A tariff on one good can harm other industries. </a:t>
            </a:r>
          </a:p>
          <a:p>
            <a:r>
              <a:rPr lang="en-US" dirty="0"/>
              <a:t>A tariff on one country just causes displacement to another country.</a:t>
            </a:r>
          </a:p>
          <a:p>
            <a:r>
              <a:rPr lang="en-US" dirty="0"/>
              <a:t>Tariffs are NOT an effective tool to reduce the trade deficit.</a:t>
            </a:r>
          </a:p>
          <a:p>
            <a:r>
              <a:rPr lang="en-US" dirty="0"/>
              <a:t>Tariffs are NOT a good way to raise government revenue.</a:t>
            </a:r>
          </a:p>
          <a:p>
            <a:r>
              <a:rPr lang="en-US" dirty="0"/>
              <a:t>Retaliation from other countries makes tariffs even worse.</a:t>
            </a:r>
          </a:p>
          <a:p>
            <a:r>
              <a:rPr lang="en-US" dirty="0"/>
              <a:t>Corruption: tariffs can be selectively reduced.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8EDA12-0CA4-20A5-84E1-1A004EB2C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2A1C54-D26E-96C7-9B25-FFFDF5794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3544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Eco</a:t>
            </a:r>
            <a:r>
              <a:rPr lang="en-US" dirty="0"/>
              <a:t>nomic Effects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38677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4155C-3CB5-E467-2175-FE605DADE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4F47C-0716-791B-D625-846C4C53F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Effects of </a:t>
            </a:r>
            <a:br>
              <a:rPr lang="en-US" sz="9600" dirty="0"/>
            </a:br>
            <a:r>
              <a:rPr lang="en-US" sz="9600" dirty="0"/>
              <a:t>Trump II Tariffs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6124441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FBD72-B17E-B8F5-E043-CA1901D9E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01750D-B27A-8DC1-32D5-EA21EDAD6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49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8377555-5A9A-8EB8-781C-C6D53EC07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447"/>
            <a:ext cx="9652000" cy="11271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10% Tariff on All US Imports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B2378C-4061-9A16-B375-CCD40B47B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99" y="1457919"/>
            <a:ext cx="8844009" cy="44856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D78002-7A9A-C106-95FC-76EE564A2803}"/>
              </a:ext>
            </a:extLst>
          </p:cNvPr>
          <p:cNvSpPr txBox="1"/>
          <p:nvPr/>
        </p:nvSpPr>
        <p:spPr>
          <a:xfrm>
            <a:off x="1981200" y="9144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Real GDP</a:t>
            </a:r>
          </a:p>
        </p:txBody>
      </p:sp>
    </p:spTree>
    <p:extLst>
      <p:ext uri="{BB962C8B-B14F-4D97-AF65-F5344CB8AC3E}">
        <p14:creationId xmlns:p14="http://schemas.microsoft.com/office/powerpoint/2010/main" val="930310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1FEB8-890E-A35D-70A4-09736A07A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93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Happened?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3C5EEB-A9E1-3443-F01A-A02EC736AF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283D8-A589-C519-358A-8F5128580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567C805-79B4-9DC8-4C2F-7642B13E84B6}"/>
              </a:ext>
            </a:extLst>
          </p:cNvPr>
          <p:cNvGrpSpPr/>
          <p:nvPr/>
        </p:nvGrpSpPr>
        <p:grpSpPr>
          <a:xfrm>
            <a:off x="3063913" y="1655459"/>
            <a:ext cx="1269270" cy="871130"/>
            <a:chOff x="4369904" y="3591339"/>
            <a:chExt cx="1269270" cy="87113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A1893E-4DDC-6CAB-4C29-6AF095EFF1CE}"/>
                </a:ext>
              </a:extLst>
            </p:cNvPr>
            <p:cNvSpPr txBox="1"/>
            <p:nvPr/>
          </p:nvSpPr>
          <p:spPr>
            <a:xfrm>
              <a:off x="4598504" y="3591339"/>
              <a:ext cx="10406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Normally</a:t>
              </a:r>
            </a:p>
            <a:p>
              <a:r>
                <a:rPr lang="en-US" dirty="0"/>
                <a:t>2.3%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EF5C02E-5614-79CC-D651-B225F1957F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69904" y="4237670"/>
              <a:ext cx="576272" cy="224799"/>
            </a:xfrm>
            <a:prstGeom prst="line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916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E6FC9-29F5-A659-FADD-1E2A8D1E7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99A47B-CC33-81B9-9DF1-C118341B8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50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774F24-CD08-84BB-24A2-1233522F0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2263" y="1620183"/>
            <a:ext cx="13256525" cy="430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140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66220-49CA-F68E-668F-4D505CC83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E37B-B639-41D5-85B9-72B6DED12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Immigration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7F729A-0F50-B469-EFE8-82FD264CE3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E41F59-0481-A3FA-E02A-8F2C741EB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6970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6B1F91-1D26-C2B2-1EED-C0B66AF50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71B1F1-6AA7-21C3-7045-347E36A8D2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498574" y="465361"/>
            <a:ext cx="5078896" cy="57899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630D84-C918-C535-0B41-C88C11AAD9D6}"/>
              </a:ext>
            </a:extLst>
          </p:cNvPr>
          <p:cNvSpPr txBox="1"/>
          <p:nvPr/>
        </p:nvSpPr>
        <p:spPr>
          <a:xfrm>
            <a:off x="4684747" y="6472439"/>
            <a:ext cx="6934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Pew Research Center, What we know about unauthorized immigrants living in the U.S., July 22,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BD4DBE-87BA-FB8C-6946-96AC9C26BC5D}"/>
              </a:ext>
            </a:extLst>
          </p:cNvPr>
          <p:cNvSpPr txBox="1"/>
          <p:nvPr/>
        </p:nvSpPr>
        <p:spPr>
          <a:xfrm>
            <a:off x="8846331" y="3429000"/>
            <a:ext cx="2772646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Total Foreign-Born (2022)</a:t>
            </a:r>
          </a:p>
          <a:p>
            <a:r>
              <a:rPr lang="en-US" dirty="0"/>
              <a:t>Population: 47.9 million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A1A2F9-5B79-F7C1-A940-682816244D66}"/>
              </a:ext>
            </a:extLst>
          </p:cNvPr>
          <p:cNvSpPr txBox="1"/>
          <p:nvPr/>
        </p:nvSpPr>
        <p:spPr>
          <a:xfrm>
            <a:off x="8846330" y="4385341"/>
            <a:ext cx="2817438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Total Foreign-Born (Current)</a:t>
            </a:r>
          </a:p>
          <a:p>
            <a:r>
              <a:rPr lang="en-US" dirty="0"/>
              <a:t>Population: 49.7 million</a:t>
            </a:r>
          </a:p>
        </p:txBody>
      </p:sp>
    </p:spTree>
    <p:extLst>
      <p:ext uri="{BB962C8B-B14F-4D97-AF65-F5344CB8AC3E}">
        <p14:creationId xmlns:p14="http://schemas.microsoft.com/office/powerpoint/2010/main" val="31116107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18F64-C1F7-B809-C1E9-23BAE5A4F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32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Rec</a:t>
            </a:r>
            <a:r>
              <a:rPr lang="en-US" dirty="0"/>
              <a:t>ent Border Encounters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31606-3EE9-51BF-8880-37982F401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53</a:t>
            </a:fld>
            <a:endParaRPr lang="en-GB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A9DB40C-754C-D6DB-EA85-3CA140978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28799" y="1029960"/>
            <a:ext cx="8701649" cy="489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ADE930-65F4-EDA8-E276-FF12BA932230}"/>
              </a:ext>
            </a:extLst>
          </p:cNvPr>
          <p:cNvSpPr txBox="1"/>
          <p:nvPr/>
        </p:nvSpPr>
        <p:spPr>
          <a:xfrm>
            <a:off x="9342201" y="2083442"/>
            <a:ext cx="65274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2023</a:t>
            </a:r>
          </a:p>
          <a:p>
            <a:endParaRPr lang="en-US" dirty="0"/>
          </a:p>
          <a:p>
            <a:r>
              <a:rPr lang="en-US" dirty="0"/>
              <a:t>2022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D4299C-7A19-1D78-FF2C-91283273B867}"/>
              </a:ext>
            </a:extLst>
          </p:cNvPr>
          <p:cNvSpPr txBox="1"/>
          <p:nvPr/>
        </p:nvSpPr>
        <p:spPr>
          <a:xfrm>
            <a:off x="5864506" y="518545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2638058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46FCC-2CF3-0E41-8E24-54A7F21A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97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Gro</a:t>
            </a:r>
            <a:r>
              <a:rPr lang="en-US" dirty="0"/>
              <a:t>wing #s of People Traveling in Families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D94CF9-3B04-BAEE-95EC-54EAAAA60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54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37FA43-C49E-DAEC-7474-871E232213C3}"/>
              </a:ext>
            </a:extLst>
          </p:cNvPr>
          <p:cNvSpPr txBox="1"/>
          <p:nvPr/>
        </p:nvSpPr>
        <p:spPr>
          <a:xfrm>
            <a:off x="7367954" y="6456851"/>
            <a:ext cx="42611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Pew Research Center, US Customs and Border Protection </a:t>
            </a:r>
          </a:p>
        </p:txBody>
      </p:sp>
      <p:pic>
        <p:nvPicPr>
          <p:cNvPr id="10" name="Picture 9" descr="A graph of a person in a yellow shirt&#10;&#10;Description automatically generated with medium confidence">
            <a:extLst>
              <a:ext uri="{FF2B5EF4-FFF2-40B4-BE49-F238E27FC236}">
                <a16:creationId xmlns:a16="http://schemas.microsoft.com/office/drawing/2014/main" id="{27DDAB09-CEF4-B6BF-4A28-175F491AE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613" y="876031"/>
            <a:ext cx="6055137" cy="546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919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D522E-1826-0F78-B351-D7A9DCB9E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35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Northern Triangle – Also VE &amp; Others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C793FB-2DB4-FB45-131A-900F6B15D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55</a:t>
            </a:fld>
            <a:endParaRPr lang="en-US"/>
          </a:p>
        </p:txBody>
      </p:sp>
      <p:pic>
        <p:nvPicPr>
          <p:cNvPr id="4098" name="Picture 2" descr="Why So Many Central Americans Are Seeking Asylum in the U.S. | KQED">
            <a:extLst>
              <a:ext uri="{FF2B5EF4-FFF2-40B4-BE49-F238E27FC236}">
                <a16:creationId xmlns:a16="http://schemas.microsoft.com/office/drawing/2014/main" id="{45066D08-E470-B1A5-81CA-ED06D91D0C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953" y="1064370"/>
            <a:ext cx="7364093" cy="516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9328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22DFA-5D1F-EAC6-CF35-4EC76D6A8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32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Onl</a:t>
            </a:r>
            <a:r>
              <a:rPr lang="en-US" dirty="0"/>
              <a:t>y Currently Permissible Refugees: S. Africa</a:t>
            </a:r>
          </a:p>
        </p:txBody>
      </p:sp>
      <p:pic>
        <p:nvPicPr>
          <p:cNvPr id="6" name="Content Placeholder 5" descr="A group of people standing in a room&#10;&#10;AI-generated content may be incorrect.">
            <a:extLst>
              <a:ext uri="{FF2B5EF4-FFF2-40B4-BE49-F238E27FC236}">
                <a16:creationId xmlns:a16="http://schemas.microsoft.com/office/drawing/2014/main" id="{E85C15EC-755E-2E4A-B9CE-80A70145AD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2533" y="1183909"/>
            <a:ext cx="11066934" cy="484618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CD8723-6778-5360-8238-92330B7D8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3935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BCE81-6ABF-1348-91B2-A93F9178F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Do We Care?  Economic Implications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242A6-158C-D24E-B5BC-1CA866666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6543" y="1602225"/>
            <a:ext cx="7177900" cy="4351338"/>
          </a:xfrm>
        </p:spPr>
        <p:txBody>
          <a:bodyPr>
            <a:normAutofit/>
          </a:bodyPr>
          <a:lstStyle/>
          <a:p>
            <a:r>
              <a:rPr lang="en-US" b="0" dirty="0"/>
              <a:t>Conventional Wisdom Issues:</a:t>
            </a:r>
          </a:p>
          <a:p>
            <a:pPr lvl="1"/>
            <a:r>
              <a:rPr lang="en-US" sz="2800" b="1" dirty="0"/>
              <a:t>Labor markets: Wages and Jobs</a:t>
            </a:r>
          </a:p>
          <a:p>
            <a:pPr lvl="1"/>
            <a:r>
              <a:rPr lang="en-US" sz="2800" b="1" dirty="0"/>
              <a:t>Government Revenue and Spending</a:t>
            </a:r>
          </a:p>
          <a:p>
            <a:pPr lvl="1"/>
            <a:r>
              <a:rPr lang="en-US" sz="2800" b="1" dirty="0"/>
              <a:t>Crime</a:t>
            </a:r>
          </a:p>
          <a:p>
            <a:r>
              <a:rPr lang="en-US" b="0" dirty="0"/>
              <a:t>Other issues (that don’t get talked about much):</a:t>
            </a:r>
          </a:p>
          <a:p>
            <a:pPr lvl="1"/>
            <a:r>
              <a:rPr lang="en-US" sz="2800" b="1" dirty="0"/>
              <a:t>Gross Domestic Product (GDP)</a:t>
            </a:r>
          </a:p>
          <a:p>
            <a:pPr lvl="1"/>
            <a:r>
              <a:rPr lang="en-US" sz="2800" b="1" dirty="0"/>
              <a:t>Innovation and Entrepreneurship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FB01EB-E343-3A49-B16C-BBCD5676D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5383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72CE1-1E43-68EE-86B7-46B78C74C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74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Is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</a:t>
            </a:r>
            <a:r>
              <a:rPr lang="en-US" dirty="0"/>
              <a:t>mmigration Saving the Day?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1FBAF68-9A32-63AC-A677-C3F5866BB1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2132" y="1015877"/>
            <a:ext cx="8802291" cy="512674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74740-8EBD-89E5-0015-0130FD2FA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58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E1476E-55C9-FB5A-4409-7DA3511FC4AB}"/>
              </a:ext>
            </a:extLst>
          </p:cNvPr>
          <p:cNvSpPr txBox="1"/>
          <p:nvPr/>
        </p:nvSpPr>
        <p:spPr>
          <a:xfrm>
            <a:off x="8018331" y="6456851"/>
            <a:ext cx="35437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Source: CBO – The Demographic Outlook, 2023-2053</a:t>
            </a:r>
          </a:p>
        </p:txBody>
      </p:sp>
    </p:spTree>
    <p:extLst>
      <p:ext uri="{BB962C8B-B14F-4D97-AF65-F5344CB8AC3E}">
        <p14:creationId xmlns:p14="http://schemas.microsoft.com/office/powerpoint/2010/main" val="23688086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3629F-5E2B-4819-E260-62A74C150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59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Job</a:t>
            </a:r>
            <a:r>
              <a:rPr lang="en-US" dirty="0"/>
              <a:t>s: Conventional Wisdom…Upended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398C1-9540-0B25-4BEA-2982362F4F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conventional wisdom?</a:t>
            </a:r>
          </a:p>
          <a:p>
            <a:pPr lvl="1"/>
            <a:r>
              <a:rPr lang="en-US" dirty="0"/>
              <a:t>Low-skilled immigrants come in and take jobs from low-skilled native-born individuals.</a:t>
            </a:r>
          </a:p>
          <a:p>
            <a:pPr lvl="2"/>
            <a:r>
              <a:rPr lang="en-US" dirty="0"/>
              <a:t>1-1 tradeoff.</a:t>
            </a:r>
          </a:p>
          <a:p>
            <a:pPr marL="914400" lvl="2" indent="0">
              <a:buNone/>
            </a:pPr>
            <a:endParaRPr lang="en-US" dirty="0"/>
          </a:p>
          <a:p>
            <a:r>
              <a:rPr lang="en-US" dirty="0"/>
              <a:t>What does new research show?</a:t>
            </a:r>
          </a:p>
          <a:p>
            <a:pPr lvl="1"/>
            <a:r>
              <a:rPr lang="en-US" dirty="0"/>
              <a:t>Low-skilled immigrants contribute positively to the economy.</a:t>
            </a:r>
          </a:p>
          <a:p>
            <a:pPr lvl="2"/>
            <a:r>
              <a:rPr lang="en-US" dirty="0"/>
              <a:t>Every 100 low-skilled immigrants: create 9 jobs for low-skilled native-born.</a:t>
            </a:r>
          </a:p>
          <a:p>
            <a:pPr lvl="2"/>
            <a:r>
              <a:rPr lang="en-US" dirty="0"/>
              <a:t>They create opportunities for low-skilled native-born workers.</a:t>
            </a:r>
          </a:p>
          <a:p>
            <a:pPr lvl="1"/>
            <a:r>
              <a:rPr lang="en-US" dirty="0"/>
              <a:t>Low-skilled immigrants take jobs that native-born don’t want.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D2AB3-658A-7365-DC68-166343B62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85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00B6E-224F-1D62-FECD-43AB5AFEF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1756E-670F-4412-7AC9-1C280ADE3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76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Imp</a:t>
            </a:r>
            <a:r>
              <a:rPr lang="en-US" dirty="0"/>
              <a:t>orts Went Into Inventories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3E91F01-15AF-4F5E-5D07-3EB029D50A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A8A8EA-4750-D2F9-95C7-ECBF9253D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2C5ADFE-1A7F-F629-AFF1-17C6E5754BC1}"/>
              </a:ext>
            </a:extLst>
          </p:cNvPr>
          <p:cNvGrpSpPr/>
          <p:nvPr/>
        </p:nvGrpSpPr>
        <p:grpSpPr>
          <a:xfrm>
            <a:off x="9666671" y="1967975"/>
            <a:ext cx="1323772" cy="871130"/>
            <a:chOff x="4369904" y="3591339"/>
            <a:chExt cx="1323772" cy="8711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6571719-3920-A620-21BD-D2926C6BAC6E}"/>
                </a:ext>
              </a:extLst>
            </p:cNvPr>
            <p:cNvSpPr txBox="1"/>
            <p:nvPr/>
          </p:nvSpPr>
          <p:spPr>
            <a:xfrm>
              <a:off x="4598504" y="3591339"/>
              <a:ext cx="10951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Normally</a:t>
              </a:r>
            </a:p>
            <a:p>
              <a:r>
                <a:rPr lang="en-US" dirty="0"/>
                <a:t>About 0%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DEF1B76-3D6C-FDE6-AA2D-A6192CC0B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69904" y="4237670"/>
              <a:ext cx="576272" cy="224799"/>
            </a:xfrm>
            <a:prstGeom prst="line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1372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E1315-38A4-515C-150F-246FD9BD6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07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Sha</a:t>
            </a:r>
            <a:r>
              <a:rPr lang="en-US" dirty="0"/>
              <a:t>re of Workers in Each Occupations</a:t>
            </a:r>
          </a:p>
        </p:txBody>
      </p:sp>
      <p:pic>
        <p:nvPicPr>
          <p:cNvPr id="6" name="Content Placeholder 5" descr="A graph of a number of workers&#10;&#10;Description automatically generated">
            <a:extLst>
              <a:ext uri="{FF2B5EF4-FFF2-40B4-BE49-F238E27FC236}">
                <a16:creationId xmlns:a16="http://schemas.microsoft.com/office/drawing/2014/main" id="{E14289FE-F7B1-10BF-4745-629FA0D088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0230" y="921350"/>
            <a:ext cx="5728321" cy="54286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44889-C6A0-96FF-D413-BED690007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0871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FEF8F-0DD3-8940-A910-A8B2199AD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52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Im</a:t>
            </a:r>
            <a:r>
              <a:rPr lang="en-US" dirty="0"/>
              <a:t>plications for Major Federal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A28D5-66D0-1E40-8B1E-8F953E510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Documented immigrants are less likely to use Social Security and Medicare.</a:t>
            </a:r>
          </a:p>
          <a:p>
            <a:endParaRPr lang="en-US" dirty="0"/>
          </a:p>
          <a:p>
            <a:r>
              <a:rPr lang="en-US" dirty="0"/>
              <a:t>Unauthorized immigrants are ineligible.</a:t>
            </a:r>
          </a:p>
          <a:p>
            <a:pPr lvl="1"/>
            <a:r>
              <a:rPr lang="en-US" dirty="0"/>
              <a:t>They will pay into the system but cannot receive benefits.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Medicaid: not available to legal residents for the first five years.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Provide a source of revenue for an aging population.</a:t>
            </a:r>
          </a:p>
          <a:p>
            <a:pPr lvl="1"/>
            <a:r>
              <a:rPr lang="en-US" dirty="0"/>
              <a:t>For Social Security and Medicare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2A6789-06B2-2D4D-8B55-94E977B2D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76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6A40C-88AE-30B3-D23C-2E1638963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855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Mas</a:t>
            </a:r>
            <a:r>
              <a:rPr lang="en-US" sz="3600" dirty="0"/>
              <a:t>s Deportations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DDAD5-B978-431B-F340-DE1EC99CD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4332"/>
            <a:ext cx="10515600" cy="482847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Immigrants work different jobs than do native-born workers.</a:t>
            </a:r>
          </a:p>
          <a:p>
            <a:r>
              <a:rPr lang="en-US" dirty="0"/>
              <a:t>Immigrants contribute to the local economy.</a:t>
            </a:r>
          </a:p>
          <a:p>
            <a:pPr lvl="1"/>
            <a:r>
              <a:rPr lang="en-US" dirty="0"/>
              <a:t>GDP losses of up to $1.7 trillion annually.</a:t>
            </a:r>
          </a:p>
          <a:p>
            <a:r>
              <a:rPr lang="en-US" dirty="0"/>
              <a:t>Immigrants keep prices low: in particular, food!</a:t>
            </a:r>
          </a:p>
          <a:p>
            <a:r>
              <a:rPr lang="en-US" dirty="0"/>
              <a:t>Deportations impact tax revenues.</a:t>
            </a:r>
          </a:p>
          <a:p>
            <a:pPr lvl="1"/>
            <a:r>
              <a:rPr lang="en-US" dirty="0"/>
              <a:t>$1,300 more in on average than out, annually.</a:t>
            </a:r>
          </a:p>
          <a:p>
            <a:pPr lvl="1"/>
            <a:r>
              <a:rPr lang="en-US" dirty="0"/>
              <a:t>Unauthorized immigrants: $22.6 billion in social security and $5.7 billion in Medicare payments. </a:t>
            </a:r>
          </a:p>
          <a:p>
            <a:r>
              <a:rPr lang="en-US" dirty="0"/>
              <a:t>Deportations are expensive ($13,000 each).</a:t>
            </a:r>
          </a:p>
          <a:p>
            <a:pPr lvl="1"/>
            <a:r>
              <a:rPr lang="en-US" dirty="0"/>
              <a:t>Total cost $315 billion.</a:t>
            </a:r>
          </a:p>
          <a:p>
            <a:r>
              <a:rPr lang="en-US" dirty="0"/>
              <a:t>They rob people of their dignity.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040B5-8AA9-912B-9191-2BBBA8598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62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C9B78-9B3A-74A5-C2C8-FD11F6F4C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77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Inc</a:t>
            </a:r>
            <a:r>
              <a:rPr lang="en-US" dirty="0"/>
              <a:t>arceration by Immigration Status, 2018</a:t>
            </a:r>
          </a:p>
        </p:txBody>
      </p:sp>
      <p:pic>
        <p:nvPicPr>
          <p:cNvPr id="6" name="Content Placeholder 5" descr="A picture containing text, screenshot, font, line&#10;&#10;Description automatically generated">
            <a:extLst>
              <a:ext uri="{FF2B5EF4-FFF2-40B4-BE49-F238E27FC236}">
                <a16:creationId xmlns:a16="http://schemas.microsoft.com/office/drawing/2014/main" id="{99B6839C-E167-559A-B414-2EC0D34979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8824" y="1828800"/>
            <a:ext cx="9999913" cy="336746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CD65CF-D83E-1CC5-AC73-02B95B89F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63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031CA3-E108-5B2C-C21A-041C0016E38A}"/>
              </a:ext>
            </a:extLst>
          </p:cNvPr>
          <p:cNvSpPr txBox="1"/>
          <p:nvPr/>
        </p:nvSpPr>
        <p:spPr>
          <a:xfrm>
            <a:off x="3838754" y="6456851"/>
            <a:ext cx="78141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Cato Institute, </a:t>
            </a:r>
            <a:r>
              <a:rPr lang="en-US" sz="1200" i="0" u="none" strike="noStrike" dirty="0">
                <a:effectLst/>
                <a:latin typeface="var(--bs-font-serif)"/>
              </a:rPr>
              <a:t>Illegal Immigrant Incarceration Rates, 2010–2018: Demographics and Policy Implications, April 202</a:t>
            </a:r>
            <a:r>
              <a:rPr lang="en-US" sz="1200" dirty="0">
                <a:latin typeface="var(--bs-font-serif)"/>
              </a:rPr>
              <a:t>0.</a:t>
            </a:r>
            <a:endParaRPr lang="en-US" sz="1200" i="0" u="none" strike="noStrike" dirty="0">
              <a:effectLst/>
              <a:latin typeface="var(--bs-font-serif)"/>
            </a:endParaRPr>
          </a:p>
        </p:txBody>
      </p:sp>
    </p:spTree>
    <p:extLst>
      <p:ext uri="{BB962C8B-B14F-4D97-AF65-F5344CB8AC3E}">
        <p14:creationId xmlns:p14="http://schemas.microsoft.com/office/powerpoint/2010/main" val="16653609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70583-B943-B44B-8490-B6803B3B7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>
                <a:hlinkClick r:id="rId2"/>
              </a:rPr>
              <a:t>www.NEEDEcon.org/LocalGraphs</a:t>
            </a:r>
            <a:br>
              <a:rPr lang="en-US" sz="5000" dirty="0"/>
            </a:br>
            <a:endParaRPr lang="en-US" sz="5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C2BF2-AD29-174E-8A41-AD8AEFCC2B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every state and county in the United States.</a:t>
            </a:r>
          </a:p>
          <a:p>
            <a:r>
              <a:rPr lang="en-US" dirty="0"/>
              <a:t>Detailed graphs on employment, housing, moves, and other statistics.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ACEAAA-E031-8B48-B3E4-329ACA54D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5381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F3AE0-1B2E-FE45-8A8E-9B3243F43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28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Con</a:t>
            </a:r>
            <a:r>
              <a:rPr lang="en-US" dirty="0"/>
              <a:t>tributions to GDP: Government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7753C-806E-E44C-9F64-A4B843F75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65</a:t>
            </a:fld>
            <a:endParaRPr lang="en-GB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49850DFB-11F9-2A43-BF2B-9AB7E70B8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0609" y="1191149"/>
            <a:ext cx="10070781" cy="503539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D1F5A91-3A71-0A42-B4DD-2D81DAC41220}"/>
              </a:ext>
            </a:extLst>
          </p:cNvPr>
          <p:cNvSpPr/>
          <p:nvPr/>
        </p:nvSpPr>
        <p:spPr>
          <a:xfrm>
            <a:off x="9197163" y="1977656"/>
            <a:ext cx="1799083" cy="1416642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72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189C2-28F9-BD44-8098-9C58DBEA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22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usehold Debt: Non-mortgage 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E299C5-3FCC-5A44-8DD9-6C872EEE7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66</a:t>
            </a:fld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5307010-1584-9A40-B1E9-D2352A752C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214375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1871893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7ED07-E349-BF42-876E-E2E7BF03F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622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usehold Debt as a Share of GDP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045F2-9072-6F4F-AB4D-90FE09931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67</a:t>
            </a:fld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EEAC8D8-36F7-B74A-9B07-974B47D52E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39428826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401F3-3360-784A-BFFF-A5813789B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940" y="3153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Ind</a:t>
            </a:r>
            <a:r>
              <a:rPr lang="en-US" dirty="0"/>
              <a:t>ustrial Production (</a:t>
            </a:r>
            <a:r>
              <a:rPr lang="en-US" dirty="0" err="1"/>
              <a:t>Manuf</a:t>
            </a:r>
            <a:r>
              <a:rPr lang="en-US" dirty="0"/>
              <a:t>, Util, Mining)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7581432-9301-3D48-A570-7F5B244217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2954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2A491-EB7B-E64A-B8E4-309882B7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04505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B2968-C1F7-984E-A56D-45797AE0A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9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nthly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8D4AF-ACFD-CE42-BD51-A0439CE1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69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BD40EF-5E41-8246-BCBD-55A7F152D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34796" y="1169022"/>
            <a:ext cx="10122408" cy="5061204"/>
          </a:xfrm>
        </p:spPr>
      </p:pic>
    </p:spTree>
    <p:extLst>
      <p:ext uri="{BB962C8B-B14F-4D97-AF65-F5344CB8AC3E}">
        <p14:creationId xmlns:p14="http://schemas.microsoft.com/office/powerpoint/2010/main" val="4178369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F5513-23C6-9C94-0B69-8BD012A29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55B9B-4E48-5061-580C-02872AF08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60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Gov</a:t>
            </a:r>
            <a:r>
              <a:rPr lang="en-US" dirty="0"/>
              <a:t>ernment Spending Didn’t Help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175ADF7-7C1C-72BC-F14B-D7D5E9B81C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2D21A-41AD-5804-56EA-2B4458B5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21017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871F1-2249-1441-8FA5-7ABFAF7F3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92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Tre</a:t>
            </a:r>
            <a:r>
              <a:rPr lang="en-US" dirty="0"/>
              <a:t>asuries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3DF6E-3455-3242-A5BE-1ACFBEFA0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70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1F6AEA0-59D4-1E48-8EAA-5297453084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36698558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29A31-5B83-304E-A038-6D1B24E9D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But</a:t>
            </a:r>
            <a:r>
              <a:rPr lang="en-US" dirty="0"/>
              <a:t> SUPER High to Begin With!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D04E911-8F3B-1D4B-92BE-075479DAE0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A950F4-B854-9849-B6AE-1A0B67287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399102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66198-C87D-A04B-BCFB-CE4B61BD6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Ho</a:t>
            </a:r>
            <a:r>
              <a:rPr lang="en-US" dirty="0"/>
              <a:t>me Prices and Housing Starts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289BF-5FAB-E04A-9347-D90BAC9CC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72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0C7AA0-1932-AE48-A873-99CBA5B8C6D0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340399" y="1507919"/>
            <a:ext cx="5749266" cy="38309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A350D6-8AD4-604E-A7B2-61164E259CF6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6096700" y="1500604"/>
            <a:ext cx="5769825" cy="384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92637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258CC-FF08-BF4E-9711-C223A877C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77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me Sales are Not Horrible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80A7A9A-7306-4A43-8D55-2B56DE59D3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27192" y="1559860"/>
            <a:ext cx="5892608" cy="3926494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4BF8187-D70B-3B4B-8AD4-D70237326D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172200" y="1559860"/>
            <a:ext cx="5892608" cy="3926494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F2A356-B78C-2944-8732-D2F201A97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19622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D23A8-7FBD-FE4E-8CBD-8D17D401F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Sup</a:t>
            </a:r>
            <a:r>
              <a:rPr lang="en-US" dirty="0"/>
              <a:t>ply Chains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828606-6940-2342-BAB8-215E2FC3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74</a:t>
            </a:fld>
            <a:endParaRPr lang="en-GB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42B8B70-0A9E-0543-9930-D1B7CBED86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191337" y="1190596"/>
            <a:ext cx="10048162" cy="5024081"/>
          </a:xfrm>
        </p:spPr>
      </p:pic>
    </p:spTree>
    <p:extLst>
      <p:ext uri="{BB962C8B-B14F-4D97-AF65-F5344CB8AC3E}">
        <p14:creationId xmlns:p14="http://schemas.microsoft.com/office/powerpoint/2010/main" val="119846680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72CE1-1E43-68EE-86B7-46B78C74C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74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Is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</a:t>
            </a:r>
            <a:r>
              <a:rPr lang="en-US" dirty="0"/>
              <a:t>mmigration Saving the Day?</a:t>
            </a:r>
          </a:p>
        </p:txBody>
      </p:sp>
      <p:pic>
        <p:nvPicPr>
          <p:cNvPr id="6" name="Content Placeholder 5" descr="A graph showing the number of people in the u. s. population growth&#10;&#10;Description automatically generated">
            <a:extLst>
              <a:ext uri="{FF2B5EF4-FFF2-40B4-BE49-F238E27FC236}">
                <a16:creationId xmlns:a16="http://schemas.microsoft.com/office/drawing/2014/main" id="{F1FBAF68-9A32-63AC-A677-C3F5866BB1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1897" y="1097281"/>
            <a:ext cx="8662526" cy="50453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74740-8EBD-89E5-0015-0130FD2FA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E1476E-55C9-FB5A-4409-7DA3511FC4AB}"/>
              </a:ext>
            </a:extLst>
          </p:cNvPr>
          <p:cNvSpPr txBox="1"/>
          <p:nvPr/>
        </p:nvSpPr>
        <p:spPr>
          <a:xfrm>
            <a:off x="5985136" y="6544461"/>
            <a:ext cx="5633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www.axios.com</a:t>
            </a:r>
            <a:r>
              <a:rPr lang="en-US" sz="1200" dirty="0"/>
              <a:t>/2024/03/13/immigration-economy-jobs-growth-good#</a:t>
            </a:r>
          </a:p>
        </p:txBody>
      </p:sp>
    </p:spTree>
    <p:extLst>
      <p:ext uri="{BB962C8B-B14F-4D97-AF65-F5344CB8AC3E}">
        <p14:creationId xmlns:p14="http://schemas.microsoft.com/office/powerpoint/2010/main" val="26682271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A9661-8FC0-73A2-59EF-42215DCBE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73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“Nominal”  Side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56137-66C9-7172-BDE2-4287108D4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71" y="1350522"/>
            <a:ext cx="4931229" cy="4351338"/>
          </a:xfrm>
        </p:spPr>
        <p:txBody>
          <a:bodyPr/>
          <a:lstStyle/>
          <a:p>
            <a:r>
              <a:rPr lang="en-US" dirty="0"/>
              <a:t>Inflation:  A lot of progress on inflation, but the recent data are troubling.</a:t>
            </a:r>
          </a:p>
          <a:p>
            <a:r>
              <a:rPr lang="en-US" dirty="0"/>
              <a:t>But, this is not the popular 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583287-04A6-1739-1128-F40D0C4C1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76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4435B3-FD18-3556-14B6-59D9C64A5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830" y="586149"/>
            <a:ext cx="6359294" cy="583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5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aph of a line graph&#10;&#10;Description automatically generated with medium confidence">
            <a:extLst>
              <a:ext uri="{FF2B5EF4-FFF2-40B4-BE49-F238E27FC236}">
                <a16:creationId xmlns:a16="http://schemas.microsoft.com/office/drawing/2014/main" id="{933E9E0C-A34B-CBDB-467E-913FB207068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009651" y="59294"/>
            <a:ext cx="9290930" cy="615523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D3D2D-2BA1-906C-8F17-43BE59B1F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GB" smtClean="0"/>
              <a:pPr>
                <a:spcAft>
                  <a:spcPts val="600"/>
                </a:spcAft>
              </a:pPr>
              <a:t>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9247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969ECD1-05F6-AA44-912F-450A71EB4B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13383"/>
            <a:ext cx="10058400" cy="50292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B99C1F-B9E0-2444-891F-7AFA309F1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 in the Last 3/6 Months – Still 3%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0D90E-8765-0E47-B32E-87271A60A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78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D59894-2AC2-844C-A482-CFE49B8BC8C0}"/>
              </a:ext>
            </a:extLst>
          </p:cNvPr>
          <p:cNvSpPr txBox="1"/>
          <p:nvPr/>
        </p:nvSpPr>
        <p:spPr>
          <a:xfrm>
            <a:off x="6498771" y="6499290"/>
            <a:ext cx="5042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www.nytimes.com</a:t>
            </a:r>
            <a:r>
              <a:rPr lang="en-US" sz="1200" dirty="0"/>
              <a:t>/2023/01/13/opinion/cpi-inflation-</a:t>
            </a:r>
            <a:r>
              <a:rPr lang="en-US" sz="1200" dirty="0" err="1"/>
              <a:t>fed.html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3011881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7609A-7ED9-7F07-0BB9-1D1B8F51E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9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Lab</a:t>
            </a:r>
            <a:r>
              <a:rPr lang="en-US" dirty="0"/>
              <a:t>or Market is Cooling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FE20BEB-7904-178A-82B7-A2F613E080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-1" y="1325562"/>
            <a:ext cx="6600497" cy="3300249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C010166-9B28-52DD-FA0F-25A0F358BF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4873718" y="2948583"/>
            <a:ext cx="6708682" cy="335434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A68905-6BE2-0420-091A-41B98EC5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79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1C2887-19ED-F5CC-56A5-58307B0BA1BC}"/>
              </a:ext>
            </a:extLst>
          </p:cNvPr>
          <p:cNvSpPr txBox="1"/>
          <p:nvPr/>
        </p:nvSpPr>
        <p:spPr>
          <a:xfrm>
            <a:off x="1970973" y="991204"/>
            <a:ext cx="26585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Job Openings - Falling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74EF5A-4588-D78B-9A34-E9177BDB4A8E}"/>
              </a:ext>
            </a:extLst>
          </p:cNvPr>
          <p:cNvSpPr txBox="1"/>
          <p:nvPr/>
        </p:nvSpPr>
        <p:spPr>
          <a:xfrm>
            <a:off x="7356228" y="2567286"/>
            <a:ext cx="28284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Quits – Falling (Rising?)</a:t>
            </a:r>
          </a:p>
        </p:txBody>
      </p:sp>
    </p:spTree>
    <p:extLst>
      <p:ext uri="{BB962C8B-B14F-4D97-AF65-F5344CB8AC3E}">
        <p14:creationId xmlns:p14="http://schemas.microsoft.com/office/powerpoint/2010/main" val="427991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2714C-BB49-B80F-E753-09C617F14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E278F-14A2-30C2-8394-B2A30B07E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60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</a:t>
            </a:r>
            <a:r>
              <a:rPr lang="en-US" dirty="0"/>
              <a:t>sumers Also Tightened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52D3CB2-0CA2-8E7E-AE8F-1E9A82DB5B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D0428-8F9F-2F5B-D90B-6A6C5A726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DB233A-1FFD-7DEC-F5BA-5C34CF12607E}"/>
              </a:ext>
            </a:extLst>
          </p:cNvPr>
          <p:cNvGrpSpPr/>
          <p:nvPr/>
        </p:nvGrpSpPr>
        <p:grpSpPr>
          <a:xfrm>
            <a:off x="6096000" y="3792603"/>
            <a:ext cx="1269270" cy="871130"/>
            <a:chOff x="4369904" y="3591339"/>
            <a:chExt cx="1269270" cy="8711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DD9AC64-7515-BBF1-8BDF-AAFC62EB0C02}"/>
                </a:ext>
              </a:extLst>
            </p:cNvPr>
            <p:cNvSpPr txBox="1"/>
            <p:nvPr/>
          </p:nvSpPr>
          <p:spPr>
            <a:xfrm>
              <a:off x="4598504" y="3591339"/>
              <a:ext cx="10406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Normally</a:t>
              </a:r>
            </a:p>
            <a:p>
              <a:pPr algn="ctr"/>
              <a:r>
                <a:rPr lang="en-US" dirty="0"/>
                <a:t>0.8%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BBDAA77-1695-26FC-6728-98C9EC2B07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69904" y="4237670"/>
              <a:ext cx="576272" cy="224799"/>
            </a:xfrm>
            <a:prstGeom prst="line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490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B2968-C1F7-984E-A56D-45797AE0A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2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nthly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8D4AF-ACFD-CE42-BD51-A0439CE1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BD40EF-5E41-8246-BCBD-55A7F152D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34796" y="1169022"/>
            <a:ext cx="10122408" cy="506120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FB54D6-A693-6872-5007-81FFB823D052}"/>
              </a:ext>
            </a:extLst>
          </p:cNvPr>
          <p:cNvSpPr txBox="1"/>
          <p:nvPr/>
        </p:nvSpPr>
        <p:spPr>
          <a:xfrm>
            <a:off x="8434464" y="1746394"/>
            <a:ext cx="20794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Jan:	    111,000</a:t>
            </a:r>
          </a:p>
          <a:p>
            <a:r>
              <a:rPr lang="en-US" dirty="0"/>
              <a:t>Feb:	    102,000</a:t>
            </a:r>
          </a:p>
          <a:p>
            <a:r>
              <a:rPr lang="en-US" dirty="0"/>
              <a:t>March:	    185,000</a:t>
            </a:r>
          </a:p>
          <a:p>
            <a:r>
              <a:rPr lang="en-US" dirty="0"/>
              <a:t>April:	    177,000</a:t>
            </a:r>
          </a:p>
        </p:txBody>
      </p:sp>
    </p:spTree>
    <p:extLst>
      <p:ext uri="{BB962C8B-B14F-4D97-AF65-F5344CB8AC3E}">
        <p14:creationId xmlns:p14="http://schemas.microsoft.com/office/powerpoint/2010/main" val="14664219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32362</TotalTime>
  <Words>2632</Words>
  <Application>Microsoft Macintosh PowerPoint</Application>
  <PresentationFormat>Widescreen</PresentationFormat>
  <Paragraphs>439</Paragraphs>
  <Slides>79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9" baseType="lpstr">
      <vt:lpstr>Arial</vt:lpstr>
      <vt:lpstr>Calibri</vt:lpstr>
      <vt:lpstr>Courier New</vt:lpstr>
      <vt:lpstr>nyt-cheltenham-cond</vt:lpstr>
      <vt:lpstr>Retina Narrow</vt:lpstr>
      <vt:lpstr>var(--bs-font-serif)</vt:lpstr>
      <vt:lpstr>var(--ds-type-system-serif-lining)</vt:lpstr>
      <vt:lpstr>var(--wpds-fonts-headline)</vt:lpstr>
      <vt:lpstr>Wingdings</vt:lpstr>
      <vt:lpstr>Custom Design</vt:lpstr>
      <vt:lpstr>PowerPoint Presentation</vt:lpstr>
      <vt:lpstr>Outline</vt:lpstr>
      <vt:lpstr>Economic Indicators</vt:lpstr>
      <vt:lpstr>GDP: Quarterly Growth</vt:lpstr>
      <vt:lpstr>What Happened?</vt:lpstr>
      <vt:lpstr>Imports Went Into Inventories</vt:lpstr>
      <vt:lpstr>Government Spending Didn’t Help</vt:lpstr>
      <vt:lpstr>Consumers Also Tightened</vt:lpstr>
      <vt:lpstr>Monthly Changes in Nonfarm Employment</vt:lpstr>
      <vt:lpstr>Monthly Changes in Nonfarm Employment</vt:lpstr>
      <vt:lpstr>Employment Gap</vt:lpstr>
      <vt:lpstr>Workers Are Coming Back</vt:lpstr>
      <vt:lpstr>Immigrants to the Rescue?</vt:lpstr>
      <vt:lpstr>Labor Market Experience: Marin County</vt:lpstr>
      <vt:lpstr>Inflation</vt:lpstr>
      <vt:lpstr>Inflation: Latest Figures</vt:lpstr>
      <vt:lpstr>Fed’s Preferred Measure: PCE</vt:lpstr>
      <vt:lpstr>PowerPoint Presentation</vt:lpstr>
      <vt:lpstr>Price of Eggs?</vt:lpstr>
      <vt:lpstr>The Fed: Conservative</vt:lpstr>
      <vt:lpstr>Federal Funds Rate</vt:lpstr>
      <vt:lpstr>What will the Fed Do?</vt:lpstr>
      <vt:lpstr>Fed: Reducing its Asset Holdings</vt:lpstr>
      <vt:lpstr>Treasuries</vt:lpstr>
      <vt:lpstr>Real Estate Prices</vt:lpstr>
      <vt:lpstr>RE Experiences … Similar And Not Good</vt:lpstr>
      <vt:lpstr>Home Price Changes w/in Marin</vt:lpstr>
      <vt:lpstr>Takeaways</vt:lpstr>
      <vt:lpstr>Uncertainties</vt:lpstr>
      <vt:lpstr>Other Policies with Economic Effect</vt:lpstr>
      <vt:lpstr>Summary</vt:lpstr>
      <vt:lpstr>Biggest Problem: Uncertainty</vt:lpstr>
      <vt:lpstr>Are We Headed for A Recession?</vt:lpstr>
      <vt:lpstr>Since Inauguration: Policies = Anti-Growth</vt:lpstr>
      <vt:lpstr>And Stock Markets Agree</vt:lpstr>
      <vt:lpstr> Thank you!</vt:lpstr>
      <vt:lpstr>Bigger Picture</vt:lpstr>
      <vt:lpstr>Tariffs</vt:lpstr>
      <vt:lpstr> What Is a Tariff?</vt:lpstr>
      <vt:lpstr>Trump I Tariffs &amp; Trade War</vt:lpstr>
      <vt:lpstr>Wait…Job Losses?</vt:lpstr>
      <vt:lpstr>Trump II Tariffs</vt:lpstr>
      <vt:lpstr>Where Are Tariffs Today?</vt:lpstr>
      <vt:lpstr>What Share of Goods Are Covered?</vt:lpstr>
      <vt:lpstr>Effects of Tariffs  in General</vt:lpstr>
      <vt:lpstr> Economic Effects of A Tariff</vt:lpstr>
      <vt:lpstr> Economic Effects of A Tariff</vt:lpstr>
      <vt:lpstr>Effects of  Trump II Tariffs</vt:lpstr>
      <vt:lpstr> Effects of 10% Tariff on All US Imports</vt:lpstr>
      <vt:lpstr>PowerPoint Presentation</vt:lpstr>
      <vt:lpstr>Immigration</vt:lpstr>
      <vt:lpstr>PowerPoint Presentation</vt:lpstr>
      <vt:lpstr>Recent Border Encounters</vt:lpstr>
      <vt:lpstr>Growing #s of People Traveling in Families</vt:lpstr>
      <vt:lpstr>The Northern Triangle – Also VE &amp; Others</vt:lpstr>
      <vt:lpstr>Only Currently Permissible Refugees: S. Africa</vt:lpstr>
      <vt:lpstr>Why Do We Care?  Economic Implications</vt:lpstr>
      <vt:lpstr>Is Immigration Saving the Day?</vt:lpstr>
      <vt:lpstr>Jobs: Conventional Wisdom…Upended</vt:lpstr>
      <vt:lpstr>Share of Workers in Each Occupations</vt:lpstr>
      <vt:lpstr> Implications for Major Federal Programs</vt:lpstr>
      <vt:lpstr>Mass Deportations</vt:lpstr>
      <vt:lpstr>Incarceration by Immigration Status, 2018</vt:lpstr>
      <vt:lpstr>www.NEEDEcon.org/LocalGraphs </vt:lpstr>
      <vt:lpstr> Contributions to GDP: Government</vt:lpstr>
      <vt:lpstr>Household Debt: Non-mortgage Sources</vt:lpstr>
      <vt:lpstr> Household Debt as a Share of GDP</vt:lpstr>
      <vt:lpstr>Industrial Production (Manuf, Util, Mining)</vt:lpstr>
      <vt:lpstr>Monthly Changes in Nonfarm Employment</vt:lpstr>
      <vt:lpstr>Treasuries</vt:lpstr>
      <vt:lpstr>But SUPER High to Begin With!</vt:lpstr>
      <vt:lpstr> Home Prices and Housing Starts</vt:lpstr>
      <vt:lpstr>Home Sales are Not Horrible</vt:lpstr>
      <vt:lpstr>Supply Chains</vt:lpstr>
      <vt:lpstr>Is Immigration Saving the Day?</vt:lpstr>
      <vt:lpstr>The “Nominal”  Side</vt:lpstr>
      <vt:lpstr>PowerPoint Presentation</vt:lpstr>
      <vt:lpstr>Inflation in the Last 3/6 Months – Still 3%</vt:lpstr>
      <vt:lpstr>Labor Market is Cooling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Jon Haveman</cp:lastModifiedBy>
  <cp:revision>474</cp:revision>
  <cp:lastPrinted>2025-05-13T14:00:25Z</cp:lastPrinted>
  <dcterms:created xsi:type="dcterms:W3CDTF">2017-05-03T22:30:38Z</dcterms:created>
  <dcterms:modified xsi:type="dcterms:W3CDTF">2025-05-15T15:42:55Z</dcterms:modified>
</cp:coreProperties>
</file>