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39"/>
  </p:notesMasterIdLst>
  <p:sldIdLst>
    <p:sldId id="4142" r:id="rId2"/>
    <p:sldId id="3943" r:id="rId3"/>
    <p:sldId id="4347" r:id="rId4"/>
    <p:sldId id="4915" r:id="rId5"/>
    <p:sldId id="4539" r:id="rId6"/>
    <p:sldId id="4759" r:id="rId7"/>
    <p:sldId id="4485" r:id="rId8"/>
    <p:sldId id="4917" r:id="rId9"/>
    <p:sldId id="278" r:id="rId10"/>
    <p:sldId id="4316" r:id="rId11"/>
    <p:sldId id="4755" r:id="rId12"/>
    <p:sldId id="4786" r:id="rId13"/>
    <p:sldId id="4359" r:id="rId14"/>
    <p:sldId id="4947" r:id="rId15"/>
    <p:sldId id="4949" r:id="rId16"/>
    <p:sldId id="4948" r:id="rId17"/>
    <p:sldId id="4971" r:id="rId18"/>
    <p:sldId id="4933" r:id="rId19"/>
    <p:sldId id="4970" r:id="rId20"/>
    <p:sldId id="4975" r:id="rId21"/>
    <p:sldId id="4973" r:id="rId22"/>
    <p:sldId id="4657" r:id="rId23"/>
    <p:sldId id="4969" r:id="rId24"/>
    <p:sldId id="4651" r:id="rId25"/>
    <p:sldId id="4974" r:id="rId26"/>
    <p:sldId id="4976" r:id="rId27"/>
    <p:sldId id="4357" r:id="rId28"/>
    <p:sldId id="4665" r:id="rId29"/>
    <p:sldId id="4664" r:id="rId30"/>
    <p:sldId id="4419" r:id="rId31"/>
    <p:sldId id="4420" r:id="rId32"/>
    <p:sldId id="4962" r:id="rId33"/>
    <p:sldId id="4779" r:id="rId34"/>
    <p:sldId id="4663" r:id="rId35"/>
    <p:sldId id="4780" r:id="rId36"/>
    <p:sldId id="4412" r:id="rId37"/>
    <p:sldId id="119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824"/>
  </p:normalViewPr>
  <p:slideViewPr>
    <p:cSldViewPr snapToGrid="0" snapToObjects="1">
      <p:cViewPr varScale="1">
        <p:scale>
          <a:sx n="162" d="100"/>
          <a:sy n="162" d="100"/>
        </p:scale>
        <p:origin x="216" y="40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98" d="100"/>
        <a:sy n="198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5/15/26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1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56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79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6CD18-7453-35EF-0CB9-58D2DE006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66C793-4893-94EA-42AE-596901A352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A30B69-0308-E181-EA1A-1E7697D6B7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9A428-E6DB-A749-4C2A-714AC71D7D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79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0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Employment/CLF16OV_COVID.p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Stocks/Since_Inauguration.p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haveman/Desktop/Screenshot%202026-05-12%20at%206.52.06&#8239;AM.p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Inflation/cpi_MonthlyMA.pn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Inflation/ppi_MonthlyMAPlus.pn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asoline/nom_retailgas.pn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asoline/nom_retaildiesel.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EDD/Reports/Regions/MBEP/Graphs/11-employ_alone.pn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EDD/Reports/Regions/MBEP/Graphs/11-employ_lyr_alone.png" TargetMode="Externa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EDD/Reports/Regions/MBEP/Graphs/EmpCats.pn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EDD/Reports/Regions/MBEP/Graphs/employ_alone.png" TargetMode="Externa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EDD/Reports/Regions/MBEP/Graphs/employ.p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EDD/Reports/Counties/Monterey_County/Graphs/employ.pn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EDD/Reports/Counties/Monterey_County/Graphs/11-employ_alone.png" TargetMode="Externa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EDD/Reports/Counties/San_Benito_County/Graphs/employ.pn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EDD/Reports/Counties/San_Benito_County/Graphs/11-employ_alone.png" TargetMode="Externa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EDD/Reports/Counties/Santa_Cruz_County/Graphs/employ.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EDD/Reports/Counties/Santa_Cruz_County/Graphs/11-employ_alone.png" TargetMode="Externa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Population/Reports/Regions/MBEP/Charts/PopProj5yr.png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Population/Reports/Regions/MBEP/Charts/AgeTree_Change_FC.pn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Population/Reports/States/California/Charts/AgeTree_Change_FC.png" TargetMode="Externa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Population/Reports/Regions/MBEP/Charts/Migration.png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ACS_SF/Migration/Regions/MBEP/Charts/flows_midinc.png" TargetMode="Externa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1Zillow/Regions/Regions/MBEP/hpi.pn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PCI/LAPI/Reports/Regions/MBEP/Charts/PCI_grow.pn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PCI/LAPI/Reports/Regions/MBEP/Charts/PI_grow.png" TargetMode="Externa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c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GDP/gdp_history.p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Big5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Consumption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PAYEMS_recent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PAYEMS_superrecent.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payroll_pandemic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1776790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Economic Update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US &amp; Monterey Bay Area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D2299F7-B118-F94E-8862-E4A57C984DB5}"/>
              </a:ext>
            </a:extLst>
          </p:cNvPr>
          <p:cNvSpPr txBox="1">
            <a:spLocks/>
          </p:cNvSpPr>
          <p:nvPr/>
        </p:nvSpPr>
        <p:spPr>
          <a:xfrm>
            <a:off x="1563596" y="3975696"/>
            <a:ext cx="9144000" cy="20116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100" dirty="0">
                <a:solidFill>
                  <a:schemeClr val="tx2"/>
                </a:solidFill>
              </a:rPr>
              <a:t>Regional Economic Outlook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Monterey Bay Economic Partnership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NEED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May 15,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D7F51-049F-674F-8A06-04B9CAEBB587}"/>
              </a:ext>
            </a:extLst>
          </p:cNvPr>
          <p:cNvSpPr txBox="1"/>
          <p:nvPr/>
        </p:nvSpPr>
        <p:spPr>
          <a:xfrm>
            <a:off x="3774831" y="550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F5922-3E2B-9F06-67BF-241FC0095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858183" y="4340821"/>
            <a:ext cx="301752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8CC4A96-3031-68D3-E8EC-A243A54F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31481" y="224110"/>
            <a:ext cx="3226085" cy="188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6D470E-10AB-68A3-F2C8-B62F6F0DE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4298" y="233365"/>
            <a:ext cx="2596221" cy="259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25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6BD7-73F1-C6CE-B8E5-CA64F48F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rkers Are Coming Back, Or Are They?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C43C12-E557-96C7-2A62-25D999166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17241" y="1151467"/>
            <a:ext cx="10157518" cy="50787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62EF5-0D2B-EAB0-195D-2931FD4C5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F7C67E-C23B-1D4E-9301-814DEC80BD11}"/>
              </a:ext>
            </a:extLst>
          </p:cNvPr>
          <p:cNvSpPr txBox="1"/>
          <p:nvPr/>
        </p:nvSpPr>
        <p:spPr>
          <a:xfrm>
            <a:off x="7343280" y="3429000"/>
            <a:ext cx="385894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5.5 million ABOVE Feb 2020</a:t>
            </a:r>
          </a:p>
          <a:p>
            <a:r>
              <a:rPr lang="en-US" dirty="0"/>
              <a:t>4.2 million BELOW where we should be</a:t>
            </a:r>
          </a:p>
        </p:txBody>
      </p:sp>
    </p:spTree>
    <p:extLst>
      <p:ext uri="{BB962C8B-B14F-4D97-AF65-F5344CB8AC3E}">
        <p14:creationId xmlns:p14="http://schemas.microsoft.com/office/powerpoint/2010/main" val="3609574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E5B22-3BD1-B421-1FB5-AD0068771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5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And</a:t>
            </a:r>
            <a:r>
              <a:rPr lang="en-US" dirty="0"/>
              <a:t> Stocks?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06EAD3-E432-8C7F-7483-8CA1B139D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21080" y="1155306"/>
            <a:ext cx="10149840" cy="50749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0E5F0-DCB0-3DAE-54F7-E418FF7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950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FB39A-D845-DF32-1627-C3A676D99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9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certainties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3AD65-18FB-EED9-DBF5-62E4C2A3D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effect will continued deportations have?</a:t>
            </a:r>
          </a:p>
          <a:p>
            <a:r>
              <a:rPr lang="en-US" dirty="0"/>
              <a:t>Will AI continue to drive growth?</a:t>
            </a:r>
          </a:p>
          <a:p>
            <a:r>
              <a:rPr lang="en-US" dirty="0"/>
              <a:t>Will tariffs continue to drive inflation?</a:t>
            </a:r>
          </a:p>
          <a:p>
            <a:pPr lvl="1"/>
            <a:r>
              <a:rPr lang="en-US" dirty="0"/>
              <a:t>Fed says that ALL of the inflation above 2% is from tariffs, until…</a:t>
            </a:r>
          </a:p>
          <a:p>
            <a:r>
              <a:rPr lang="en-US" dirty="0"/>
              <a:t>Will the war drive inflation beyond fuel prices?</a:t>
            </a:r>
          </a:p>
          <a:p>
            <a:pPr lvl="1"/>
            <a:r>
              <a:rPr lang="en-US" dirty="0"/>
              <a:t>It is clear in fuel prices, but every other sector of the economy depends on fuel. Higher fuel prices drive prices in the rest of the economy up.</a:t>
            </a:r>
          </a:p>
          <a:p>
            <a:r>
              <a:rPr lang="en-US" dirty="0"/>
              <a:t>Will consumers continue to hold up?</a:t>
            </a:r>
          </a:p>
          <a:p>
            <a:pPr lvl="1"/>
            <a:r>
              <a:rPr lang="en-US" dirty="0"/>
              <a:t>Evidence that spending is in decline.</a:t>
            </a:r>
          </a:p>
          <a:p>
            <a:r>
              <a:rPr lang="en-US" dirty="0"/>
              <a:t>What happens to Fed policy now that Jerome Powell is gone?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0331E-1B2C-B11E-4202-173A5A476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925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4BA2-C159-2048-8B33-2FBFC767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Inflation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DDC87-713F-0F49-B31E-73F6DDC5B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87431-2867-EB4C-9155-DDF694B3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909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9B3A-B559-2F4D-9E1B-509ED8F6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0" y="210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Latest Figures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E4FE7-BBF4-1741-A1B3-04ABBA73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5D965-38A0-CE42-91CF-4EBB17D62A03}"/>
              </a:ext>
            </a:extLst>
          </p:cNvPr>
          <p:cNvSpPr txBox="1"/>
          <p:nvPr/>
        </p:nvSpPr>
        <p:spPr>
          <a:xfrm>
            <a:off x="10070170" y="6456851"/>
            <a:ext cx="154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NYTimes.com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012744-0F19-4912-01FB-B8FC30673528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793075" y="1106647"/>
            <a:ext cx="7238870" cy="4985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2C341C-6A6C-A688-FE0A-7632E58C7116}"/>
              </a:ext>
            </a:extLst>
          </p:cNvPr>
          <p:cNvSpPr txBox="1"/>
          <p:nvPr/>
        </p:nvSpPr>
        <p:spPr>
          <a:xfrm>
            <a:off x="7232718" y="2006715"/>
            <a:ext cx="40012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The uptick is entirely because of the war.</a:t>
            </a:r>
          </a:p>
        </p:txBody>
      </p:sp>
    </p:spTree>
    <p:extLst>
      <p:ext uri="{BB962C8B-B14F-4D97-AF65-F5344CB8AC3E}">
        <p14:creationId xmlns:p14="http://schemas.microsoft.com/office/powerpoint/2010/main" val="379072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4E52D-4016-E2C2-54D8-3AB78E975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3C3B0-D911-A90A-C435-A0B12A5BF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0" y="210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LATEST Monthly Figures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C4407-0D14-5E50-4DE1-3367F14B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FA532-0426-2A26-20CE-17BF6081E07C}"/>
              </a:ext>
            </a:extLst>
          </p:cNvPr>
          <p:cNvSpPr txBox="1"/>
          <p:nvPr/>
        </p:nvSpPr>
        <p:spPr>
          <a:xfrm>
            <a:off x="10070170" y="6456851"/>
            <a:ext cx="154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NYTimes.com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3D8698-5D5E-B13C-6251-55C9A99F85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4476" y="1253717"/>
            <a:ext cx="5563948" cy="4697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666837-55EF-B666-F10A-3C6EBECF6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363" y="1198356"/>
            <a:ext cx="5847588" cy="5105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71CBBC-F5F9-CF96-CCDF-01FF08F69904}"/>
              </a:ext>
            </a:extLst>
          </p:cNvPr>
          <p:cNvSpPr txBox="1"/>
          <p:nvPr/>
        </p:nvSpPr>
        <p:spPr>
          <a:xfrm>
            <a:off x="2434856" y="4954772"/>
            <a:ext cx="1371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321A6B-C642-6C70-3582-0A7AD19A22B5}"/>
              </a:ext>
            </a:extLst>
          </p:cNvPr>
          <p:cNvSpPr/>
          <p:nvPr/>
        </p:nvSpPr>
        <p:spPr>
          <a:xfrm>
            <a:off x="369032" y="3751191"/>
            <a:ext cx="3615139" cy="126168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095C17-64A6-7BD7-E16A-41354B9D623D}"/>
              </a:ext>
            </a:extLst>
          </p:cNvPr>
          <p:cNvSpPr/>
          <p:nvPr/>
        </p:nvSpPr>
        <p:spPr>
          <a:xfrm>
            <a:off x="6168363" y="2452611"/>
            <a:ext cx="3615139" cy="6008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A04D81-8A07-3292-3C85-318DBC8D271D}"/>
              </a:ext>
            </a:extLst>
          </p:cNvPr>
          <p:cNvSpPr/>
          <p:nvPr/>
        </p:nvSpPr>
        <p:spPr>
          <a:xfrm>
            <a:off x="6168362" y="4276708"/>
            <a:ext cx="3615139" cy="36512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89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969ECD1-05F6-AA44-912F-450A71EB4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13383"/>
            <a:ext cx="10058400" cy="50292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B99C1F-B9E0-2444-891F-7AFA309F1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CPI</a:t>
            </a:r>
            <a:r>
              <a:rPr lang="en-US" dirty="0"/>
              <a:t> in the Last 3/6 Months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0D90E-8765-0E47-B32E-87271A60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490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4DAAC-3281-D648-6205-57F0408A2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491381E-4FDC-2BB3-AB17-C80B87E16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13383"/>
            <a:ext cx="10058400" cy="50292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B99491-E6B0-73B7-4EE6-1646FAE50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PPI</a:t>
            </a:r>
            <a:r>
              <a:rPr lang="en-US" dirty="0"/>
              <a:t> in the Last Few Months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DCA2E-8FCF-AB7A-C3E3-C3628FBB8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358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D29CF-8A26-EC01-9513-D6D506F7B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Gas Prices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3D9968-13E5-8B8D-CD37-AFB9B3E38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37983" y="1125276"/>
            <a:ext cx="10116033" cy="50580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AF305-D56B-765D-40D4-A69042AD3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207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1A75D-10E5-3E6E-7FAD-EB40AD01C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D0F37-CBE4-4A19-0C56-CD5F45839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Diesel Prices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1198D3-20A2-9683-2C03-C0090987F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37983" y="1125276"/>
            <a:ext cx="10116033" cy="50580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91856-A770-74CE-FBD8-61E155C98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200909-ED7A-0F16-2AE4-51DDA23B2693}"/>
              </a:ext>
            </a:extLst>
          </p:cNvPr>
          <p:cNvSpPr txBox="1"/>
          <p:nvPr/>
        </p:nvSpPr>
        <p:spPr>
          <a:xfrm>
            <a:off x="10154093" y="273256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3.46</a:t>
            </a:r>
          </a:p>
        </p:txBody>
      </p:sp>
    </p:spTree>
    <p:extLst>
      <p:ext uri="{BB962C8B-B14F-4D97-AF65-F5344CB8AC3E}">
        <p14:creationId xmlns:p14="http://schemas.microsoft.com/office/powerpoint/2010/main" val="2654628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E6F9-A980-2348-88F6-87696A43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8607-FDD7-E740-A0B8-3B94245F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4493" y="1602225"/>
            <a:ext cx="6563014" cy="4351338"/>
          </a:xfrm>
        </p:spPr>
        <p:txBody>
          <a:bodyPr>
            <a:normAutofit/>
          </a:bodyPr>
          <a:lstStyle/>
          <a:p>
            <a:r>
              <a:rPr lang="en-US" dirty="0"/>
              <a:t>Economic Indicators</a:t>
            </a:r>
          </a:p>
          <a:p>
            <a:r>
              <a:rPr lang="en-US" dirty="0"/>
              <a:t>Big Picture: Uncertainty</a:t>
            </a:r>
          </a:p>
          <a:p>
            <a:r>
              <a:rPr lang="en-US" dirty="0"/>
              <a:t>The Local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924DA-FE6F-254B-8EBF-5C58B48D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385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D6046-4621-AB3D-2003-1C2F942FE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3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Sho</a:t>
            </a:r>
            <a:r>
              <a:rPr lang="en-US" dirty="0"/>
              <a:t>rtages From the War: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922AE-5D7C-639E-A90B-85777AA40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755086" cy="4351338"/>
          </a:xfrm>
        </p:spPr>
        <p:txBody>
          <a:bodyPr/>
          <a:lstStyle/>
          <a:p>
            <a:r>
              <a:rPr lang="en-US" dirty="0" err="1"/>
              <a:t>Naptha</a:t>
            </a:r>
            <a:r>
              <a:rPr lang="en-US" dirty="0"/>
              <a:t> – ink ingredient</a:t>
            </a:r>
          </a:p>
          <a:p>
            <a:pPr lvl="1"/>
            <a:r>
              <a:rPr lang="en-US" dirty="0"/>
              <a:t>Bathrooms, newspapers, cars, and paint.</a:t>
            </a:r>
          </a:p>
          <a:p>
            <a:r>
              <a:rPr lang="en-US" dirty="0"/>
              <a:t>Oil, in particular, heavy jet fuel and diesel (more so than gas for cars)</a:t>
            </a:r>
          </a:p>
          <a:p>
            <a:r>
              <a:rPr lang="en-US" dirty="0"/>
              <a:t>Ingredients for fertilizer	</a:t>
            </a:r>
          </a:p>
          <a:p>
            <a:pPr lvl="1"/>
            <a:r>
              <a:rPr lang="en-US" dirty="0"/>
              <a:t>Nitrogen and phosphate</a:t>
            </a:r>
          </a:p>
          <a:p>
            <a:r>
              <a:rPr lang="en-US" dirty="0"/>
              <a:t>Helium – MRI machines, AI chips, EVs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Wide variety of others.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9C64A-20A7-6950-46B9-CA3F0834D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00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52DDB-1433-47C7-ADAA-1A6CAA9C8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0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Ver</a:t>
            </a:r>
            <a:r>
              <a:rPr lang="en-US" dirty="0"/>
              <a:t>y Significant 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CFA11-57FF-E48E-0C5F-C7B3B719F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Rising fuel prices, especially diesel, impact ALL industries.</a:t>
            </a:r>
          </a:p>
          <a:p>
            <a:pPr lvl="1"/>
            <a:r>
              <a:rPr lang="en-US" dirty="0"/>
              <a:t>Some, of course, more than others.</a:t>
            </a:r>
          </a:p>
          <a:p>
            <a:pPr lvl="1"/>
            <a:r>
              <a:rPr lang="en-US" dirty="0"/>
              <a:t>The importance of mobility determines how much.</a:t>
            </a:r>
          </a:p>
          <a:p>
            <a:r>
              <a:rPr lang="en-US" dirty="0"/>
              <a:t>Especially vulnerable industries:</a:t>
            </a:r>
          </a:p>
          <a:p>
            <a:pPr lvl="1"/>
            <a:r>
              <a:rPr lang="en-US" dirty="0"/>
              <a:t>Aviation</a:t>
            </a:r>
          </a:p>
          <a:p>
            <a:pPr lvl="1"/>
            <a:r>
              <a:rPr lang="en-US" dirty="0"/>
              <a:t>Transportation</a:t>
            </a:r>
          </a:p>
          <a:p>
            <a:pPr lvl="1"/>
            <a:r>
              <a:rPr lang="en-US" dirty="0"/>
              <a:t>Agriculture</a:t>
            </a:r>
          </a:p>
          <a:p>
            <a:pPr lvl="1"/>
            <a:r>
              <a:rPr lang="en-US" dirty="0"/>
              <a:t>Manufacturing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A75F0-A413-0D54-11EF-12120E6BD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408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392C0-11B2-4577-3C4F-1D5764D54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C42DC-03EE-A40D-9FB7-5198E22D6C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B6999-061F-AF20-5D3E-7F137F4AA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13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DF87-DB69-0476-46AA-257553CE1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D1546-FD46-98D3-5E6B-8C1320BA5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Recovery, Monterey Bay Region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35BAE60-B6D2-7E34-BA29-D1D30CDFC8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28600" y="1716170"/>
            <a:ext cx="5791200" cy="421049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4A7F08A-9CE4-B355-9162-8D477E2F3C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063343" y="1716170"/>
            <a:ext cx="5791200" cy="421049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7CAB7-0127-D138-D13E-DB33FF03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8BF6F6-C8E5-D299-FFC7-A2D992C81D31}"/>
              </a:ext>
            </a:extLst>
          </p:cNvPr>
          <p:cNvSpPr txBox="1"/>
          <p:nvPr/>
        </p:nvSpPr>
        <p:spPr>
          <a:xfrm>
            <a:off x="2627586" y="1348705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Since 2000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DAFF29-E6CF-DC06-4D41-A912BCCDFF3D}"/>
              </a:ext>
            </a:extLst>
          </p:cNvPr>
          <p:cNvSpPr txBox="1"/>
          <p:nvPr/>
        </p:nvSpPr>
        <p:spPr>
          <a:xfrm>
            <a:off x="7683195" y="1346838"/>
            <a:ext cx="18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 the Last Year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703239-6E13-8618-A6E7-3D1C69496692}"/>
              </a:ext>
            </a:extLst>
          </p:cNvPr>
          <p:cNvSpPr txBox="1"/>
          <p:nvPr/>
        </p:nvSpPr>
        <p:spPr>
          <a:xfrm>
            <a:off x="4825664" y="1015678"/>
            <a:ext cx="2475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Farm Employment</a:t>
            </a:r>
          </a:p>
        </p:txBody>
      </p:sp>
    </p:spTree>
    <p:extLst>
      <p:ext uri="{BB962C8B-B14F-4D97-AF65-F5344CB8AC3E}">
        <p14:creationId xmlns:p14="http://schemas.microsoft.com/office/powerpoint/2010/main" val="711019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E3F63-EF17-A1CA-624B-FD2322647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Recovery, Monterey Bay Region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D10F97-1A65-5436-7AF7-5CDB5625EE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28600" y="1716170"/>
            <a:ext cx="5791200" cy="421049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F15AAB0-6F32-0B0C-A419-1A98931AC7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063343" y="1716170"/>
            <a:ext cx="5791200" cy="421049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EA772-831E-FE15-06EB-66444D17C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1DDA71-8C75-F331-5435-6DC26D86FFCE}"/>
              </a:ext>
            </a:extLst>
          </p:cNvPr>
          <p:cNvSpPr txBox="1"/>
          <p:nvPr/>
        </p:nvSpPr>
        <p:spPr>
          <a:xfrm>
            <a:off x="2627586" y="1348705"/>
            <a:ext cx="188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Employment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96FAE7-9BBB-CD0F-BA8D-170BDD6DA858}"/>
              </a:ext>
            </a:extLst>
          </p:cNvPr>
          <p:cNvSpPr txBox="1"/>
          <p:nvPr/>
        </p:nvSpPr>
        <p:spPr>
          <a:xfrm>
            <a:off x="7683195" y="1346838"/>
            <a:ext cx="229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NonFarm</a:t>
            </a:r>
            <a:r>
              <a:rPr lang="en-US" dirty="0"/>
              <a:t> Employment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DAF234-8CEA-2C2D-E36B-D337E66E519A}"/>
              </a:ext>
            </a:extLst>
          </p:cNvPr>
          <p:cNvSpPr txBox="1"/>
          <p:nvPr/>
        </p:nvSpPr>
        <p:spPr>
          <a:xfrm>
            <a:off x="2530956" y="4351283"/>
            <a:ext cx="2074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20% of Employment</a:t>
            </a:r>
          </a:p>
        </p:txBody>
      </p:sp>
    </p:spTree>
    <p:extLst>
      <p:ext uri="{BB962C8B-B14F-4D97-AF65-F5344CB8AC3E}">
        <p14:creationId xmlns:p14="http://schemas.microsoft.com/office/powerpoint/2010/main" val="3708885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2813E-DAA2-F9D2-3227-B6E7FFE6B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33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Mar</a:t>
            </a:r>
            <a:r>
              <a:rPr lang="en-US" sz="3600" dirty="0"/>
              <a:t>ch Employment Report: Monterey Bay Region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4C1A3AB-FD19-5E9C-FCA5-0DA7AC7CD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238" y="1136469"/>
            <a:ext cx="10062879" cy="497694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3457C-B42B-B26E-0C10-A7F727872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53CB20-0F70-885E-7C10-1880F8B1457F}"/>
              </a:ext>
            </a:extLst>
          </p:cNvPr>
          <p:cNvSpPr/>
          <p:nvPr/>
        </p:nvSpPr>
        <p:spPr>
          <a:xfrm>
            <a:off x="1190884" y="2286887"/>
            <a:ext cx="4334706" cy="28649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F09E4B-2FCC-6EA1-0B6B-E3CB3E297BD9}"/>
              </a:ext>
            </a:extLst>
          </p:cNvPr>
          <p:cNvSpPr/>
          <p:nvPr/>
        </p:nvSpPr>
        <p:spPr>
          <a:xfrm>
            <a:off x="1177821" y="2744216"/>
            <a:ext cx="4334706" cy="28649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66EF8-90F8-5A37-9F78-4CB8795D79F8}"/>
              </a:ext>
            </a:extLst>
          </p:cNvPr>
          <p:cNvSpPr/>
          <p:nvPr/>
        </p:nvSpPr>
        <p:spPr>
          <a:xfrm>
            <a:off x="1177821" y="3886640"/>
            <a:ext cx="4334706" cy="286495"/>
          </a:xfrm>
          <a:prstGeom prst="rect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7898BA-F82A-A50D-97A7-0DBFCC6F00A0}"/>
              </a:ext>
            </a:extLst>
          </p:cNvPr>
          <p:cNvSpPr/>
          <p:nvPr/>
        </p:nvSpPr>
        <p:spPr>
          <a:xfrm>
            <a:off x="1173465" y="4169671"/>
            <a:ext cx="4334706" cy="253568"/>
          </a:xfrm>
          <a:prstGeom prst="rect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2A9ED5-09EB-C9A7-86EB-37F12E7599E5}"/>
              </a:ext>
            </a:extLst>
          </p:cNvPr>
          <p:cNvSpPr/>
          <p:nvPr/>
        </p:nvSpPr>
        <p:spPr>
          <a:xfrm>
            <a:off x="1173465" y="4419776"/>
            <a:ext cx="4334706" cy="25356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94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31A3B-4DAE-5624-5C94-5DCC2900B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nterey Bay Region Employment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46F9ADC-AA34-FA5D-6D79-4827BE2885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2745977" y="1230970"/>
            <a:ext cx="6700045" cy="4874281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AB408-68F0-CCC4-6ABE-11AB5AECC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11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E175A-C6B5-3F4F-9BEE-5B147673E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in Monterey County?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0FBDC9-5178-8348-A516-BBED0E3071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58799" y="1456752"/>
            <a:ext cx="5760107" cy="418422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A5FD49C-5C2A-EC42-9281-D07B23F4AC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3091" y="1456752"/>
            <a:ext cx="5760107" cy="418422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38573-FB5D-A64C-9FED-EE7FAF69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AD1EED-421D-B290-961D-52BF96033775}"/>
              </a:ext>
            </a:extLst>
          </p:cNvPr>
          <p:cNvSpPr txBox="1"/>
          <p:nvPr/>
        </p:nvSpPr>
        <p:spPr>
          <a:xfrm>
            <a:off x="2006219" y="1089287"/>
            <a:ext cx="2262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Nonfarm Employment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1082CC-1A34-8E12-B62A-0A33ABFD9F9D}"/>
              </a:ext>
            </a:extLst>
          </p:cNvPr>
          <p:cNvSpPr txBox="1"/>
          <p:nvPr/>
        </p:nvSpPr>
        <p:spPr>
          <a:xfrm>
            <a:off x="7976227" y="1087420"/>
            <a:ext cx="190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Farm Employment</a:t>
            </a:r>
          </a:p>
        </p:txBody>
      </p:sp>
    </p:spTree>
    <p:extLst>
      <p:ext uri="{BB962C8B-B14F-4D97-AF65-F5344CB8AC3E}">
        <p14:creationId xmlns:p14="http://schemas.microsoft.com/office/powerpoint/2010/main" val="586575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E175A-C6B5-3F4F-9BEE-5B147673E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8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in San Benito County?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0FBDC9-5178-8348-A516-BBED0E3071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58799" y="1456752"/>
            <a:ext cx="5760107" cy="418422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A5FD49C-5C2A-EC42-9281-D07B23F4AC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3091" y="1456752"/>
            <a:ext cx="5760107" cy="418422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38573-FB5D-A64C-9FED-EE7FAF69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B8A47F-5EE0-D95A-3922-4C4B388CA10D}"/>
              </a:ext>
            </a:extLst>
          </p:cNvPr>
          <p:cNvSpPr txBox="1"/>
          <p:nvPr/>
        </p:nvSpPr>
        <p:spPr>
          <a:xfrm>
            <a:off x="2006219" y="1089287"/>
            <a:ext cx="2262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Nonfarm Employment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C5233B-8EBF-2711-E10E-E350A35AD9A6}"/>
              </a:ext>
            </a:extLst>
          </p:cNvPr>
          <p:cNvSpPr txBox="1"/>
          <p:nvPr/>
        </p:nvSpPr>
        <p:spPr>
          <a:xfrm>
            <a:off x="7976227" y="1087420"/>
            <a:ext cx="190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Farm Employment</a:t>
            </a:r>
          </a:p>
        </p:txBody>
      </p:sp>
    </p:spTree>
    <p:extLst>
      <p:ext uri="{BB962C8B-B14F-4D97-AF65-F5344CB8AC3E}">
        <p14:creationId xmlns:p14="http://schemas.microsoft.com/office/powerpoint/2010/main" val="679027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E175A-C6B5-3F4F-9BEE-5B147673E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8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in Santa Cruz County?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0FBDC9-5178-8348-A516-BBED0E3071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58799" y="1456752"/>
            <a:ext cx="5760107" cy="418422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A5FD49C-5C2A-EC42-9281-D07B23F4AC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3091" y="1456752"/>
            <a:ext cx="5760107" cy="418422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38573-FB5D-A64C-9FED-EE7FAF69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56242F-0BD1-7B4C-A5B6-942CAE9309DD}"/>
              </a:ext>
            </a:extLst>
          </p:cNvPr>
          <p:cNvSpPr txBox="1"/>
          <p:nvPr/>
        </p:nvSpPr>
        <p:spPr>
          <a:xfrm>
            <a:off x="2006219" y="1089287"/>
            <a:ext cx="2262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Nonfarm Employment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139329-5270-8063-27EF-0C8D39F51A82}"/>
              </a:ext>
            </a:extLst>
          </p:cNvPr>
          <p:cNvSpPr txBox="1"/>
          <p:nvPr/>
        </p:nvSpPr>
        <p:spPr>
          <a:xfrm>
            <a:off x="7976227" y="1087420"/>
            <a:ext cx="190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Farm Employment</a:t>
            </a:r>
          </a:p>
        </p:txBody>
      </p:sp>
    </p:spTree>
    <p:extLst>
      <p:ext uri="{BB962C8B-B14F-4D97-AF65-F5344CB8AC3E}">
        <p14:creationId xmlns:p14="http://schemas.microsoft.com/office/powerpoint/2010/main" val="1486557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F2133-B8F4-E444-8925-B85C9CDC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Indicators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7F2E2-CDBB-454D-8411-7DB79FE3E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2C103-F7D3-4943-ABEE-FF90027BF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023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AB420-ED4E-FF52-1B44-8FF9C5690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39" y="1691845"/>
            <a:ext cx="5895283" cy="39292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DAF4A9-25FC-2B5F-CAEF-D10EE074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</a:t>
            </a:r>
            <a:r>
              <a:rPr lang="en-US" dirty="0"/>
              <a:t>T Forecast: Employment – Regionally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329D3-A269-E24E-F105-762BCCC5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3BAECAD-0F69-6C22-7963-D9357569E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54122" y="1691845"/>
            <a:ext cx="5937162" cy="39571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0DB5E1-CA9A-51A7-5437-A04F7892FDBF}"/>
              </a:ext>
            </a:extLst>
          </p:cNvPr>
          <p:cNvSpPr txBox="1"/>
          <p:nvPr/>
        </p:nvSpPr>
        <p:spPr>
          <a:xfrm>
            <a:off x="1631852" y="1325563"/>
            <a:ext cx="2262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Nonfarm Employment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20705C-D22A-E370-F662-ABE39BE70F4D}"/>
              </a:ext>
            </a:extLst>
          </p:cNvPr>
          <p:cNvSpPr txBox="1"/>
          <p:nvPr/>
        </p:nvSpPr>
        <p:spPr>
          <a:xfrm>
            <a:off x="8091265" y="1322513"/>
            <a:ext cx="190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Farm Employment</a:t>
            </a:r>
          </a:p>
        </p:txBody>
      </p:sp>
    </p:spTree>
    <p:extLst>
      <p:ext uri="{BB962C8B-B14F-4D97-AF65-F5344CB8AC3E}">
        <p14:creationId xmlns:p14="http://schemas.microsoft.com/office/powerpoint/2010/main" val="1512177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AF4A9-25FC-2B5F-CAEF-D10EE074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</a:t>
            </a:r>
            <a:r>
              <a:rPr lang="en-US" dirty="0"/>
              <a:t>F Forecast: Population – Regionally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329D3-A269-E24E-F105-762BCCC5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B125D92-DD5A-FCD0-BB2A-E6D13CF08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320383" y="946459"/>
            <a:ext cx="7927588" cy="5283768"/>
          </a:xfrm>
        </p:spPr>
      </p:pic>
    </p:spTree>
    <p:extLst>
      <p:ext uri="{BB962C8B-B14F-4D97-AF65-F5344CB8AC3E}">
        <p14:creationId xmlns:p14="http://schemas.microsoft.com/office/powerpoint/2010/main" val="469950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E1599-4E24-6DF1-E5AD-1AA98F6CF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AFB34-2B6B-73EF-EAA7-82D44C2D9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21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900" dirty="0">
                <a:solidFill>
                  <a:schemeClr val="bg1"/>
                </a:solidFill>
              </a:rPr>
              <a:t>Agi</a:t>
            </a:r>
            <a:r>
              <a:rPr lang="en-US" sz="3900" dirty="0"/>
              <a:t>ng Population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D1A1EF-1350-FD97-302A-061812D0D7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314001" y="1469985"/>
            <a:ext cx="5740524" cy="417365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820588-2242-DCF2-A0A7-7C6CB3DCE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2D7EEF60-BB4D-2171-3A39-1928FEAA5784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6019801" y="1469984"/>
            <a:ext cx="5740521" cy="417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49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33FF6-1F2A-1847-8F39-3361B5BE2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21DF9-7303-1624-2C20-1DDAEBB88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2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900" dirty="0">
                <a:solidFill>
                  <a:schemeClr val="bg1"/>
                </a:solidFill>
              </a:rPr>
              <a:t>Mig</a:t>
            </a:r>
            <a:r>
              <a:rPr lang="en-US" sz="3900" dirty="0"/>
              <a:t>ration: Outflows of Mid/Lower-Income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0ED84BE-0C91-ECB8-ED75-FE79AA3A6C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314001" y="1469985"/>
            <a:ext cx="5740524" cy="4173652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CCD2EA-195F-7E02-5075-F461484960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076307" y="1468710"/>
            <a:ext cx="5740524" cy="417492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240620-08DF-AA13-892F-3AE694F8D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F48FF6-93D9-962B-083C-9B91C7AD43D8}"/>
              </a:ext>
            </a:extLst>
          </p:cNvPr>
          <p:cNvSpPr txBox="1"/>
          <p:nvPr/>
        </p:nvSpPr>
        <p:spPr>
          <a:xfrm>
            <a:off x="4892511" y="1099378"/>
            <a:ext cx="219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Monterey Bay Region</a:t>
            </a:r>
          </a:p>
        </p:txBody>
      </p:sp>
    </p:spTree>
    <p:extLst>
      <p:ext uri="{BB962C8B-B14F-4D97-AF65-F5344CB8AC3E}">
        <p14:creationId xmlns:p14="http://schemas.microsoft.com/office/powerpoint/2010/main" val="3837511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3757D47-9EEC-6A73-3C39-AB09DCE7B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8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me Prices - The Monterey Bay Region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4469906-D7AB-76CC-32AA-F05637946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364059" y="1032396"/>
            <a:ext cx="7103326" cy="516447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A4EEA5-23A9-A106-6157-1C670B395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C27B11-ECFA-4891-FDE3-B7716FE2FE51}"/>
              </a:ext>
            </a:extLst>
          </p:cNvPr>
          <p:cNvSpPr txBox="1"/>
          <p:nvPr/>
        </p:nvSpPr>
        <p:spPr>
          <a:xfrm>
            <a:off x="8765627" y="1527849"/>
            <a:ext cx="1702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Santa Cruz County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B6BEC8-DEE4-CD7E-866D-37A1D12BADDB}"/>
              </a:ext>
            </a:extLst>
          </p:cNvPr>
          <p:cNvSpPr txBox="1"/>
          <p:nvPr/>
        </p:nvSpPr>
        <p:spPr>
          <a:xfrm>
            <a:off x="8871133" y="2224144"/>
            <a:ext cx="3078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Monterey and San Benito Counties</a:t>
            </a:r>
          </a:p>
          <a:p>
            <a:r>
              <a:rPr lang="en-US" sz="1600" dirty="0"/>
              <a:t>- and 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365AC9-E963-DD6F-9C0D-2F8921585C2D}"/>
              </a:ext>
            </a:extLst>
          </p:cNvPr>
          <p:cNvSpPr txBox="1"/>
          <p:nvPr/>
        </p:nvSpPr>
        <p:spPr>
          <a:xfrm>
            <a:off x="8794017" y="3238502"/>
            <a:ext cx="509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U.S.</a:t>
            </a:r>
          </a:p>
        </p:txBody>
      </p:sp>
    </p:spTree>
    <p:extLst>
      <p:ext uri="{BB962C8B-B14F-4D97-AF65-F5344CB8AC3E}">
        <p14:creationId xmlns:p14="http://schemas.microsoft.com/office/powerpoint/2010/main" val="354211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33CC4-D513-EEA1-9D5F-0761C1275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32874-9FBA-CB4F-449A-015F7BC17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00" dirty="0">
                <a:solidFill>
                  <a:schemeClr val="bg1"/>
                </a:solidFill>
              </a:rPr>
              <a:t>Per</a:t>
            </a:r>
            <a:r>
              <a:rPr lang="en-US" sz="3900" dirty="0"/>
              <a:t>sonal Income – Monterey Bay Region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1616C93-BB4F-C546-9FC9-BA76E2AF7A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314001" y="1911050"/>
            <a:ext cx="5740524" cy="4173652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751AED-7E32-CBC5-3D62-7A0050A241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076307" y="1909775"/>
            <a:ext cx="5740524" cy="417492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70B74E-12A1-BCCB-3AD3-363912217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D2393F-6C93-7198-57BC-7A9412EEBC63}"/>
              </a:ext>
            </a:extLst>
          </p:cNvPr>
          <p:cNvSpPr txBox="1"/>
          <p:nvPr/>
        </p:nvSpPr>
        <p:spPr>
          <a:xfrm>
            <a:off x="1811290" y="1540443"/>
            <a:ext cx="2745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 Capita Personal Income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39C55A-C31E-DCE2-42FD-65EFAFA5B6B4}"/>
              </a:ext>
            </a:extLst>
          </p:cNvPr>
          <p:cNvSpPr txBox="1"/>
          <p:nvPr/>
        </p:nvSpPr>
        <p:spPr>
          <a:xfrm>
            <a:off x="8078029" y="1540443"/>
            <a:ext cx="173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Personal Income</a:t>
            </a:r>
          </a:p>
        </p:txBody>
      </p:sp>
    </p:spTree>
    <p:extLst>
      <p:ext uri="{BB962C8B-B14F-4D97-AF65-F5344CB8AC3E}">
        <p14:creationId xmlns:p14="http://schemas.microsoft.com/office/powerpoint/2010/main" val="119974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90CAD-B6C8-E747-9364-18B663110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049" y="1549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nterey Bay Region: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ADCD6-2EB5-344C-A587-090627371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70730"/>
            <a:ext cx="11177751" cy="4351338"/>
          </a:xfrm>
        </p:spPr>
        <p:txBody>
          <a:bodyPr/>
          <a:lstStyle/>
          <a:p>
            <a:r>
              <a:rPr lang="en-US" dirty="0"/>
              <a:t>Home prices have begun to grow again, but not much.</a:t>
            </a:r>
          </a:p>
          <a:p>
            <a:r>
              <a:rPr lang="en-US" dirty="0"/>
              <a:t>Aging population will require in-migration to grow the local economy.</a:t>
            </a:r>
          </a:p>
          <a:p>
            <a:pPr lvl="1"/>
            <a:r>
              <a:rPr lang="en-US" dirty="0"/>
              <a:t>However, recent years have seen more out-migration than in. </a:t>
            </a:r>
          </a:p>
          <a:p>
            <a:r>
              <a:rPr lang="en-US" dirty="0"/>
              <a:t>Employment recovery is picking up pace.</a:t>
            </a:r>
          </a:p>
          <a:p>
            <a:pPr lvl="1"/>
            <a:r>
              <a:rPr lang="en-US" dirty="0"/>
              <a:t>Significant growth in education and healthcare.</a:t>
            </a:r>
          </a:p>
          <a:p>
            <a:pPr lvl="1"/>
            <a:r>
              <a:rPr lang="en-US" dirty="0"/>
              <a:t>Could well be compromised in other sectors by the war.</a:t>
            </a:r>
          </a:p>
          <a:p>
            <a:r>
              <a:rPr lang="en-US" dirty="0"/>
              <a:t>Per capita income is rising – driven by exodus of lower-income residents.</a:t>
            </a:r>
          </a:p>
          <a:p>
            <a:r>
              <a:rPr lang="en-US" dirty="0"/>
              <a:t>The region appears to be quite healthy.</a:t>
            </a:r>
          </a:p>
          <a:p>
            <a:pPr lvl="1"/>
            <a:r>
              <a:rPr lang="en-US" dirty="0"/>
              <a:t>Big question is whether or not it will stay that way. I think so.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3EC68-0451-244E-A4D9-69F1979D4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5518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1248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C9842-7485-78E4-5DCA-8464EC1F3057}"/>
              </a:ext>
            </a:extLst>
          </p:cNvPr>
          <p:cNvSpPr txBox="1"/>
          <p:nvPr/>
        </p:nvSpPr>
        <p:spPr>
          <a:xfrm>
            <a:off x="8178151" y="1337138"/>
            <a:ext cx="163859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Q2-2025:	 3.8%</a:t>
            </a:r>
          </a:p>
          <a:p>
            <a:r>
              <a:rPr lang="en-US" dirty="0"/>
              <a:t>Q3-2025:  4.4%</a:t>
            </a:r>
          </a:p>
          <a:p>
            <a:r>
              <a:rPr lang="en-US" dirty="0"/>
              <a:t>Q4-2025:  0.5%</a:t>
            </a:r>
          </a:p>
          <a:p>
            <a:r>
              <a:rPr lang="en-US" dirty="0"/>
              <a:t>Q1-2026:  2.0%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A46BDB-204B-4602-0090-C72177FA51D2}"/>
              </a:ext>
            </a:extLst>
          </p:cNvPr>
          <p:cNvSpPr txBox="1"/>
          <p:nvPr/>
        </p:nvSpPr>
        <p:spPr>
          <a:xfrm>
            <a:off x="4973618" y="3887407"/>
            <a:ext cx="23189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Growth in 2025:  2.1%</a:t>
            </a:r>
          </a:p>
        </p:txBody>
      </p:sp>
    </p:spTree>
    <p:extLst>
      <p:ext uri="{BB962C8B-B14F-4D97-AF65-F5344CB8AC3E}">
        <p14:creationId xmlns:p14="http://schemas.microsoft.com/office/powerpoint/2010/main" val="2579810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FEB8-890E-A35D-70A4-09736A07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Drove GDP to Such Growth?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3C5EEB-A9E1-3443-F01A-A02EC736A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283D8-A589-C519-358A-8F512858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67C805-79B4-9DC8-4C2F-7642B13E84B6}"/>
              </a:ext>
            </a:extLst>
          </p:cNvPr>
          <p:cNvGrpSpPr/>
          <p:nvPr/>
        </p:nvGrpSpPr>
        <p:grpSpPr>
          <a:xfrm>
            <a:off x="3063913" y="1655459"/>
            <a:ext cx="1269270" cy="871130"/>
            <a:chOff x="4369904" y="3591339"/>
            <a:chExt cx="1269270" cy="87113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A1893E-4DDC-6CAB-4C29-6AF095EFF1CE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Normally</a:t>
              </a:r>
            </a:p>
            <a:p>
              <a:r>
                <a:rPr lang="en-US" dirty="0"/>
                <a:t>2.3%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F5C02E-5614-79CC-D651-B225F1957F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916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2714C-BB49-B80F-E753-09C617F14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E278F-14A2-30C2-8394-B2A30B07E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sumers Also Tightened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2D3CB2-0CA2-8E7E-AE8F-1E9A82DB5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D0428-8F9F-2F5B-D90B-6A6C5A726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DB233A-1FFD-7DEC-F5BA-5C34CF12607E}"/>
              </a:ext>
            </a:extLst>
          </p:cNvPr>
          <p:cNvGrpSpPr/>
          <p:nvPr/>
        </p:nvGrpSpPr>
        <p:grpSpPr>
          <a:xfrm>
            <a:off x="6096000" y="3792603"/>
            <a:ext cx="1269270" cy="871130"/>
            <a:chOff x="4369904" y="3591339"/>
            <a:chExt cx="1269270" cy="8711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D9AC64-7515-BBF1-8BDF-AAFC62EB0C02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Normally</a:t>
              </a:r>
            </a:p>
            <a:p>
              <a:pPr algn="ctr"/>
              <a:r>
                <a:rPr lang="en-US" dirty="0"/>
                <a:t>0.8%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BBDAA77-1695-26FC-6728-98C9EC2B0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90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FB54D6-A693-6872-5007-81FFB823D052}"/>
              </a:ext>
            </a:extLst>
          </p:cNvPr>
          <p:cNvSpPr txBox="1"/>
          <p:nvPr/>
        </p:nvSpPr>
        <p:spPr>
          <a:xfrm>
            <a:off x="8434464" y="1672252"/>
            <a:ext cx="20441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Feb:	  -156,000</a:t>
            </a:r>
          </a:p>
          <a:p>
            <a:r>
              <a:rPr lang="en-US" dirty="0"/>
              <a:t>Mar:	   185,000</a:t>
            </a:r>
          </a:p>
          <a:p>
            <a:r>
              <a:rPr lang="en-US" dirty="0"/>
              <a:t>April:	   115,000</a:t>
            </a:r>
          </a:p>
        </p:txBody>
      </p:sp>
    </p:spTree>
    <p:extLst>
      <p:ext uri="{BB962C8B-B14F-4D97-AF65-F5344CB8AC3E}">
        <p14:creationId xmlns:p14="http://schemas.microsoft.com/office/powerpoint/2010/main" val="146642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7FD3E-B83F-8D72-C9B0-4D938832E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A8CC-5DB8-7C5A-26A5-7C3CA2362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38F2B-EE2E-BF5E-FA51-809B1BAB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33AC21-05C3-3CA7-CE9E-4F5E82EF0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A1F5C8-2D61-C03B-A0F7-9C9418FD553F}"/>
              </a:ext>
            </a:extLst>
          </p:cNvPr>
          <p:cNvSpPr txBox="1"/>
          <p:nvPr/>
        </p:nvSpPr>
        <p:spPr>
          <a:xfrm>
            <a:off x="8434464" y="1672252"/>
            <a:ext cx="20441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Feb:	  -156,000</a:t>
            </a:r>
          </a:p>
          <a:p>
            <a:r>
              <a:rPr lang="en-US" dirty="0"/>
              <a:t>Mar:	   185,000</a:t>
            </a:r>
          </a:p>
          <a:p>
            <a:r>
              <a:rPr lang="en-US" dirty="0"/>
              <a:t>April:	   115,000</a:t>
            </a:r>
          </a:p>
        </p:txBody>
      </p:sp>
    </p:spTree>
    <p:extLst>
      <p:ext uri="{BB962C8B-B14F-4D97-AF65-F5344CB8AC3E}">
        <p14:creationId xmlns:p14="http://schemas.microsoft.com/office/powerpoint/2010/main" val="1444551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 … is Growing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A220B-7EE2-9043-A729-4472610F60DF}"/>
              </a:ext>
            </a:extLst>
          </p:cNvPr>
          <p:cNvSpPr txBox="1"/>
          <p:nvPr/>
        </p:nvSpPr>
        <p:spPr>
          <a:xfrm>
            <a:off x="6293567" y="3346294"/>
            <a:ext cx="466872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00" dirty="0"/>
              <a:t>6.4 Million ABOVE February, 2020.</a:t>
            </a:r>
          </a:p>
          <a:p>
            <a:r>
              <a:rPr lang="en-US" sz="2100" dirty="0"/>
              <a:t>9.8 Million BELOW where we should be.</a:t>
            </a:r>
          </a:p>
        </p:txBody>
      </p:sp>
    </p:spTree>
    <p:extLst>
      <p:ext uri="{BB962C8B-B14F-4D97-AF65-F5344CB8AC3E}">
        <p14:creationId xmlns:p14="http://schemas.microsoft.com/office/powerpoint/2010/main" val="68597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38882</TotalTime>
  <Words>830</Words>
  <Application>Microsoft Macintosh PowerPoint</Application>
  <PresentationFormat>Widescreen</PresentationFormat>
  <Paragraphs>190</Paragraphs>
  <Slides>37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Courier New</vt:lpstr>
      <vt:lpstr>Custom Design</vt:lpstr>
      <vt:lpstr>PowerPoint Presentation</vt:lpstr>
      <vt:lpstr>Outline</vt:lpstr>
      <vt:lpstr>Economic Indicators</vt:lpstr>
      <vt:lpstr>GDP: Quarterly Growth</vt:lpstr>
      <vt:lpstr>What Drove GDP to Such Growth?</vt:lpstr>
      <vt:lpstr>Consumers Also Tightened</vt:lpstr>
      <vt:lpstr>Monthly Changes in Nonfarm Employment</vt:lpstr>
      <vt:lpstr>Monthly Changes in Nonfarm Employment</vt:lpstr>
      <vt:lpstr>Employment Gap … is Growing</vt:lpstr>
      <vt:lpstr>Workers Are Coming Back, Or Are They?</vt:lpstr>
      <vt:lpstr>And Stocks?</vt:lpstr>
      <vt:lpstr>Uncertainties</vt:lpstr>
      <vt:lpstr>Inflation</vt:lpstr>
      <vt:lpstr>Inflation: Latest Figures</vt:lpstr>
      <vt:lpstr>Inflation: LATEST Monthly Figures</vt:lpstr>
      <vt:lpstr>CPI in the Last 3/6 Months</vt:lpstr>
      <vt:lpstr>PPI in the Last Few Months</vt:lpstr>
      <vt:lpstr>Inflation: Gas Prices</vt:lpstr>
      <vt:lpstr>Inflation: Diesel Prices</vt:lpstr>
      <vt:lpstr>Shortages From the War:</vt:lpstr>
      <vt:lpstr>Very Significant Implications</vt:lpstr>
      <vt:lpstr>Locally</vt:lpstr>
      <vt:lpstr>Employment Recovery, Monterey Bay Region</vt:lpstr>
      <vt:lpstr>Employment Recovery, Monterey Bay Region</vt:lpstr>
      <vt:lpstr>March Employment Report: Monterey Bay Region</vt:lpstr>
      <vt:lpstr>Monterey Bay Region Employment</vt:lpstr>
      <vt:lpstr>Employment in Monterey County?</vt:lpstr>
      <vt:lpstr>Employment in San Benito County?</vt:lpstr>
      <vt:lpstr>Employment in Santa Cruz County?</vt:lpstr>
      <vt:lpstr>DOT Forecast: Employment – Regionally</vt:lpstr>
      <vt:lpstr>DOF Forecast: Population – Regionally</vt:lpstr>
      <vt:lpstr>Aging Population</vt:lpstr>
      <vt:lpstr>Migration: Outflows of Mid/Lower-Income</vt:lpstr>
      <vt:lpstr>Home Prices - The Monterey Bay Region</vt:lpstr>
      <vt:lpstr>Personal Income – Monterey Bay Region</vt:lpstr>
      <vt:lpstr>Monterey Bay Region: Summary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488</cp:revision>
  <cp:lastPrinted>2025-06-24T18:01:37Z</cp:lastPrinted>
  <dcterms:created xsi:type="dcterms:W3CDTF">2017-05-03T22:30:38Z</dcterms:created>
  <dcterms:modified xsi:type="dcterms:W3CDTF">2026-05-15T14:39:15Z</dcterms:modified>
</cp:coreProperties>
</file>