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6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773" r:id="rId10"/>
    <p:sldId id="4774" r:id="rId11"/>
    <p:sldId id="4485" r:id="rId12"/>
    <p:sldId id="4438" r:id="rId13"/>
    <p:sldId id="4770" r:id="rId14"/>
    <p:sldId id="4755" r:id="rId15"/>
    <p:sldId id="4359" r:id="rId16"/>
    <p:sldId id="4771" r:id="rId17"/>
    <p:sldId id="4433" r:id="rId18"/>
    <p:sldId id="4761" r:id="rId19"/>
    <p:sldId id="4221" r:id="rId20"/>
    <p:sldId id="4677" r:id="rId21"/>
    <p:sldId id="4565" r:id="rId22"/>
    <p:sldId id="4168" r:id="rId23"/>
    <p:sldId id="4647" r:id="rId24"/>
    <p:sldId id="4749" r:id="rId25"/>
    <p:sldId id="4750" r:id="rId26"/>
    <p:sldId id="4763" r:id="rId27"/>
    <p:sldId id="4784" r:id="rId28"/>
    <p:sldId id="4740" r:id="rId29"/>
    <p:sldId id="4743" r:id="rId30"/>
    <p:sldId id="4746" r:id="rId31"/>
    <p:sldId id="4657" r:id="rId32"/>
    <p:sldId id="4423" r:id="rId33"/>
    <p:sldId id="4651" r:id="rId34"/>
    <p:sldId id="4666" r:id="rId35"/>
    <p:sldId id="4411" r:id="rId36"/>
    <p:sldId id="4357" r:id="rId37"/>
    <p:sldId id="4665" r:id="rId38"/>
    <p:sldId id="4664" r:id="rId39"/>
    <p:sldId id="4419" r:id="rId40"/>
    <p:sldId id="4420" r:id="rId41"/>
    <p:sldId id="4414" r:id="rId42"/>
    <p:sldId id="4663" r:id="rId43"/>
    <p:sldId id="4775" r:id="rId44"/>
    <p:sldId id="4776" r:id="rId45"/>
    <p:sldId id="4777" r:id="rId46"/>
    <p:sldId id="4778" r:id="rId47"/>
    <p:sldId id="4780" r:id="rId48"/>
    <p:sldId id="4781" r:id="rId49"/>
    <p:sldId id="4782" r:id="rId50"/>
    <p:sldId id="4783" r:id="rId51"/>
    <p:sldId id="4779" r:id="rId52"/>
    <p:sldId id="4412" r:id="rId53"/>
    <p:sldId id="1197" r:id="rId54"/>
    <p:sldId id="4053" r:id="rId55"/>
    <p:sldId id="272" r:id="rId56"/>
    <p:sldId id="374" r:id="rId57"/>
    <p:sldId id="267" r:id="rId58"/>
    <p:sldId id="4147" r:id="rId59"/>
    <p:sldId id="354" r:id="rId60"/>
    <p:sldId id="4372" r:id="rId61"/>
    <p:sldId id="293" r:id="rId62"/>
    <p:sldId id="4378" r:id="rId63"/>
    <p:sldId id="4389" r:id="rId64"/>
    <p:sldId id="271" r:id="rId65"/>
    <p:sldId id="4650" r:id="rId66"/>
    <p:sldId id="4392" r:id="rId67"/>
    <p:sldId id="4427" r:id="rId68"/>
    <p:sldId id="4504" r:id="rId69"/>
    <p:sldId id="4544" r:id="rId70"/>
    <p:sldId id="4381" r:id="rId71"/>
    <p:sldId id="4660" r:id="rId72"/>
    <p:sldId id="4658" r:id="rId73"/>
    <p:sldId id="4667" r:id="rId74"/>
    <p:sldId id="4674" r:id="rId75"/>
    <p:sldId id="4675" r:id="rId76"/>
    <p:sldId id="4668" r:id="rId77"/>
    <p:sldId id="4669" r:id="rId78"/>
    <p:sldId id="4670" r:id="rId79"/>
    <p:sldId id="4661" r:id="rId80"/>
    <p:sldId id="4671" r:id="rId81"/>
    <p:sldId id="4672" r:id="rId82"/>
    <p:sldId id="4673" r:id="rId83"/>
    <p:sldId id="4405" r:id="rId84"/>
    <p:sldId id="4676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789"/>
  </p:normalViewPr>
  <p:slideViewPr>
    <p:cSldViewPr snapToGrid="0" snapToObjects="1">
      <p:cViewPr varScale="1">
        <p:scale>
          <a:sx n="115" d="100"/>
          <a:sy n="115" d="100"/>
        </p:scale>
        <p:origin x="224" y="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8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30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7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US household debt relative to GDP rose until the latest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Households have reduced debt relative to GDP 11% since it’s peak in 2008 (at 99%).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0" indent="0">
              <a:buNone/>
            </a:pPr>
            <a:r>
              <a:rPr lang="en-US" b="1" baseline="0" dirty="0"/>
              <a:t>Conclusion:</a:t>
            </a:r>
            <a:r>
              <a:rPr lang="en-US" b="0" baseline="0" dirty="0"/>
              <a:t> Falling household debt likely contributes to slower consumption growth since the recession.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Chart:  </a:t>
            </a:r>
            <a:r>
              <a:rPr lang="en-US" b="0" baseline="0"/>
              <a:t>HHPERCT.png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etailSales_Detail_5mo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PCE_recent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Infl_Egg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FEDFUNDS_UpperLimit.p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Areas/MBEP/Graphs/11-employ_alone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Areas/MBEP/Graphs/11-employ_lyr_alone.png" TargetMode="Externa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Areas/MBEP/Graphs/EmpCat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Areas/MBEP/Graphs/employ_alone.png" TargetMode="Externa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NEED/LocalGraphs/Programs/mpeb_shar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NEED/LocalGraphs/Programs/mpeb_detail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laus_emp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onterey/laus_lf.png" TargetMode="Externa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laus_emp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_Benito/laus_lf.png" TargetMode="Externa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laus_emp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ta_Cruz/laus_lf.png" TargetMode="Externa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Regions/MBEP/Charts/EmpTotal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PopProj5yr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TotalPop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opulation/Reports/Regions/MBEP/Charts/MBDP_CountyPop.png" TargetMode="Externa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1Zillow/Regions/Regions/MBEP/hpi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Regions/MBEP/Charts/PCI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Regions/MBEP/Charts/PCI_grow.png" TargetMode="Externa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Monterey_County/Charts/PCI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Santa_Cruz_County/Charts/PCI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Counties/Santa_Cruz_County/Charts/PCI_grow.png" TargetMode="Externa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San_Benito_County/Charts/PCI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Counties/San_Benito_County/Charts/PCI_grow.png" TargetMode="Externa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Regions/MBEP/Charts/PCI_grow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Regions/MBEP/Charts/PI_grow.png" TargetMode="Externa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Monterey_County/Charts/PCI_grow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Counties/Monterey_County/Charts/PI_grow.png" TargetMode="Externa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San_Benito_County/Charts/PCI_grow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Counties/San_Benito_County/Charts/PI_grow.png" TargetMode="Externa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Counties/Santa_Cruz_County/Charts/PCI_grow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Counties/Santa_Cruz_County/Charts/PI_grow.png" TargetMode="Externa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Migration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ACS_SF/Migration/Regions/MBEP/Charts/flows_midinc.png" TargetMode="Externa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_Contributions/contrib_Government.pn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Debt/hhdebt_detail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Debt/HHPERCT.pn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Productivity/INDPRO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NOMA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treas_rec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file:////Volumes/NEED_16TB/NEED/LocalGraphs/Counties/CA/San_Francisco/Zhvi_AllHomes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file:////Volumes/NEED_16TB/NEED/LocalGraphs/Counties/CA/Los_Angeles/Zhvi_AllHomes.png" TargetMode="Externa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R6_Backup/FileShare/Presentations/Base_New/Charts/0.USGraphs/Housing/housing.png" TargetMode="External"/><Relationship Id="rId5" Type="http://schemas.openxmlformats.org/officeDocument/2006/relationships/image" Target="../media/image66.png"/><Relationship Id="rId4" Type="http://schemas.openxmlformats.org/officeDocument/2006/relationships/image" Target="file:////Volumes/R6_Backup/FileShare/Presentations/Base_New/Charts/0.USGraphs/Housing/homeprices_recession.pn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Housing/housing_sales_new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Housing/Existing_Home_Sales.png" TargetMode="Externa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upplyChain/SupplyChainPressureIndex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Commutes/Counties/Santa_Cruz_County/Charts/B08006_17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workfromhome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_Benito/workfromhome.png" TargetMode="Externa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emp_shares.pn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emp_shares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emp_shares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gdp_chg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gdp_chg.png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gdp_chg.p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Demog/Reports/Regions/MBEP/Charts/AgeTree_Agg.png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ACS_SF/Demog/Reports/Regions/Bay_Area/Charts/AgeTree_Agg.png" TargetMode="Externa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Counties/Santa_Cruz_County/Charts/PopProj5yr.png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Monterey_County/Charts/Pop.png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San_Benito_County/Charts/Pop.p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1Zillow/Regions/Regions/MBEP/hpi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1Zillow/Regions/Regions/MBEP/rents.png" TargetMode="Externa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JOLTS/jolts_openings.png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Employment/JOLTS/jolts_Quits.png" TargetMode="Externa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_recent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US &amp; Monterey Bay Area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Regional Economic Outlook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Monterey Bay Economic Partnership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June 24,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95B1DB-CAE0-B721-1B76-59109555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Have Been Flat … to Falling</a:t>
            </a:r>
          </a:p>
        </p:txBody>
      </p:sp>
      <p:pic>
        <p:nvPicPr>
          <p:cNvPr id="6" name="Content Placeholder 5" descr="A graph with blue and white bars&#10;&#10;AI-generated content may be incorrect.">
            <a:extLst>
              <a:ext uri="{FF2B5EF4-FFF2-40B4-BE49-F238E27FC236}">
                <a16:creationId xmlns:a16="http://schemas.microsoft.com/office/drawing/2014/main" id="{3A8671E5-8904-959C-104B-1EB9B35F72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51" y="2033215"/>
            <a:ext cx="5843749" cy="3894881"/>
          </a:xfrm>
        </p:spPr>
      </p:pic>
      <p:pic>
        <p:nvPicPr>
          <p:cNvPr id="8" name="Content Placeholder 7" descr="A graph with blue squares&#10;&#10;AI-generated content may be incorrect.">
            <a:extLst>
              <a:ext uri="{FF2B5EF4-FFF2-40B4-BE49-F238E27FC236}">
                <a16:creationId xmlns:a16="http://schemas.microsoft.com/office/drawing/2014/main" id="{2A349E1D-B135-141C-7CF1-71BA0E25B9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199" y="2033216"/>
            <a:ext cx="5843751" cy="38948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CF16A-BB1E-0045-9425-D66856DC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BFBC4-5BCA-EE04-A5C8-2E2036B77891}"/>
              </a:ext>
            </a:extLst>
          </p:cNvPr>
          <p:cNvSpPr txBox="1"/>
          <p:nvPr/>
        </p:nvSpPr>
        <p:spPr>
          <a:xfrm>
            <a:off x="2008414" y="1665514"/>
            <a:ext cx="17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January/25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D3570-42E0-F14D-7C7D-88169D4DA6BF}"/>
              </a:ext>
            </a:extLst>
          </p:cNvPr>
          <p:cNvSpPr txBox="1"/>
          <p:nvPr/>
        </p:nvSpPr>
        <p:spPr>
          <a:xfrm>
            <a:off x="8204471" y="1665514"/>
            <a:ext cx="165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to May/25</a:t>
            </a:r>
          </a:p>
        </p:txBody>
      </p:sp>
    </p:spTree>
    <p:extLst>
      <p:ext uri="{BB962C8B-B14F-4D97-AF65-F5344CB8AC3E}">
        <p14:creationId xmlns:p14="http://schemas.microsoft.com/office/powerpoint/2010/main" val="551435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March:	    120,000</a:t>
            </a:r>
          </a:p>
          <a:p>
            <a:r>
              <a:rPr lang="en-US" dirty="0"/>
              <a:t>April:	    147,000</a:t>
            </a:r>
          </a:p>
          <a:p>
            <a:r>
              <a:rPr lang="en-US" dirty="0"/>
              <a:t>May:	    139,000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2498C-E2DC-58E9-BD1B-92F572E04BC3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+1.5 million</a:t>
            </a:r>
          </a:p>
          <a:p>
            <a:r>
              <a:rPr lang="en-US" dirty="0"/>
              <a:t>Foreign Born: +3.9 million</a:t>
            </a:r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69" y="1025335"/>
            <a:ext cx="7194469" cy="52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4416" y="1109708"/>
            <a:ext cx="10999627" cy="50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5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276D-8430-49BB-4E0F-09784FB9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Pric</a:t>
            </a:r>
            <a:r>
              <a:rPr lang="en-US" dirty="0"/>
              <a:t>e of Eggs?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03A59-69DA-81ED-95B5-CD4CBE594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55594" y="1215343"/>
            <a:ext cx="10029768" cy="50148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B560-946F-A06F-5257-44B02E09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4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  <a:p>
            <a:r>
              <a:rPr lang="en-US" dirty="0"/>
              <a:t>The Local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Likely sit tight at 4.5 for a while.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FOMC meeting is July 29-30.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Maybe, but I’m less concerned than I was.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  <a:p>
            <a:pPr marL="457200" lvl="1" indent="0">
              <a:buNone/>
            </a:pPr>
            <a:r>
              <a:rPr lang="en-US" dirty="0"/>
              <a:t>New:</a:t>
            </a:r>
          </a:p>
          <a:p>
            <a:pPr lvl="1"/>
            <a:r>
              <a:rPr lang="en-US" dirty="0"/>
              <a:t>What happens in the Middle East?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179" y="1602225"/>
            <a:ext cx="6673770" cy="4351338"/>
          </a:xfrm>
        </p:spPr>
        <p:txBody>
          <a:bodyPr/>
          <a:lstStyle/>
          <a:p>
            <a:r>
              <a:rPr lang="en-US" dirty="0"/>
              <a:t>Deportations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3DD908-68C7-DC06-2616-057875C6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6" y="928136"/>
            <a:ext cx="8708571" cy="5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2025-2055</a:t>
            </a:r>
          </a:p>
        </p:txBody>
      </p:sp>
    </p:spTree>
    <p:extLst>
      <p:ext uri="{BB962C8B-B14F-4D97-AF65-F5344CB8AC3E}">
        <p14:creationId xmlns:p14="http://schemas.microsoft.com/office/powerpoint/2010/main" val="347935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103E4-E6B1-33CB-60BB-081C2853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Far</a:t>
            </a:r>
            <a:r>
              <a:rPr lang="en-US" dirty="0"/>
              <a:t>m Employment: MBEP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AAC2E5-D5AC-77B7-62B7-B67EC81163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600" cy="376728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44534A-48CF-73DB-3603-8811FB5E34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600" cy="3767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9D907-D573-7B36-3BF6-5AF7040A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0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 10.3% drop in March/25.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1.7%, down from 2.8% in 2024.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slowdown in economic growth seems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92C0-11B2-4577-3C4F-1D5764D5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C42DC-03EE-A40D-9FB7-5198E22D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B6999-061F-AF20-5D3E-7F137F4A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1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GDP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D25D8-21A0-F566-B89C-104287B1E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ABC31-A990-AF3D-790D-993C4D9A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1484" y="1201026"/>
            <a:ext cx="10058400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3D17A0-828A-A207-9A13-D66B8014B31E}"/>
              </a:ext>
            </a:extLst>
          </p:cNvPr>
          <p:cNvSpPr/>
          <p:nvPr/>
        </p:nvSpPr>
        <p:spPr>
          <a:xfrm>
            <a:off x="3714663" y="2349795"/>
            <a:ext cx="894816" cy="21294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53BFB-5131-BBEF-EF13-E73D988DD49F}"/>
              </a:ext>
            </a:extLst>
          </p:cNvPr>
          <p:cNvSpPr/>
          <p:nvPr/>
        </p:nvSpPr>
        <p:spPr>
          <a:xfrm>
            <a:off x="5457324" y="2913321"/>
            <a:ext cx="894816" cy="156591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3F63-EF17-A1CA-624B-FD23226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Recovery – Down from May 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D10F97-1A65-5436-7AF7-5CDB5625EE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600" y="1716170"/>
            <a:ext cx="5791200" cy="421049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15AAB0-6F32-0B0C-A419-1A98931AC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63343" y="1716170"/>
            <a:ext cx="5791200" cy="42104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EA772-831E-FE15-06EB-66444D17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DDA71-8C75-F331-5435-6DC26D86FFCE}"/>
              </a:ext>
            </a:extLst>
          </p:cNvPr>
          <p:cNvSpPr txBox="1"/>
          <p:nvPr/>
        </p:nvSpPr>
        <p:spPr>
          <a:xfrm>
            <a:off x="2627586" y="1348705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Employment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FAE7-9BBB-CD0F-BA8D-170BDD6DA858}"/>
              </a:ext>
            </a:extLst>
          </p:cNvPr>
          <p:cNvSpPr txBox="1"/>
          <p:nvPr/>
        </p:nvSpPr>
        <p:spPr>
          <a:xfrm>
            <a:off x="7683195" y="1346838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NonFarm</a:t>
            </a:r>
            <a:r>
              <a:rPr lang="en-US" dirty="0"/>
              <a:t> Employment</a:t>
            </a:r>
          </a:p>
        </p:txBody>
      </p:sp>
    </p:spTree>
    <p:extLst>
      <p:ext uri="{BB962C8B-B14F-4D97-AF65-F5344CB8AC3E}">
        <p14:creationId xmlns:p14="http://schemas.microsoft.com/office/powerpoint/2010/main" val="1706300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E42A-8503-0E43-390D-26886271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Employment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40C9A-B6DF-9528-E86D-7D12181C6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4760" y="1091716"/>
            <a:ext cx="10058400" cy="502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CB886-582E-E587-90B1-A70BEDC7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6DA94-FDD1-3390-B433-455C87E7AB9D}"/>
              </a:ext>
            </a:extLst>
          </p:cNvPr>
          <p:cNvSpPr/>
          <p:nvPr/>
        </p:nvSpPr>
        <p:spPr>
          <a:xfrm>
            <a:off x="4635997" y="2289683"/>
            <a:ext cx="894816" cy="18960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38767-6AA2-DAFC-BB20-2B715FC62DB4}"/>
              </a:ext>
            </a:extLst>
          </p:cNvPr>
          <p:cNvSpPr/>
          <p:nvPr/>
        </p:nvSpPr>
        <p:spPr>
          <a:xfrm>
            <a:off x="1977411" y="1713053"/>
            <a:ext cx="894816" cy="246514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25FC0-D804-9777-618E-A65630175481}"/>
              </a:ext>
            </a:extLst>
          </p:cNvPr>
          <p:cNvSpPr txBox="1"/>
          <p:nvPr/>
        </p:nvSpPr>
        <p:spPr>
          <a:xfrm>
            <a:off x="2505531" y="1966517"/>
            <a:ext cx="1190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Down </a:t>
            </a:r>
          </a:p>
          <a:p>
            <a:r>
              <a:rPr lang="en-US" dirty="0"/>
              <a:t>From 24.5</a:t>
            </a:r>
          </a:p>
        </p:txBody>
      </p:sp>
    </p:spTree>
    <p:extLst>
      <p:ext uri="{BB962C8B-B14F-4D97-AF65-F5344CB8AC3E}">
        <p14:creationId xmlns:p14="http://schemas.microsoft.com/office/powerpoint/2010/main" val="41014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CA2D-AEE0-E24F-849A-111FF121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Pandemic Effect: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67B45-A025-C74E-B34A-C423235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2E189-0450-40B2-7F7B-BFD6EF61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FC7CF-CC7E-4CB7-1486-3594BB3D757A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30985" y="1165211"/>
            <a:ext cx="10130030" cy="50650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4D447-E4B9-6B64-9195-17930AF2DA07}"/>
              </a:ext>
            </a:extLst>
          </p:cNvPr>
          <p:cNvSpPr/>
          <p:nvPr/>
        </p:nvSpPr>
        <p:spPr>
          <a:xfrm>
            <a:off x="3615271" y="2490773"/>
            <a:ext cx="894816" cy="18960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1A9AE-956F-B6AA-5999-9BFBB17032B6}"/>
              </a:ext>
            </a:extLst>
          </p:cNvPr>
          <p:cNvSpPr/>
          <p:nvPr/>
        </p:nvSpPr>
        <p:spPr>
          <a:xfrm>
            <a:off x="6787099" y="1944605"/>
            <a:ext cx="894816" cy="221918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E5277-928A-F8E8-372C-622BAE12F7D6}"/>
              </a:ext>
            </a:extLst>
          </p:cNvPr>
          <p:cNvSpPr txBox="1"/>
          <p:nvPr/>
        </p:nvSpPr>
        <p:spPr>
          <a:xfrm>
            <a:off x="7283236" y="2306107"/>
            <a:ext cx="9901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C370F-08FF-EBDF-DA97-C011F5D78B2E}"/>
              </a:ext>
            </a:extLst>
          </p:cNvPr>
          <p:cNvSpPr txBox="1"/>
          <p:nvPr/>
        </p:nvSpPr>
        <p:spPr>
          <a:xfrm>
            <a:off x="3615271" y="2734603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ED7B8-7B41-8D62-7671-E073F25D2283}"/>
              </a:ext>
            </a:extLst>
          </p:cNvPr>
          <p:cNvSpPr txBox="1"/>
          <p:nvPr/>
        </p:nvSpPr>
        <p:spPr>
          <a:xfrm>
            <a:off x="2026899" y="2734603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719AC-1938-0F25-F87C-44A63EC5CB95}"/>
              </a:ext>
            </a:extLst>
          </p:cNvPr>
          <p:cNvSpPr txBox="1"/>
          <p:nvPr/>
        </p:nvSpPr>
        <p:spPr>
          <a:xfrm>
            <a:off x="8071865" y="4163788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</p:spTree>
    <p:extLst>
      <p:ext uri="{BB962C8B-B14F-4D97-AF65-F5344CB8AC3E}">
        <p14:creationId xmlns:p14="http://schemas.microsoft.com/office/powerpoint/2010/main" val="23771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Monterey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75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 Benito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27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Santa Cruz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57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T Forecast: Employment – Same Forecast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1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Q2-2024:	 3.0%</a:t>
            </a:r>
          </a:p>
          <a:p>
            <a:r>
              <a:rPr lang="en-US" dirty="0"/>
              <a:t>Q3-2024:  3.1%</a:t>
            </a:r>
          </a:p>
          <a:p>
            <a:r>
              <a:rPr lang="en-US" dirty="0"/>
              <a:t>Q4-2024:  2.4%</a:t>
            </a:r>
          </a:p>
          <a:p>
            <a:r>
              <a:rPr lang="en-US" dirty="0"/>
              <a:t>Q1-2025: -0.2%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 Forecast: Population – Same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125D92-DD5A-FCD0-BB2A-E6D13CF08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20383" y="946459"/>
            <a:ext cx="7927588" cy="5283768"/>
          </a:xfrm>
        </p:spPr>
      </p:pic>
    </p:spTree>
    <p:extLst>
      <p:ext uri="{BB962C8B-B14F-4D97-AF65-F5344CB8AC3E}">
        <p14:creationId xmlns:p14="http://schemas.microsoft.com/office/powerpoint/2010/main" val="469950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A8C-002D-0B43-A355-1144A792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Loc</a:t>
            </a:r>
            <a:r>
              <a:rPr lang="en-US" sz="3900" dirty="0"/>
              <a:t>al Population Change – 2025 &amp; Base = 2019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71358-46D2-7F4E-BF42-2F0286F1C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AF62B-2F05-5B28-BEFC-948298A65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F9256-AD09-9442-B003-06D7383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32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757D47-9EEC-6A73-3C39-AB09DCE7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Prices Around MBEP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469906-D7AB-76CC-32AA-F05637946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64059" y="1032396"/>
            <a:ext cx="7103326" cy="51644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4EEA5-23A9-A106-6157-1C670B39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27B11-ECFA-4891-FDE3-B7716FE2FE51}"/>
              </a:ext>
            </a:extLst>
          </p:cNvPr>
          <p:cNvSpPr txBox="1"/>
          <p:nvPr/>
        </p:nvSpPr>
        <p:spPr>
          <a:xfrm>
            <a:off x="8765627" y="1527849"/>
            <a:ext cx="170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Santa Cruz County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6BEC8-DEE4-CD7E-866D-37A1D12BADDB}"/>
              </a:ext>
            </a:extLst>
          </p:cNvPr>
          <p:cNvSpPr txBox="1"/>
          <p:nvPr/>
        </p:nvSpPr>
        <p:spPr>
          <a:xfrm>
            <a:off x="8871133" y="2224144"/>
            <a:ext cx="3078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Monterey and San Benito Counties</a:t>
            </a:r>
          </a:p>
          <a:p>
            <a:r>
              <a:rPr lang="en-US" sz="1600" dirty="0"/>
              <a:t>- and 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65AC9-E963-DD6F-9C0D-2F8921585C2D}"/>
              </a:ext>
            </a:extLst>
          </p:cNvPr>
          <p:cNvSpPr txBox="1"/>
          <p:nvPr/>
        </p:nvSpPr>
        <p:spPr>
          <a:xfrm>
            <a:off x="8794017" y="3238502"/>
            <a:ext cx="509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U.S.</a:t>
            </a:r>
          </a:p>
        </p:txBody>
      </p:sp>
    </p:spTree>
    <p:extLst>
      <p:ext uri="{BB962C8B-B14F-4D97-AF65-F5344CB8AC3E}">
        <p14:creationId xmlns:p14="http://schemas.microsoft.com/office/powerpoint/2010/main" val="35421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6E030-4165-90B2-649B-BA3B16F2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508F-8608-F8B5-FE58-4C0AE41F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 Capita Income - MBEP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9D1485-5941-5253-4C4A-8D16B31553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FBF474-B500-0828-A337-940F2F29CD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A0986-AABB-E384-4E70-6B92366E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387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7D4CD-94D3-975A-ECE3-99E81F93A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5CF4-4C0E-7BC5-07E0-46D4A63A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 Capita Income – Monterey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AFB7B8-CCB3-7CFB-39BD-1EB2D1052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AFD880-384B-2DC8-727F-BE2810C77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6E2CB-87BE-0DAF-4680-F82E21FC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228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14443-5CF9-9FE6-2FE5-06458C8A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3053-30BC-C292-C676-F1F6D529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 Capita Income – Santa Cruz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60B696-F41D-A4B0-2171-B0931F495A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EA81DF-E819-CD65-F2B9-890CD0370F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38C89-3212-8797-585C-EB1450B1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896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7D15C-B803-725C-01A8-37E37C6C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3AB4-FD3D-8906-0BD1-829117E8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 Capita Income – San Benito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7E2D86-6B22-EF45-C1D7-8EFBF856FB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88E5D5-B519-E136-2A06-5698F0B01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8D8AA-10E8-0C80-DDB4-ACFB3FEA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068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3CC4-D513-EEA1-9D5F-0761C127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2874-9FBA-CB4F-449A-015F7BC1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sonal Income – MBEP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616C93-BB4F-C546-9FC9-BA76E2AF7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911050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51AED-7E32-CBC5-3D62-7A0050A24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909775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0B74E-12A1-BCCB-3AD3-36391221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2393F-6C93-7198-57BC-7A9412EEBC63}"/>
              </a:ext>
            </a:extLst>
          </p:cNvPr>
          <p:cNvSpPr txBox="1"/>
          <p:nvPr/>
        </p:nvSpPr>
        <p:spPr>
          <a:xfrm>
            <a:off x="1811290" y="1540443"/>
            <a:ext cx="27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Capita Personal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9C55A-C31E-DCE2-42FD-65EFAFA5B6B4}"/>
              </a:ext>
            </a:extLst>
          </p:cNvPr>
          <p:cNvSpPr txBox="1"/>
          <p:nvPr/>
        </p:nvSpPr>
        <p:spPr>
          <a:xfrm>
            <a:off x="8078029" y="1540443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Income</a:t>
            </a:r>
          </a:p>
        </p:txBody>
      </p:sp>
    </p:spTree>
    <p:extLst>
      <p:ext uri="{BB962C8B-B14F-4D97-AF65-F5344CB8AC3E}">
        <p14:creationId xmlns:p14="http://schemas.microsoft.com/office/powerpoint/2010/main" val="11997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5FA2E-F273-C6C0-A1D9-DBD6BFD0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E263-A027-9198-0DE2-B01D9735D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sonal Income – Monterey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C20E19-870B-5208-9AFF-13AE41B8AB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911050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75D055-EA70-C915-32FB-4D27C1BAB0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909775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AEB6F-6644-3733-7FAC-98014D19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E2365-0667-A2B9-6CE0-D57E7F2BA4FF}"/>
              </a:ext>
            </a:extLst>
          </p:cNvPr>
          <p:cNvSpPr txBox="1"/>
          <p:nvPr/>
        </p:nvSpPr>
        <p:spPr>
          <a:xfrm>
            <a:off x="1811290" y="1540443"/>
            <a:ext cx="27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Capita Personal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1A0AC-627B-FE3E-A20A-AA12CD27FEF4}"/>
              </a:ext>
            </a:extLst>
          </p:cNvPr>
          <p:cNvSpPr txBox="1"/>
          <p:nvPr/>
        </p:nvSpPr>
        <p:spPr>
          <a:xfrm>
            <a:off x="8078029" y="1540443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Income</a:t>
            </a:r>
          </a:p>
        </p:txBody>
      </p:sp>
    </p:spTree>
    <p:extLst>
      <p:ext uri="{BB962C8B-B14F-4D97-AF65-F5344CB8AC3E}">
        <p14:creationId xmlns:p14="http://schemas.microsoft.com/office/powerpoint/2010/main" val="5485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B7801-FB25-D8F4-45D5-67FE19F0C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5571-A0AB-8934-76A3-84401553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sonal Income – San Benito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95007D-C1F0-7DC1-973F-DE07F73F10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911050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6DC173-E1DD-BD76-2D5F-4D74E8948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909775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A2F36-8B4B-8622-03DB-EEAF40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D0223-4034-8DB4-D9F5-8DC9AD5C3269}"/>
              </a:ext>
            </a:extLst>
          </p:cNvPr>
          <p:cNvSpPr txBox="1"/>
          <p:nvPr/>
        </p:nvSpPr>
        <p:spPr>
          <a:xfrm>
            <a:off x="1811290" y="1540443"/>
            <a:ext cx="27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Capita Personal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4195E-7BD8-8AF4-DC35-2A4A08D3A96F}"/>
              </a:ext>
            </a:extLst>
          </p:cNvPr>
          <p:cNvSpPr txBox="1"/>
          <p:nvPr/>
        </p:nvSpPr>
        <p:spPr>
          <a:xfrm>
            <a:off x="8078029" y="1540443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Income</a:t>
            </a:r>
          </a:p>
        </p:txBody>
      </p:sp>
    </p:spTree>
    <p:extLst>
      <p:ext uri="{BB962C8B-B14F-4D97-AF65-F5344CB8AC3E}">
        <p14:creationId xmlns:p14="http://schemas.microsoft.com/office/powerpoint/2010/main" val="22417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5C87E-4771-2255-92FE-B0CA11DD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E3E0-E2A8-5BB7-B8B1-32CE3053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sonal Income – Santa Cruz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EB75E1-49D1-7EFB-ABFB-6D4A1ED501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911050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D1D2E4-3B1B-8DBA-0015-FE4F395DFA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909775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966D2-2155-7802-CA34-6D43BFC2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37D7C-65C4-831C-6CB3-276774E5BCF8}"/>
              </a:ext>
            </a:extLst>
          </p:cNvPr>
          <p:cNvSpPr txBox="1"/>
          <p:nvPr/>
        </p:nvSpPr>
        <p:spPr>
          <a:xfrm>
            <a:off x="1811290" y="1540443"/>
            <a:ext cx="27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Capita Personal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7D120-683F-6A95-121C-60B1DD67B7B1}"/>
              </a:ext>
            </a:extLst>
          </p:cNvPr>
          <p:cNvSpPr txBox="1"/>
          <p:nvPr/>
        </p:nvSpPr>
        <p:spPr>
          <a:xfrm>
            <a:off x="8078029" y="1540443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Income</a:t>
            </a:r>
          </a:p>
        </p:txBody>
      </p:sp>
    </p:spTree>
    <p:extLst>
      <p:ext uri="{BB962C8B-B14F-4D97-AF65-F5344CB8AC3E}">
        <p14:creationId xmlns:p14="http://schemas.microsoft.com/office/powerpoint/2010/main" val="32983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3FF6-1F2A-1847-8F39-3361B5BE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1DF9-7303-1624-2C20-1DDAEBB8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Mig</a:t>
            </a:r>
            <a:r>
              <a:rPr lang="en-US" sz="3900" dirty="0"/>
              <a:t>ration: Outflows of Mid/Lower-Income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ED84BE-0C91-ECB8-ED75-FE79AA3A6C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CD2EA-195F-7E02-5075-F461484960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40620-08DF-AA13-892F-3AE694F8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48FF6-93D9-962B-083C-9B91C7AD43D8}"/>
              </a:ext>
            </a:extLst>
          </p:cNvPr>
          <p:cNvSpPr txBox="1"/>
          <p:nvPr/>
        </p:nvSpPr>
        <p:spPr>
          <a:xfrm>
            <a:off x="5053708" y="1099378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MBEP As A Whole</a:t>
            </a:r>
          </a:p>
        </p:txBody>
      </p:sp>
    </p:spTree>
    <p:extLst>
      <p:ext uri="{BB962C8B-B14F-4D97-AF65-F5344CB8AC3E}">
        <p14:creationId xmlns:p14="http://schemas.microsoft.com/office/powerpoint/2010/main" val="1733940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0CAD-B6C8-E747-9364-18B66311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49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DCD6-2EB5-344C-A587-09062737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1177751" cy="4351338"/>
          </a:xfrm>
        </p:spPr>
        <p:txBody>
          <a:bodyPr/>
          <a:lstStyle/>
          <a:p>
            <a:r>
              <a:rPr lang="en-US" dirty="0"/>
              <a:t>Home prices have returned to trend growth, but maybe slipping.</a:t>
            </a:r>
          </a:p>
          <a:p>
            <a:r>
              <a:rPr lang="en-US" dirty="0"/>
              <a:t>Aging population will require in-migration to grow the local economy.</a:t>
            </a:r>
          </a:p>
          <a:p>
            <a:pPr lvl="1"/>
            <a:r>
              <a:rPr lang="en-US" dirty="0"/>
              <a:t>However, recent years have seen more out-migration than in. </a:t>
            </a:r>
          </a:p>
          <a:p>
            <a:r>
              <a:rPr lang="en-US" dirty="0"/>
              <a:t>Employment recovery is picking up pace!</a:t>
            </a:r>
          </a:p>
          <a:p>
            <a:pPr lvl="1"/>
            <a:r>
              <a:rPr lang="en-US" dirty="0"/>
              <a:t>Significant growth in manufacturing and information.</a:t>
            </a:r>
          </a:p>
          <a:p>
            <a:pPr lvl="1"/>
            <a:r>
              <a:rPr lang="en-US" dirty="0"/>
              <a:t>Prospects for employment growth seem favorable.</a:t>
            </a:r>
          </a:p>
          <a:p>
            <a:r>
              <a:rPr lang="en-US" dirty="0"/>
              <a:t>Deportations will likely strain the local economy.</a:t>
            </a:r>
          </a:p>
          <a:p>
            <a:r>
              <a:rPr lang="en-US" dirty="0"/>
              <a:t>Per capita income is rising – driven by exodus of lower-income residents.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3EC68-0451-244E-A4D9-69F1979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51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www.NEEDEcon.org/LocalGraphs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8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197163" y="1977656"/>
            <a:ext cx="1799083" cy="14166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Debt: Non-mortgage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87189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ED07-E349-BF42-876E-E2E7BF03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 as a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045F2-9072-6F4F-AB4D-90FE099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AC8D8-36F7-B74A-9B07-974B47D5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4288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1F3-3360-784A-BFFF-A58137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315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ustrial Production (</a:t>
            </a:r>
            <a:r>
              <a:rPr lang="en-US" dirty="0" err="1"/>
              <a:t>Manuf</a:t>
            </a:r>
            <a:r>
              <a:rPr lang="en-US" dirty="0"/>
              <a:t>, Util, Mining)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81432-9301-3D48-A570-7F5B2442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954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A491-EB7B-E64A-B8E4-309882B7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45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783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6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666671" y="1967975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40AB-BEAF-CE19-2483-C8757A79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4EA5-33A5-82FA-5DAE-A4E3DA99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ECF4B6-2969-D4EB-869C-ACF883087E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42" y="907429"/>
            <a:ext cx="8945857" cy="53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3C81D-C977-F54D-9E6B-1165CA65648A}"/>
              </a:ext>
            </a:extLst>
          </p:cNvPr>
          <p:cNvSpPr txBox="1"/>
          <p:nvPr/>
        </p:nvSpPr>
        <p:spPr>
          <a:xfrm>
            <a:off x="4488060" y="4086892"/>
            <a:ext cx="321588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500 Thousand: Long COVID Exits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1-2%: Long Social Distancing</a:t>
            </a:r>
          </a:p>
        </p:txBody>
      </p:sp>
    </p:spTree>
    <p:extLst>
      <p:ext uri="{BB962C8B-B14F-4D97-AF65-F5344CB8AC3E}">
        <p14:creationId xmlns:p14="http://schemas.microsoft.com/office/powerpoint/2010/main" val="1082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698558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CC04A1-3536-214A-8608-B73228B7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9" y="1519101"/>
            <a:ext cx="5256685" cy="38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Down Throughout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79711" y="1548233"/>
            <a:ext cx="5698289" cy="4145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6174761" y="1501071"/>
            <a:ext cx="5817880" cy="42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8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91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40399" y="1507919"/>
            <a:ext cx="5749266" cy="383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096700" y="1500604"/>
            <a:ext cx="5769825" cy="38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6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6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</p:spTree>
    <p:extLst>
      <p:ext uri="{BB962C8B-B14F-4D97-AF65-F5344CB8AC3E}">
        <p14:creationId xmlns:p14="http://schemas.microsoft.com/office/powerpoint/2010/main" val="1198466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 descr="A graph showing the number of people in the u. s. population growth&#10;&#10;Description automatically generated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97" y="1097281"/>
            <a:ext cx="8662526" cy="5045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5985136" y="6544461"/>
            <a:ext cx="5633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www.axios.com</a:t>
            </a:r>
            <a:r>
              <a:rPr lang="en-US" sz="1200" dirty="0"/>
              <a:t>/2024/03/13/immigration-economy-jobs-growth-good#</a:t>
            </a:r>
          </a:p>
        </p:txBody>
      </p:sp>
    </p:spTree>
    <p:extLst>
      <p:ext uri="{BB962C8B-B14F-4D97-AF65-F5344CB8AC3E}">
        <p14:creationId xmlns:p14="http://schemas.microsoft.com/office/powerpoint/2010/main" val="2668227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1350522"/>
            <a:ext cx="4931229" cy="4351338"/>
          </a:xfrm>
        </p:spPr>
        <p:txBody>
          <a:bodyPr/>
          <a:lstStyle/>
          <a:p>
            <a:r>
              <a:rPr lang="en-US" dirty="0"/>
              <a:t>Inflation:  A lot of progress on inflation, but the recent data are troubling.</a:t>
            </a:r>
          </a:p>
          <a:p>
            <a:r>
              <a:rPr lang="en-US" dirty="0"/>
              <a:t>But, this is not the popular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35B3-FD18-3556-14B6-59D9C64A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586149"/>
            <a:ext cx="6359294" cy="58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33E9E0C-A34B-CBDB-467E-913FB2070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51" y="59294"/>
            <a:ext cx="9290930" cy="61552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3D2D-2BA1-906C-8F17-43BE59B1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18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04612" y="1003653"/>
            <a:ext cx="7182775" cy="522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435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5086"/>
            <a:ext cx="5181600" cy="376981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5B579F-3E12-0C08-7725-F6CC2F7C6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5086"/>
            <a:ext cx="5181600" cy="37698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09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024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934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5882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50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6819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191830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50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Population Age Distribution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322" y="1359507"/>
            <a:ext cx="5892478" cy="4284130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45FB8F-74EF-B730-BF48-34072C0A6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86359" y="1359507"/>
            <a:ext cx="5892478" cy="42841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5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Santa Cruz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959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Monterey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585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San Benito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0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15C-D602-0C4D-9AEA-297E902C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 Real Estate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34D6DF-9831-A71C-485D-C4B0E2FBA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4064" y="1782305"/>
            <a:ext cx="5801235" cy="421779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B09467-6F59-CA4B-6FA2-241809CFD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33011" y="1782305"/>
            <a:ext cx="5801235" cy="42177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C957E-3C16-D746-9326-39CD7D83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919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609A-7ED9-7F07-0BB9-1D1B8F5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is Cooling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E20BEB-7904-178A-82B7-A2F613E08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-1" y="1325562"/>
            <a:ext cx="6600497" cy="330024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010166-9B28-52DD-FA0F-25A0F358B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4873718" y="2948583"/>
            <a:ext cx="6708682" cy="3354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8905-6BE2-0420-091A-41B98EC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2887-19ED-F5CC-56A5-58307B0BA1BC}"/>
              </a:ext>
            </a:extLst>
          </p:cNvPr>
          <p:cNvSpPr txBox="1"/>
          <p:nvPr/>
        </p:nvSpPr>
        <p:spPr>
          <a:xfrm>
            <a:off x="1970973" y="991204"/>
            <a:ext cx="2658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Job Openings - Falling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4EF5A-4588-D78B-9A34-E9177BDB4A8E}"/>
              </a:ext>
            </a:extLst>
          </p:cNvPr>
          <p:cNvSpPr txBox="1"/>
          <p:nvPr/>
        </p:nvSpPr>
        <p:spPr>
          <a:xfrm>
            <a:off x="7356228" y="2567286"/>
            <a:ext cx="2828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Quits – Falling (Rising?)</a:t>
            </a:r>
          </a:p>
        </p:txBody>
      </p:sp>
    </p:spTree>
    <p:extLst>
      <p:ext uri="{BB962C8B-B14F-4D97-AF65-F5344CB8AC3E}">
        <p14:creationId xmlns:p14="http://schemas.microsoft.com/office/powerpoint/2010/main" val="42799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9772-0FB4-FB30-7501-11D9D95D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Sluggish</a:t>
            </a:r>
          </a:p>
        </p:txBody>
      </p:sp>
      <p:pic>
        <p:nvPicPr>
          <p:cNvPr id="6" name="Content Placeholder 5" descr="A graph showing the growth of sales&#10;&#10;AI-generated content may be incorrect.">
            <a:extLst>
              <a:ext uri="{FF2B5EF4-FFF2-40B4-BE49-F238E27FC236}">
                <a16:creationId xmlns:a16="http://schemas.microsoft.com/office/drawing/2014/main" id="{F2767C6A-9F73-2160-9E6F-70C6F49A3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661536" y="1250960"/>
            <a:ext cx="9958532" cy="49792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830F2-364A-D1A4-A26C-E2248E55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013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33705</TotalTime>
  <Words>1564</Words>
  <Application>Microsoft Macintosh PowerPoint</Application>
  <PresentationFormat>Widescreen</PresentationFormat>
  <Paragraphs>345</Paragraphs>
  <Slides>84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Courier New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Imports Went Into Inventories</vt:lpstr>
      <vt:lpstr>Government Spending Didn’t Help</vt:lpstr>
      <vt:lpstr>Consumers Also Tightened</vt:lpstr>
      <vt:lpstr>Retail Sales Are Sluggish</vt:lpstr>
      <vt:lpstr>Retail Sales Have Been Flat … to Falling</vt:lpstr>
      <vt:lpstr>Monthly Changes in Nonfarm Employment</vt:lpstr>
      <vt:lpstr>Immigrants to the Rescue?</vt:lpstr>
      <vt:lpstr>Monthly Changes in Nonfarm Employment</vt:lpstr>
      <vt:lpstr>And Stocks?</vt:lpstr>
      <vt:lpstr>Inflation</vt:lpstr>
      <vt:lpstr>Inflation: Latest Figures</vt:lpstr>
      <vt:lpstr>Fed’s Preferred Measure: PCE</vt:lpstr>
      <vt:lpstr>Price of Eggs?</vt:lpstr>
      <vt:lpstr>The Fed: Conservative</vt:lpstr>
      <vt:lpstr>Federal Funds Rate</vt:lpstr>
      <vt:lpstr>What will the Fed Do?</vt:lpstr>
      <vt:lpstr>Takeaways</vt:lpstr>
      <vt:lpstr>Uncertainties</vt:lpstr>
      <vt:lpstr>Bigger Picture</vt:lpstr>
      <vt:lpstr>Since Inauguration: Policies = Anti-Growth</vt:lpstr>
      <vt:lpstr>Is Immigration Saving the Day?</vt:lpstr>
      <vt:lpstr>Farm Employment: MBEP</vt:lpstr>
      <vt:lpstr>Summary</vt:lpstr>
      <vt:lpstr>Biggest Problem: Uncertainty</vt:lpstr>
      <vt:lpstr>Are We Headed for A Recession?</vt:lpstr>
      <vt:lpstr>Locally</vt:lpstr>
      <vt:lpstr>MBEP Economy: GDP Growth</vt:lpstr>
      <vt:lpstr>Employment Recovery – Down from May 1</vt:lpstr>
      <vt:lpstr>MBEP Economy: Employment Patterns</vt:lpstr>
      <vt:lpstr>The Pandemic Effect: Employment</vt:lpstr>
      <vt:lpstr>Employment in Monterey County?</vt:lpstr>
      <vt:lpstr>Employment in San Benito County?</vt:lpstr>
      <vt:lpstr>Employment in Santa Cruz County?</vt:lpstr>
      <vt:lpstr>DOT Forecast: Employment – Same Forecast</vt:lpstr>
      <vt:lpstr>DOF Forecast: Population – Same Forecast</vt:lpstr>
      <vt:lpstr>Local Population Change – 2025 &amp; Base = 2019</vt:lpstr>
      <vt:lpstr>Home Prices Around MBEP</vt:lpstr>
      <vt:lpstr>Per Capita Income - MBEP</vt:lpstr>
      <vt:lpstr>Per Capita Income – Monterey County</vt:lpstr>
      <vt:lpstr>Per Capita Income – Santa Cruz County</vt:lpstr>
      <vt:lpstr>Per Capita Income – San Benito County</vt:lpstr>
      <vt:lpstr>Personal Income – MBEP</vt:lpstr>
      <vt:lpstr>Personal Income – Monterey County</vt:lpstr>
      <vt:lpstr>Personal Income – San Benito County</vt:lpstr>
      <vt:lpstr>Personal Income – Santa Cruz County</vt:lpstr>
      <vt:lpstr>Migration: Outflows of Mid/Lower-Income</vt:lpstr>
      <vt:lpstr>Monterey Bay Area: Summary</vt:lpstr>
      <vt:lpstr> Thank you!</vt:lpstr>
      <vt:lpstr>www.NEEDEcon.org/LocalGraphs </vt:lpstr>
      <vt:lpstr> Contributions to GDP: Government</vt:lpstr>
      <vt:lpstr>Household Debt: Non-mortgage Sources</vt:lpstr>
      <vt:lpstr> Household Debt as a Share of GDP</vt:lpstr>
      <vt:lpstr>Industrial Production (Manuf, Util, Mining)</vt:lpstr>
      <vt:lpstr>Monthly Changes in Nonfarm Employment</vt:lpstr>
      <vt:lpstr>Some Explanations</vt:lpstr>
      <vt:lpstr>Treasuries</vt:lpstr>
      <vt:lpstr> Home Prices … Down Throughout CA</vt:lpstr>
      <vt:lpstr>But SUPER High to Begin With!</vt:lpstr>
      <vt:lpstr> Home Prices and Housing Starts</vt:lpstr>
      <vt:lpstr>Home Sales are Not Horrible</vt:lpstr>
      <vt:lpstr>Supply Chains</vt:lpstr>
      <vt:lpstr>Is Immigration Saving the Day?</vt:lpstr>
      <vt:lpstr>The “Nominal”  Side</vt:lpstr>
      <vt:lpstr>PowerPoint Presentation</vt:lpstr>
      <vt:lpstr>Inflation in the Last 3/6 Months – Still 3%</vt:lpstr>
      <vt:lpstr>Working From Home</vt:lpstr>
      <vt:lpstr>Working From Home</vt:lpstr>
      <vt:lpstr>Santa Cruz Economy: Employment</vt:lpstr>
      <vt:lpstr>Monterey County Economy: Employment</vt:lpstr>
      <vt:lpstr>San Benito County Economy: Employment</vt:lpstr>
      <vt:lpstr>Santa Cruz Economy: GDP Growth</vt:lpstr>
      <vt:lpstr>San Benito Economy: GDP Growth</vt:lpstr>
      <vt:lpstr>Monterey Economy: GDP Growth</vt:lpstr>
      <vt:lpstr>MBEP Population Age Distribution</vt:lpstr>
      <vt:lpstr>DOF: Santa Cruz County Population</vt:lpstr>
      <vt:lpstr>DOF: Monterey County Population</vt:lpstr>
      <vt:lpstr>DOF: San Benito County Population</vt:lpstr>
      <vt:lpstr>Monterey Bay Area Real Estate</vt:lpstr>
      <vt:lpstr>Labor Market is Cooling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476</cp:revision>
  <cp:lastPrinted>2025-06-24T18:01:37Z</cp:lastPrinted>
  <dcterms:created xsi:type="dcterms:W3CDTF">2017-05-03T22:30:38Z</dcterms:created>
  <dcterms:modified xsi:type="dcterms:W3CDTF">2025-06-24T18:01:46Z</dcterms:modified>
</cp:coreProperties>
</file>