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89"/>
  </p:notesMasterIdLst>
  <p:sldIdLst>
    <p:sldId id="4142" r:id="rId2"/>
    <p:sldId id="3943" r:id="rId3"/>
    <p:sldId id="4347" r:id="rId4"/>
    <p:sldId id="4754" r:id="rId5"/>
    <p:sldId id="4539" r:id="rId6"/>
    <p:sldId id="4756" r:id="rId7"/>
    <p:sldId id="4758" r:id="rId8"/>
    <p:sldId id="4759" r:id="rId9"/>
    <p:sldId id="4485" r:id="rId10"/>
    <p:sldId id="4438" r:id="rId11"/>
    <p:sldId id="4755" r:id="rId12"/>
    <p:sldId id="4359" r:id="rId13"/>
    <p:sldId id="4415" r:id="rId14"/>
    <p:sldId id="4433" r:id="rId15"/>
    <p:sldId id="4761" r:id="rId16"/>
    <p:sldId id="4221" r:id="rId17"/>
    <p:sldId id="4677" r:id="rId18"/>
    <p:sldId id="4565" r:id="rId19"/>
    <p:sldId id="4168" r:id="rId20"/>
    <p:sldId id="4647" r:id="rId21"/>
    <p:sldId id="4749" r:id="rId22"/>
    <p:sldId id="4750" r:id="rId23"/>
    <p:sldId id="4742" r:id="rId24"/>
    <p:sldId id="4751" r:id="rId25"/>
    <p:sldId id="4321" r:id="rId26"/>
    <p:sldId id="4752" r:id="rId27"/>
    <p:sldId id="4682" r:id="rId28"/>
    <p:sldId id="4681" r:id="rId29"/>
    <p:sldId id="4734" r:id="rId30"/>
    <p:sldId id="4760" r:id="rId31"/>
    <p:sldId id="4639" r:id="rId32"/>
    <p:sldId id="4744" r:id="rId33"/>
    <p:sldId id="4739" r:id="rId34"/>
    <p:sldId id="4762" r:id="rId35"/>
    <p:sldId id="4740" r:id="rId36"/>
    <p:sldId id="4743" r:id="rId37"/>
    <p:sldId id="4746" r:id="rId38"/>
    <p:sldId id="4657" r:id="rId39"/>
    <p:sldId id="4423" r:id="rId40"/>
    <p:sldId id="4651" r:id="rId41"/>
    <p:sldId id="4666" r:id="rId42"/>
    <p:sldId id="4411" r:id="rId43"/>
    <p:sldId id="4357" r:id="rId44"/>
    <p:sldId id="4665" r:id="rId45"/>
    <p:sldId id="4664" r:id="rId46"/>
    <p:sldId id="4419" r:id="rId47"/>
    <p:sldId id="4420" r:id="rId48"/>
    <p:sldId id="4414" r:id="rId49"/>
    <p:sldId id="4418" r:id="rId50"/>
    <p:sldId id="4652" r:id="rId51"/>
    <p:sldId id="4653" r:id="rId52"/>
    <p:sldId id="4654" r:id="rId53"/>
    <p:sldId id="4409" r:id="rId54"/>
    <p:sldId id="4663" r:id="rId55"/>
    <p:sldId id="4412" r:id="rId56"/>
    <p:sldId id="1197" r:id="rId57"/>
    <p:sldId id="4053" r:id="rId58"/>
    <p:sldId id="272" r:id="rId59"/>
    <p:sldId id="374" r:id="rId60"/>
    <p:sldId id="267" r:id="rId61"/>
    <p:sldId id="4147" r:id="rId62"/>
    <p:sldId id="354" r:id="rId63"/>
    <p:sldId id="4372" r:id="rId64"/>
    <p:sldId id="293" r:id="rId65"/>
    <p:sldId id="4378" r:id="rId66"/>
    <p:sldId id="4389" r:id="rId67"/>
    <p:sldId id="271" r:id="rId68"/>
    <p:sldId id="4650" r:id="rId69"/>
    <p:sldId id="4392" r:id="rId70"/>
    <p:sldId id="4427" r:id="rId71"/>
    <p:sldId id="4504" r:id="rId72"/>
    <p:sldId id="4544" r:id="rId73"/>
    <p:sldId id="4381" r:id="rId74"/>
    <p:sldId id="4660" r:id="rId75"/>
    <p:sldId id="4658" r:id="rId76"/>
    <p:sldId id="4667" r:id="rId77"/>
    <p:sldId id="4674" r:id="rId78"/>
    <p:sldId id="4675" r:id="rId79"/>
    <p:sldId id="4668" r:id="rId80"/>
    <p:sldId id="4669" r:id="rId81"/>
    <p:sldId id="4670" r:id="rId82"/>
    <p:sldId id="4661" r:id="rId83"/>
    <p:sldId id="4671" r:id="rId84"/>
    <p:sldId id="4672" r:id="rId85"/>
    <p:sldId id="4673" r:id="rId86"/>
    <p:sldId id="4405" r:id="rId87"/>
    <p:sldId id="4676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89" autoAdjust="0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608" y="16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Graph: </a:t>
            </a:r>
            <a:r>
              <a:rPr lang="en-US" b="1" baseline="0" dirty="0" err="1"/>
              <a:t>gdp_pot_grow.png</a:t>
            </a: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The Point: </a:t>
            </a:r>
            <a:r>
              <a:rPr lang="en-US" baseline="0" dirty="0"/>
              <a:t>From 1990 – 2007, average annual US GDP growth pre-crisis is 2.94%. However, post-crisis US GDP growth is 2.19% (0.75 percentage points lower). Why is has the recovery been sluggish?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Note: </a:t>
            </a:r>
            <a:r>
              <a:rPr lang="en-US" dirty="0"/>
              <a:t>At the</a:t>
            </a:r>
            <a:r>
              <a:rPr lang="en-US" baseline="0" dirty="0"/>
              <a:t> recession’s height, the gap between quarterly GDP growth and potential growth was 2.5 percentage points.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560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err="1"/>
              <a:t>treas_recent.png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88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30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Charts:</a:t>
            </a:r>
          </a:p>
          <a:p>
            <a:r>
              <a:rPr lang="en-US" dirty="0" err="1"/>
              <a:t>homeprices_recession.png</a:t>
            </a:r>
            <a:endParaRPr lang="en-US" dirty="0"/>
          </a:p>
          <a:p>
            <a:r>
              <a:rPr lang="en-US" dirty="0" err="1"/>
              <a:t>housing.png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6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79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The fed funds rate is the interest</a:t>
            </a:r>
            <a:r>
              <a:rPr lang="en-US" baseline="0" dirty="0"/>
              <a:t> rate on overnight loans between banks. Think of it as the baseline interest rate on which banks base all other interest rates (e.g. mortgage rates)</a:t>
            </a:r>
            <a:endParaRPr lang="en-US" dirty="0"/>
          </a:p>
          <a:p>
            <a:pPr marL="228600" indent="-228600">
              <a:buAutoNum type="arabicParenBoth"/>
            </a:pPr>
            <a:r>
              <a:rPr lang="en-US" dirty="0"/>
              <a:t>FOMC</a:t>
            </a:r>
            <a:r>
              <a:rPr lang="en-US" baseline="0" dirty="0"/>
              <a:t> lowers the fed funds rate during recessions and raises the fed funds rate during expansions</a:t>
            </a:r>
          </a:p>
          <a:p>
            <a:pPr marL="228600" indent="-228600">
              <a:buAutoNum type="arabicParenBoth"/>
            </a:pPr>
            <a:r>
              <a:rPr lang="en-US" dirty="0"/>
              <a:t>Fed funds rate peaked in the 1980s as then</a:t>
            </a:r>
            <a:r>
              <a:rPr lang="en-US" baseline="0" dirty="0"/>
              <a:t> Chairman Paul Volcker sought to reign in “run away” inflation of the 1970s; doing so resulted in a recession in the early 1980s.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Since the 2008-09 recession, the fed funds rate has been kept near zero. </a:t>
            </a:r>
          </a:p>
          <a:p>
            <a:pPr marL="228600" indent="-228600">
              <a:buAutoNum type="arabicParenBoth"/>
            </a:pPr>
            <a:r>
              <a:rPr lang="en-US" baseline="0" dirty="0"/>
              <a:t>During the 2008-09 recession, Federal Reserve turned to unconventional tools to influence longer term interest rates to further stimulate the economy - QE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FedFunds.png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71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GDPNow</a:t>
            </a:r>
            <a:r>
              <a:rPr lang="en-US" dirty="0"/>
              <a:t> 2.4%; blue chips consensus 1.5% implies 2.9%, or 2.7%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96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49F86-F986-20AA-14AD-A6C171D4D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E0573F-3AFB-454B-B093-4B1C4BDFE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46346D-FABE-B9EC-9F57-E7C00F0E4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D52A-B884-28E7-FAE5-210334523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77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97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dirty="0"/>
              <a:t>Since</a:t>
            </a:r>
            <a:r>
              <a:rPr lang="en-US" baseline="0" dirty="0"/>
              <a:t> 2010, average</a:t>
            </a:r>
            <a:r>
              <a:rPr lang="en-US" dirty="0"/>
              <a:t> government spending growth is </a:t>
            </a:r>
            <a:r>
              <a:rPr lang="en-US" baseline="0" dirty="0"/>
              <a:t>shrinking, resulting in a negative average contribution to GDP growth post-recession of -0.8 percentage points</a:t>
            </a:r>
          </a:p>
          <a:p>
            <a:pPr marL="228600" indent="-228600">
              <a:buAutoNum type="arabicParenBoth"/>
            </a:pPr>
            <a:r>
              <a:rPr lang="en-US" baseline="0" dirty="0"/>
              <a:t>Note that average quarterly government spending growth is 0.42% from 1990-2007 and -0.17% in 2010+ (annualized, 1990-2007 =</a:t>
            </a:r>
            <a:r>
              <a:rPr lang="en-US" baseline="0" dirty="0">
                <a:sym typeface="Wingdings" panose="05000000000000000000" pitchFamily="2" charset="2"/>
              </a:rPr>
              <a:t> 1.68%; 2010+ = -0.70%)</a:t>
            </a:r>
            <a:r>
              <a:rPr lang="en-US" baseline="0" dirty="0"/>
              <a:t>.</a:t>
            </a:r>
          </a:p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31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n-US" baseline="0" dirty="0"/>
              <a:t>US household debt relative to GDP rose until the latest recession.</a:t>
            </a:r>
          </a:p>
          <a:p>
            <a:pPr marL="228600" indent="-228600">
              <a:buAutoNum type="arabicParenBoth"/>
            </a:pPr>
            <a:r>
              <a:rPr lang="en-US" baseline="0" dirty="0"/>
              <a:t>Households have reduced debt relative to GDP 11% since it’s peak in 2008 (at 99%).</a:t>
            </a:r>
          </a:p>
          <a:p>
            <a:pPr marL="228600" indent="-228600">
              <a:buAutoNum type="arabicParenBoth"/>
            </a:pPr>
            <a:endParaRPr lang="en-US" baseline="0" dirty="0"/>
          </a:p>
          <a:p>
            <a:pPr marL="0" indent="0">
              <a:buNone/>
            </a:pPr>
            <a:r>
              <a:rPr lang="en-US" b="1" baseline="0" dirty="0"/>
              <a:t>Conclusion:</a:t>
            </a:r>
            <a:r>
              <a:rPr lang="en-US" b="0" baseline="0" dirty="0"/>
              <a:t> Falling household debt likely contributes to slower consumption growth since the recession. </a:t>
            </a:r>
          </a:p>
          <a:p>
            <a:pPr marL="0" indent="0">
              <a:buNone/>
            </a:pPr>
            <a:endParaRPr lang="en-US" b="0" baseline="0" dirty="0"/>
          </a:p>
          <a:p>
            <a:pPr marL="0" indent="0">
              <a:buNone/>
            </a:pPr>
            <a:r>
              <a:rPr lang="en-US" b="0" baseline="0" dirty="0"/>
              <a:t>Chart:  </a:t>
            </a:r>
            <a:r>
              <a:rPr lang="en-US" b="0" baseline="0"/>
              <a:t>HHPERCT.png</a:t>
            </a:r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PAYEMS.png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22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tocks/Since_Inauguration.pn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Infl_Eggs.png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/gdp_history.png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EDD/Reports/Areas/MBEP/Graphs/EmpCats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EDD/Reports/Areas/MBEP/Graphs/employ_alone.png" TargetMode="External"/><Relationship Id="rId4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NEED/LocalGraphs/Programs/mpeb_detail.pn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laus_emp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Monterey/laus_lf.png" TargetMode="External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laus_emp.png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_Benito/laus_lf.png" TargetMode="External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laus_emp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ta_Cruz/laus_lf.png" TargetMode="External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Regions/MBEP/Charts/EmpTotal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PopProj5yr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Population/Reports/Regions/MBEP/Charts/TotalPop.png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Regions/MBEP/Charts/HistMigration.png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opulation/Reports/Regions/MBEP/Charts/Primary.png" TargetMode="Externa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Big5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Demog/Reports/Regions/MBEP/Charts/AgeTree_Agg_Change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opulation/Reports/Regions/MBEP/Charts/AgeTree_Change_FC.png" TargetMode="External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Demog/Reports/Regions/Bay_Area/Charts/AgeTree_Agg_Change.pn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Population/Reports/Regions/Bay_Area/Charts/AgeTree_Change_FC.png" TargetMode="Externa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PovertyIneq/Regions/MBEP/Charts/pov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olumes/R6_Backup/FileShare/Projects/HEC_Internal/ACS_SF/PovertyIneq/Regions/MBEP/Charts/kidpov.png" TargetMode="External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Commutes/Regions/MBEP/Charts/B08006_17.png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1Zillow/Regions/Regions/MBEP/hpi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edelegation.org/LocalGraphs" TargetMode="Externa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GDP_Contributions/contrib_Government.png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Debt/hhdebt_detail.pn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Investment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Debt/HHPERCT.png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Productivity/INDPRO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Employment/PAYEMS_NOMA.png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R6_Backup/FileShare/Presentations/Base_New/Charts/0.USGraphs/Monetary/treas_recent.pn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file:////Volumes/NEED_16TB/NEED/LocalGraphs/Counties/CA/San_Francisco/Zhvi_AllHomes.p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file:////Volumes/NEED_16TB/NEED/LocalGraphs/Counties/CA/Los_Angeles/Zhvi_AllHomes.png" TargetMode="External"/><Relationship Id="rId4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pending/RSAFS.png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/Volumes/R6_Backup/FileShare/Presentations/Base_New/Charts/0.USGraphs/Housing/housing.png" TargetMode="External"/><Relationship Id="rId5" Type="http://schemas.openxmlformats.org/officeDocument/2006/relationships/image" Target="../media/image57.png"/><Relationship Id="rId4" Type="http://schemas.openxmlformats.org/officeDocument/2006/relationships/image" Target="file:////Volumes/R6_Backup/FileShare/Presentations/Base_New/Charts/0.USGraphs/Housing/homeprices_recession.png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Housing/housing_sales_new.png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Housing/Existing_Home_Sales.png" TargetMode="External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SupplyChain/SupplyChainPressureIndex.png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Government.png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Inflation/cpi_MonthlyMA.pn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Commutes/Counties/Santa_Cruz_County/Charts/B08006_17.png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workfromhome.pn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NEED_16TB/NEED/LocalGraphs/Counties/CA/San_Benito/workfromhome.png" TargetMode="External"/><Relationship Id="rId4" Type="http://schemas.openxmlformats.org/officeDocument/2006/relationships/image" Target="../media/image6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emp_shares.png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emp_shares.pn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emp_shares.png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ta_Cruz/gdp_chg.pn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GDP_Contributions/contrib_LastQ_Consumption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San_Benito/gdp_chg.png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NEED_16TB/NEED/LocalGraphs/Counties/CA/Monterey/gdp_chg.png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ACS_SF/Demog/Reports/Regions/MBEP/Charts/AgeTree_Agg.png" TargetMode="Externa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ACS_SF/Demog/Reports/Regions/Bay_Area/Charts/AgeTree_Agg.png" TargetMode="External"/><Relationship Id="rId4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Population/Reports/Counties/Santa_Cruz_County/Charts/PopProj5yr.png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Monterey_County/Charts/Pop.png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ojects/HEC_Internal/CalTrans/Counties/San_Benito_County/Charts/Pop.png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ojects/HEC_Internal/1Zillow/Regions/Regions/MBEP/hpi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ojects/HEC_Internal/1Zillow/Regions/Regions/MBEP/rents.png" TargetMode="External"/><Relationship Id="rId4" Type="http://schemas.openxmlformats.org/officeDocument/2006/relationships/image" Target="../media/image7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R6_Backup/FileShare/Presentations/Base_New/Charts/0.USGraphs/Employment/JOLTS/jolts_openings.png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file:////Volumes/R6_Backup/FileShare/Presentations/Base_New/Charts/0.USGraphs/Employment/JOLTS/jolts_Quits.png" TargetMode="External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0.USGraphs/Employment/PAYEMS_recent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1776790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endParaRPr lang="en-US" sz="4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Economic Update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b="1" dirty="0"/>
              <a:t>US &amp; Monterey Bay Area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D2299F7-B118-F94E-8862-E4A57C984DB5}"/>
              </a:ext>
            </a:extLst>
          </p:cNvPr>
          <p:cNvSpPr txBox="1">
            <a:spLocks/>
          </p:cNvSpPr>
          <p:nvPr/>
        </p:nvSpPr>
        <p:spPr>
          <a:xfrm>
            <a:off x="1563596" y="3975696"/>
            <a:ext cx="9144000" cy="20116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100" dirty="0">
                <a:solidFill>
                  <a:schemeClr val="tx2"/>
                </a:solidFill>
              </a:rPr>
              <a:t>Regional Economic Outlook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Monterey Bay Economic Partnership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NEED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May 1,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D7F51-049F-674F-8A06-04B9CAEBB587}"/>
              </a:ext>
            </a:extLst>
          </p:cNvPr>
          <p:cNvSpPr txBox="1"/>
          <p:nvPr/>
        </p:nvSpPr>
        <p:spPr>
          <a:xfrm>
            <a:off x="3774831" y="5509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F5922-3E2B-9F06-67BF-241FC0095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858183" y="4340821"/>
            <a:ext cx="301752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8CC4A96-3031-68D3-E8EC-A243A54F9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131481" y="224110"/>
            <a:ext cx="3226085" cy="18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225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B434BF-EEAA-ED3D-002D-A72A9468E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86996" y="1126671"/>
            <a:ext cx="10207110" cy="510355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E5B22-3BD1-B421-1FB5-AD0068771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And</a:t>
            </a:r>
            <a:r>
              <a:rPr lang="en-US" dirty="0"/>
              <a:t> Stocks?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06EAD3-E432-8C7F-7483-8CA1B139D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21080" y="1155306"/>
            <a:ext cx="10149840" cy="50749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0E5F0-DCB0-3DAE-54F7-E418FF7C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50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44BA2-C159-2048-8B33-2FBFC767B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Inflation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0DDC87-713F-0F49-B31E-73F6DDC5B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87431-2867-EB4C-9155-DDF694B34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909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D9B3A-B559-2F4D-9E1B-509ED8F61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30" y="2102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ation: Latest Figures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0E4FE7-BBF4-1741-A1B3-04ABBA73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75D965-38A0-CE42-91CF-4EBB17D62A03}"/>
              </a:ext>
            </a:extLst>
          </p:cNvPr>
          <p:cNvSpPr txBox="1"/>
          <p:nvPr/>
        </p:nvSpPr>
        <p:spPr>
          <a:xfrm>
            <a:off x="10070170" y="6456851"/>
            <a:ext cx="1542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err="1"/>
              <a:t>NYTimes.com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23648-6153-E448-9CAF-C3967A65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44945" y="1180594"/>
            <a:ext cx="8698570" cy="49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93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18957-DAF4-3CA4-03FF-6AE0FF59C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6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’s Preferred Measure: PCE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5463F92-2814-1819-9287-2F67FAB1CD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96833" y="1231059"/>
            <a:ext cx="9998334" cy="499916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EEAF5-DA18-B386-0BBF-9EF82E1AC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953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7276D-8430-49BB-4E0F-09784FB9E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Pric</a:t>
            </a:r>
            <a:r>
              <a:rPr lang="en-US" dirty="0"/>
              <a:t>e of Eggs?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003A59-69DA-81ED-95B5-CD4CBE594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455594" y="1215343"/>
            <a:ext cx="10029768" cy="501488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CBB560-946F-A06F-5257-44B02E09F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41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38C0-D6BB-E04A-B038-3AE0C4CE1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Fed: Conservative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5F1762-7F27-034B-9A1E-7DF4CA0A6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F6F8E-D5F7-554C-87DD-571BD9B8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0038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3B4B8-4EA4-7A45-853F-BEA07BBF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5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Fed</a:t>
            </a:r>
            <a:r>
              <a:rPr lang="en-US" dirty="0"/>
              <a:t>eral Funds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34A19-F5A9-7642-8967-20E339E2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1EB9C4-8D8B-444B-9AC5-074A287213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4452" y="1188678"/>
            <a:ext cx="10083096" cy="504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96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D6394-F7A0-BC92-ABC4-6B49ABECF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9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will the Fed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8CCB0-52D2-40A2-2898-0D5CC6762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Likely sit tight at 4.5 for a while.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Next FOMC meeting is May 6-7.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9C8B2-0B4D-5C98-BAE7-84A834A3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080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4664-FC0B-752A-BEC6-15CD9512FF80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noFill/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Tak</a:t>
            </a:r>
            <a:r>
              <a:rPr lang="en-US" dirty="0"/>
              <a:t>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5F203-97A0-659E-B5A8-1A2A42606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969"/>
            <a:ext cx="10678610" cy="4820099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Is a recession on the horizon? </a:t>
            </a:r>
          </a:p>
          <a:p>
            <a:pPr lvl="1"/>
            <a:r>
              <a:rPr lang="en-US" dirty="0"/>
              <a:t>Maybe.</a:t>
            </a:r>
          </a:p>
          <a:p>
            <a:pPr lvl="1"/>
            <a:r>
              <a:rPr lang="en-US" dirty="0"/>
              <a:t>Many indicators are in the black.</a:t>
            </a:r>
          </a:p>
          <a:p>
            <a:pPr lvl="2"/>
            <a:r>
              <a:rPr lang="en-US" dirty="0"/>
              <a:t>2024 2</a:t>
            </a:r>
            <a:r>
              <a:rPr lang="en-US" baseline="30000" dirty="0"/>
              <a:t>nd</a:t>
            </a:r>
            <a:r>
              <a:rPr lang="en-US" dirty="0"/>
              <a:t> half GDP growth was pretty good – 2.8% YoY.</a:t>
            </a:r>
          </a:p>
          <a:p>
            <a:pPr lvl="2"/>
            <a:r>
              <a:rPr lang="en-US" dirty="0"/>
              <a:t>2025 Q1 &lt; 0 is almost meaningless.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The problem?</a:t>
            </a:r>
          </a:p>
          <a:p>
            <a:pPr lvl="1"/>
            <a:r>
              <a:rPr lang="en-US" dirty="0"/>
              <a:t>Uncertainties abound!</a:t>
            </a:r>
          </a:p>
        </p:txBody>
      </p:sp>
    </p:spTree>
    <p:extLst>
      <p:ext uri="{BB962C8B-B14F-4D97-AF65-F5344CB8AC3E}">
        <p14:creationId xmlns:p14="http://schemas.microsoft.com/office/powerpoint/2010/main" val="254369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7E6F9-A980-2348-88F6-87696A437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6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E8607-FDD7-E740-A0B8-3B94245F7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4493" y="1602225"/>
            <a:ext cx="6563014" cy="4351338"/>
          </a:xfrm>
        </p:spPr>
        <p:txBody>
          <a:bodyPr>
            <a:normAutofit/>
          </a:bodyPr>
          <a:lstStyle/>
          <a:p>
            <a:r>
              <a:rPr lang="en-US" dirty="0"/>
              <a:t>Economic Indicators</a:t>
            </a:r>
          </a:p>
          <a:p>
            <a:r>
              <a:rPr lang="en-US" dirty="0"/>
              <a:t>Big Picture: Uncertainty</a:t>
            </a:r>
          </a:p>
          <a:p>
            <a:r>
              <a:rPr lang="en-US" dirty="0"/>
              <a:t>The Local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24DA-FE6F-254B-8EBF-5C58B48D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538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5CB8D-BD8F-E7DE-92BC-F1510B60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certainties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D0E98-8EBF-4CAA-92FD-14B0E2D52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412" y="1165616"/>
            <a:ext cx="7009435" cy="4351338"/>
          </a:xfrm>
        </p:spPr>
        <p:txBody>
          <a:bodyPr/>
          <a:lstStyle/>
          <a:p>
            <a:r>
              <a:rPr lang="en-US" dirty="0"/>
              <a:t>Federal Government Policies</a:t>
            </a:r>
          </a:p>
          <a:p>
            <a:pPr lvl="1"/>
            <a:r>
              <a:rPr lang="en-US" dirty="0"/>
              <a:t>How far will they go with immigration?</a:t>
            </a:r>
          </a:p>
          <a:p>
            <a:pPr lvl="1"/>
            <a:r>
              <a:rPr lang="en-US" dirty="0"/>
              <a:t>How many federal employees will be laid off?</a:t>
            </a:r>
          </a:p>
          <a:p>
            <a:pPr lvl="1"/>
            <a:r>
              <a:rPr lang="en-US" dirty="0"/>
              <a:t>How high will tariffs remain?</a:t>
            </a:r>
          </a:p>
          <a:p>
            <a:pPr lvl="1"/>
            <a:r>
              <a:rPr lang="en-US" dirty="0"/>
              <a:t>Will Fed Chair Powell be replaced prematurely?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FB7E0-8C4F-FB91-9906-E914E0076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517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9B7C1-3B6A-49B3-3A2D-66F60C32C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Bigger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06B4F9-93F4-A34E-14E3-90D2930CD0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F2632-4705-E1D1-BDD5-04620108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20844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63A6-6E03-DFC7-3790-C2166488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Sin</a:t>
            </a:r>
            <a:r>
              <a:rPr lang="en-US" dirty="0"/>
              <a:t>ce Inauguration: Policies = Anti-Growth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C6E9D8-3599-FE50-AABE-B1334AA5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2179" y="1602225"/>
            <a:ext cx="6673770" cy="4351338"/>
          </a:xfrm>
        </p:spPr>
        <p:txBody>
          <a:bodyPr/>
          <a:lstStyle/>
          <a:p>
            <a:r>
              <a:rPr lang="en-US" dirty="0"/>
              <a:t>Deportations</a:t>
            </a:r>
          </a:p>
          <a:p>
            <a:r>
              <a:rPr lang="en-US" dirty="0"/>
              <a:t>Tariffs</a:t>
            </a:r>
          </a:p>
          <a:p>
            <a:r>
              <a:rPr lang="en-US" dirty="0"/>
              <a:t>Cuts to spending and employment</a:t>
            </a:r>
          </a:p>
          <a:p>
            <a:r>
              <a:rPr lang="en-US" dirty="0"/>
              <a:t>Threats to Fed Chair Powell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12EB73-11EC-0A64-FF0E-E9A9AD61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868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66220-49CA-F68E-668F-4D505CC83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E37B-B639-41D5-85B9-72B6DED12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Immigration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F729A-0F50-B469-EFE8-82FD264CE3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1F59-0481-A3FA-E02A-8F2C741EB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435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B1F91-1D26-C2B2-1EED-C0B66AF50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1B1F1-6AA7-21C3-7045-347E36A8D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98574" y="465361"/>
            <a:ext cx="5078896" cy="57899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630D84-C918-C535-0B41-C88C11AAD9D6}"/>
              </a:ext>
            </a:extLst>
          </p:cNvPr>
          <p:cNvSpPr txBox="1"/>
          <p:nvPr/>
        </p:nvSpPr>
        <p:spPr>
          <a:xfrm>
            <a:off x="4684747" y="6472439"/>
            <a:ext cx="69342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Pew Research Center, What we know about unauthorized immigrants living in the U.S., July 22,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BD4DBE-87BA-FB8C-6946-96AC9C26BC5D}"/>
              </a:ext>
            </a:extLst>
          </p:cNvPr>
          <p:cNvSpPr txBox="1"/>
          <p:nvPr/>
        </p:nvSpPr>
        <p:spPr>
          <a:xfrm>
            <a:off x="8846331" y="3868838"/>
            <a:ext cx="241572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Total Foreign-Born</a:t>
            </a:r>
          </a:p>
          <a:p>
            <a:r>
              <a:rPr lang="en-US" dirty="0"/>
              <a:t>Population: 47.9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F2DD2-8F84-BC01-ABFD-6750822B6829}"/>
              </a:ext>
            </a:extLst>
          </p:cNvPr>
          <p:cNvSpPr txBox="1"/>
          <p:nvPr/>
        </p:nvSpPr>
        <p:spPr>
          <a:xfrm>
            <a:off x="929943" y="1767007"/>
            <a:ext cx="3243837" cy="132343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In 2019, </a:t>
            </a:r>
            <a:r>
              <a:rPr lang="en-US" sz="2000" u="sng" dirty="0"/>
              <a:t>83,000</a:t>
            </a:r>
            <a:r>
              <a:rPr lang="en-US" sz="2000" dirty="0"/>
              <a:t> unauthorized</a:t>
            </a:r>
          </a:p>
          <a:p>
            <a:r>
              <a:rPr lang="en-US" sz="2000" dirty="0"/>
              <a:t>Immigrants in MBEP region.</a:t>
            </a:r>
          </a:p>
          <a:p>
            <a:endParaRPr lang="en-US" sz="2000" dirty="0"/>
          </a:p>
          <a:p>
            <a:r>
              <a:rPr lang="en-US" sz="2000" dirty="0"/>
              <a:t>- Maybe 15% of labor force.</a:t>
            </a:r>
          </a:p>
        </p:txBody>
      </p:sp>
    </p:spTree>
    <p:extLst>
      <p:ext uri="{BB962C8B-B14F-4D97-AF65-F5344CB8AC3E}">
        <p14:creationId xmlns:p14="http://schemas.microsoft.com/office/powerpoint/2010/main" val="351670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BCE81-6ABF-1348-91B2-A93F9178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7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 We Care?  Economic Implications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242A6-158C-D24E-B5BC-1CA866666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6543" y="1602225"/>
            <a:ext cx="7177900" cy="4351338"/>
          </a:xfrm>
        </p:spPr>
        <p:txBody>
          <a:bodyPr>
            <a:normAutofit/>
          </a:bodyPr>
          <a:lstStyle/>
          <a:p>
            <a:r>
              <a:rPr lang="en-US" b="0" dirty="0"/>
              <a:t>Conventional Wisdom Issues:</a:t>
            </a:r>
          </a:p>
          <a:p>
            <a:pPr lvl="1"/>
            <a:r>
              <a:rPr lang="en-US" sz="2800" b="1" dirty="0"/>
              <a:t>Labor markets: Wages and Jobs</a:t>
            </a:r>
          </a:p>
          <a:p>
            <a:pPr lvl="1"/>
            <a:r>
              <a:rPr lang="en-US" sz="2800" b="1" dirty="0"/>
              <a:t>Government Revenue and Spending</a:t>
            </a:r>
          </a:p>
          <a:p>
            <a:pPr lvl="1"/>
            <a:r>
              <a:rPr lang="en-US" sz="2800" b="1" dirty="0"/>
              <a:t>Crime</a:t>
            </a:r>
          </a:p>
          <a:p>
            <a:r>
              <a:rPr lang="en-US" b="0" dirty="0"/>
              <a:t>Other issues (that don’t get talked about much):</a:t>
            </a:r>
          </a:p>
          <a:p>
            <a:pPr lvl="1"/>
            <a:r>
              <a:rPr lang="en-US" sz="2800" b="1" dirty="0"/>
              <a:t>Gross Domestic Product (GDP)</a:t>
            </a:r>
          </a:p>
          <a:p>
            <a:pPr lvl="1"/>
            <a:r>
              <a:rPr lang="en-US" sz="2800" b="1" dirty="0"/>
              <a:t>Innovation and Entrepreneurship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FB01EB-E343-3A49-B16C-BBCD5676D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394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2132" y="1015877"/>
            <a:ext cx="8802291" cy="51267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8018331" y="6456851"/>
            <a:ext cx="35437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Source: CBO – The Demographic Outlook, 2023-2053</a:t>
            </a:r>
          </a:p>
        </p:txBody>
      </p:sp>
    </p:spTree>
    <p:extLst>
      <p:ext uri="{BB962C8B-B14F-4D97-AF65-F5344CB8AC3E}">
        <p14:creationId xmlns:p14="http://schemas.microsoft.com/office/powerpoint/2010/main" val="28881975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3629F-5E2B-4819-E260-62A74C150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59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Job</a:t>
            </a:r>
            <a:r>
              <a:rPr lang="en-US" dirty="0"/>
              <a:t>s: Conventional Wisdom…Upended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398C1-9540-0B25-4BEA-2982362F4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the conventional wisdom?</a:t>
            </a:r>
          </a:p>
          <a:p>
            <a:pPr lvl="1"/>
            <a:r>
              <a:rPr lang="en-US" dirty="0"/>
              <a:t>Low-skilled immigrants come in and take jobs from low-skilled native-born individuals.</a:t>
            </a:r>
          </a:p>
          <a:p>
            <a:pPr lvl="2"/>
            <a:r>
              <a:rPr lang="en-US" dirty="0"/>
              <a:t>1-1 tradeoff.</a:t>
            </a:r>
          </a:p>
          <a:p>
            <a:pPr marL="914400" lvl="2" indent="0">
              <a:buNone/>
            </a:pPr>
            <a:endParaRPr lang="en-US" dirty="0"/>
          </a:p>
          <a:p>
            <a:r>
              <a:rPr lang="en-US" dirty="0"/>
              <a:t>What does new research show?</a:t>
            </a:r>
          </a:p>
          <a:p>
            <a:pPr lvl="1"/>
            <a:r>
              <a:rPr lang="en-US" dirty="0"/>
              <a:t>Low-skilled immigrants contribute positively to the economy.</a:t>
            </a:r>
          </a:p>
          <a:p>
            <a:pPr lvl="2"/>
            <a:r>
              <a:rPr lang="en-US" dirty="0"/>
              <a:t>Every 100 low-skilled immigrants: create 9 jobs for low-skilled native-born.</a:t>
            </a:r>
          </a:p>
          <a:p>
            <a:pPr lvl="2"/>
            <a:r>
              <a:rPr lang="en-US" dirty="0"/>
              <a:t>They create opportunities for low-skilled native-born workers.</a:t>
            </a:r>
          </a:p>
          <a:p>
            <a:pPr lvl="1"/>
            <a:r>
              <a:rPr lang="en-US" dirty="0"/>
              <a:t>Low-skilled immigrants take jobs that native-born don’t want.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D2AB3-658A-7365-DC68-166343B6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153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6A40C-88AE-30B3-D23C-2E1638963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855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Mas</a:t>
            </a:r>
            <a:r>
              <a:rPr lang="en-US" sz="3600" dirty="0"/>
              <a:t>s Deportations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DDAD5-B978-431B-F340-DE1EC99CDC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4332"/>
            <a:ext cx="10515600" cy="48284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Immigrants work different jobs than do native-born workers.</a:t>
            </a:r>
          </a:p>
          <a:p>
            <a:r>
              <a:rPr lang="en-US" dirty="0"/>
              <a:t>Immigrants contribute to the local economy.</a:t>
            </a:r>
          </a:p>
          <a:p>
            <a:pPr lvl="1"/>
            <a:r>
              <a:rPr lang="en-US" dirty="0"/>
              <a:t>GDP losses of up to $1.7 trillion annually.</a:t>
            </a:r>
          </a:p>
          <a:p>
            <a:r>
              <a:rPr lang="en-US" dirty="0"/>
              <a:t>Immigrants keep prices low: in particular, food!</a:t>
            </a:r>
          </a:p>
          <a:p>
            <a:r>
              <a:rPr lang="en-US" dirty="0"/>
              <a:t>Deportations impact tax revenues.</a:t>
            </a:r>
          </a:p>
          <a:p>
            <a:pPr lvl="1"/>
            <a:r>
              <a:rPr lang="en-US" dirty="0"/>
              <a:t>$1,300 more in on average than out, annually.</a:t>
            </a:r>
          </a:p>
          <a:p>
            <a:pPr lvl="1"/>
            <a:r>
              <a:rPr lang="en-US" dirty="0"/>
              <a:t>Unauthorized immigrants: $22.6 billion in social security and $5.7 billion in Medicare payments. </a:t>
            </a:r>
          </a:p>
          <a:p>
            <a:r>
              <a:rPr lang="en-US" dirty="0"/>
              <a:t>Deportations are expensive ($13,000 each).</a:t>
            </a:r>
          </a:p>
          <a:p>
            <a:pPr lvl="1"/>
            <a:r>
              <a:rPr lang="en-US" dirty="0"/>
              <a:t>Total cost $315 billion.</a:t>
            </a:r>
          </a:p>
          <a:p>
            <a:r>
              <a:rPr lang="en-US" dirty="0"/>
              <a:t>They rob people of their dignity.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040B5-8AA9-912B-9191-2BBBA859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5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F509D-CBC3-D70E-D8C1-3B6B16FCB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62D5D-C8C8-0FD9-F106-A3B329BF49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E2890-1B34-6BED-F088-D2C408A2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22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F2133-B8F4-E444-8925-B85C9CDC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Indicators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7F2E2-CDBB-454D-8411-7DB79FE3E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2C103-F7D3-4943-ABEE-FF90027B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3023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D1ECD3-07B9-A9BC-5A53-D059419EB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7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Are We Imposing Tariffs?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8E4FD-80C2-3F7F-DF15-9FC90361A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7942" y="1602225"/>
            <a:ext cx="6963137" cy="4351338"/>
          </a:xfrm>
        </p:spPr>
        <p:txBody>
          <a:bodyPr/>
          <a:lstStyle/>
          <a:p>
            <a:r>
              <a:rPr lang="en-US" dirty="0"/>
              <a:t>Raise government revenues.</a:t>
            </a:r>
          </a:p>
          <a:p>
            <a:pPr lvl="1"/>
            <a:r>
              <a:rPr lang="en-US" dirty="0"/>
              <a:t>Laffer curve effect – high tariffs = low revenues.</a:t>
            </a:r>
          </a:p>
          <a:p>
            <a:r>
              <a:rPr lang="en-US" dirty="0"/>
              <a:t>Unfair treatment of our exports.</a:t>
            </a:r>
          </a:p>
          <a:p>
            <a:pPr lvl="1"/>
            <a:r>
              <a:rPr lang="en-US" dirty="0"/>
              <a:t>There is some merit in this, especially </a:t>
            </a:r>
            <a:r>
              <a:rPr lang="en-US" dirty="0" err="1"/>
              <a:t>wrt</a:t>
            </a:r>
            <a:r>
              <a:rPr lang="en-US" dirty="0"/>
              <a:t> China.</a:t>
            </a:r>
          </a:p>
          <a:p>
            <a:r>
              <a:rPr lang="en-US" dirty="0"/>
              <a:t>Close the trade deficit.</a:t>
            </a:r>
          </a:p>
          <a:p>
            <a:pPr lvl="1"/>
            <a:r>
              <a:rPr lang="en-US" dirty="0"/>
              <a:t>There is no merit in this. Tariffs don’t do this.</a:t>
            </a:r>
          </a:p>
          <a:p>
            <a:r>
              <a:rPr lang="en-US" dirty="0"/>
              <a:t>Bring manufacturing back to the U.S.</a:t>
            </a:r>
          </a:p>
          <a:p>
            <a:pPr lvl="1"/>
            <a:r>
              <a:rPr lang="en-US" dirty="0"/>
              <a:t>Actually seems improbable.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0BAE2-67EA-B0C2-BD3B-9A78B36E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978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21200-42A6-45F5-6BF3-E94522B23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61F62-A2EA-D3F0-EC1B-077BCDDE5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951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a Tariff?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582BF-645A-C427-0648-08806B8ECF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26070B-2333-C173-2D64-70A813957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7275"/>
            <a:ext cx="10515600" cy="517366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tariff is a tax on imports.</a:t>
            </a:r>
          </a:p>
          <a:p>
            <a:r>
              <a:rPr lang="en-US" dirty="0"/>
              <a:t>Much like, say, the 8% sales tax in California.</a:t>
            </a:r>
          </a:p>
          <a:p>
            <a:pPr lvl="1"/>
            <a:r>
              <a:rPr lang="en-US" dirty="0"/>
              <a:t>Whatever price the seller charges, the buyer pays an extra 8% that goes to the government.</a:t>
            </a:r>
          </a:p>
          <a:p>
            <a:pPr lvl="1"/>
            <a:r>
              <a:rPr lang="en-US" dirty="0"/>
              <a:t>But it also means that domestic sellers can simply raise their prices by 8%.</a:t>
            </a:r>
          </a:p>
          <a:p>
            <a:pPr lvl="2"/>
            <a:r>
              <a:rPr lang="en-US" dirty="0"/>
              <a:t>A cost to consumers, with no government revenue benefit.</a:t>
            </a:r>
          </a:p>
          <a:p>
            <a:r>
              <a:rPr lang="en-US" dirty="0"/>
              <a:t>A 10% tariff on all imports (such as Trump has imposed) would mean that:</a:t>
            </a:r>
          </a:p>
          <a:p>
            <a:pPr lvl="1"/>
            <a:r>
              <a:rPr lang="en-US" dirty="0"/>
              <a:t>Whatever the foreign exporter charges for a product,</a:t>
            </a:r>
          </a:p>
          <a:p>
            <a:pPr lvl="1"/>
            <a:r>
              <a:rPr lang="en-US" dirty="0"/>
              <a:t>US buyers will pay an extra 10% to the US government.</a:t>
            </a:r>
          </a:p>
          <a:p>
            <a:r>
              <a:rPr lang="en-US" dirty="0"/>
              <a:t>Might the seller charge a lower price because of the tariff?</a:t>
            </a:r>
          </a:p>
          <a:p>
            <a:pPr lvl="1"/>
            <a:r>
              <a:rPr lang="en-US" dirty="0"/>
              <a:t>Perhaps, but when Trump used tariffs in 2018 on steel and China, they did NOT.</a:t>
            </a:r>
          </a:p>
        </p:txBody>
      </p:sp>
    </p:spTree>
    <p:extLst>
      <p:ext uri="{BB962C8B-B14F-4D97-AF65-F5344CB8AC3E}">
        <p14:creationId xmlns:p14="http://schemas.microsoft.com/office/powerpoint/2010/main" val="254876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89138-0EF2-D0BC-2F4F-8DE0918B9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Tariffs Today?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8CFCB0-9EAC-758F-D095-B5794C0C1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3399" y="944994"/>
            <a:ext cx="9125201" cy="5285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8CA24-088E-DBAC-62B0-3ACCCDB12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469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A2063-604C-6543-19A5-7F063C65B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5B0C4-9E0F-99FC-ABAA-F98D2E6C8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Economists’ cost-benefit analysis quantifies these and shows that the costs exceed the benefits.</a:t>
            </a:r>
          </a:p>
          <a:p>
            <a:r>
              <a:rPr lang="en-US" dirty="0"/>
              <a:t>A tariff on one good can harm other industries. </a:t>
            </a:r>
          </a:p>
          <a:p>
            <a:r>
              <a:rPr lang="en-US" dirty="0"/>
              <a:t>A tariff on one country just causes displacement to another country.</a:t>
            </a:r>
          </a:p>
          <a:p>
            <a:r>
              <a:rPr lang="en-US" dirty="0"/>
              <a:t>Tariffs are NOT an effective tool to reduce the trade deficit.</a:t>
            </a:r>
          </a:p>
          <a:p>
            <a:r>
              <a:rPr lang="en-US" dirty="0"/>
              <a:t>Tariffs are NOT a good way to raise government revenue.</a:t>
            </a:r>
          </a:p>
          <a:p>
            <a:r>
              <a:rPr lang="en-US" dirty="0"/>
              <a:t>Retaliation from other countries makes tariffs even worse.</a:t>
            </a:r>
          </a:p>
          <a:p>
            <a:r>
              <a:rPr lang="en-US" dirty="0"/>
              <a:t>Corruption: tariffs can be selectively reduced.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EDA12-0CA4-20A5-84E1-1A004EB2C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02A1C54-D26E-96C7-9B25-FFFDF579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3544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Eco</a:t>
            </a:r>
            <a:r>
              <a:rPr lang="en-US" dirty="0"/>
              <a:t>nomic Effects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8677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BCB8F-54ED-8E50-6722-8C6A646AF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Lik</a:t>
            </a:r>
            <a:r>
              <a:rPr lang="en-US" dirty="0"/>
              <a:t>ely Economic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35E9-7F45-1E6B-0287-A87D0E8F3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4792" y="1420259"/>
            <a:ext cx="6824241" cy="4351338"/>
          </a:xfrm>
        </p:spPr>
        <p:txBody>
          <a:bodyPr/>
          <a:lstStyle/>
          <a:p>
            <a:r>
              <a:rPr lang="en-US" dirty="0"/>
              <a:t>Reduced imports</a:t>
            </a:r>
          </a:p>
          <a:p>
            <a:r>
              <a:rPr lang="en-US" dirty="0"/>
              <a:t>Higher prices for imports</a:t>
            </a:r>
          </a:p>
          <a:p>
            <a:pPr lvl="1"/>
            <a:r>
              <a:rPr lang="en-US" dirty="0"/>
              <a:t>And domestically produced goods.</a:t>
            </a:r>
          </a:p>
          <a:p>
            <a:r>
              <a:rPr lang="en-US" dirty="0"/>
              <a:t>Reduced exports</a:t>
            </a:r>
          </a:p>
          <a:p>
            <a:r>
              <a:rPr lang="en-US" dirty="0"/>
              <a:t>Unchanged trade balance</a:t>
            </a:r>
          </a:p>
          <a:p>
            <a:r>
              <a:rPr lang="en-US" dirty="0"/>
              <a:t>Less investment in the United States</a:t>
            </a:r>
          </a:p>
          <a:p>
            <a:r>
              <a:rPr lang="en-US" dirty="0"/>
              <a:t>LESS manufacturing activity</a:t>
            </a:r>
          </a:p>
          <a:p>
            <a:r>
              <a:rPr lang="en-US" dirty="0"/>
              <a:t>Lower incomes throughout the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F976D-45AC-E0B6-D0AD-60F5D3C1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6943B-06A1-6B4F-A3EE-C0592873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6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82845-578F-EE76-7681-A616710DC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221"/>
            <a:ext cx="10515600" cy="468184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Inflation: close to Fed’s 2% target, but a little stubborn.</a:t>
            </a:r>
          </a:p>
          <a:p>
            <a:pPr lvl="1"/>
            <a:r>
              <a:rPr lang="en-US" dirty="0"/>
              <a:t>This is likely to change.</a:t>
            </a:r>
          </a:p>
          <a:p>
            <a:pPr lvl="1"/>
            <a:endParaRPr lang="en-US" dirty="0"/>
          </a:p>
          <a:p>
            <a:r>
              <a:rPr lang="en-US" dirty="0"/>
              <a:t>Current immigration and trade policies will exacerbate inflation.</a:t>
            </a:r>
          </a:p>
          <a:p>
            <a:endParaRPr lang="en-US" dirty="0"/>
          </a:p>
          <a:p>
            <a:r>
              <a:rPr lang="en-US" dirty="0"/>
              <a:t>Immigration: deportations tax the economy and are expensive.</a:t>
            </a:r>
          </a:p>
          <a:p>
            <a:pPr lvl="1"/>
            <a:r>
              <a:rPr lang="en-US" dirty="0"/>
              <a:t>Many, many ag workers are unauthorized immigrants.</a:t>
            </a:r>
          </a:p>
          <a:p>
            <a:pPr lvl="1"/>
            <a:endParaRPr lang="en-US" dirty="0"/>
          </a:p>
          <a:p>
            <a:r>
              <a:rPr lang="en-US" dirty="0"/>
              <a:t>Tariffs: are a tax.</a:t>
            </a:r>
          </a:p>
          <a:p>
            <a:pPr lvl="1"/>
            <a:r>
              <a:rPr lang="en-US" dirty="0"/>
              <a:t>Taxes raise prices. Period. Full Stop.</a:t>
            </a:r>
          </a:p>
          <a:p>
            <a:pPr lvl="1"/>
            <a:r>
              <a:rPr lang="en-US" dirty="0"/>
              <a:t>Taxes often cost jobs. Tariffs likely will.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46CF-B072-0217-29E4-013CB7BA1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48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9AFD2-F610-B639-3717-EB8A36A36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Big</a:t>
            </a:r>
            <a:r>
              <a:rPr lang="en-US" dirty="0"/>
              <a:t>gest Problem: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3D2F-3A42-189E-F9EA-BAA658F86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2000"/>
              </a:spcBef>
            </a:pPr>
            <a:r>
              <a:rPr lang="en-US" dirty="0"/>
              <a:t>Nobody knows how to plan into uncertainty.</a:t>
            </a:r>
          </a:p>
          <a:p>
            <a:pPr lvl="1">
              <a:spcBef>
                <a:spcPts val="1000"/>
              </a:spcBef>
            </a:pPr>
            <a:r>
              <a:rPr lang="en-US" dirty="0"/>
              <a:t>Business investment is particularly at risk.</a:t>
            </a:r>
          </a:p>
          <a:p>
            <a:pPr>
              <a:spcBef>
                <a:spcPts val="2000"/>
              </a:spcBef>
              <a:spcAft>
                <a:spcPts val="2000"/>
              </a:spcAft>
            </a:pPr>
            <a:r>
              <a:rPr lang="en-US" dirty="0"/>
              <a:t>Hardly anybody increases spending into uncertainty.</a:t>
            </a:r>
          </a:p>
          <a:p>
            <a:r>
              <a:rPr lang="en-US" dirty="0"/>
              <a:t>Other countries will look elsewhere if the U.S. is volatile.</a:t>
            </a:r>
          </a:p>
          <a:p>
            <a:pPr lvl="1"/>
            <a:r>
              <a:rPr lang="en-US" dirty="0"/>
              <a:t>Tourists already are. 10.3% drop in March/25.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Outlook: is not good.</a:t>
            </a:r>
          </a:p>
          <a:p>
            <a:pPr lvl="1"/>
            <a:r>
              <a:rPr lang="en-US" dirty="0"/>
              <a:t>Inflation is inevitable.</a:t>
            </a:r>
          </a:p>
          <a:p>
            <a:pPr lvl="1"/>
            <a:r>
              <a:rPr lang="en-US" dirty="0"/>
              <a:t>Job losses are inevitable.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CB8AA-5431-C20A-C755-7E63ECFB8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6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863F9-DD18-E191-E267-7D1AE947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Are</a:t>
            </a:r>
            <a:r>
              <a:rPr lang="en-US" dirty="0"/>
              <a:t> We Headed for A Recession?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ABD5-25E0-F640-3F0B-5C32983CE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159"/>
            <a:ext cx="10515600" cy="485577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Uncertain.</a:t>
            </a:r>
          </a:p>
          <a:p>
            <a:endParaRPr lang="en-US" dirty="0"/>
          </a:p>
          <a:p>
            <a:r>
              <a:rPr lang="en-US" dirty="0"/>
              <a:t>Our current path has many forecasters indicating that a recession is more likely than not.</a:t>
            </a:r>
          </a:p>
          <a:p>
            <a:pPr lvl="1"/>
            <a:r>
              <a:rPr lang="en-US" dirty="0"/>
              <a:t>IMF has cut it’s U.S. growth forecast to 1.7%, down from 2.8% in 2024.</a:t>
            </a:r>
          </a:p>
          <a:p>
            <a:pPr lvl="1"/>
            <a:endParaRPr lang="en-US" dirty="0"/>
          </a:p>
          <a:p>
            <a:r>
              <a:rPr lang="en-US" dirty="0"/>
              <a:t>We may well already be in a recession (but probably not).</a:t>
            </a:r>
          </a:p>
          <a:p>
            <a:endParaRPr lang="en-US" dirty="0"/>
          </a:p>
          <a:p>
            <a:r>
              <a:rPr lang="en-US" dirty="0"/>
              <a:t>A slowdown in economic growth is inevitable.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bout of stagflation is possible.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C91C1-8B56-9F9E-781D-D41E7ECC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5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392C0-11B2-4577-3C4F-1D5764D54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Locally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C42DC-03EE-A40D-9FB7-5198E22D6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B6999-061F-AF20-5D3E-7F137F4AA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13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Economy: GDP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4D25D8-21A0-F566-B89C-104287B1E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ABC31-A990-AF3D-790D-993C4D9A4E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01484" y="1201026"/>
            <a:ext cx="10058400" cy="50292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3D17A0-828A-A207-9A13-D66B8014B31E}"/>
              </a:ext>
            </a:extLst>
          </p:cNvPr>
          <p:cNvSpPr/>
          <p:nvPr/>
        </p:nvSpPr>
        <p:spPr>
          <a:xfrm>
            <a:off x="3714663" y="2349795"/>
            <a:ext cx="894816" cy="2129440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53BFB-5131-BBEF-EF13-E73D988DD49F}"/>
              </a:ext>
            </a:extLst>
          </p:cNvPr>
          <p:cNvSpPr/>
          <p:nvPr/>
        </p:nvSpPr>
        <p:spPr>
          <a:xfrm>
            <a:off x="5457324" y="2913321"/>
            <a:ext cx="894816" cy="1565914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29C44-DC2B-944E-A46A-9D0DE8D16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7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GD</a:t>
            </a:r>
            <a:r>
              <a:rPr lang="en-US" dirty="0"/>
              <a:t>P: Quarterly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5183E5-391D-C948-B8F5-E54AEC8B4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3A3308-D906-5147-B47A-A7F3A66363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946150" y="1080376"/>
            <a:ext cx="10299700" cy="514985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DC9842-7485-78E4-5DCA-8464EC1F3057}"/>
              </a:ext>
            </a:extLst>
          </p:cNvPr>
          <p:cNvSpPr txBox="1"/>
          <p:nvPr/>
        </p:nvSpPr>
        <p:spPr>
          <a:xfrm>
            <a:off x="8178151" y="1337138"/>
            <a:ext cx="1638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Q2-2024:	3.0%</a:t>
            </a:r>
          </a:p>
          <a:p>
            <a:r>
              <a:rPr lang="en-US" dirty="0"/>
              <a:t>Q3-2024: 3.1%</a:t>
            </a:r>
          </a:p>
          <a:p>
            <a:r>
              <a:rPr lang="en-US" dirty="0"/>
              <a:t>Q4-2024: 2.4%</a:t>
            </a:r>
          </a:p>
          <a:p>
            <a:r>
              <a:rPr lang="en-US" dirty="0"/>
              <a:t>Q1-2025: -0.3%</a:t>
            </a:r>
          </a:p>
        </p:txBody>
      </p:sp>
    </p:spTree>
    <p:extLst>
      <p:ext uri="{BB962C8B-B14F-4D97-AF65-F5344CB8AC3E}">
        <p14:creationId xmlns:p14="http://schemas.microsoft.com/office/powerpoint/2010/main" val="4233757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E3F63-EF17-A1CA-624B-FD2322647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7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Recovery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D10F97-1A65-5436-7AF7-5CDB5625EE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600" y="1716170"/>
            <a:ext cx="5791200" cy="421049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F15AAB0-6F32-0B0C-A419-1A98931AC7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63343" y="1716170"/>
            <a:ext cx="5791200" cy="421049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EA772-831E-FE15-06EB-66444D17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DDA71-8C75-F331-5435-6DC26D86FFCE}"/>
              </a:ext>
            </a:extLst>
          </p:cNvPr>
          <p:cNvSpPr txBox="1"/>
          <p:nvPr/>
        </p:nvSpPr>
        <p:spPr>
          <a:xfrm>
            <a:off x="2627586" y="1348705"/>
            <a:ext cx="1881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Employment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96FAE7-9BBB-CD0F-BA8D-170BDD6DA858}"/>
              </a:ext>
            </a:extLst>
          </p:cNvPr>
          <p:cNvSpPr txBox="1"/>
          <p:nvPr/>
        </p:nvSpPr>
        <p:spPr>
          <a:xfrm>
            <a:off x="7683195" y="1346838"/>
            <a:ext cx="2297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NonFarm</a:t>
            </a:r>
            <a:r>
              <a:rPr lang="en-US" dirty="0"/>
              <a:t> Employment</a:t>
            </a:r>
          </a:p>
        </p:txBody>
      </p:sp>
    </p:spTree>
    <p:extLst>
      <p:ext uri="{BB962C8B-B14F-4D97-AF65-F5344CB8AC3E}">
        <p14:creationId xmlns:p14="http://schemas.microsoft.com/office/powerpoint/2010/main" val="1706300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E42A-8503-0E43-390D-268862716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Economy: Employment Patterns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240C9A-B6DF-9528-E86D-7D12181C6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024760" y="1091716"/>
            <a:ext cx="10058400" cy="5029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CB886-582E-E587-90B1-A70BEDC7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56DA94-FDD1-3390-B433-455C87E7AB9D}"/>
              </a:ext>
            </a:extLst>
          </p:cNvPr>
          <p:cNvSpPr/>
          <p:nvPr/>
        </p:nvSpPr>
        <p:spPr>
          <a:xfrm>
            <a:off x="4635997" y="2289683"/>
            <a:ext cx="894816" cy="189603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38767-6AA2-DAFC-BB20-2B715FC62DB4}"/>
              </a:ext>
            </a:extLst>
          </p:cNvPr>
          <p:cNvSpPr/>
          <p:nvPr/>
        </p:nvSpPr>
        <p:spPr>
          <a:xfrm>
            <a:off x="1977411" y="1713053"/>
            <a:ext cx="894816" cy="246514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42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CA2D-AEE0-E24F-849A-111FF1212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5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Pandemic Effect: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67B45-A025-C74E-B34A-C423235D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92E189-0450-40B2-7F7B-BFD6EF619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FC7CF-CC7E-4CB7-1486-3594BB3D757A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030985" y="1165211"/>
            <a:ext cx="10130030" cy="50650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D24D447-E4B9-6B64-9195-17930AF2DA07}"/>
              </a:ext>
            </a:extLst>
          </p:cNvPr>
          <p:cNvSpPr/>
          <p:nvPr/>
        </p:nvSpPr>
        <p:spPr>
          <a:xfrm>
            <a:off x="3615271" y="2490773"/>
            <a:ext cx="894816" cy="189603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61A9AE-956F-B6AA-5999-9BFBB17032B6}"/>
              </a:ext>
            </a:extLst>
          </p:cNvPr>
          <p:cNvSpPr/>
          <p:nvPr/>
        </p:nvSpPr>
        <p:spPr>
          <a:xfrm>
            <a:off x="6787099" y="1862960"/>
            <a:ext cx="894816" cy="244282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11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Monterey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750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 Benito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27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175A-C6B5-3F4F-9BEE-5B147673E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83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Em</a:t>
            </a:r>
            <a:r>
              <a:rPr lang="en-US" dirty="0"/>
              <a:t>ployment in Santa Cruz County?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0FBDC9-5178-8348-A516-BBED0E3071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8799" y="1456752"/>
            <a:ext cx="5760107" cy="41842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A5FD49C-5C2A-EC42-9281-D07B23F4A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3091" y="1456752"/>
            <a:ext cx="5760107" cy="418422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38573-FB5D-A64C-9FED-EE7FAF69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5577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T Forecast: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177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 Forecast: Population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125D92-DD5A-FCD0-BB2A-E6D13CF08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20383" y="946459"/>
            <a:ext cx="7927588" cy="5283768"/>
          </a:xfrm>
        </p:spPr>
      </p:pic>
    </p:spTree>
    <p:extLst>
      <p:ext uri="{BB962C8B-B14F-4D97-AF65-F5344CB8AC3E}">
        <p14:creationId xmlns:p14="http://schemas.microsoft.com/office/powerpoint/2010/main" val="469950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A8C-002D-0B43-A355-1144A792B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Loc</a:t>
            </a:r>
            <a:r>
              <a:rPr lang="en-US" dirty="0"/>
              <a:t>al Population Change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71358-46D2-7F4E-BF42-2F0286F1C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tretch>
            <a:fillRect/>
          </a:stretch>
        </p:blipFill>
        <p:spPr>
          <a:xfrm>
            <a:off x="314001" y="1469985"/>
            <a:ext cx="5740524" cy="4173652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AF62B-2F05-5B28-BEFC-948298A658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76307" y="1468710"/>
            <a:ext cx="5740524" cy="417492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F9256-AD09-9442-B003-06D7383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323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FAA8C-002D-0B43-A355-1144A792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718" y="24714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 Migration Patterns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0371358-46D2-7F4E-BF42-2F0286F1CF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0635" y="1325563"/>
            <a:ext cx="5939165" cy="431807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29DD64F-8905-0C46-B0E9-54C67C6030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199" y="1325563"/>
            <a:ext cx="5939165" cy="431807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0F9256-AD09-9442-B003-06D7383F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E31028-56FA-A351-3CC5-3914CCE0B17C}"/>
              </a:ext>
            </a:extLst>
          </p:cNvPr>
          <p:cNvSpPr txBox="1"/>
          <p:nvPr/>
        </p:nvSpPr>
        <p:spPr>
          <a:xfrm>
            <a:off x="7868744" y="1327627"/>
            <a:ext cx="28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Natural Change is in Decline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D620C-B71D-4CAC-85EF-54B4B40D1CA7}"/>
              </a:ext>
            </a:extLst>
          </p:cNvPr>
          <p:cNvSpPr/>
          <p:nvPr/>
        </p:nvSpPr>
        <p:spPr>
          <a:xfrm>
            <a:off x="4558747" y="2490774"/>
            <a:ext cx="1298713" cy="107406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6B21386-993C-FC20-9958-E096A99ED984}"/>
              </a:ext>
            </a:extLst>
          </p:cNvPr>
          <p:cNvCxnSpPr>
            <a:cxnSpLocks/>
          </p:cNvCxnSpPr>
          <p:nvPr/>
        </p:nvCxnSpPr>
        <p:spPr>
          <a:xfrm flipH="1">
            <a:off x="11078817" y="1696959"/>
            <a:ext cx="303501" cy="476398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43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FEB8-890E-A35D-70A4-09736A07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Drove GDP to Such Growth?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3C5EEB-A9E1-3443-F01A-A02EC736A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283D8-A589-C519-358A-8F5128580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67C805-79B4-9DC8-4C2F-7642B13E84B6}"/>
              </a:ext>
            </a:extLst>
          </p:cNvPr>
          <p:cNvGrpSpPr/>
          <p:nvPr/>
        </p:nvGrpSpPr>
        <p:grpSpPr>
          <a:xfrm>
            <a:off x="3063913" y="1655459"/>
            <a:ext cx="1269270" cy="871130"/>
            <a:chOff x="4369904" y="3591339"/>
            <a:chExt cx="1269270" cy="87113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A1893E-4DDC-6CAB-4C29-6AF095EFF1CE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2.3%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F5C02E-5614-79CC-D651-B225F1957F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916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60659D3-CA4E-51ED-50E7-38F977F7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204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Population Change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80186F6-FD5F-FFD9-691F-BE9E60153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85057" y="1401483"/>
            <a:ext cx="5834743" cy="424215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997412E-033F-6892-DFE8-FA73AE153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63347" y="1401483"/>
            <a:ext cx="5834743" cy="424215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740E-BFF0-1D6E-9584-7AA9F987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6094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60659D3-CA4E-51ED-50E7-38F977F7C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660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Bay</a:t>
            </a:r>
            <a:r>
              <a:rPr lang="en-US" dirty="0"/>
              <a:t> Area Population Change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80186F6-FD5F-FFD9-691F-BE9E6015328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85056" y="1412116"/>
            <a:ext cx="5834743" cy="4242154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1997412E-033F-6892-DFE8-FA73AE15330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85112" y="1401483"/>
            <a:ext cx="5834743" cy="424215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9D740E-BFF0-1D6E-9584-7AA9F987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6725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F17D7-CF03-79D1-9798-3A23B5EEA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Poverty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019FF7-BF0E-9766-60BC-48B5AF995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67909" y="1458416"/>
            <a:ext cx="6008882" cy="400494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29CB3-AFEA-02B9-DE2A-2ABC4C54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A05C409C-955B-1A2C-2D39-76A39D62CD22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6076791" y="1458416"/>
            <a:ext cx="5939160" cy="395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7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04612" y="1003653"/>
            <a:ext cx="7182775" cy="5226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011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3757D47-9EEC-6A73-3C39-AB09DCE7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8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Prices Around MBEP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4469906-D7AB-76CC-32AA-F05637946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64059" y="1032396"/>
            <a:ext cx="7103326" cy="516447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4EEA5-23A9-A106-6157-1C670B395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C27B11-ECFA-4891-FDE3-B7716FE2FE51}"/>
              </a:ext>
            </a:extLst>
          </p:cNvPr>
          <p:cNvSpPr txBox="1"/>
          <p:nvPr/>
        </p:nvSpPr>
        <p:spPr>
          <a:xfrm>
            <a:off x="8765627" y="1527849"/>
            <a:ext cx="17027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Santa Cruz County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6BEC8-DEE4-CD7E-866D-37A1D12BADDB}"/>
              </a:ext>
            </a:extLst>
          </p:cNvPr>
          <p:cNvSpPr txBox="1"/>
          <p:nvPr/>
        </p:nvSpPr>
        <p:spPr>
          <a:xfrm>
            <a:off x="8871133" y="2224144"/>
            <a:ext cx="30789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Monterey and San Benito Counties</a:t>
            </a:r>
          </a:p>
          <a:p>
            <a:r>
              <a:rPr lang="en-US" sz="1600" dirty="0"/>
              <a:t>- and 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365AC9-E963-DD6F-9C0D-2F8921585C2D}"/>
              </a:ext>
            </a:extLst>
          </p:cNvPr>
          <p:cNvSpPr txBox="1"/>
          <p:nvPr/>
        </p:nvSpPr>
        <p:spPr>
          <a:xfrm>
            <a:off x="8794017" y="3238502"/>
            <a:ext cx="5096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U.S.</a:t>
            </a:r>
          </a:p>
        </p:txBody>
      </p:sp>
    </p:spTree>
    <p:extLst>
      <p:ext uri="{BB962C8B-B14F-4D97-AF65-F5344CB8AC3E}">
        <p14:creationId xmlns:p14="http://schemas.microsoft.com/office/powerpoint/2010/main" val="354211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90CAD-B6C8-E747-9364-18B663110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49" y="1549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ADCD6-2EB5-344C-A587-090627371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70730"/>
            <a:ext cx="11177751" cy="4351338"/>
          </a:xfrm>
        </p:spPr>
        <p:txBody>
          <a:bodyPr/>
          <a:lstStyle/>
          <a:p>
            <a:r>
              <a:rPr lang="en-US" dirty="0"/>
              <a:t>Home prices have returned to trend growth.</a:t>
            </a:r>
          </a:p>
          <a:p>
            <a:r>
              <a:rPr lang="en-US" dirty="0"/>
              <a:t>Aging population will require in-migration to grow the local economy.</a:t>
            </a:r>
          </a:p>
          <a:p>
            <a:pPr lvl="1"/>
            <a:r>
              <a:rPr lang="en-US" dirty="0"/>
              <a:t>However, recent years have seen more out-migration than in. </a:t>
            </a:r>
          </a:p>
          <a:p>
            <a:r>
              <a:rPr lang="en-US" dirty="0"/>
              <a:t>Employment recovery is picking up pace!</a:t>
            </a:r>
          </a:p>
          <a:p>
            <a:pPr lvl="1"/>
            <a:r>
              <a:rPr lang="en-US" dirty="0"/>
              <a:t>Significant growth in manufacturing and information.</a:t>
            </a:r>
          </a:p>
          <a:p>
            <a:pPr lvl="1"/>
            <a:r>
              <a:rPr lang="en-US" dirty="0"/>
              <a:t>Prospects for employment growth seem favorable.</a:t>
            </a:r>
          </a:p>
          <a:p>
            <a:r>
              <a:rPr lang="en-US" dirty="0"/>
              <a:t>Poverty rates are increasing.</a:t>
            </a:r>
          </a:p>
          <a:p>
            <a:r>
              <a:rPr lang="en-US" dirty="0"/>
              <a:t>Deportations will likely strain the local economy.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3EC68-0451-244E-A4D9-69F1979D4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518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Jon D. </a:t>
            </a:r>
            <a:r>
              <a:rPr lang="en-US" dirty="0" err="1"/>
              <a:t>Haveman</a:t>
            </a:r>
            <a:endParaRPr lang="en-US" dirty="0"/>
          </a:p>
          <a:p>
            <a:pPr marL="0" indent="0" algn="ctr">
              <a:buNone/>
            </a:pPr>
            <a:r>
              <a:rPr lang="en-US" dirty="0" err="1"/>
              <a:t>Jon@NEEDEcon.org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12483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70583-B943-B44B-8490-B6803B3B7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000" dirty="0">
                <a:hlinkClick r:id="rId2"/>
              </a:rPr>
              <a:t>www.NEEDEcon.org/LocalGraphs</a:t>
            </a:r>
            <a:br>
              <a:rPr lang="en-US" sz="5000" dirty="0"/>
            </a:br>
            <a:endParaRPr lang="en-US" sz="5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C2BF2-AD29-174E-8A41-AD8AEFCC2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every state and county in the United States.</a:t>
            </a:r>
          </a:p>
          <a:p>
            <a:r>
              <a:rPr lang="en-US" dirty="0"/>
              <a:t>Detailed graphs on employment, housing, moves, and other statistics.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CEAAA-E031-8B48-B3E4-329ACA54D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5381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F3AE0-1B2E-FE45-8A8E-9B3243F4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Con</a:t>
            </a:r>
            <a:r>
              <a:rPr lang="en-US" dirty="0"/>
              <a:t>tributions to GDP: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7753C-806E-E44C-9F64-A4B843F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9850DFB-11F9-2A43-BF2B-9AB7E70B8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0609" y="1191149"/>
            <a:ext cx="10070781" cy="503539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1F5A91-3A71-0A42-B4DD-2D81DAC41220}"/>
              </a:ext>
            </a:extLst>
          </p:cNvPr>
          <p:cNvSpPr/>
          <p:nvPr/>
        </p:nvSpPr>
        <p:spPr>
          <a:xfrm>
            <a:off x="9197163" y="1977656"/>
            <a:ext cx="1799083" cy="141664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72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89C2-28F9-BD44-8098-9C58DBEA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Debt: Non-mortgage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299C5-3FCC-5A44-8DD9-6C872EEE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5307010-1584-9A40-B1E9-D2352A752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14375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187189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0B6E-224F-1D62-FECD-43AB5AFEF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1756E-670F-4412-7AC9-1C280ADE3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</a:t>
            </a:r>
            <a:r>
              <a:rPr lang="en-US" dirty="0"/>
              <a:t>orts Went Into Inventories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3E91F01-15AF-4F5E-5D07-3EB029D50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8A8EA-4750-D2F9-95C7-ECBF9253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C5ADFE-1A7F-F629-AFF1-17C6E5754BC1}"/>
              </a:ext>
            </a:extLst>
          </p:cNvPr>
          <p:cNvGrpSpPr/>
          <p:nvPr/>
        </p:nvGrpSpPr>
        <p:grpSpPr>
          <a:xfrm>
            <a:off x="9666671" y="1967975"/>
            <a:ext cx="1323772" cy="871130"/>
            <a:chOff x="4369904" y="3591339"/>
            <a:chExt cx="1323772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571719-3920-A620-21BD-D2926C6BAC6E}"/>
                </a:ext>
              </a:extLst>
            </p:cNvPr>
            <p:cNvSpPr txBox="1"/>
            <p:nvPr/>
          </p:nvSpPr>
          <p:spPr>
            <a:xfrm>
              <a:off x="4598504" y="3591339"/>
              <a:ext cx="10951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Normally</a:t>
              </a:r>
            </a:p>
            <a:p>
              <a:r>
                <a:rPr lang="en-US" dirty="0"/>
                <a:t>About 0%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DEF1B76-3D6C-FDE6-AA2D-A6192CC0B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137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7ED07-E349-BF42-876E-E2E7BF03F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62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usehold Debt as a Share of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045F2-9072-6F4F-AB4D-90FE09931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EEAC8D8-36F7-B74A-9B07-974B47D52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94288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401F3-3360-784A-BFFF-A5813789B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40" y="3153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</a:t>
            </a:r>
            <a:r>
              <a:rPr lang="en-US" dirty="0"/>
              <a:t>ustrial Production (</a:t>
            </a:r>
            <a:r>
              <a:rPr lang="en-US" dirty="0" err="1"/>
              <a:t>Manuf</a:t>
            </a:r>
            <a:r>
              <a:rPr lang="en-US" dirty="0"/>
              <a:t>, Util, Mining)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7581432-9301-3D48-A570-7F5B244217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954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42A491-EB7B-E64A-B8E4-309882B7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0450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9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</p:spTree>
    <p:extLst>
      <p:ext uri="{BB962C8B-B14F-4D97-AF65-F5344CB8AC3E}">
        <p14:creationId xmlns:p14="http://schemas.microsoft.com/office/powerpoint/2010/main" val="4178369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40AB-BEAF-CE19-2483-C8757A79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Explanations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B54EA5-33A5-82FA-5DAE-A4E3DA99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4ECF4B6-2969-D4EB-869C-ACF883087E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742" y="907429"/>
            <a:ext cx="8945857" cy="5322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63C81D-C977-F54D-9E6B-1165CA65648A}"/>
              </a:ext>
            </a:extLst>
          </p:cNvPr>
          <p:cNvSpPr txBox="1"/>
          <p:nvPr/>
        </p:nvSpPr>
        <p:spPr>
          <a:xfrm>
            <a:off x="4488060" y="4086892"/>
            <a:ext cx="321588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500 Thousand: Long COVID Exits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1-2%: Long Social Distancing</a:t>
            </a:r>
          </a:p>
        </p:txBody>
      </p:sp>
    </p:spTree>
    <p:extLst>
      <p:ext uri="{BB962C8B-B14F-4D97-AF65-F5344CB8AC3E}">
        <p14:creationId xmlns:p14="http://schemas.microsoft.com/office/powerpoint/2010/main" val="10826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871F1-2249-1441-8FA5-7ABFAF7F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92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</a:t>
            </a:r>
            <a:r>
              <a:rPr lang="en-US" dirty="0"/>
              <a:t>asuries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3DF6E-3455-3242-A5BE-1ACFBEFA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1F6AEA0-59D4-1E48-8EAA-529745308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36698558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3CC04A1-3536-214A-8608-B73228B70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09" y="1519101"/>
            <a:ext cx="5256685" cy="381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… Down Throughout 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279711" y="1548233"/>
            <a:ext cx="5698289" cy="4145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6174761" y="1501071"/>
            <a:ext cx="5817880" cy="42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88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29A31-5B83-304E-A038-6D1B24E9D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SUPER High to Begin With!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04E911-8F3B-1D4B-92BE-075479DAE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950F4-B854-9849-B6AE-1A0B67287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9910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66198-C87D-A04B-BCFB-CE4B61BD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Ho</a:t>
            </a:r>
            <a:r>
              <a:rPr lang="en-US" dirty="0"/>
              <a:t>me Prices and Housing Starts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289BF-5FAB-E04A-9347-D90BAC9C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C7AA0-1932-AE48-A873-99CBA5B8C6D0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340399" y="1507919"/>
            <a:ext cx="5749266" cy="38309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350D6-8AD4-604E-A7B2-61164E259CF6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096700" y="1500604"/>
            <a:ext cx="5769825" cy="384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263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258CC-FF08-BF4E-9711-C223A877C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77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me Sales are Not Horrible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0A7A9A-7306-4A43-8D55-2B56DE59D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7192" y="1559860"/>
            <a:ext cx="5892608" cy="3926494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4BF8187-D70B-3B4B-8AD4-D70237326D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559860"/>
            <a:ext cx="5892608" cy="3926494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2A356-B78C-2944-8732-D2F201A97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19622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23A8-7FBD-FE4E-8CBD-8D17D401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ply Chains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828606-6940-2342-BAB8-215E2FC3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42B8B70-0A9E-0543-9930-D1B7CBED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1337" y="1190596"/>
            <a:ext cx="10048162" cy="5024081"/>
          </a:xfrm>
        </p:spPr>
      </p:pic>
    </p:spTree>
    <p:extLst>
      <p:ext uri="{BB962C8B-B14F-4D97-AF65-F5344CB8AC3E}">
        <p14:creationId xmlns:p14="http://schemas.microsoft.com/office/powerpoint/2010/main" val="1198466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5513-23C6-9C94-0B69-8BD012A2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55B9B-4E48-5061-580C-02872AF08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Spending Didn’t Help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75ADF7-7C1C-72BC-F14B-D7D5E9B81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2D21A-41AD-5804-56EA-2B4458B5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2101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72CE1-1E43-68EE-86B7-46B78C74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7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Is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</a:t>
            </a:r>
            <a:r>
              <a:rPr lang="en-US" dirty="0"/>
              <a:t>mmigration Saving the Day?</a:t>
            </a:r>
          </a:p>
        </p:txBody>
      </p:sp>
      <p:pic>
        <p:nvPicPr>
          <p:cNvPr id="6" name="Content Placeholder 5" descr="A graph showing the number of people in the u. s. population growth&#10;&#10;Description automatically generated">
            <a:extLst>
              <a:ext uri="{FF2B5EF4-FFF2-40B4-BE49-F238E27FC236}">
                <a16:creationId xmlns:a16="http://schemas.microsoft.com/office/drawing/2014/main" id="{F1FBAF68-9A32-63AC-A677-C3F5866BB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1897" y="1097281"/>
            <a:ext cx="8662526" cy="5045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74740-8EBD-89E5-0015-0130FD2FA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E1476E-55C9-FB5A-4409-7DA3511FC4AB}"/>
              </a:ext>
            </a:extLst>
          </p:cNvPr>
          <p:cNvSpPr txBox="1"/>
          <p:nvPr/>
        </p:nvSpPr>
        <p:spPr>
          <a:xfrm>
            <a:off x="5985136" y="6544461"/>
            <a:ext cx="5633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www.axios.com</a:t>
            </a:r>
            <a:r>
              <a:rPr lang="en-US" sz="1200" dirty="0"/>
              <a:t>/2024/03/13/immigration-economy-jobs-growth-good#</a:t>
            </a:r>
          </a:p>
        </p:txBody>
      </p:sp>
    </p:spTree>
    <p:extLst>
      <p:ext uri="{BB962C8B-B14F-4D97-AF65-F5344CB8AC3E}">
        <p14:creationId xmlns:p14="http://schemas.microsoft.com/office/powerpoint/2010/main" val="2668227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A9661-8FC0-73A2-59EF-42215DCBE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73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“Nominal”  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56137-66C9-7172-BDE2-4287108D4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" y="1350522"/>
            <a:ext cx="4931229" cy="4351338"/>
          </a:xfrm>
        </p:spPr>
        <p:txBody>
          <a:bodyPr/>
          <a:lstStyle/>
          <a:p>
            <a:r>
              <a:rPr lang="en-US" dirty="0"/>
              <a:t>Inflation:  A lot of progress on inflation, but the recent data are troubling.</a:t>
            </a:r>
          </a:p>
          <a:p>
            <a:r>
              <a:rPr lang="en-US" dirty="0"/>
              <a:t>But, this is not the popular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83287-04A6-1739-1128-F40D0C4C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4435B3-FD18-3556-14B6-59D9C64A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830" y="586149"/>
            <a:ext cx="6359294" cy="583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aph of a line graph&#10;&#10;Description automatically generated with medium confidence">
            <a:extLst>
              <a:ext uri="{FF2B5EF4-FFF2-40B4-BE49-F238E27FC236}">
                <a16:creationId xmlns:a16="http://schemas.microsoft.com/office/drawing/2014/main" id="{933E9E0C-A34B-CBDB-467E-913FB20706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009651" y="59294"/>
            <a:ext cx="9290930" cy="615523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D3D2D-2BA1-906C-8F17-43BE59B1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924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969ECD1-05F6-AA44-912F-450A71EB4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B99C1F-B9E0-2444-891F-7AFA309F1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Infl</a:t>
            </a:r>
            <a:r>
              <a:rPr lang="en-US" dirty="0"/>
              <a:t>ation in the Last 3/6 Months – Still 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0D90E-8765-0E47-B32E-87271A60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D59894-2AC2-844C-A482-CFE49B8BC8C0}"/>
              </a:ext>
            </a:extLst>
          </p:cNvPr>
          <p:cNvSpPr txBox="1"/>
          <p:nvPr/>
        </p:nvSpPr>
        <p:spPr>
          <a:xfrm>
            <a:off x="6498771" y="6499290"/>
            <a:ext cx="5042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/2023/01/13/opinion/cpi-inflation-</a:t>
            </a:r>
            <a:r>
              <a:rPr lang="en-US" sz="1200" dirty="0" err="1"/>
              <a:t>fed.html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301188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504612" y="1003653"/>
            <a:ext cx="7182775" cy="522657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3435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CF8F6-75F1-2C4D-80FA-93C155CD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Wo</a:t>
            </a:r>
            <a:r>
              <a:rPr lang="en-US" dirty="0"/>
              <a:t>rking From Home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FE47C6-CB69-1F46-A57C-7427CF723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838200" y="1875086"/>
            <a:ext cx="5181600" cy="3769816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5B579F-3E12-0C08-7725-F6CC2F7C6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172200" y="1875086"/>
            <a:ext cx="5181600" cy="37698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3CF8-BDB1-E447-A769-7E556A734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50949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ta Cruz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0242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County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0934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 Benito County Economy: Employment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5882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ta Cruz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450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2714C-BB49-B80F-E753-09C617F1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E278F-14A2-30C2-8394-B2A30B07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0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sumers Also Tightened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52D3CB2-0CA2-8E7E-AE8F-1E9A82DB5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0428-8F9F-2F5B-D90B-6A6C5A726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DB233A-1FFD-7DEC-F5BA-5C34CF12607E}"/>
              </a:ext>
            </a:extLst>
          </p:cNvPr>
          <p:cNvGrpSpPr/>
          <p:nvPr/>
        </p:nvGrpSpPr>
        <p:grpSpPr>
          <a:xfrm>
            <a:off x="6096000" y="3792603"/>
            <a:ext cx="1269270" cy="871130"/>
            <a:chOff x="4369904" y="3591339"/>
            <a:chExt cx="1269270" cy="87113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D9AC64-7515-BBF1-8BDF-AAFC62EB0C02}"/>
                </a:ext>
              </a:extLst>
            </p:cNvPr>
            <p:cNvSpPr txBox="1"/>
            <p:nvPr/>
          </p:nvSpPr>
          <p:spPr>
            <a:xfrm>
              <a:off x="4598504" y="3591339"/>
              <a:ext cx="10406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Normally</a:t>
              </a:r>
            </a:p>
            <a:p>
              <a:pPr algn="ctr"/>
              <a:r>
                <a:rPr lang="en-US" dirty="0"/>
                <a:t>0.8%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BBDAA77-1695-26FC-6728-98C9EC2B0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69904" y="4237670"/>
              <a:ext cx="576272" cy="224799"/>
            </a:xfrm>
            <a:prstGeom prst="line">
              <a:avLst/>
            </a:prstGeom>
            <a:ln w="381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90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San</a:t>
            </a:r>
            <a:r>
              <a:rPr lang="en-US" dirty="0"/>
              <a:t> Benito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202981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6819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A4CE0-A180-4F42-B392-4643323D5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Economy: GDP Growth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C27A42-4141-EC46-A3D1-443CCCF76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70711" y="1191830"/>
            <a:ext cx="10050578" cy="502528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77CE-ED1A-CB4D-A9AD-5BED4B232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03508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0F17D7-CF03-79D1-9798-3A23B5EEA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MB</a:t>
            </a:r>
            <a:r>
              <a:rPr lang="en-US" dirty="0"/>
              <a:t>EP Population Age Distribution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8019FF7-BF0E-9766-60BC-48B5AF9952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27322" y="1359507"/>
            <a:ext cx="5892478" cy="4284130"/>
          </a:xfr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45FB8F-74EF-B730-BF48-34072C0A6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86359" y="1359507"/>
            <a:ext cx="5892478" cy="428413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029CB3-AFEA-02B9-DE2A-2ABC4C54E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5549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F: Santa Cruz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6959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F: Monterey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585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AF4A9-25FC-2B5F-CAEF-D10EE074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  <a:r>
              <a:rPr lang="en-US" dirty="0"/>
              <a:t>F: San Benito County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317819-CC94-B1AB-D4A2-EC6319E8E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287115" y="982209"/>
            <a:ext cx="7183456" cy="5222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329D3-A269-E24E-F105-762BCCC54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26028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5915C-D602-0C4D-9AEA-297E902C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nterey Bay Area Real Estate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34D6DF-9831-A71C-485D-C4B0E2FBA0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34064" y="1782305"/>
            <a:ext cx="5801235" cy="4217792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B09467-6F59-CA4B-6FA2-241809CFD3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6033011" y="1782305"/>
            <a:ext cx="5801235" cy="42177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0C957E-3C16-D746-9326-39CD7D83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29190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7609A-7ED9-7F07-0BB9-1D1B8F51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Market is Cooling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FE20BEB-7904-178A-82B7-A2F613E080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-1" y="1325562"/>
            <a:ext cx="6600497" cy="3300249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C010166-9B28-52DD-FA0F-25A0F358BF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4873718" y="2948583"/>
            <a:ext cx="6708682" cy="33543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68905-6BE2-0420-091A-41B98EC5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C2887-19ED-F5CC-56A5-58307B0BA1BC}"/>
              </a:ext>
            </a:extLst>
          </p:cNvPr>
          <p:cNvSpPr txBox="1"/>
          <p:nvPr/>
        </p:nvSpPr>
        <p:spPr>
          <a:xfrm>
            <a:off x="1970973" y="991204"/>
            <a:ext cx="26585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Job Openings - Falling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74EF5A-4588-D78B-9A34-E9177BDB4A8E}"/>
              </a:ext>
            </a:extLst>
          </p:cNvPr>
          <p:cNvSpPr txBox="1"/>
          <p:nvPr/>
        </p:nvSpPr>
        <p:spPr>
          <a:xfrm>
            <a:off x="7356228" y="2567286"/>
            <a:ext cx="28284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Quits – Falling (Rising?)</a:t>
            </a:r>
          </a:p>
        </p:txBody>
      </p:sp>
    </p:spTree>
    <p:extLst>
      <p:ext uri="{BB962C8B-B14F-4D97-AF65-F5344CB8AC3E}">
        <p14:creationId xmlns:p14="http://schemas.microsoft.com/office/powerpoint/2010/main" val="427991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B2968-C1F7-984E-A56D-45797AE0A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2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Changes in Nonfarm Employment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D4AF-ACFD-CE42-BD51-A0439CE1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6BD40EF-5E41-8246-BCBD-55A7F152D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1034796" y="1169022"/>
            <a:ext cx="10122408" cy="50612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FB54D6-A693-6872-5007-81FFB823D052}"/>
              </a:ext>
            </a:extLst>
          </p:cNvPr>
          <p:cNvSpPr txBox="1"/>
          <p:nvPr/>
        </p:nvSpPr>
        <p:spPr>
          <a:xfrm>
            <a:off x="8434464" y="174639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Jan:	    111,000</a:t>
            </a:r>
          </a:p>
          <a:p>
            <a:r>
              <a:rPr lang="en-US" dirty="0"/>
              <a:t>Feb:	    117,000</a:t>
            </a:r>
          </a:p>
          <a:p>
            <a:r>
              <a:rPr lang="en-US" dirty="0"/>
              <a:t>March:	    228,000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A389E1-E039-890E-5BB7-832577366265}"/>
              </a:ext>
            </a:extLst>
          </p:cNvPr>
          <p:cNvSpPr txBox="1"/>
          <p:nvPr/>
        </p:nvSpPr>
        <p:spPr>
          <a:xfrm>
            <a:off x="4155440" y="2123440"/>
            <a:ext cx="3137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April jobs report: May 2</a:t>
            </a:r>
          </a:p>
          <a:p>
            <a:r>
              <a:rPr lang="en-US" sz="2000" dirty="0"/>
              <a:t>- Will show a slowdown.</a:t>
            </a:r>
          </a:p>
        </p:txBody>
      </p:sp>
    </p:spTree>
    <p:extLst>
      <p:ext uri="{BB962C8B-B14F-4D97-AF65-F5344CB8AC3E}">
        <p14:creationId xmlns:p14="http://schemas.microsoft.com/office/powerpoint/2010/main" val="14664219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29608</TotalTime>
  <Words>2014</Words>
  <Application>Microsoft Macintosh PowerPoint</Application>
  <PresentationFormat>Widescreen</PresentationFormat>
  <Paragraphs>398</Paragraphs>
  <Slides>87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Courier New</vt:lpstr>
      <vt:lpstr>Wingdings</vt:lpstr>
      <vt:lpstr>Custom Design</vt:lpstr>
      <vt:lpstr>PowerPoint Presentation</vt:lpstr>
      <vt:lpstr>Outline</vt:lpstr>
      <vt:lpstr>Economic Indicators</vt:lpstr>
      <vt:lpstr>GDP: Quarterly Growth</vt:lpstr>
      <vt:lpstr>What Drove GDP to Such Growth?</vt:lpstr>
      <vt:lpstr>Imports Went Into Inventories</vt:lpstr>
      <vt:lpstr>Government Spending Didn’t Help</vt:lpstr>
      <vt:lpstr>Consumers Also Tightened</vt:lpstr>
      <vt:lpstr>Monthly Changes in Nonfarm Employment</vt:lpstr>
      <vt:lpstr>Immigrants to the Rescue?</vt:lpstr>
      <vt:lpstr>And Stocks?</vt:lpstr>
      <vt:lpstr>Inflation</vt:lpstr>
      <vt:lpstr>Inflation: Latest Figures</vt:lpstr>
      <vt:lpstr>Fed’s Preferred Measure: PCE</vt:lpstr>
      <vt:lpstr>Price of Eggs?</vt:lpstr>
      <vt:lpstr>The Fed: Conservative</vt:lpstr>
      <vt:lpstr>Federal Funds Rate</vt:lpstr>
      <vt:lpstr>What will the Fed Do?</vt:lpstr>
      <vt:lpstr>Takeaways</vt:lpstr>
      <vt:lpstr>Uncertainties</vt:lpstr>
      <vt:lpstr>Bigger Picture</vt:lpstr>
      <vt:lpstr>Since Inauguration: Policies = Anti-Growth</vt:lpstr>
      <vt:lpstr>Immigration</vt:lpstr>
      <vt:lpstr>PowerPoint Presentation</vt:lpstr>
      <vt:lpstr>Why Do We Care?  Economic Implications</vt:lpstr>
      <vt:lpstr>Is Immigration Saving the Day?</vt:lpstr>
      <vt:lpstr>Jobs: Conventional Wisdom…Upended</vt:lpstr>
      <vt:lpstr>Mass Deportations</vt:lpstr>
      <vt:lpstr>Tariffs</vt:lpstr>
      <vt:lpstr>Why Are We Imposing Tariffs?</vt:lpstr>
      <vt:lpstr> What Is a Tariff?</vt:lpstr>
      <vt:lpstr>Where Are Tariffs Today?</vt:lpstr>
      <vt:lpstr> Economic Effects of A Tariff</vt:lpstr>
      <vt:lpstr>Likely Economic Effects</vt:lpstr>
      <vt:lpstr>Summary</vt:lpstr>
      <vt:lpstr>Biggest Problem: Uncertainty</vt:lpstr>
      <vt:lpstr>Are We Headed for A Recession?</vt:lpstr>
      <vt:lpstr>Locally</vt:lpstr>
      <vt:lpstr>MBEP Economy: GDP Growth</vt:lpstr>
      <vt:lpstr>Employment Recovery</vt:lpstr>
      <vt:lpstr>MBEP Economy: Employment Patterns</vt:lpstr>
      <vt:lpstr>The Pandemic Effect: Employment</vt:lpstr>
      <vt:lpstr>Employment in Monterey County?</vt:lpstr>
      <vt:lpstr>Employment in San Benito County?</vt:lpstr>
      <vt:lpstr>Employment in Santa Cruz County?</vt:lpstr>
      <vt:lpstr>DOT Forecast: Employment</vt:lpstr>
      <vt:lpstr>DOF Forecast: Population</vt:lpstr>
      <vt:lpstr>Local Population Change</vt:lpstr>
      <vt:lpstr>Monterey Bay Area Migration Patterns</vt:lpstr>
      <vt:lpstr>MBEP Population Change</vt:lpstr>
      <vt:lpstr>Bay Area Population Change</vt:lpstr>
      <vt:lpstr>MBEP Poverty</vt:lpstr>
      <vt:lpstr>Working From Home</vt:lpstr>
      <vt:lpstr>Home Prices Around MBEP</vt:lpstr>
      <vt:lpstr>Monterey Bay Area: Summary</vt:lpstr>
      <vt:lpstr> Thank you!</vt:lpstr>
      <vt:lpstr>www.NEEDEcon.org/LocalGraphs </vt:lpstr>
      <vt:lpstr> Contributions to GDP: Government</vt:lpstr>
      <vt:lpstr>Household Debt: Non-mortgage Sources</vt:lpstr>
      <vt:lpstr> Household Debt as a Share of GDP</vt:lpstr>
      <vt:lpstr>Industrial Production (Manuf, Util, Mining)</vt:lpstr>
      <vt:lpstr>Monthly Changes in Nonfarm Employment</vt:lpstr>
      <vt:lpstr>Some Explanations</vt:lpstr>
      <vt:lpstr>Treasuries</vt:lpstr>
      <vt:lpstr> Home Prices … Down Throughout CA</vt:lpstr>
      <vt:lpstr>But SUPER High to Begin With!</vt:lpstr>
      <vt:lpstr> Home Prices and Housing Starts</vt:lpstr>
      <vt:lpstr>Home Sales are Not Horrible</vt:lpstr>
      <vt:lpstr>Supply Chains</vt:lpstr>
      <vt:lpstr>Is Immigration Saving the Day?</vt:lpstr>
      <vt:lpstr>The “Nominal”  Side</vt:lpstr>
      <vt:lpstr>PowerPoint Presentation</vt:lpstr>
      <vt:lpstr>Inflation in the Last 3/6 Months – Still 3%</vt:lpstr>
      <vt:lpstr>Working From Home</vt:lpstr>
      <vt:lpstr>Working From Home</vt:lpstr>
      <vt:lpstr>Santa Cruz Economy: Employment</vt:lpstr>
      <vt:lpstr>Monterey County Economy: Employment</vt:lpstr>
      <vt:lpstr>San Benito County Economy: Employment</vt:lpstr>
      <vt:lpstr>Santa Cruz Economy: GDP Growth</vt:lpstr>
      <vt:lpstr>San Benito Economy: GDP Growth</vt:lpstr>
      <vt:lpstr>Monterey Economy: GDP Growth</vt:lpstr>
      <vt:lpstr>MBEP Population Age Distribution</vt:lpstr>
      <vt:lpstr>DOF: Santa Cruz County Population</vt:lpstr>
      <vt:lpstr>DOF: Monterey County Population</vt:lpstr>
      <vt:lpstr>DOF: San Benito County Population</vt:lpstr>
      <vt:lpstr>Monterey Bay Area Real Estate</vt:lpstr>
      <vt:lpstr>Labor Market is Cooling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464</cp:revision>
  <cp:lastPrinted>2025-05-01T14:10:37Z</cp:lastPrinted>
  <dcterms:created xsi:type="dcterms:W3CDTF">2017-05-03T22:30:38Z</dcterms:created>
  <dcterms:modified xsi:type="dcterms:W3CDTF">2025-05-01T14:11:53Z</dcterms:modified>
</cp:coreProperties>
</file>