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0"/>
  </p:notesMasterIdLst>
  <p:sldIdLst>
    <p:sldId id="4142" r:id="rId2"/>
    <p:sldId id="3943" r:id="rId3"/>
    <p:sldId id="4347" r:id="rId4"/>
    <p:sldId id="4436" r:id="rId5"/>
    <p:sldId id="4421" r:id="rId6"/>
    <p:sldId id="4539" r:id="rId7"/>
    <p:sldId id="1178" r:id="rId8"/>
    <p:sldId id="4656" r:id="rId9"/>
    <p:sldId id="4545" r:id="rId10"/>
    <p:sldId id="4540" r:id="rId11"/>
    <p:sldId id="4676" r:id="rId12"/>
    <p:sldId id="278" r:id="rId13"/>
    <p:sldId id="4437" r:id="rId14"/>
    <p:sldId id="4316" r:id="rId15"/>
    <p:sldId id="4438" r:id="rId16"/>
    <p:sldId id="4648" r:id="rId17"/>
    <p:sldId id="4359" r:id="rId18"/>
    <p:sldId id="4415" r:id="rId19"/>
    <p:sldId id="4345" r:id="rId20"/>
    <p:sldId id="4501" r:id="rId21"/>
    <p:sldId id="4433" r:id="rId22"/>
    <p:sldId id="4422" r:id="rId23"/>
    <p:sldId id="4417" r:id="rId24"/>
    <p:sldId id="4642" r:id="rId25"/>
    <p:sldId id="4649" r:id="rId26"/>
    <p:sldId id="4393" r:id="rId27"/>
    <p:sldId id="4221" r:id="rId28"/>
    <p:sldId id="4416" r:id="rId29"/>
    <p:sldId id="4413" r:id="rId30"/>
    <p:sldId id="4565" r:id="rId31"/>
    <p:sldId id="290" r:id="rId32"/>
    <p:sldId id="4663" r:id="rId33"/>
    <p:sldId id="4644" r:id="rId34"/>
    <p:sldId id="4168" r:id="rId35"/>
    <p:sldId id="4647" r:id="rId36"/>
    <p:sldId id="4657" r:id="rId37"/>
    <p:sldId id="4423" r:id="rId38"/>
    <p:sldId id="4651" r:id="rId39"/>
    <p:sldId id="4357" r:id="rId40"/>
    <p:sldId id="4665" r:id="rId41"/>
    <p:sldId id="4664" r:id="rId42"/>
    <p:sldId id="4666" r:id="rId43"/>
    <p:sldId id="4411" r:id="rId44"/>
    <p:sldId id="4419" r:id="rId45"/>
    <p:sldId id="4420" r:id="rId46"/>
    <p:sldId id="4414" r:id="rId47"/>
    <p:sldId id="4418" r:id="rId48"/>
    <p:sldId id="4652" r:id="rId49"/>
    <p:sldId id="4653" r:id="rId50"/>
    <p:sldId id="4654" r:id="rId51"/>
    <p:sldId id="4409" r:id="rId52"/>
    <p:sldId id="4412" r:id="rId53"/>
    <p:sldId id="1197" r:id="rId54"/>
    <p:sldId id="4053" r:id="rId55"/>
    <p:sldId id="272" r:id="rId56"/>
    <p:sldId id="4424" r:id="rId57"/>
    <p:sldId id="4388" r:id="rId58"/>
    <p:sldId id="374" r:id="rId59"/>
    <p:sldId id="4385" r:id="rId60"/>
    <p:sldId id="267" r:id="rId61"/>
    <p:sldId id="4147" r:id="rId62"/>
    <p:sldId id="354" r:id="rId63"/>
    <p:sldId id="4372" r:id="rId64"/>
    <p:sldId id="293" r:id="rId65"/>
    <p:sldId id="4378" r:id="rId66"/>
    <p:sldId id="4389" r:id="rId67"/>
    <p:sldId id="271" r:id="rId68"/>
    <p:sldId id="4650" r:id="rId69"/>
    <p:sldId id="4392" r:id="rId70"/>
    <p:sldId id="4427" r:id="rId71"/>
    <p:sldId id="4504" r:id="rId72"/>
    <p:sldId id="4544" r:id="rId73"/>
    <p:sldId id="4381" r:id="rId74"/>
    <p:sldId id="4430" r:id="rId75"/>
    <p:sldId id="4660" r:id="rId76"/>
    <p:sldId id="4658" r:id="rId77"/>
    <p:sldId id="4667" r:id="rId78"/>
    <p:sldId id="4674" r:id="rId79"/>
    <p:sldId id="4675" r:id="rId80"/>
    <p:sldId id="4668" r:id="rId81"/>
    <p:sldId id="4669" r:id="rId82"/>
    <p:sldId id="4670" r:id="rId83"/>
    <p:sldId id="4661" r:id="rId84"/>
    <p:sldId id="4671" r:id="rId85"/>
    <p:sldId id="4672" r:id="rId86"/>
    <p:sldId id="4673" r:id="rId87"/>
    <p:sldId id="4655" r:id="rId88"/>
    <p:sldId id="4405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289" autoAdjust="0"/>
    <p:restoredTop sz="94718"/>
  </p:normalViewPr>
  <p:slideViewPr>
    <p:cSldViewPr snapToGrid="0" snapToObjects="1">
      <p:cViewPr varScale="1">
        <p:scale>
          <a:sx n="117" d="100"/>
          <a:sy n="117" d="100"/>
        </p:scale>
        <p:origin x="608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/Volumes\Promise%20Pegasus\FileShare\Data\Raw\National\FederalReserve\Debt\Raw\HHD_C_Report_2023Q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1175604152016829E-2"/>
          <c:y val="0.15499679383779605"/>
          <c:w val="0.88928635576181536"/>
          <c:h val="0.69105140269406984"/>
        </c:manualLayout>
      </c:layout>
      <c:lineChart>
        <c:grouping val="standard"/>
        <c:varyColors val="0"/>
        <c:ser>
          <c:idx val="2"/>
          <c:order val="1"/>
          <c:tx>
            <c:v>CC</c:v>
          </c:tx>
          <c:spPr>
            <a:ln w="50800">
              <a:solidFill>
                <a:schemeClr val="tx2"/>
              </a:solidFill>
            </a:ln>
          </c:spPr>
          <c:marker>
            <c:symbol val="none"/>
          </c:marker>
          <c:cat>
            <c:strLit>
              <c:ptCount val="84"/>
              <c:pt idx="0">
                <c:v>03:Q1</c:v>
              </c:pt>
              <c:pt idx="1">
                <c:v>03:Q2</c:v>
              </c:pt>
              <c:pt idx="2">
                <c:v>03:Q3</c:v>
              </c:pt>
              <c:pt idx="3">
                <c:v>03:Q4</c:v>
              </c:pt>
              <c:pt idx="4">
                <c:v>04:Q1</c:v>
              </c:pt>
              <c:pt idx="5">
                <c:v>04:Q2</c:v>
              </c:pt>
              <c:pt idx="6">
                <c:v>04:Q3</c:v>
              </c:pt>
              <c:pt idx="7">
                <c:v>04:Q4</c:v>
              </c:pt>
              <c:pt idx="8">
                <c:v>05:Q1</c:v>
              </c:pt>
              <c:pt idx="9">
                <c:v>05:Q2</c:v>
              </c:pt>
              <c:pt idx="10">
                <c:v>05:Q3</c:v>
              </c:pt>
              <c:pt idx="11">
                <c:v>05:Q4</c:v>
              </c:pt>
              <c:pt idx="12">
                <c:v>06:Q1</c:v>
              </c:pt>
              <c:pt idx="13">
                <c:v>06:Q2</c:v>
              </c:pt>
              <c:pt idx="14">
                <c:v>06:Q3</c:v>
              </c:pt>
              <c:pt idx="15">
                <c:v>06:Q4</c:v>
              </c:pt>
              <c:pt idx="16">
                <c:v>07:Q1</c:v>
              </c:pt>
              <c:pt idx="17">
                <c:v>07:Q2</c:v>
              </c:pt>
              <c:pt idx="18">
                <c:v>07:Q3</c:v>
              </c:pt>
              <c:pt idx="19">
                <c:v>07:Q4</c:v>
              </c:pt>
              <c:pt idx="20">
                <c:v>08:Q1</c:v>
              </c:pt>
              <c:pt idx="21">
                <c:v>08:Q2</c:v>
              </c:pt>
              <c:pt idx="22">
                <c:v>08:Q3</c:v>
              </c:pt>
              <c:pt idx="23">
                <c:v>08:Q4</c:v>
              </c:pt>
              <c:pt idx="24">
                <c:v>09:Q1</c:v>
              </c:pt>
              <c:pt idx="25">
                <c:v>09:Q2</c:v>
              </c:pt>
              <c:pt idx="26">
                <c:v>09:Q3</c:v>
              </c:pt>
              <c:pt idx="27">
                <c:v>09:Q4</c:v>
              </c:pt>
              <c:pt idx="28">
                <c:v>10:Q1</c:v>
              </c:pt>
              <c:pt idx="29">
                <c:v>10:Q2</c:v>
              </c:pt>
              <c:pt idx="30">
                <c:v>10:Q3</c:v>
              </c:pt>
              <c:pt idx="31">
                <c:v>10:Q4</c:v>
              </c:pt>
              <c:pt idx="32">
                <c:v>11:Q1</c:v>
              </c:pt>
              <c:pt idx="33">
                <c:v>11:Q2</c:v>
              </c:pt>
              <c:pt idx="34">
                <c:v>11:Q3</c:v>
              </c:pt>
              <c:pt idx="35">
                <c:v>11:Q4</c:v>
              </c:pt>
              <c:pt idx="36">
                <c:v>12:Q1</c:v>
              </c:pt>
              <c:pt idx="37">
                <c:v>12:Q2</c:v>
              </c:pt>
              <c:pt idx="38">
                <c:v>12:Q3</c:v>
              </c:pt>
              <c:pt idx="39">
                <c:v>12:Q4</c:v>
              </c:pt>
              <c:pt idx="40">
                <c:v>13:Q1</c:v>
              </c:pt>
              <c:pt idx="41">
                <c:v>13:Q2</c:v>
              </c:pt>
              <c:pt idx="42">
                <c:v>13:Q3</c:v>
              </c:pt>
              <c:pt idx="43">
                <c:v>13:Q4</c:v>
              </c:pt>
              <c:pt idx="44">
                <c:v>14:Q1</c:v>
              </c:pt>
              <c:pt idx="45">
                <c:v>14:Q2</c:v>
              </c:pt>
              <c:pt idx="46">
                <c:v>14:Q3</c:v>
              </c:pt>
              <c:pt idx="47">
                <c:v>14:Q4</c:v>
              </c:pt>
              <c:pt idx="48">
                <c:v>15:Q1</c:v>
              </c:pt>
              <c:pt idx="49">
                <c:v>15:Q2</c:v>
              </c:pt>
              <c:pt idx="50">
                <c:v>15:Q3</c:v>
              </c:pt>
              <c:pt idx="51">
                <c:v>15:Q4</c:v>
              </c:pt>
              <c:pt idx="52">
                <c:v>16:Q1</c:v>
              </c:pt>
              <c:pt idx="53">
                <c:v>16:Q2</c:v>
              </c:pt>
              <c:pt idx="54">
                <c:v>16:Q3</c:v>
              </c:pt>
              <c:pt idx="55">
                <c:v>16:Q4</c:v>
              </c:pt>
              <c:pt idx="56">
                <c:v>17:Q1</c:v>
              </c:pt>
              <c:pt idx="57">
                <c:v>17:Q2</c:v>
              </c:pt>
              <c:pt idx="58">
                <c:v>17:Q3</c:v>
              </c:pt>
              <c:pt idx="59">
                <c:v>17:Q4</c:v>
              </c:pt>
              <c:pt idx="60">
                <c:v>18:Q1</c:v>
              </c:pt>
              <c:pt idx="61">
                <c:v>18:Q2</c:v>
              </c:pt>
              <c:pt idx="62">
                <c:v>18:Q3</c:v>
              </c:pt>
              <c:pt idx="63">
                <c:v>18:Q4</c:v>
              </c:pt>
              <c:pt idx="64">
                <c:v>19:Q1</c:v>
              </c:pt>
              <c:pt idx="65">
                <c:v>19:Q2</c:v>
              </c:pt>
              <c:pt idx="66">
                <c:v>19:Q3</c:v>
              </c:pt>
              <c:pt idx="67">
                <c:v>19:Q4</c:v>
              </c:pt>
              <c:pt idx="68">
                <c:v>20:Q1</c:v>
              </c:pt>
              <c:pt idx="69">
                <c:v>20:Q2</c:v>
              </c:pt>
              <c:pt idx="70">
                <c:v>20:Q3</c:v>
              </c:pt>
              <c:pt idx="71">
                <c:v>20:Q4</c:v>
              </c:pt>
              <c:pt idx="72">
                <c:v>21:Q1</c:v>
              </c:pt>
              <c:pt idx="73">
                <c:v>21:Q2</c:v>
              </c:pt>
              <c:pt idx="74">
                <c:v>21:Q3</c:v>
              </c:pt>
              <c:pt idx="75">
                <c:v>21:Q4</c:v>
              </c:pt>
              <c:pt idx="76">
                <c:v>22:Q1</c:v>
              </c:pt>
              <c:pt idx="77">
                <c:v>22:Q2</c:v>
              </c:pt>
              <c:pt idx="78">
                <c:v>22:Q3</c:v>
              </c:pt>
              <c:pt idx="79">
                <c:v>22:Q4</c:v>
              </c:pt>
              <c:pt idx="80">
                <c:v>23:Q1</c:v>
              </c:pt>
              <c:pt idx="81">
                <c:v>23:Q2</c:v>
              </c:pt>
              <c:pt idx="82">
                <c:v>23:Q3</c:v>
              </c:pt>
              <c:pt idx="83">
                <c:v>23:Q4</c:v>
              </c:pt>
            </c:strLit>
          </c:cat>
          <c:val>
            <c:numLit>
              <c:formatCode>0.00</c:formatCode>
              <c:ptCount val="84"/>
              <c:pt idx="0">
                <c:v>12.321604758872699</c:v>
              </c:pt>
              <c:pt idx="1">
                <c:v>12.271632172883578</c:v>
              </c:pt>
              <c:pt idx="2">
                <c:v>11.739065435221463</c:v>
              </c:pt>
              <c:pt idx="3">
                <c:v>11.560761541814797</c:v>
              </c:pt>
              <c:pt idx="4">
                <c:v>10.893744110865017</c:v>
              </c:pt>
              <c:pt idx="5">
                <c:v>10.477981960676656</c:v>
              </c:pt>
              <c:pt idx="6">
                <c:v>10.199233080116771</c:v>
              </c:pt>
              <c:pt idx="7">
                <c:v>9.8534178980611244</c:v>
              </c:pt>
              <c:pt idx="8">
                <c:v>9.3540205787829311</c:v>
              </c:pt>
              <c:pt idx="9">
                <c:v>9.1027235618796798</c:v>
              </c:pt>
              <c:pt idx="10">
                <c:v>9.2538810447289102</c:v>
              </c:pt>
              <c:pt idx="11">
                <c:v>8.6276883486694764</c:v>
              </c:pt>
              <c:pt idx="12">
                <c:v>8.5762673628822217</c:v>
              </c:pt>
              <c:pt idx="13">
                <c:v>8.4464712182666268</c:v>
              </c:pt>
              <c:pt idx="14">
                <c:v>8.3835834581816648</c:v>
              </c:pt>
              <c:pt idx="15">
                <c:v>8.7560082820686134</c:v>
              </c:pt>
              <c:pt idx="16">
                <c:v>9.0505054617278304</c:v>
              </c:pt>
              <c:pt idx="17">
                <c:v>9.3204865204111833</c:v>
              </c:pt>
              <c:pt idx="18">
                <c:v>9.2868062759652084</c:v>
              </c:pt>
              <c:pt idx="19">
                <c:v>9.703847637759246</c:v>
              </c:pt>
              <c:pt idx="20">
                <c:v>10.129629213806982</c:v>
              </c:pt>
              <c:pt idx="21">
                <c:v>10.425539600059148</c:v>
              </c:pt>
              <c:pt idx="22">
                <c:v>10.946098890714902</c:v>
              </c:pt>
              <c:pt idx="23">
                <c:v>11.844553191937395</c:v>
              </c:pt>
              <c:pt idx="24">
                <c:v>12.654486809402357</c:v>
              </c:pt>
              <c:pt idx="25">
                <c:v>13.358753585734387</c:v>
              </c:pt>
              <c:pt idx="26">
                <c:v>13.767075987319103</c:v>
              </c:pt>
              <c:pt idx="27">
                <c:v>13.780099541226987</c:v>
              </c:pt>
              <c:pt idx="28">
                <c:v>13.264419401014996</c:v>
              </c:pt>
              <c:pt idx="29">
                <c:v>12.928543705147444</c:v>
              </c:pt>
              <c:pt idx="30">
                <c:v>12.108540099438692</c:v>
              </c:pt>
              <c:pt idx="31">
                <c:v>10.743939863381406</c:v>
              </c:pt>
              <c:pt idx="32">
                <c:v>9.7056419521923907</c:v>
              </c:pt>
              <c:pt idx="33">
                <c:v>8.5789146728283452</c:v>
              </c:pt>
              <c:pt idx="34">
                <c:v>8.0805129068380452</c:v>
              </c:pt>
              <c:pt idx="35">
                <c:v>7.6368144822318937</c:v>
              </c:pt>
              <c:pt idx="36">
                <c:v>7.2395942524610639</c:v>
              </c:pt>
              <c:pt idx="37">
                <c:v>6.950209325291949</c:v>
              </c:pt>
              <c:pt idx="38">
                <c:v>6.5788233487739127</c:v>
              </c:pt>
              <c:pt idx="39">
                <c:v>6.3645211211529817</c:v>
              </c:pt>
              <c:pt idx="40">
                <c:v>6.2248960638078641</c:v>
              </c:pt>
              <c:pt idx="41">
                <c:v>6.0885444308890717</c:v>
              </c:pt>
              <c:pt idx="42">
                <c:v>5.8198153725726733</c:v>
              </c:pt>
              <c:pt idx="43">
                <c:v>5.6326496278014071</c:v>
              </c:pt>
              <c:pt idx="44">
                <c:v>5.5233298498963492</c:v>
              </c:pt>
              <c:pt idx="45">
                <c:v>5.4743059578328248</c:v>
              </c:pt>
              <c:pt idx="46">
                <c:v>5.4184543004285715</c:v>
              </c:pt>
              <c:pt idx="47">
                <c:v>5.3466394869181073</c:v>
              </c:pt>
              <c:pt idx="48">
                <c:v>5.3009515499777224</c:v>
              </c:pt>
              <c:pt idx="49">
                <c:v>5.3187957071711898</c:v>
              </c:pt>
              <c:pt idx="50">
                <c:v>5.4486806613859766</c:v>
              </c:pt>
              <c:pt idx="51">
                <c:v>5.2735730635803097</c:v>
              </c:pt>
              <c:pt idx="52">
                <c:v>5.1474429997818385</c:v>
              </c:pt>
              <c:pt idx="53">
                <c:v>5.072593659109935</c:v>
              </c:pt>
              <c:pt idx="54">
                <c:v>5.1485259407395052</c:v>
              </c:pt>
              <c:pt idx="55">
                <c:v>5.5191629238335285</c:v>
              </c:pt>
              <c:pt idx="56">
                <c:v>5.904424774934931</c:v>
              </c:pt>
              <c:pt idx="57">
                <c:v>6.19</c:v>
              </c:pt>
              <c:pt idx="58">
                <c:v>6.33</c:v>
              </c:pt>
              <c:pt idx="59">
                <c:v>6.33</c:v>
              </c:pt>
              <c:pt idx="60">
                <c:v>6.42</c:v>
              </c:pt>
              <c:pt idx="61">
                <c:v>6.4</c:v>
              </c:pt>
              <c:pt idx="62">
                <c:v>6.5</c:v>
              </c:pt>
              <c:pt idx="63">
                <c:v>6.65</c:v>
              </c:pt>
              <c:pt idx="64">
                <c:v>6.71</c:v>
              </c:pt>
              <c:pt idx="65">
                <c:v>6.86</c:v>
              </c:pt>
              <c:pt idx="66">
                <c:v>6.74</c:v>
              </c:pt>
              <c:pt idx="67">
                <c:v>6.95</c:v>
              </c:pt>
              <c:pt idx="68">
                <c:v>6.84</c:v>
              </c:pt>
              <c:pt idx="69">
                <c:v>6.2</c:v>
              </c:pt>
              <c:pt idx="70">
                <c:v>5.7</c:v>
              </c:pt>
              <c:pt idx="71">
                <c:v>5.12</c:v>
              </c:pt>
              <c:pt idx="72">
                <c:v>4.55</c:v>
              </c:pt>
              <c:pt idx="73">
                <c:v>4.3600000000000003</c:v>
              </c:pt>
              <c:pt idx="74">
                <c:v>4.3099999999999996</c:v>
              </c:pt>
              <c:pt idx="75">
                <c:v>4.0999999999999996</c:v>
              </c:pt>
              <c:pt idx="76">
                <c:v>4.2699999999999996</c:v>
              </c:pt>
              <c:pt idx="77">
                <c:v>4.76</c:v>
              </c:pt>
              <c:pt idx="78">
                <c:v>5.24</c:v>
              </c:pt>
              <c:pt idx="79">
                <c:v>5.87</c:v>
              </c:pt>
              <c:pt idx="80">
                <c:v>6.51</c:v>
              </c:pt>
              <c:pt idx="81">
                <c:v>7.2</c:v>
              </c:pt>
              <c:pt idx="82">
                <c:v>8.01</c:v>
              </c:pt>
              <c:pt idx="83">
                <c:v>8.52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0-0248-0A4F-8600-11CF85B4BD5E}"/>
            </c:ext>
          </c:extLst>
        </c:ser>
        <c:ser>
          <c:idx val="4"/>
          <c:order val="2"/>
          <c:tx>
            <c:v>HELOC</c:v>
          </c:tx>
          <c:spPr>
            <a:ln w="50800">
              <a:solidFill>
                <a:schemeClr val="accent4"/>
              </a:solidFill>
            </a:ln>
          </c:spPr>
          <c:marker>
            <c:symbol val="none"/>
          </c:marker>
          <c:cat>
            <c:strLit>
              <c:ptCount val="84"/>
              <c:pt idx="0">
                <c:v>03:Q1</c:v>
              </c:pt>
              <c:pt idx="1">
                <c:v>03:Q2</c:v>
              </c:pt>
              <c:pt idx="2">
                <c:v>03:Q3</c:v>
              </c:pt>
              <c:pt idx="3">
                <c:v>03:Q4</c:v>
              </c:pt>
              <c:pt idx="4">
                <c:v>04:Q1</c:v>
              </c:pt>
              <c:pt idx="5">
                <c:v>04:Q2</c:v>
              </c:pt>
              <c:pt idx="6">
                <c:v>04:Q3</c:v>
              </c:pt>
              <c:pt idx="7">
                <c:v>04:Q4</c:v>
              </c:pt>
              <c:pt idx="8">
                <c:v>05:Q1</c:v>
              </c:pt>
              <c:pt idx="9">
                <c:v>05:Q2</c:v>
              </c:pt>
              <c:pt idx="10">
                <c:v>05:Q3</c:v>
              </c:pt>
              <c:pt idx="11">
                <c:v>05:Q4</c:v>
              </c:pt>
              <c:pt idx="12">
                <c:v>06:Q1</c:v>
              </c:pt>
              <c:pt idx="13">
                <c:v>06:Q2</c:v>
              </c:pt>
              <c:pt idx="14">
                <c:v>06:Q3</c:v>
              </c:pt>
              <c:pt idx="15">
                <c:v>06:Q4</c:v>
              </c:pt>
              <c:pt idx="16">
                <c:v>07:Q1</c:v>
              </c:pt>
              <c:pt idx="17">
                <c:v>07:Q2</c:v>
              </c:pt>
              <c:pt idx="18">
                <c:v>07:Q3</c:v>
              </c:pt>
              <c:pt idx="19">
                <c:v>07:Q4</c:v>
              </c:pt>
              <c:pt idx="20">
                <c:v>08:Q1</c:v>
              </c:pt>
              <c:pt idx="21">
                <c:v>08:Q2</c:v>
              </c:pt>
              <c:pt idx="22">
                <c:v>08:Q3</c:v>
              </c:pt>
              <c:pt idx="23">
                <c:v>08:Q4</c:v>
              </c:pt>
              <c:pt idx="24">
                <c:v>09:Q1</c:v>
              </c:pt>
              <c:pt idx="25">
                <c:v>09:Q2</c:v>
              </c:pt>
              <c:pt idx="26">
                <c:v>09:Q3</c:v>
              </c:pt>
              <c:pt idx="27">
                <c:v>09:Q4</c:v>
              </c:pt>
              <c:pt idx="28">
                <c:v>10:Q1</c:v>
              </c:pt>
              <c:pt idx="29">
                <c:v>10:Q2</c:v>
              </c:pt>
              <c:pt idx="30">
                <c:v>10:Q3</c:v>
              </c:pt>
              <c:pt idx="31">
                <c:v>10:Q4</c:v>
              </c:pt>
              <c:pt idx="32">
                <c:v>11:Q1</c:v>
              </c:pt>
              <c:pt idx="33">
                <c:v>11:Q2</c:v>
              </c:pt>
              <c:pt idx="34">
                <c:v>11:Q3</c:v>
              </c:pt>
              <c:pt idx="35">
                <c:v>11:Q4</c:v>
              </c:pt>
              <c:pt idx="36">
                <c:v>12:Q1</c:v>
              </c:pt>
              <c:pt idx="37">
                <c:v>12:Q2</c:v>
              </c:pt>
              <c:pt idx="38">
                <c:v>12:Q3</c:v>
              </c:pt>
              <c:pt idx="39">
                <c:v>12:Q4</c:v>
              </c:pt>
              <c:pt idx="40">
                <c:v>13:Q1</c:v>
              </c:pt>
              <c:pt idx="41">
                <c:v>13:Q2</c:v>
              </c:pt>
              <c:pt idx="42">
                <c:v>13:Q3</c:v>
              </c:pt>
              <c:pt idx="43">
                <c:v>13:Q4</c:v>
              </c:pt>
              <c:pt idx="44">
                <c:v>14:Q1</c:v>
              </c:pt>
              <c:pt idx="45">
                <c:v>14:Q2</c:v>
              </c:pt>
              <c:pt idx="46">
                <c:v>14:Q3</c:v>
              </c:pt>
              <c:pt idx="47">
                <c:v>14:Q4</c:v>
              </c:pt>
              <c:pt idx="48">
                <c:v>15:Q1</c:v>
              </c:pt>
              <c:pt idx="49">
                <c:v>15:Q2</c:v>
              </c:pt>
              <c:pt idx="50">
                <c:v>15:Q3</c:v>
              </c:pt>
              <c:pt idx="51">
                <c:v>15:Q4</c:v>
              </c:pt>
              <c:pt idx="52">
                <c:v>16:Q1</c:v>
              </c:pt>
              <c:pt idx="53">
                <c:v>16:Q2</c:v>
              </c:pt>
              <c:pt idx="54">
                <c:v>16:Q3</c:v>
              </c:pt>
              <c:pt idx="55">
                <c:v>16:Q4</c:v>
              </c:pt>
              <c:pt idx="56">
                <c:v>17:Q1</c:v>
              </c:pt>
              <c:pt idx="57">
                <c:v>17:Q2</c:v>
              </c:pt>
              <c:pt idx="58">
                <c:v>17:Q3</c:v>
              </c:pt>
              <c:pt idx="59">
                <c:v>17:Q4</c:v>
              </c:pt>
              <c:pt idx="60">
                <c:v>18:Q1</c:v>
              </c:pt>
              <c:pt idx="61">
                <c:v>18:Q2</c:v>
              </c:pt>
              <c:pt idx="62">
                <c:v>18:Q3</c:v>
              </c:pt>
              <c:pt idx="63">
                <c:v>18:Q4</c:v>
              </c:pt>
              <c:pt idx="64">
                <c:v>19:Q1</c:v>
              </c:pt>
              <c:pt idx="65">
                <c:v>19:Q2</c:v>
              </c:pt>
              <c:pt idx="66">
                <c:v>19:Q3</c:v>
              </c:pt>
              <c:pt idx="67">
                <c:v>19:Q4</c:v>
              </c:pt>
              <c:pt idx="68">
                <c:v>20:Q1</c:v>
              </c:pt>
              <c:pt idx="69">
                <c:v>20:Q2</c:v>
              </c:pt>
              <c:pt idx="70">
                <c:v>20:Q3</c:v>
              </c:pt>
              <c:pt idx="71">
                <c:v>20:Q4</c:v>
              </c:pt>
              <c:pt idx="72">
                <c:v>21:Q1</c:v>
              </c:pt>
              <c:pt idx="73">
                <c:v>21:Q2</c:v>
              </c:pt>
              <c:pt idx="74">
                <c:v>21:Q3</c:v>
              </c:pt>
              <c:pt idx="75">
                <c:v>21:Q4</c:v>
              </c:pt>
              <c:pt idx="76">
                <c:v>22:Q1</c:v>
              </c:pt>
              <c:pt idx="77">
                <c:v>22:Q2</c:v>
              </c:pt>
              <c:pt idx="78">
                <c:v>22:Q3</c:v>
              </c:pt>
              <c:pt idx="79">
                <c:v>22:Q4</c:v>
              </c:pt>
              <c:pt idx="80">
                <c:v>23:Q1</c:v>
              </c:pt>
              <c:pt idx="81">
                <c:v>23:Q2</c:v>
              </c:pt>
              <c:pt idx="82">
                <c:v>23:Q3</c:v>
              </c:pt>
              <c:pt idx="83">
                <c:v>23:Q4</c:v>
              </c:pt>
            </c:strLit>
          </c:cat>
          <c:val>
            <c:numLit>
              <c:formatCode>0.00</c:formatCode>
              <c:ptCount val="84"/>
              <c:pt idx="0">
                <c:v>2.9429599387259455</c:v>
              </c:pt>
              <c:pt idx="1">
                <c:v>2.6773400416703006</c:v>
              </c:pt>
              <c:pt idx="2">
                <c:v>2.5258120567882227</c:v>
              </c:pt>
              <c:pt idx="3">
                <c:v>2.0254662065177018</c:v>
              </c:pt>
              <c:pt idx="4">
                <c:v>1.9335568214044327</c:v>
              </c:pt>
              <c:pt idx="5">
                <c:v>1.9828834615013859</c:v>
              </c:pt>
              <c:pt idx="6">
                <c:v>1.8444282291471936</c:v>
              </c:pt>
              <c:pt idx="7">
                <c:v>2.0757118039214393</c:v>
              </c:pt>
              <c:pt idx="8">
                <c:v>2.1422593719946206</c:v>
              </c:pt>
              <c:pt idx="9">
                <c:v>2.0398193815050036</c:v>
              </c:pt>
              <c:pt idx="10">
                <c:v>2.0250021792943644</c:v>
              </c:pt>
              <c:pt idx="11">
                <c:v>1.8388907109414165</c:v>
              </c:pt>
              <c:pt idx="12">
                <c:v>1.9342817659490343</c:v>
              </c:pt>
              <c:pt idx="13">
                <c:v>2.3389576248563584</c:v>
              </c:pt>
              <c:pt idx="14">
                <c:v>2.636941048903136</c:v>
              </c:pt>
              <c:pt idx="15">
                <c:v>2.851751130788085</c:v>
              </c:pt>
              <c:pt idx="16">
                <c:v>3.2317907345773342</c:v>
              </c:pt>
              <c:pt idx="17">
                <c:v>3.3044370489355512</c:v>
              </c:pt>
              <c:pt idx="18">
                <c:v>3.6266597984655822</c:v>
              </c:pt>
              <c:pt idx="19">
                <c:v>4.3030888487626342</c:v>
              </c:pt>
              <c:pt idx="20">
                <c:v>4.8665422267876828</c:v>
              </c:pt>
              <c:pt idx="21">
                <c:v>5.6659262249004891</c:v>
              </c:pt>
              <c:pt idx="22">
                <c:v>6.6383162690506721</c:v>
              </c:pt>
              <c:pt idx="23">
                <c:v>7.3243656625039026</c:v>
              </c:pt>
              <c:pt idx="24">
                <c:v>7.5340804728556563</c:v>
              </c:pt>
              <c:pt idx="25">
                <c:v>7.5805645562727983</c:v>
              </c:pt>
              <c:pt idx="26">
                <c:v>7.1234869469209388</c:v>
              </c:pt>
              <c:pt idx="27">
                <c:v>6.6039081103826041</c:v>
              </c:pt>
              <c:pt idx="28">
                <c:v>6.1426871128487575</c:v>
              </c:pt>
              <c:pt idx="29">
                <c:v>5.5923231807975213</c:v>
              </c:pt>
              <c:pt idx="30">
                <c:v>5.3299924837596757</c:v>
              </c:pt>
              <c:pt idx="31">
                <c:v>5.0559151823149504</c:v>
              </c:pt>
              <c:pt idx="32">
                <c:v>4.8243153462458412</c:v>
              </c:pt>
              <c:pt idx="33">
                <c:v>4.5562271993993058</c:v>
              </c:pt>
              <c:pt idx="34">
                <c:v>4.7564542977226401</c:v>
              </c:pt>
              <c:pt idx="35">
                <c:v>4.3914072521743543</c:v>
              </c:pt>
              <c:pt idx="36">
                <c:v>4.3450426573773662</c:v>
              </c:pt>
              <c:pt idx="37">
                <c:v>4.3101802372133209</c:v>
              </c:pt>
              <c:pt idx="38">
                <c:v>3.4179109612922423</c:v>
              </c:pt>
              <c:pt idx="39">
                <c:v>3.4810074884223372</c:v>
              </c:pt>
              <c:pt idx="40">
                <c:v>3.1069838096068074</c:v>
              </c:pt>
              <c:pt idx="41">
                <c:v>3.0505238897326508</c:v>
              </c:pt>
              <c:pt idx="42">
                <c:v>3.3701111927595804</c:v>
              </c:pt>
              <c:pt idx="43">
                <c:v>3.1810275450840981</c:v>
              </c:pt>
              <c:pt idx="44">
                <c:v>3.5715520856602714</c:v>
              </c:pt>
              <c:pt idx="45">
                <c:v>3.5243066416025064</c:v>
              </c:pt>
              <c:pt idx="46">
                <c:v>3.3377087061237112</c:v>
              </c:pt>
              <c:pt idx="47">
                <c:v>3.1784114384289559</c:v>
              </c:pt>
              <c:pt idx="48">
                <c:v>2.8100265538999802</c:v>
              </c:pt>
              <c:pt idx="49">
                <c:v>2.4393537613211467</c:v>
              </c:pt>
              <c:pt idx="50">
                <c:v>2.4215404083525329</c:v>
              </c:pt>
              <c:pt idx="51">
                <c:v>2.5778311875335684</c:v>
              </c:pt>
              <c:pt idx="52">
                <c:v>2.3862473141502747</c:v>
              </c:pt>
              <c:pt idx="53">
                <c:v>3.172222318827596</c:v>
              </c:pt>
              <c:pt idx="54">
                <c:v>2.9513823781754751</c:v>
              </c:pt>
              <c:pt idx="55">
                <c:v>2.7283622993076215</c:v>
              </c:pt>
              <c:pt idx="56">
                <c:v>2.5240854895226237</c:v>
              </c:pt>
              <c:pt idx="57">
                <c:v>1.75</c:v>
              </c:pt>
              <c:pt idx="58">
                <c:v>2.11</c:v>
              </c:pt>
              <c:pt idx="59">
                <c:v>2.0499999999999998</c:v>
              </c:pt>
              <c:pt idx="60">
                <c:v>2.2200000000000002</c:v>
              </c:pt>
              <c:pt idx="61">
                <c:v>2.2599999999999998</c:v>
              </c:pt>
              <c:pt idx="62">
                <c:v>1.77</c:v>
              </c:pt>
              <c:pt idx="63">
                <c:v>1.75</c:v>
              </c:pt>
              <c:pt idx="64">
                <c:v>1.89</c:v>
              </c:pt>
              <c:pt idx="65">
                <c:v>1.9</c:v>
              </c:pt>
              <c:pt idx="66">
                <c:v>2.1</c:v>
              </c:pt>
              <c:pt idx="67">
                <c:v>2.11</c:v>
              </c:pt>
              <c:pt idx="68">
                <c:v>2.02</c:v>
              </c:pt>
              <c:pt idx="69">
                <c:v>2.0299999999999998</c:v>
              </c:pt>
              <c:pt idx="70">
                <c:v>1.73</c:v>
              </c:pt>
              <c:pt idx="71">
                <c:v>1.61</c:v>
              </c:pt>
              <c:pt idx="72">
                <c:v>1.39</c:v>
              </c:pt>
              <c:pt idx="73">
                <c:v>1.1399999999999999</c:v>
              </c:pt>
              <c:pt idx="74">
                <c:v>1.42</c:v>
              </c:pt>
              <c:pt idx="75">
                <c:v>1.57</c:v>
              </c:pt>
              <c:pt idx="76">
                <c:v>1.65</c:v>
              </c:pt>
              <c:pt idx="77">
                <c:v>2.31</c:v>
              </c:pt>
              <c:pt idx="78">
                <c:v>2.04</c:v>
              </c:pt>
              <c:pt idx="79">
                <c:v>1.95</c:v>
              </c:pt>
              <c:pt idx="80">
                <c:v>1.94</c:v>
              </c:pt>
              <c:pt idx="81">
                <c:v>1.48</c:v>
              </c:pt>
              <c:pt idx="82">
                <c:v>1.8</c:v>
              </c:pt>
              <c:pt idx="83">
                <c:v>2.0099999999999998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0248-0A4F-8600-11CF85B4BD5E}"/>
            </c:ext>
          </c:extLst>
        </c:ser>
        <c:ser>
          <c:idx val="5"/>
          <c:order val="3"/>
          <c:tx>
            <c:v>STUDENT LOAN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strLit>
              <c:ptCount val="84"/>
              <c:pt idx="0">
                <c:v>03:Q1</c:v>
              </c:pt>
              <c:pt idx="1">
                <c:v>03:Q2</c:v>
              </c:pt>
              <c:pt idx="2">
                <c:v>03:Q3</c:v>
              </c:pt>
              <c:pt idx="3">
                <c:v>03:Q4</c:v>
              </c:pt>
              <c:pt idx="4">
                <c:v>04:Q1</c:v>
              </c:pt>
              <c:pt idx="5">
                <c:v>04:Q2</c:v>
              </c:pt>
              <c:pt idx="6">
                <c:v>04:Q3</c:v>
              </c:pt>
              <c:pt idx="7">
                <c:v>04:Q4</c:v>
              </c:pt>
              <c:pt idx="8">
                <c:v>05:Q1</c:v>
              </c:pt>
              <c:pt idx="9">
                <c:v>05:Q2</c:v>
              </c:pt>
              <c:pt idx="10">
                <c:v>05:Q3</c:v>
              </c:pt>
              <c:pt idx="11">
                <c:v>05:Q4</c:v>
              </c:pt>
              <c:pt idx="12">
                <c:v>06:Q1</c:v>
              </c:pt>
              <c:pt idx="13">
                <c:v>06:Q2</c:v>
              </c:pt>
              <c:pt idx="14">
                <c:v>06:Q3</c:v>
              </c:pt>
              <c:pt idx="15">
                <c:v>06:Q4</c:v>
              </c:pt>
              <c:pt idx="16">
                <c:v>07:Q1</c:v>
              </c:pt>
              <c:pt idx="17">
                <c:v>07:Q2</c:v>
              </c:pt>
              <c:pt idx="18">
                <c:v>07:Q3</c:v>
              </c:pt>
              <c:pt idx="19">
                <c:v>07:Q4</c:v>
              </c:pt>
              <c:pt idx="20">
                <c:v>08:Q1</c:v>
              </c:pt>
              <c:pt idx="21">
                <c:v>08:Q2</c:v>
              </c:pt>
              <c:pt idx="22">
                <c:v>08:Q3</c:v>
              </c:pt>
              <c:pt idx="23">
                <c:v>08:Q4</c:v>
              </c:pt>
              <c:pt idx="24">
                <c:v>09:Q1</c:v>
              </c:pt>
              <c:pt idx="25">
                <c:v>09:Q2</c:v>
              </c:pt>
              <c:pt idx="26">
                <c:v>09:Q3</c:v>
              </c:pt>
              <c:pt idx="27">
                <c:v>09:Q4</c:v>
              </c:pt>
              <c:pt idx="28">
                <c:v>10:Q1</c:v>
              </c:pt>
              <c:pt idx="29">
                <c:v>10:Q2</c:v>
              </c:pt>
              <c:pt idx="30">
                <c:v>10:Q3</c:v>
              </c:pt>
              <c:pt idx="31">
                <c:v>10:Q4</c:v>
              </c:pt>
              <c:pt idx="32">
                <c:v>11:Q1</c:v>
              </c:pt>
              <c:pt idx="33">
                <c:v>11:Q2</c:v>
              </c:pt>
              <c:pt idx="34">
                <c:v>11:Q3</c:v>
              </c:pt>
              <c:pt idx="35">
                <c:v>11:Q4</c:v>
              </c:pt>
              <c:pt idx="36">
                <c:v>12:Q1</c:v>
              </c:pt>
              <c:pt idx="37">
                <c:v>12:Q2</c:v>
              </c:pt>
              <c:pt idx="38">
                <c:v>12:Q3</c:v>
              </c:pt>
              <c:pt idx="39">
                <c:v>12:Q4</c:v>
              </c:pt>
              <c:pt idx="40">
                <c:v>13:Q1</c:v>
              </c:pt>
              <c:pt idx="41">
                <c:v>13:Q2</c:v>
              </c:pt>
              <c:pt idx="42">
                <c:v>13:Q3</c:v>
              </c:pt>
              <c:pt idx="43">
                <c:v>13:Q4</c:v>
              </c:pt>
              <c:pt idx="44">
                <c:v>14:Q1</c:v>
              </c:pt>
              <c:pt idx="45">
                <c:v>14:Q2</c:v>
              </c:pt>
              <c:pt idx="46">
                <c:v>14:Q3</c:v>
              </c:pt>
              <c:pt idx="47">
                <c:v>14:Q4</c:v>
              </c:pt>
              <c:pt idx="48">
                <c:v>15:Q1</c:v>
              </c:pt>
              <c:pt idx="49">
                <c:v>15:Q2</c:v>
              </c:pt>
              <c:pt idx="50">
                <c:v>15:Q3</c:v>
              </c:pt>
              <c:pt idx="51">
                <c:v>15:Q4</c:v>
              </c:pt>
              <c:pt idx="52">
                <c:v>16:Q1</c:v>
              </c:pt>
              <c:pt idx="53">
                <c:v>16:Q2</c:v>
              </c:pt>
              <c:pt idx="54">
                <c:v>16:Q3</c:v>
              </c:pt>
              <c:pt idx="55">
                <c:v>16:Q4</c:v>
              </c:pt>
              <c:pt idx="56">
                <c:v>17:Q1</c:v>
              </c:pt>
              <c:pt idx="57">
                <c:v>17:Q2</c:v>
              </c:pt>
              <c:pt idx="58">
                <c:v>17:Q3</c:v>
              </c:pt>
              <c:pt idx="59">
                <c:v>17:Q4</c:v>
              </c:pt>
              <c:pt idx="60">
                <c:v>18:Q1</c:v>
              </c:pt>
              <c:pt idx="61">
                <c:v>18:Q2</c:v>
              </c:pt>
              <c:pt idx="62">
                <c:v>18:Q3</c:v>
              </c:pt>
              <c:pt idx="63">
                <c:v>18:Q4</c:v>
              </c:pt>
              <c:pt idx="64">
                <c:v>19:Q1</c:v>
              </c:pt>
              <c:pt idx="65">
                <c:v>19:Q2</c:v>
              </c:pt>
              <c:pt idx="66">
                <c:v>19:Q3</c:v>
              </c:pt>
              <c:pt idx="67">
                <c:v>19:Q4</c:v>
              </c:pt>
              <c:pt idx="68">
                <c:v>20:Q1</c:v>
              </c:pt>
              <c:pt idx="69">
                <c:v>20:Q2</c:v>
              </c:pt>
              <c:pt idx="70">
                <c:v>20:Q3</c:v>
              </c:pt>
              <c:pt idx="71">
                <c:v>20:Q4</c:v>
              </c:pt>
              <c:pt idx="72">
                <c:v>21:Q1</c:v>
              </c:pt>
              <c:pt idx="73">
                <c:v>21:Q2</c:v>
              </c:pt>
              <c:pt idx="74">
                <c:v>21:Q3</c:v>
              </c:pt>
              <c:pt idx="75">
                <c:v>21:Q4</c:v>
              </c:pt>
              <c:pt idx="76">
                <c:v>22:Q1</c:v>
              </c:pt>
              <c:pt idx="77">
                <c:v>22:Q2</c:v>
              </c:pt>
              <c:pt idx="78">
                <c:v>22:Q3</c:v>
              </c:pt>
              <c:pt idx="79">
                <c:v>22:Q4</c:v>
              </c:pt>
              <c:pt idx="80">
                <c:v>23:Q1</c:v>
              </c:pt>
              <c:pt idx="81">
                <c:v>23:Q2</c:v>
              </c:pt>
              <c:pt idx="82">
                <c:v>23:Q3</c:v>
              </c:pt>
              <c:pt idx="83">
                <c:v>23:Q4</c:v>
              </c:pt>
            </c:strLit>
          </c:cat>
          <c:val>
            <c:numLit>
              <c:formatCode>General</c:formatCode>
              <c:ptCount val="84"/>
              <c:pt idx="4" formatCode="0.00">
                <c:v>7.6096229472028263</c:v>
              </c:pt>
              <c:pt idx="5" formatCode="0.00">
                <c:v>7.2001247393175216</c:v>
              </c:pt>
              <c:pt idx="6" formatCode="0.00">
                <c:v>7.2787659305434387</c:v>
              </c:pt>
              <c:pt idx="7" formatCode="0.00">
                <c:v>7.6101901766547035</c:v>
              </c:pt>
              <c:pt idx="8" formatCode="0.00">
                <c:v>8.171659839377325</c:v>
              </c:pt>
              <c:pt idx="9" formatCode="0.00">
                <c:v>8.4711330340978055</c:v>
              </c:pt>
              <c:pt idx="10" formatCode="0.00">
                <c:v>9.0546483489021163</c:v>
              </c:pt>
              <c:pt idx="11" formatCode="0.00">
                <c:v>8.8794802393340131</c:v>
              </c:pt>
              <c:pt idx="12" formatCode="0.00">
                <c:v>8.8188920674501965</c:v>
              </c:pt>
              <c:pt idx="13" formatCode="0.00">
                <c:v>9.159497462387062</c:v>
              </c:pt>
              <c:pt idx="14" formatCode="0.00">
                <c:v>9.224775304077264</c:v>
              </c:pt>
              <c:pt idx="15" formatCode="0.00">
                <c:v>9.7503982329287275</c:v>
              </c:pt>
              <c:pt idx="16" formatCode="0.00">
                <c:v>9.8712304961136024</c:v>
              </c:pt>
              <c:pt idx="17" formatCode="0.00">
                <c:v>9.999351006122712</c:v>
              </c:pt>
              <c:pt idx="18" formatCode="0.00">
                <c:v>9.8170263706586969</c:v>
              </c:pt>
              <c:pt idx="19" formatCode="0.00">
                <c:v>9.8155354408815931</c:v>
              </c:pt>
              <c:pt idx="20" formatCode="0.00">
                <c:v>9.8465304159105873</c:v>
              </c:pt>
              <c:pt idx="21" formatCode="0.00">
                <c:v>9.28342530186465</c:v>
              </c:pt>
              <c:pt idx="22" formatCode="0.00">
                <c:v>9.5456742666494954</c:v>
              </c:pt>
              <c:pt idx="23" formatCode="0.00">
                <c:v>9.3811806329174612</c:v>
              </c:pt>
              <c:pt idx="24" formatCode="0.00">
                <c:v>9.3438060611391407</c:v>
              </c:pt>
              <c:pt idx="25" formatCode="0.00">
                <c:v>9.785744340806982</c:v>
              </c:pt>
              <c:pt idx="26" formatCode="0.00">
                <c:v>9.7091491726486936</c:v>
              </c:pt>
              <c:pt idx="27" formatCode="0.00">
                <c:v>10.17836554293763</c:v>
              </c:pt>
              <c:pt idx="28" formatCode="0.00">
                <c:v>10.360910466870941</c:v>
              </c:pt>
              <c:pt idx="29" formatCode="0.00">
                <c:v>10.69964202419504</c:v>
              </c:pt>
              <c:pt idx="30" formatCode="0.00">
                <c:v>10.851896980739088</c:v>
              </c:pt>
              <c:pt idx="31" formatCode="0.00">
                <c:v>10.451633113907683</c:v>
              </c:pt>
              <c:pt idx="32" formatCode="0.00">
                <c:v>10.581053301643463</c:v>
              </c:pt>
              <c:pt idx="33" formatCode="0.00">
                <c:v>10.345761579814821</c:v>
              </c:pt>
              <c:pt idx="34" formatCode="0.00">
                <c:v>10.603739889695877</c:v>
              </c:pt>
              <c:pt idx="35" formatCode="0.00">
                <c:v>10.643994624301031</c:v>
              </c:pt>
              <c:pt idx="36" formatCode="0.00">
                <c:v>10.355376034592108</c:v>
              </c:pt>
              <c:pt idx="37" formatCode="0.00">
                <c:v>10.911786875229899</c:v>
              </c:pt>
              <c:pt idx="38" formatCode="0.00">
                <c:v>11.118941249179938</c:v>
              </c:pt>
              <c:pt idx="39" formatCode="0.00">
                <c:v>11.389965672177958</c:v>
              </c:pt>
              <c:pt idx="40" formatCode="0.00">
                <c:v>11.623737171499553</c:v>
              </c:pt>
              <c:pt idx="41" formatCode="0.00">
                <c:v>11.085593425904182</c:v>
              </c:pt>
              <c:pt idx="42" formatCode="0.00">
                <c:v>11.010928327131079</c:v>
              </c:pt>
              <c:pt idx="43" formatCode="0.00">
                <c:v>11.329315939043488</c:v>
              </c:pt>
              <c:pt idx="44" formatCode="0.00">
                <c:v>11.465638120737159</c:v>
              </c:pt>
              <c:pt idx="45" formatCode="0.00">
                <c:v>11.582798439045444</c:v>
              </c:pt>
              <c:pt idx="46" formatCode="0.00">
                <c:v>11.498868891508538</c:v>
              </c:pt>
              <c:pt idx="47" formatCode="0.00">
                <c:v>11.123268103970174</c:v>
              </c:pt>
              <c:pt idx="48" formatCode="0.00">
                <c:v>10.810517733243968</c:v>
              </c:pt>
              <c:pt idx="49" formatCode="0.00">
                <c:v>10.741010414672678</c:v>
              </c:pt>
              <c:pt idx="50" formatCode="0.00">
                <c:v>10.466164024756168</c:v>
              </c:pt>
              <c:pt idx="51" formatCode="0.00">
                <c:v>10.461616654077869</c:v>
              </c:pt>
              <c:pt idx="52" formatCode="0.00">
                <c:v>10.163265847301975</c:v>
              </c:pt>
              <c:pt idx="53" formatCode="0.00">
                <c:v>9.8775270544943012</c:v>
              </c:pt>
              <c:pt idx="54" formatCode="0.00">
                <c:v>9.8823541277621914</c:v>
              </c:pt>
              <c:pt idx="55" formatCode="0.00">
                <c:v>9.7982165716931409</c:v>
              </c:pt>
              <c:pt idx="56" formatCode="0.00">
                <c:v>9.9980488104571386</c:v>
              </c:pt>
              <c:pt idx="57" formatCode="0.00">
                <c:v>10.130000000000001</c:v>
              </c:pt>
              <c:pt idx="58" formatCode="0.00">
                <c:v>10.02</c:v>
              </c:pt>
              <c:pt idx="59" formatCode="0.00">
                <c:v>9.6099996566772461</c:v>
              </c:pt>
              <c:pt idx="60" formatCode="0.00">
                <c:v>9.18</c:v>
              </c:pt>
              <c:pt idx="61" formatCode="0.00">
                <c:v>8.84</c:v>
              </c:pt>
              <c:pt idx="62" formatCode="0.00">
                <c:v>9.2100000000000009</c:v>
              </c:pt>
              <c:pt idx="63" formatCode="0.00">
                <c:v>9.08</c:v>
              </c:pt>
              <c:pt idx="64" formatCode="0.00">
                <c:v>9.5399999999999991</c:v>
              </c:pt>
              <c:pt idx="65" formatCode="0.00">
                <c:v>10.01</c:v>
              </c:pt>
              <c:pt idx="66" formatCode="0.00">
                <c:v>9.44</c:v>
              </c:pt>
              <c:pt idx="67" formatCode="0.00">
                <c:v>9.44</c:v>
              </c:pt>
              <c:pt idx="68" formatCode="0.00">
                <c:v>9.0500000000000007</c:v>
              </c:pt>
              <c:pt idx="69" formatCode="0.00">
                <c:v>6.63</c:v>
              </c:pt>
              <c:pt idx="70" formatCode="0.00">
                <c:v>4.54</c:v>
              </c:pt>
              <c:pt idx="71" formatCode="0.00">
                <c:v>2.91</c:v>
              </c:pt>
              <c:pt idx="72" formatCode="0.00">
                <c:v>1.18</c:v>
              </c:pt>
              <c:pt idx="73" formatCode="0.00">
                <c:v>1.2</c:v>
              </c:pt>
              <c:pt idx="74" formatCode="0.00">
                <c:v>1.25</c:v>
              </c:pt>
              <c:pt idx="75" formatCode="0.00">
                <c:v>1.0900000000000001</c:v>
              </c:pt>
              <c:pt idx="76" formatCode="0.00">
                <c:v>1.05</c:v>
              </c:pt>
              <c:pt idx="77" formatCode="0.00">
                <c:v>1.1299999999999999</c:v>
              </c:pt>
              <c:pt idx="78" formatCode="0.00">
                <c:v>1.17</c:v>
              </c:pt>
              <c:pt idx="79" formatCode="0.00">
                <c:v>1.18</c:v>
              </c:pt>
              <c:pt idx="80" formatCode="0.00">
                <c:v>1.06</c:v>
              </c:pt>
              <c:pt idx="81" formatCode="0.00">
                <c:v>1.01</c:v>
              </c:pt>
              <c:pt idx="82" formatCode="0.00">
                <c:v>0.92</c:v>
              </c:pt>
              <c:pt idx="83" formatCode="0.00">
                <c:v>0.95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0248-0A4F-8600-11CF85B4BD5E}"/>
            </c:ext>
          </c:extLst>
        </c:ser>
        <c:ser>
          <c:idx val="1"/>
          <c:order val="4"/>
          <c:tx>
            <c:v>AUTO</c:v>
          </c:tx>
          <c:spPr>
            <a:ln w="508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strLit>
              <c:ptCount val="84"/>
              <c:pt idx="0">
                <c:v>03:Q1</c:v>
              </c:pt>
              <c:pt idx="1">
                <c:v>03:Q2</c:v>
              </c:pt>
              <c:pt idx="2">
                <c:v>03:Q3</c:v>
              </c:pt>
              <c:pt idx="3">
                <c:v>03:Q4</c:v>
              </c:pt>
              <c:pt idx="4">
                <c:v>04:Q1</c:v>
              </c:pt>
              <c:pt idx="5">
                <c:v>04:Q2</c:v>
              </c:pt>
              <c:pt idx="6">
                <c:v>04:Q3</c:v>
              </c:pt>
              <c:pt idx="7">
                <c:v>04:Q4</c:v>
              </c:pt>
              <c:pt idx="8">
                <c:v>05:Q1</c:v>
              </c:pt>
              <c:pt idx="9">
                <c:v>05:Q2</c:v>
              </c:pt>
              <c:pt idx="10">
                <c:v>05:Q3</c:v>
              </c:pt>
              <c:pt idx="11">
                <c:v>05:Q4</c:v>
              </c:pt>
              <c:pt idx="12">
                <c:v>06:Q1</c:v>
              </c:pt>
              <c:pt idx="13">
                <c:v>06:Q2</c:v>
              </c:pt>
              <c:pt idx="14">
                <c:v>06:Q3</c:v>
              </c:pt>
              <c:pt idx="15">
                <c:v>06:Q4</c:v>
              </c:pt>
              <c:pt idx="16">
                <c:v>07:Q1</c:v>
              </c:pt>
              <c:pt idx="17">
                <c:v>07:Q2</c:v>
              </c:pt>
              <c:pt idx="18">
                <c:v>07:Q3</c:v>
              </c:pt>
              <c:pt idx="19">
                <c:v>07:Q4</c:v>
              </c:pt>
              <c:pt idx="20">
                <c:v>08:Q1</c:v>
              </c:pt>
              <c:pt idx="21">
                <c:v>08:Q2</c:v>
              </c:pt>
              <c:pt idx="22">
                <c:v>08:Q3</c:v>
              </c:pt>
              <c:pt idx="23">
                <c:v>08:Q4</c:v>
              </c:pt>
              <c:pt idx="24">
                <c:v>09:Q1</c:v>
              </c:pt>
              <c:pt idx="25">
                <c:v>09:Q2</c:v>
              </c:pt>
              <c:pt idx="26">
                <c:v>09:Q3</c:v>
              </c:pt>
              <c:pt idx="27">
                <c:v>09:Q4</c:v>
              </c:pt>
              <c:pt idx="28">
                <c:v>10:Q1</c:v>
              </c:pt>
              <c:pt idx="29">
                <c:v>10:Q2</c:v>
              </c:pt>
              <c:pt idx="30">
                <c:v>10:Q3</c:v>
              </c:pt>
              <c:pt idx="31">
                <c:v>10:Q4</c:v>
              </c:pt>
              <c:pt idx="32">
                <c:v>11:Q1</c:v>
              </c:pt>
              <c:pt idx="33">
                <c:v>11:Q2</c:v>
              </c:pt>
              <c:pt idx="34">
                <c:v>11:Q3</c:v>
              </c:pt>
              <c:pt idx="35">
                <c:v>11:Q4</c:v>
              </c:pt>
              <c:pt idx="36">
                <c:v>12:Q1</c:v>
              </c:pt>
              <c:pt idx="37">
                <c:v>12:Q2</c:v>
              </c:pt>
              <c:pt idx="38">
                <c:v>12:Q3</c:v>
              </c:pt>
              <c:pt idx="39">
                <c:v>12:Q4</c:v>
              </c:pt>
              <c:pt idx="40">
                <c:v>13:Q1</c:v>
              </c:pt>
              <c:pt idx="41">
                <c:v>13:Q2</c:v>
              </c:pt>
              <c:pt idx="42">
                <c:v>13:Q3</c:v>
              </c:pt>
              <c:pt idx="43">
                <c:v>13:Q4</c:v>
              </c:pt>
              <c:pt idx="44">
                <c:v>14:Q1</c:v>
              </c:pt>
              <c:pt idx="45">
                <c:v>14:Q2</c:v>
              </c:pt>
              <c:pt idx="46">
                <c:v>14:Q3</c:v>
              </c:pt>
              <c:pt idx="47">
                <c:v>14:Q4</c:v>
              </c:pt>
              <c:pt idx="48">
                <c:v>15:Q1</c:v>
              </c:pt>
              <c:pt idx="49">
                <c:v>15:Q2</c:v>
              </c:pt>
              <c:pt idx="50">
                <c:v>15:Q3</c:v>
              </c:pt>
              <c:pt idx="51">
                <c:v>15:Q4</c:v>
              </c:pt>
              <c:pt idx="52">
                <c:v>16:Q1</c:v>
              </c:pt>
              <c:pt idx="53">
                <c:v>16:Q2</c:v>
              </c:pt>
              <c:pt idx="54">
                <c:v>16:Q3</c:v>
              </c:pt>
              <c:pt idx="55">
                <c:v>16:Q4</c:v>
              </c:pt>
              <c:pt idx="56">
                <c:v>17:Q1</c:v>
              </c:pt>
              <c:pt idx="57">
                <c:v>17:Q2</c:v>
              </c:pt>
              <c:pt idx="58">
                <c:v>17:Q3</c:v>
              </c:pt>
              <c:pt idx="59">
                <c:v>17:Q4</c:v>
              </c:pt>
              <c:pt idx="60">
                <c:v>18:Q1</c:v>
              </c:pt>
              <c:pt idx="61">
                <c:v>18:Q2</c:v>
              </c:pt>
              <c:pt idx="62">
                <c:v>18:Q3</c:v>
              </c:pt>
              <c:pt idx="63">
                <c:v>18:Q4</c:v>
              </c:pt>
              <c:pt idx="64">
                <c:v>19:Q1</c:v>
              </c:pt>
              <c:pt idx="65">
                <c:v>19:Q2</c:v>
              </c:pt>
              <c:pt idx="66">
                <c:v>19:Q3</c:v>
              </c:pt>
              <c:pt idx="67">
                <c:v>19:Q4</c:v>
              </c:pt>
              <c:pt idx="68">
                <c:v>20:Q1</c:v>
              </c:pt>
              <c:pt idx="69">
                <c:v>20:Q2</c:v>
              </c:pt>
              <c:pt idx="70">
                <c:v>20:Q3</c:v>
              </c:pt>
              <c:pt idx="71">
                <c:v>20:Q4</c:v>
              </c:pt>
              <c:pt idx="72">
                <c:v>21:Q1</c:v>
              </c:pt>
              <c:pt idx="73">
                <c:v>21:Q2</c:v>
              </c:pt>
              <c:pt idx="74">
                <c:v>21:Q3</c:v>
              </c:pt>
              <c:pt idx="75">
                <c:v>21:Q4</c:v>
              </c:pt>
              <c:pt idx="76">
                <c:v>22:Q1</c:v>
              </c:pt>
              <c:pt idx="77">
                <c:v>22:Q2</c:v>
              </c:pt>
              <c:pt idx="78">
                <c:v>22:Q3</c:v>
              </c:pt>
              <c:pt idx="79">
                <c:v>22:Q4</c:v>
              </c:pt>
              <c:pt idx="80">
                <c:v>23:Q1</c:v>
              </c:pt>
              <c:pt idx="81">
                <c:v>23:Q2</c:v>
              </c:pt>
              <c:pt idx="82">
                <c:v>23:Q3</c:v>
              </c:pt>
              <c:pt idx="83">
                <c:v>23:Q4</c:v>
              </c:pt>
            </c:strLit>
          </c:cat>
          <c:val>
            <c:numLit>
              <c:formatCode>0.00</c:formatCode>
              <c:ptCount val="84"/>
              <c:pt idx="0">
                <c:v>8.570161563956189</c:v>
              </c:pt>
              <c:pt idx="1">
                <c:v>8.4974268718194566</c:v>
              </c:pt>
              <c:pt idx="2">
                <c:v>8.033500798059535</c:v>
              </c:pt>
              <c:pt idx="3">
                <c:v>7.7920189773094233</c:v>
              </c:pt>
              <c:pt idx="4">
                <c:v>7.4183132824098648</c:v>
              </c:pt>
              <c:pt idx="5">
                <c:v>7.2941364633025945</c:v>
              </c:pt>
              <c:pt idx="6">
                <c:v>7.1896072671723568</c:v>
              </c:pt>
              <c:pt idx="7">
                <c:v>6.9792120279026957</c:v>
              </c:pt>
              <c:pt idx="8">
                <c:v>6.7806228236511892</c:v>
              </c:pt>
              <c:pt idx="9">
                <c:v>6.6862323713176766</c:v>
              </c:pt>
              <c:pt idx="10">
                <c:v>7.1308896505492978</c:v>
              </c:pt>
              <c:pt idx="11">
                <c:v>7.3408083830782163</c:v>
              </c:pt>
              <c:pt idx="12">
                <c:v>7.6622427538583713</c:v>
              </c:pt>
              <c:pt idx="13">
                <c:v>8.2123770631747863</c:v>
              </c:pt>
              <c:pt idx="14">
                <c:v>8.3177176507215336</c:v>
              </c:pt>
              <c:pt idx="15">
                <c:v>8.6945819132572399</c:v>
              </c:pt>
              <c:pt idx="16">
                <c:v>8.7558082562643307</c:v>
              </c:pt>
              <c:pt idx="17">
                <c:v>8.8405695881707373</c:v>
              </c:pt>
              <c:pt idx="18">
                <c:v>9.1284576632444026</c:v>
              </c:pt>
              <c:pt idx="19">
                <c:v>9.4053500954011611</c:v>
              </c:pt>
              <c:pt idx="20">
                <c:v>9.7253700310821056</c:v>
              </c:pt>
              <c:pt idx="21">
                <c:v>9.9428896953473451</c:v>
              </c:pt>
              <c:pt idx="22">
                <c:v>10.175367905967985</c:v>
              </c:pt>
              <c:pt idx="23">
                <c:v>10.468382576700858</c:v>
              </c:pt>
              <c:pt idx="24">
                <c:v>10.615868078360812</c:v>
              </c:pt>
              <c:pt idx="25">
                <c:v>10.850396839167162</c:v>
              </c:pt>
              <c:pt idx="26">
                <c:v>10.795294214476684</c:v>
              </c:pt>
              <c:pt idx="27">
                <c:v>10.461105423505634</c:v>
              </c:pt>
              <c:pt idx="28">
                <c:v>10.220766874988557</c:v>
              </c:pt>
              <c:pt idx="29">
                <c:v>9.5526152634774562</c:v>
              </c:pt>
              <c:pt idx="30">
                <c:v>8.7358433696129794</c:v>
              </c:pt>
              <c:pt idx="31">
                <c:v>8.1964718011045221</c:v>
              </c:pt>
              <c:pt idx="32">
                <c:v>7.6266979800144101</c:v>
              </c:pt>
              <c:pt idx="33">
                <c:v>7.0533998505868016</c:v>
              </c:pt>
              <c:pt idx="34">
                <c:v>7.0256690880692112</c:v>
              </c:pt>
              <c:pt idx="35">
                <c:v>6.7703482522748226</c:v>
              </c:pt>
              <c:pt idx="36">
                <c:v>6.6658445145001393</c:v>
              </c:pt>
              <c:pt idx="37">
                <c:v>6.7332291068493211</c:v>
              </c:pt>
              <c:pt idx="38">
                <c:v>6.4112597661988016</c:v>
              </c:pt>
              <c:pt idx="39">
                <c:v>6.3767053841482904</c:v>
              </c:pt>
              <c:pt idx="40">
                <c:v>6.6154339673164158</c:v>
              </c:pt>
              <c:pt idx="41">
                <c:v>6.6491718483992521</c:v>
              </c:pt>
              <c:pt idx="42">
                <c:v>6.7867673069959711</c:v>
              </c:pt>
              <c:pt idx="43">
                <c:v>6.8504040781177498</c:v>
              </c:pt>
              <c:pt idx="44">
                <c:v>6.8595685230497496</c:v>
              </c:pt>
              <c:pt idx="45">
                <c:v>6.9118426671934685</c:v>
              </c:pt>
              <c:pt idx="46">
                <c:v>7.0958065285832221</c:v>
              </c:pt>
              <c:pt idx="47">
                <c:v>7.1549506065083772</c:v>
              </c:pt>
              <c:pt idx="48">
                <c:v>6.9297645375764549</c:v>
              </c:pt>
              <c:pt idx="49">
                <c:v>7.1146355035936821</c:v>
              </c:pt>
              <c:pt idx="50">
                <c:v>7.0548434080445031</c:v>
              </c:pt>
              <c:pt idx="51">
                <c:v>7.1307535423002282</c:v>
              </c:pt>
              <c:pt idx="52">
                <c:v>7.2682832007076872</c:v>
              </c:pt>
              <c:pt idx="53">
                <c:v>7.2762324065359536</c:v>
              </c:pt>
              <c:pt idx="54">
                <c:v>7.3534191429864491</c:v>
              </c:pt>
              <c:pt idx="55">
                <c:v>7.461240895358201</c:v>
              </c:pt>
              <c:pt idx="56">
                <c:v>7.3480373381999211</c:v>
              </c:pt>
              <c:pt idx="57">
                <c:v>7.45</c:v>
              </c:pt>
              <c:pt idx="58">
                <c:v>7.39</c:v>
              </c:pt>
              <c:pt idx="59">
                <c:v>7.21</c:v>
              </c:pt>
              <c:pt idx="60">
                <c:v>7.28</c:v>
              </c:pt>
              <c:pt idx="61">
                <c:v>7.15</c:v>
              </c:pt>
              <c:pt idx="62">
                <c:v>7.05</c:v>
              </c:pt>
              <c:pt idx="63">
                <c:v>7.09</c:v>
              </c:pt>
              <c:pt idx="64">
                <c:v>7.07</c:v>
              </c:pt>
              <c:pt idx="65">
                <c:v>6.93</c:v>
              </c:pt>
              <c:pt idx="66">
                <c:v>6.96</c:v>
              </c:pt>
              <c:pt idx="67">
                <c:v>6.91</c:v>
              </c:pt>
              <c:pt idx="68">
                <c:v>6.89</c:v>
              </c:pt>
              <c:pt idx="69">
                <c:v>6.29</c:v>
              </c:pt>
              <c:pt idx="70">
                <c:v>5.79</c:v>
              </c:pt>
              <c:pt idx="71">
                <c:v>5.45</c:v>
              </c:pt>
              <c:pt idx="72">
                <c:v>5.16</c:v>
              </c:pt>
              <c:pt idx="73">
                <c:v>5.08</c:v>
              </c:pt>
              <c:pt idx="74">
                <c:v>5</c:v>
              </c:pt>
              <c:pt idx="75">
                <c:v>4.96</c:v>
              </c:pt>
              <c:pt idx="76">
                <c:v>5.0999999999999996</c:v>
              </c:pt>
              <c:pt idx="77">
                <c:v>5.64</c:v>
              </c:pt>
              <c:pt idx="78">
                <c:v>6.21</c:v>
              </c:pt>
              <c:pt idx="79">
                <c:v>6.64</c:v>
              </c:pt>
              <c:pt idx="80">
                <c:v>6.88</c:v>
              </c:pt>
              <c:pt idx="81">
                <c:v>7.28</c:v>
              </c:pt>
              <c:pt idx="82">
                <c:v>7.39</c:v>
              </c:pt>
              <c:pt idx="83">
                <c:v>7.69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3-0248-0A4F-8600-11CF85B4B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618240"/>
        <c:axId val="506619776"/>
      </c:lineChart>
      <c:lineChart>
        <c:grouping val="standard"/>
        <c:varyColors val="0"/>
        <c:ser>
          <c:idx val="3"/>
          <c:order val="0"/>
          <c:tx>
            <c:v>MORTGAGE</c:v>
          </c:tx>
          <c:spPr>
            <a:ln w="50800">
              <a:solidFill>
                <a:srgbClr val="DAB014"/>
              </a:solidFill>
            </a:ln>
          </c:spPr>
          <c:marker>
            <c:symbol val="none"/>
          </c:marker>
          <c:cat>
            <c:strRef>
              <c:f>'Page 13 Data'!$A$6:$A$89</c:f>
              <c:strCache>
                <c:ptCount val="84"/>
                <c:pt idx="0">
                  <c:v>03:Q1</c:v>
                </c:pt>
                <c:pt idx="1">
                  <c:v>03:Q2</c:v>
                </c:pt>
                <c:pt idx="2">
                  <c:v>03:Q3</c:v>
                </c:pt>
                <c:pt idx="3">
                  <c:v>03:Q4</c:v>
                </c:pt>
                <c:pt idx="4">
                  <c:v>04:Q1</c:v>
                </c:pt>
                <c:pt idx="5">
                  <c:v>04:Q2</c:v>
                </c:pt>
                <c:pt idx="6">
                  <c:v>04:Q3</c:v>
                </c:pt>
                <c:pt idx="7">
                  <c:v>04:Q4</c:v>
                </c:pt>
                <c:pt idx="8">
                  <c:v>05:Q1</c:v>
                </c:pt>
                <c:pt idx="9">
                  <c:v>05:Q2</c:v>
                </c:pt>
                <c:pt idx="10">
                  <c:v>05:Q3</c:v>
                </c:pt>
                <c:pt idx="11">
                  <c:v>05:Q4</c:v>
                </c:pt>
                <c:pt idx="12">
                  <c:v>06:Q1</c:v>
                </c:pt>
                <c:pt idx="13">
                  <c:v>06:Q2</c:v>
                </c:pt>
                <c:pt idx="14">
                  <c:v>06:Q3</c:v>
                </c:pt>
                <c:pt idx="15">
                  <c:v>06:Q4</c:v>
                </c:pt>
                <c:pt idx="16">
                  <c:v>07:Q1</c:v>
                </c:pt>
                <c:pt idx="17">
                  <c:v>07:Q2</c:v>
                </c:pt>
                <c:pt idx="18">
                  <c:v>07:Q3</c:v>
                </c:pt>
                <c:pt idx="19">
                  <c:v>07:Q4</c:v>
                </c:pt>
                <c:pt idx="20">
                  <c:v>08:Q1</c:v>
                </c:pt>
                <c:pt idx="21">
                  <c:v>08:Q2</c:v>
                </c:pt>
                <c:pt idx="22">
                  <c:v>08:Q3</c:v>
                </c:pt>
                <c:pt idx="23">
                  <c:v>08:Q4</c:v>
                </c:pt>
                <c:pt idx="24">
                  <c:v>09:Q1</c:v>
                </c:pt>
                <c:pt idx="25">
                  <c:v>09:Q2</c:v>
                </c:pt>
                <c:pt idx="26">
                  <c:v>09:Q3</c:v>
                </c:pt>
                <c:pt idx="27">
                  <c:v>09:Q4</c:v>
                </c:pt>
                <c:pt idx="28">
                  <c:v>10:Q1</c:v>
                </c:pt>
                <c:pt idx="29">
                  <c:v>10:Q2</c:v>
                </c:pt>
                <c:pt idx="30">
                  <c:v>10:Q3</c:v>
                </c:pt>
                <c:pt idx="31">
                  <c:v>10:Q4</c:v>
                </c:pt>
                <c:pt idx="32">
                  <c:v>11:Q1</c:v>
                </c:pt>
                <c:pt idx="33">
                  <c:v>11:Q2</c:v>
                </c:pt>
                <c:pt idx="34">
                  <c:v>11:Q3</c:v>
                </c:pt>
                <c:pt idx="35">
                  <c:v>11:Q4</c:v>
                </c:pt>
                <c:pt idx="36">
                  <c:v>12:Q1</c:v>
                </c:pt>
                <c:pt idx="37">
                  <c:v>12:Q2</c:v>
                </c:pt>
                <c:pt idx="38">
                  <c:v>12:Q3</c:v>
                </c:pt>
                <c:pt idx="39">
                  <c:v>12:Q4</c:v>
                </c:pt>
                <c:pt idx="40">
                  <c:v>13:Q1</c:v>
                </c:pt>
                <c:pt idx="41">
                  <c:v>13:Q2</c:v>
                </c:pt>
                <c:pt idx="42">
                  <c:v>13:Q3</c:v>
                </c:pt>
                <c:pt idx="43">
                  <c:v>13:Q4</c:v>
                </c:pt>
                <c:pt idx="44">
                  <c:v>14:Q1</c:v>
                </c:pt>
                <c:pt idx="45">
                  <c:v>14:Q2</c:v>
                </c:pt>
                <c:pt idx="46">
                  <c:v>14:Q3</c:v>
                </c:pt>
                <c:pt idx="47">
                  <c:v>14:Q4</c:v>
                </c:pt>
                <c:pt idx="48">
                  <c:v>15:Q1</c:v>
                </c:pt>
                <c:pt idx="49">
                  <c:v>15:Q2</c:v>
                </c:pt>
                <c:pt idx="50">
                  <c:v>15:Q3</c:v>
                </c:pt>
                <c:pt idx="51">
                  <c:v>15:Q4</c:v>
                </c:pt>
                <c:pt idx="52">
                  <c:v>16:Q1</c:v>
                </c:pt>
                <c:pt idx="53">
                  <c:v>16:Q2</c:v>
                </c:pt>
                <c:pt idx="54">
                  <c:v>16:Q3</c:v>
                </c:pt>
                <c:pt idx="55">
                  <c:v>16:Q4</c:v>
                </c:pt>
                <c:pt idx="56">
                  <c:v>17:Q1</c:v>
                </c:pt>
                <c:pt idx="57">
                  <c:v>17:Q2</c:v>
                </c:pt>
                <c:pt idx="58">
                  <c:v>17:Q3</c:v>
                </c:pt>
                <c:pt idx="59">
                  <c:v>17:Q4</c:v>
                </c:pt>
                <c:pt idx="60">
                  <c:v>18:Q1</c:v>
                </c:pt>
                <c:pt idx="61">
                  <c:v>18:Q2</c:v>
                </c:pt>
                <c:pt idx="62">
                  <c:v>18:Q3</c:v>
                </c:pt>
                <c:pt idx="63">
                  <c:v>18:Q4</c:v>
                </c:pt>
                <c:pt idx="64">
                  <c:v>19:Q1</c:v>
                </c:pt>
                <c:pt idx="65">
                  <c:v>19:Q2</c:v>
                </c:pt>
                <c:pt idx="66">
                  <c:v>19:Q3</c:v>
                </c:pt>
                <c:pt idx="67">
                  <c:v>19:Q4</c:v>
                </c:pt>
                <c:pt idx="68">
                  <c:v>20:Q1</c:v>
                </c:pt>
                <c:pt idx="69">
                  <c:v>20:Q2</c:v>
                </c:pt>
                <c:pt idx="70">
                  <c:v>20:Q3</c:v>
                </c:pt>
                <c:pt idx="71">
                  <c:v>20:Q4</c:v>
                </c:pt>
                <c:pt idx="72">
                  <c:v>21:Q1</c:v>
                </c:pt>
                <c:pt idx="73">
                  <c:v>21:Q2</c:v>
                </c:pt>
                <c:pt idx="74">
                  <c:v>21:Q3</c:v>
                </c:pt>
                <c:pt idx="75">
                  <c:v>21:Q4</c:v>
                </c:pt>
                <c:pt idx="76">
                  <c:v>22:Q1</c:v>
                </c:pt>
                <c:pt idx="77">
                  <c:v>22:Q2</c:v>
                </c:pt>
                <c:pt idx="78">
                  <c:v>22:Q3</c:v>
                </c:pt>
                <c:pt idx="79">
                  <c:v>22:Q4</c:v>
                </c:pt>
                <c:pt idx="80">
                  <c:v>23:Q1</c:v>
                </c:pt>
                <c:pt idx="81">
                  <c:v>23:Q2</c:v>
                </c:pt>
                <c:pt idx="82">
                  <c:v>23:Q3</c:v>
                </c:pt>
                <c:pt idx="83">
                  <c:v>23:Q4</c:v>
                </c:pt>
              </c:strCache>
            </c:strRef>
          </c:cat>
          <c:val>
            <c:numLit>
              <c:formatCode>0.00</c:formatCode>
              <c:ptCount val="84"/>
              <c:pt idx="0">
                <c:v>5.3833735911240304</c:v>
              </c:pt>
              <c:pt idx="1">
                <c:v>5.5430651212499713</c:v>
              </c:pt>
              <c:pt idx="2">
                <c:v>5.2720007867957337</c:v>
              </c:pt>
              <c:pt idx="3">
                <c:v>5.2700553816695415</c:v>
              </c:pt>
              <c:pt idx="4">
                <c:v>5.0531026487754955</c:v>
              </c:pt>
              <c:pt idx="5">
                <c:v>5.0717742615647543</c:v>
              </c:pt>
              <c:pt idx="6">
                <c:v>4.9984348951447046</c:v>
              </c:pt>
              <c:pt idx="7">
                <c:v>4.8774859222912115</c:v>
              </c:pt>
              <c:pt idx="8">
                <c:v>4.7476642063700423</c:v>
              </c:pt>
              <c:pt idx="9">
                <c:v>4.6392976631605078</c:v>
              </c:pt>
              <c:pt idx="10">
                <c:v>4.6868940667569108</c:v>
              </c:pt>
              <c:pt idx="11">
                <c:v>4.6789383806848708</c:v>
              </c:pt>
              <c:pt idx="12">
                <c:v>4.7349219931251758</c:v>
              </c:pt>
              <c:pt idx="13">
                <c:v>4.8478975324191476</c:v>
              </c:pt>
              <c:pt idx="14">
                <c:v>5.0330014604060542</c:v>
              </c:pt>
              <c:pt idx="15">
                <c:v>5.453066630733181</c:v>
              </c:pt>
              <c:pt idx="16">
                <c:v>5.9874752823613733</c:v>
              </c:pt>
              <c:pt idx="17">
                <c:v>6.4614472883939182</c:v>
              </c:pt>
              <c:pt idx="18">
                <c:v>7.0888347479535057</c:v>
              </c:pt>
              <c:pt idx="19">
                <c:v>7.9864692574091647</c:v>
              </c:pt>
              <c:pt idx="20">
                <c:v>8.7155343785110855</c:v>
              </c:pt>
              <c:pt idx="21">
                <c:v>9.4984578143691287</c:v>
              </c:pt>
              <c:pt idx="22">
                <c:v>10.258324215261711</c:v>
              </c:pt>
              <c:pt idx="23">
                <c:v>11.208118063484449</c:v>
              </c:pt>
              <c:pt idx="24">
                <c:v>11.938152688541665</c:v>
              </c:pt>
              <c:pt idx="25">
                <c:v>12.398932021779407</c:v>
              </c:pt>
              <c:pt idx="26">
                <c:v>12.444504191284301</c:v>
              </c:pt>
              <c:pt idx="27">
                <c:v>11.663248317130313</c:v>
              </c:pt>
              <c:pt idx="28">
                <c:v>11.057883300667175</c:v>
              </c:pt>
              <c:pt idx="29">
                <c:v>10.315678897819364</c:v>
              </c:pt>
              <c:pt idx="30">
                <c:v>9.7078111483671243</c:v>
              </c:pt>
              <c:pt idx="31">
                <c:v>9.0905652698982351</c:v>
              </c:pt>
              <c:pt idx="32">
                <c:v>8.6361700535799262</c:v>
              </c:pt>
              <c:pt idx="33">
                <c:v>8.213112600525653</c:v>
              </c:pt>
              <c:pt idx="34">
                <c:v>8.199086146852288</c:v>
              </c:pt>
              <c:pt idx="35">
                <c:v>8.0181866856061621</c:v>
              </c:pt>
              <c:pt idx="36">
                <c:v>7.5689249963847223</c:v>
              </c:pt>
              <c:pt idx="37">
                <c:v>7.3076706214294784</c:v>
              </c:pt>
              <c:pt idx="38">
                <c:v>6.6856675511119983</c:v>
              </c:pt>
              <c:pt idx="39">
                <c:v>6.2991134483256976</c:v>
              </c:pt>
              <c:pt idx="40">
                <c:v>6.0439327256638569</c:v>
              </c:pt>
              <c:pt idx="41">
                <c:v>5.7307164445767711</c:v>
              </c:pt>
              <c:pt idx="42">
                <c:v>5.4683129622570492</c:v>
              </c:pt>
              <c:pt idx="43">
                <c:v>5.2499263779662382</c:v>
              </c:pt>
              <c:pt idx="44">
                <c:v>4.9170749152293585</c:v>
              </c:pt>
              <c:pt idx="45">
                <c:v>4.648476406785802</c:v>
              </c:pt>
              <c:pt idx="46">
                <c:v>4.4827573284988</c:v>
              </c:pt>
              <c:pt idx="47">
                <c:v>4.2040427127913933</c:v>
              </c:pt>
              <c:pt idx="48">
                <c:v>4.0464319977911405</c:v>
              </c:pt>
              <c:pt idx="49">
                <c:v>4.0930865862055965</c:v>
              </c:pt>
              <c:pt idx="50">
                <c:v>3.9353890945602621</c:v>
              </c:pt>
              <c:pt idx="51">
                <c:v>3.8520270184677337</c:v>
              </c:pt>
              <c:pt idx="52">
                <c:v>3.7020264947375177</c:v>
              </c:pt>
              <c:pt idx="53">
                <c:v>3.4274665945088274</c:v>
              </c:pt>
              <c:pt idx="54">
                <c:v>3.431511944258149</c:v>
              </c:pt>
              <c:pt idx="55">
                <c:v>3.3848576121031004</c:v>
              </c:pt>
              <c:pt idx="56">
                <c:v>3.5140525728723282</c:v>
              </c:pt>
              <c:pt idx="57">
                <c:v>3.61</c:v>
              </c:pt>
              <c:pt idx="58">
                <c:v>3.46</c:v>
              </c:pt>
              <c:pt idx="59">
                <c:v>3.4</c:v>
              </c:pt>
              <c:pt idx="60">
                <c:v>3.38</c:v>
              </c:pt>
              <c:pt idx="61">
                <c:v>3.41</c:v>
              </c:pt>
              <c:pt idx="62">
                <c:v>3.56</c:v>
              </c:pt>
              <c:pt idx="63">
                <c:v>3.55</c:v>
              </c:pt>
              <c:pt idx="64">
                <c:v>3.5</c:v>
              </c:pt>
              <c:pt idx="65">
                <c:v>3.43</c:v>
              </c:pt>
              <c:pt idx="66">
                <c:v>3.42</c:v>
              </c:pt>
              <c:pt idx="67">
                <c:v>3.5</c:v>
              </c:pt>
              <c:pt idx="68">
                <c:v>3.48</c:v>
              </c:pt>
              <c:pt idx="69">
                <c:v>3.1</c:v>
              </c:pt>
              <c:pt idx="70">
                <c:v>2.54</c:v>
              </c:pt>
              <c:pt idx="71">
                <c:v>1.98</c:v>
              </c:pt>
              <c:pt idx="72">
                <c:v>1.59</c:v>
              </c:pt>
              <c:pt idx="73">
                <c:v>1.45</c:v>
              </c:pt>
              <c:pt idx="74">
                <c:v>1.39</c:v>
              </c:pt>
              <c:pt idx="75">
                <c:v>1.57</c:v>
              </c:pt>
              <c:pt idx="76">
                <c:v>1.66</c:v>
              </c:pt>
              <c:pt idx="77">
                <c:v>1.9</c:v>
              </c:pt>
              <c:pt idx="78">
                <c:v>2.1</c:v>
              </c:pt>
              <c:pt idx="79">
                <c:v>2.25</c:v>
              </c:pt>
              <c:pt idx="80">
                <c:v>2.4300000000000002</c:v>
              </c:pt>
              <c:pt idx="81">
                <c:v>2.56</c:v>
              </c:pt>
              <c:pt idx="82">
                <c:v>2.8</c:v>
              </c:pt>
              <c:pt idx="83">
                <c:v>2.99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4-0248-0A4F-8600-11CF85B4B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621312"/>
        <c:axId val="506635392"/>
      </c:lineChart>
      <c:catAx>
        <c:axId val="506618240"/>
        <c:scaling>
          <c:orientation val="minMax"/>
        </c:scaling>
        <c:delete val="0"/>
        <c:axPos val="b"/>
        <c:numFmt formatCode="[$-409]yy:\Q&quot;1&quot;;@" sourceLinked="0"/>
        <c:majorTickMark val="in"/>
        <c:minorTickMark val="none"/>
        <c:tickLblPos val="nextTo"/>
        <c:txPr>
          <a:bodyPr rot="-3000000"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06619776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506619776"/>
        <c:scaling>
          <c:orientation val="minMax"/>
        </c:scaling>
        <c:delete val="0"/>
        <c:axPos val="l"/>
        <c:numFmt formatCode="0" sourceLinked="0"/>
        <c:majorTickMark val="in"/>
        <c:minorTickMark val="none"/>
        <c:tickLblPos val="nextTo"/>
        <c:spPr>
          <a:ln w="9525">
            <a:solidFill>
              <a:sysClr val="window" lastClr="FFFFFF">
                <a:lumMod val="50000"/>
              </a:sysClr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06618240"/>
        <c:crossesAt val="1"/>
        <c:crossBetween val="midCat"/>
      </c:valAx>
      <c:catAx>
        <c:axId val="506621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06635392"/>
        <c:crosses val="autoZero"/>
        <c:auto val="1"/>
        <c:lblAlgn val="ctr"/>
        <c:lblOffset val="100"/>
        <c:noMultiLvlLbl val="0"/>
      </c:catAx>
      <c:valAx>
        <c:axId val="506635392"/>
        <c:scaling>
          <c:orientation val="minMax"/>
          <c:max val="16"/>
          <c:min val="0"/>
        </c:scaling>
        <c:delete val="0"/>
        <c:axPos val="r"/>
        <c:numFmt formatCode="0" sourceLinked="0"/>
        <c:majorTickMark val="in"/>
        <c:min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06621312"/>
        <c:crosses val="max"/>
        <c:crossBetween val="between"/>
        <c:majorUnit val="2"/>
        <c:minorUnit val="1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99705470281232E-2"/>
          <c:y val="2.4365482233502538E-2"/>
          <c:w val="0.92231390518599399"/>
          <c:h val="0.65649338502737919"/>
        </c:manualLayout>
      </c:layout>
      <c:lineChart>
        <c:grouping val="standard"/>
        <c:varyColors val="0"/>
        <c:ser>
          <c:idx val="0"/>
          <c:order val="0"/>
          <c:tx>
            <c:v>CPI Shelter Price Index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Graph'!$A$46:$A$120</c:f>
              <c:numCache>
                <c:formatCode>[$-409]mmm\-yy;@</c:formatCode>
                <c:ptCount val="75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</c:numCache>
            </c:numRef>
          </c:cat>
          <c:val>
            <c:numRef>
              <c:f>'FRED Graph'!$D$46:$D$120</c:f>
              <c:numCache>
                <c:formatCode>0.00%</c:formatCode>
                <c:ptCount val="75"/>
                <c:pt idx="0">
                  <c:v>3.21204756117901E-2</c:v>
                </c:pt>
                <c:pt idx="1">
                  <c:v>3.1323100532010706E-2</c:v>
                </c:pt>
                <c:pt idx="2">
                  <c:v>3.3174921698100324E-2</c:v>
                </c:pt>
                <c:pt idx="3">
                  <c:v>3.3637540956445111E-2</c:v>
                </c:pt>
                <c:pt idx="4">
                  <c:v>3.4867992754527455E-2</c:v>
                </c:pt>
                <c:pt idx="5">
                  <c:v>3.3608667126491021E-2</c:v>
                </c:pt>
                <c:pt idx="6">
                  <c:v>3.4846611752375134E-2</c:v>
                </c:pt>
                <c:pt idx="7">
                  <c:v>3.3706474319513902E-2</c:v>
                </c:pt>
                <c:pt idx="8">
                  <c:v>3.283162780144866E-2</c:v>
                </c:pt>
                <c:pt idx="9">
                  <c:v>3.1953300045875377E-2</c:v>
                </c:pt>
                <c:pt idx="10">
                  <c:v>3.2674252728660091E-2</c:v>
                </c:pt>
                <c:pt idx="11">
                  <c:v>3.2291983546496983E-2</c:v>
                </c:pt>
                <c:pt idx="12">
                  <c:v>3.2318068633433006E-2</c:v>
                </c:pt>
                <c:pt idx="13">
                  <c:v>3.3736161359454009E-2</c:v>
                </c:pt>
                <c:pt idx="14">
                  <c:v>3.3694336267507508E-2</c:v>
                </c:pt>
                <c:pt idx="15">
                  <c:v>3.4381348363859976E-2</c:v>
                </c:pt>
                <c:pt idx="16">
                  <c:v>3.3419383437962358E-2</c:v>
                </c:pt>
                <c:pt idx="17">
                  <c:v>3.4989778778921954E-2</c:v>
                </c:pt>
                <c:pt idx="18">
                  <c:v>3.4686040207889013E-2</c:v>
                </c:pt>
                <c:pt idx="19">
                  <c:v>3.3507131552629854E-2</c:v>
                </c:pt>
                <c:pt idx="20">
                  <c:v>3.5108915816779662E-2</c:v>
                </c:pt>
                <c:pt idx="21">
                  <c:v>3.3615096673603295E-2</c:v>
                </c:pt>
                <c:pt idx="22">
                  <c:v>3.3249914064231945E-2</c:v>
                </c:pt>
                <c:pt idx="23">
                  <c:v>3.239011640198064E-2</c:v>
                </c:pt>
                <c:pt idx="24">
                  <c:v>3.3325452709869419E-2</c:v>
                </c:pt>
                <c:pt idx="25">
                  <c:v>3.3125595111092698E-2</c:v>
                </c:pt>
                <c:pt idx="26">
                  <c:v>3.0044212537571058E-2</c:v>
                </c:pt>
                <c:pt idx="27">
                  <c:v>2.610381437006426E-2</c:v>
                </c:pt>
                <c:pt idx="28">
                  <c:v>2.5588943103790784E-2</c:v>
                </c:pt>
                <c:pt idx="29">
                  <c:v>2.3720486990215672E-2</c:v>
                </c:pt>
                <c:pt idx="30">
                  <c:v>2.3401959000294958E-2</c:v>
                </c:pt>
                <c:pt idx="31">
                  <c:v>2.2991745268247321E-2</c:v>
                </c:pt>
                <c:pt idx="32">
                  <c:v>2.0501281135013816E-2</c:v>
                </c:pt>
                <c:pt idx="33">
                  <c:v>2.0345258538744249E-2</c:v>
                </c:pt>
                <c:pt idx="34">
                  <c:v>1.9105864210005929E-2</c:v>
                </c:pt>
                <c:pt idx="35">
                  <c:v>1.8376946131936744E-2</c:v>
                </c:pt>
                <c:pt idx="36">
                  <c:v>1.5947562879713217E-2</c:v>
                </c:pt>
                <c:pt idx="37">
                  <c:v>1.4493602409230144E-2</c:v>
                </c:pt>
                <c:pt idx="38">
                  <c:v>1.6941161970203567E-2</c:v>
                </c:pt>
                <c:pt idx="39">
                  <c:v>2.1016911540346461E-2</c:v>
                </c:pt>
                <c:pt idx="40">
                  <c:v>2.2010431659101437E-2</c:v>
                </c:pt>
                <c:pt idx="41">
                  <c:v>2.5536490575892135E-2</c:v>
                </c:pt>
                <c:pt idx="42">
                  <c:v>2.7802558607940675E-2</c:v>
                </c:pt>
                <c:pt idx="43">
                  <c:v>2.8205489264526706E-2</c:v>
                </c:pt>
                <c:pt idx="44">
                  <c:v>3.1530209059659642E-2</c:v>
                </c:pt>
                <c:pt idx="45">
                  <c:v>3.5053101967384315E-2</c:v>
                </c:pt>
                <c:pt idx="46">
                  <c:v>3.8749260160964694E-2</c:v>
                </c:pt>
                <c:pt idx="47">
                  <c:v>4.1842737844614675E-2</c:v>
                </c:pt>
                <c:pt idx="48">
                  <c:v>4.3567574476632176E-2</c:v>
                </c:pt>
                <c:pt idx="49">
                  <c:v>4.7462787242382065E-2</c:v>
                </c:pt>
                <c:pt idx="50">
                  <c:v>4.9488990494889862E-2</c:v>
                </c:pt>
                <c:pt idx="51">
                  <c:v>5.1238861117148371E-2</c:v>
                </c:pt>
                <c:pt idx="52">
                  <c:v>5.4317963655622137E-2</c:v>
                </c:pt>
                <c:pt idx="53">
                  <c:v>5.6116258796250484E-2</c:v>
                </c:pt>
                <c:pt idx="54">
                  <c:v>5.7790623452702583E-2</c:v>
                </c:pt>
                <c:pt idx="55">
                  <c:v>6.3467584432906232E-2</c:v>
                </c:pt>
                <c:pt idx="56">
                  <c:v>6.6217410123985188E-2</c:v>
                </c:pt>
                <c:pt idx="57">
                  <c:v>6.9121921709235146E-2</c:v>
                </c:pt>
                <c:pt idx="58">
                  <c:v>7.0824583302738775E-2</c:v>
                </c:pt>
                <c:pt idx="59">
                  <c:v>7.4206858636753026E-2</c:v>
                </c:pt>
                <c:pt idx="60">
                  <c:v>7.9000551166636068E-2</c:v>
                </c:pt>
                <c:pt idx="61">
                  <c:v>8.0988101246729283E-2</c:v>
                </c:pt>
                <c:pt idx="62">
                  <c:v>8.1572671682555553E-2</c:v>
                </c:pt>
                <c:pt idx="63">
                  <c:v>8.0942781826639942E-2</c:v>
                </c:pt>
                <c:pt idx="64">
                  <c:v>8.0177639765734554E-2</c:v>
                </c:pt>
                <c:pt idx="65">
                  <c:v>7.7985698036245665E-2</c:v>
                </c:pt>
                <c:pt idx="66">
                  <c:v>7.6734802065210328E-2</c:v>
                </c:pt>
                <c:pt idx="67">
                  <c:v>7.2728341629199944E-2</c:v>
                </c:pt>
                <c:pt idx="68">
                  <c:v>7.1564622823823143E-2</c:v>
                </c:pt>
                <c:pt idx="69">
                  <c:v>6.7313849754891075E-2</c:v>
                </c:pt>
                <c:pt idx="70">
                  <c:v>6.5303670708661166E-2</c:v>
                </c:pt>
                <c:pt idx="71">
                  <c:v>6.1632443056685915E-2</c:v>
                </c:pt>
                <c:pt idx="72">
                  <c:v>6.0683947794453408E-2</c:v>
                </c:pt>
                <c:pt idx="73">
                  <c:v>5.759642786224517E-2</c:v>
                </c:pt>
                <c:pt idx="74">
                  <c:v>5.6462548716032179E-2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06-4C90-B2B9-882630D5D412}"/>
            </c:ext>
          </c:extLst>
        </c:ser>
        <c:ser>
          <c:idx val="1"/>
          <c:order val="1"/>
          <c:tx>
            <c:v>Zillow Asking Rents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Graph'!$A$46:$A$120</c:f>
              <c:numCache>
                <c:formatCode>[$-409]mmm\-yy;@</c:formatCode>
                <c:ptCount val="75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</c:numCache>
            </c:numRef>
          </c:cat>
          <c:val>
            <c:numRef>
              <c:f>'FRED Graph'!$E$46:$E$120</c:f>
              <c:numCache>
                <c:formatCode>0.00%</c:formatCode>
                <c:ptCount val="75"/>
                <c:pt idx="0">
                  <c:v>4.5018154446824221E-2</c:v>
                </c:pt>
                <c:pt idx="1">
                  <c:v>4.3532510518151657E-2</c:v>
                </c:pt>
                <c:pt idx="2">
                  <c:v>4.2598640904222496E-2</c:v>
                </c:pt>
                <c:pt idx="3">
                  <c:v>4.0111941950039531E-2</c:v>
                </c:pt>
                <c:pt idx="4">
                  <c:v>4.0959611346996105E-2</c:v>
                </c:pt>
                <c:pt idx="5">
                  <c:v>4.0189891783073195E-2</c:v>
                </c:pt>
                <c:pt idx="6">
                  <c:v>4.0355278608014356E-2</c:v>
                </c:pt>
                <c:pt idx="7">
                  <c:v>4.0611053337138436E-2</c:v>
                </c:pt>
                <c:pt idx="8">
                  <c:v>4.1714421815394642E-2</c:v>
                </c:pt>
                <c:pt idx="9">
                  <c:v>4.1171035737037398E-2</c:v>
                </c:pt>
                <c:pt idx="10">
                  <c:v>4.1711650908492048E-2</c:v>
                </c:pt>
                <c:pt idx="11">
                  <c:v>4.2125402438461412E-2</c:v>
                </c:pt>
                <c:pt idx="12">
                  <c:v>4.2982989680734329E-2</c:v>
                </c:pt>
                <c:pt idx="13">
                  <c:v>4.2544291884560215E-2</c:v>
                </c:pt>
                <c:pt idx="14">
                  <c:v>4.1551595312496081E-2</c:v>
                </c:pt>
                <c:pt idx="15">
                  <c:v>4.1451572932168501E-2</c:v>
                </c:pt>
                <c:pt idx="16">
                  <c:v>4.1248878138506972E-2</c:v>
                </c:pt>
                <c:pt idx="17">
                  <c:v>4.1900142298388898E-2</c:v>
                </c:pt>
                <c:pt idx="18">
                  <c:v>4.2101482816587543E-2</c:v>
                </c:pt>
                <c:pt idx="19">
                  <c:v>4.2399110184439204E-2</c:v>
                </c:pt>
                <c:pt idx="20">
                  <c:v>4.2402278952076378E-2</c:v>
                </c:pt>
                <c:pt idx="21">
                  <c:v>4.282095429942645E-2</c:v>
                </c:pt>
                <c:pt idx="22">
                  <c:v>4.2592097709964971E-2</c:v>
                </c:pt>
                <c:pt idx="23">
                  <c:v>4.1578425040476263E-2</c:v>
                </c:pt>
                <c:pt idx="24">
                  <c:v>4.0754567570157274E-2</c:v>
                </c:pt>
                <c:pt idx="25">
                  <c:v>4.1039146079386413E-2</c:v>
                </c:pt>
                <c:pt idx="26">
                  <c:v>4.2042022148563563E-2</c:v>
                </c:pt>
                <c:pt idx="27">
                  <c:v>4.0424595550305309E-2</c:v>
                </c:pt>
                <c:pt idx="28">
                  <c:v>3.3427409419457765E-2</c:v>
                </c:pt>
                <c:pt idx="29">
                  <c:v>2.5613965750581169E-2</c:v>
                </c:pt>
                <c:pt idx="30">
                  <c:v>1.9863950244311868E-2</c:v>
                </c:pt>
                <c:pt idx="31">
                  <c:v>1.8991625675352397E-2</c:v>
                </c:pt>
                <c:pt idx="32">
                  <c:v>1.7660074519258995E-2</c:v>
                </c:pt>
                <c:pt idx="33">
                  <c:v>1.614279932111029E-2</c:v>
                </c:pt>
                <c:pt idx="34">
                  <c:v>1.5647916259629691E-2</c:v>
                </c:pt>
                <c:pt idx="35">
                  <c:v>1.6866108082092435E-2</c:v>
                </c:pt>
                <c:pt idx="36">
                  <c:v>1.7643188608426286E-2</c:v>
                </c:pt>
                <c:pt idx="37">
                  <c:v>1.7964779836554534E-2</c:v>
                </c:pt>
                <c:pt idx="38">
                  <c:v>1.8168805488884443E-2</c:v>
                </c:pt>
                <c:pt idx="39">
                  <c:v>2.2664641321864076E-2</c:v>
                </c:pt>
                <c:pt idx="40">
                  <c:v>3.6154403845711336E-2</c:v>
                </c:pt>
                <c:pt idx="41">
                  <c:v>5.5024928155618102E-2</c:v>
                </c:pt>
                <c:pt idx="42">
                  <c:v>7.542764254806178E-2</c:v>
                </c:pt>
                <c:pt idx="43">
                  <c:v>9.307696623736339E-2</c:v>
                </c:pt>
                <c:pt idx="44">
                  <c:v>0.11165129003751439</c:v>
                </c:pt>
                <c:pt idx="45">
                  <c:v>0.12918314031976075</c:v>
                </c:pt>
                <c:pt idx="46">
                  <c:v>0.1409427808410495</c:v>
                </c:pt>
                <c:pt idx="47">
                  <c:v>0.14741802694690009</c:v>
                </c:pt>
                <c:pt idx="48">
                  <c:v>0.15243254356116398</c:v>
                </c:pt>
                <c:pt idx="49">
                  <c:v>0.15577204687368429</c:v>
                </c:pt>
                <c:pt idx="50">
                  <c:v>0.15959481536257614</c:v>
                </c:pt>
                <c:pt idx="51">
                  <c:v>0.15908717650231274</c:v>
                </c:pt>
                <c:pt idx="52">
                  <c:v>0.15725755029114086</c:v>
                </c:pt>
                <c:pt idx="53">
                  <c:v>0.1515006143766513</c:v>
                </c:pt>
                <c:pt idx="54">
                  <c:v>0.14370685048311094</c:v>
                </c:pt>
                <c:pt idx="55">
                  <c:v>0.13311225032526885</c:v>
                </c:pt>
                <c:pt idx="56">
                  <c:v>0.1198019267326087</c:v>
                </c:pt>
                <c:pt idx="57">
                  <c:v>0.10599681852753151</c:v>
                </c:pt>
                <c:pt idx="58">
                  <c:v>9.4088431660993788E-2</c:v>
                </c:pt>
                <c:pt idx="59">
                  <c:v>8.3826353212820726E-2</c:v>
                </c:pt>
                <c:pt idx="60">
                  <c:v>7.5574597341670158E-2</c:v>
                </c:pt>
                <c:pt idx="61">
                  <c:v>6.9094039312141753E-2</c:v>
                </c:pt>
                <c:pt idx="62">
                  <c:v>6.2922467400567728E-2</c:v>
                </c:pt>
                <c:pt idx="63">
                  <c:v>5.8908963369413092E-2</c:v>
                </c:pt>
                <c:pt idx="64">
                  <c:v>5.3322343150049578E-2</c:v>
                </c:pt>
                <c:pt idx="65">
                  <c:v>4.8110224875733909E-2</c:v>
                </c:pt>
                <c:pt idx="66">
                  <c:v>4.1071417333572446E-2</c:v>
                </c:pt>
                <c:pt idx="67">
                  <c:v>3.6001007269893526E-2</c:v>
                </c:pt>
                <c:pt idx="68">
                  <c:v>3.3170577515865718E-2</c:v>
                </c:pt>
                <c:pt idx="69">
                  <c:v>3.2670569102897451E-2</c:v>
                </c:pt>
                <c:pt idx="70">
                  <c:v>3.3239988836922807E-2</c:v>
                </c:pt>
                <c:pt idx="71">
                  <c:v>3.3935657539302166E-2</c:v>
                </c:pt>
                <c:pt idx="72">
                  <c:v>3.388466802666823E-2</c:v>
                </c:pt>
                <c:pt idx="73">
                  <c:v>3.4542061388894929E-2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06-4C90-B2B9-882630D5D4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3204895"/>
        <c:axId val="753180767"/>
      </c:lineChart>
      <c:dateAx>
        <c:axId val="753204895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180767"/>
        <c:crosses val="autoZero"/>
        <c:auto val="1"/>
        <c:lblOffset val="100"/>
        <c:baseTimeUnit val="months"/>
        <c:majorUnit val="2"/>
        <c:majorTimeUnit val="months"/>
      </c:dateAx>
      <c:valAx>
        <c:axId val="753180767"/>
        <c:scaling>
          <c:orientation val="minMax"/>
          <c:max val="0.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204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Price</a:t>
            </a:r>
            <a:r>
              <a:rPr lang="en-US" sz="2000" baseline="0"/>
              <a:t> Level Relative to March 2021 &amp; Last 12 Month Inflation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  <a:sp3d>
                <a:contourClr>
                  <a:srgbClr val="00B0F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4F4-4218-B4B3-75DCA72E014C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4F4-4218-B4B3-75DCA72E014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4F4-4218-B4B3-75DCA72E014C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94F4-4218-B4B3-75DCA72E014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2F1BA1F-4E45-FB41-BFA9-77DE312ABFA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94F4-4218-B4B3-75DCA72E014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3D7327D-9F69-E343-B147-B46FF8FD396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94F4-4218-B4B3-75DCA72E014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E3FCA78-FAB2-D349-B019-ED4F8F80B73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94F4-4218-B4B3-75DCA72E014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E18D254-B6C8-7940-85D5-454F74FF9FB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94F4-4218-B4B3-75DCA72E014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E01AFAA-22F7-BD4B-975C-0DAA708CBA2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94F4-4218-B4B3-75DCA72E014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780CA89-2FB3-6447-874E-33C29C54440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94F4-4218-B4B3-75DCA72E014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BB68A16-5D21-8F48-A9CD-102C23D0CB6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94F4-4218-B4B3-75DCA72E014C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Sheet1!$B$2:$H$2</c:f>
              <c:strCache>
                <c:ptCount val="7"/>
                <c:pt idx="0">
                  <c:v>Gasoline</c:v>
                </c:pt>
                <c:pt idx="1">
                  <c:v>CPI Food</c:v>
                </c:pt>
                <c:pt idx="2">
                  <c:v>CPI Shelter</c:v>
                </c:pt>
                <c:pt idx="3">
                  <c:v>CPI</c:v>
                </c:pt>
                <c:pt idx="4">
                  <c:v>Weekly Earnings</c:v>
                </c:pt>
                <c:pt idx="5">
                  <c:v>Zillow Home</c:v>
                </c:pt>
                <c:pt idx="6">
                  <c:v>Zillow Rent</c:v>
                </c:pt>
              </c:strCache>
            </c:strRef>
          </c:cat>
          <c:val>
            <c:numRef>
              <c:f>Sheet1!$B$3:$H$3</c:f>
              <c:numCache>
                <c:formatCode>0.0</c:formatCode>
                <c:ptCount val="7"/>
                <c:pt idx="0">
                  <c:v>121.88656</c:v>
                </c:pt>
                <c:pt idx="1">
                  <c:v>120.71633</c:v>
                </c:pt>
                <c:pt idx="2">
                  <c:v>119.94981</c:v>
                </c:pt>
                <c:pt idx="3">
                  <c:v>117.9</c:v>
                </c:pt>
                <c:pt idx="4">
                  <c:v>113.42458000000001</c:v>
                </c:pt>
                <c:pt idx="5">
                  <c:v>125.91992999999999</c:v>
                </c:pt>
                <c:pt idx="6">
                  <c:v>126.35680341376501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Sheet1!$B$4:$H$4</c15:f>
                <c15:dlblRangeCache>
                  <c:ptCount val="7"/>
                  <c:pt idx="0">
                    <c:v>0.1%</c:v>
                  </c:pt>
                  <c:pt idx="1">
                    <c:v>2.2%</c:v>
                  </c:pt>
                  <c:pt idx="2">
                    <c:v>5.6%</c:v>
                  </c:pt>
                  <c:pt idx="3">
                    <c:v>3.5%</c:v>
                  </c:pt>
                  <c:pt idx="4">
                    <c:v>4.3%</c:v>
                  </c:pt>
                  <c:pt idx="5">
                    <c:v>3.6%</c:v>
                  </c:pt>
                  <c:pt idx="6">
                    <c:v>3.5%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94F4-4218-B4B3-75DCA72E0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71387615"/>
        <c:axId val="1192596751"/>
        <c:axId val="0"/>
      </c:bar3DChart>
      <c:catAx>
        <c:axId val="1571387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2596751"/>
        <c:crosses val="autoZero"/>
        <c:auto val="1"/>
        <c:lblAlgn val="ctr"/>
        <c:lblOffset val="100"/>
        <c:noMultiLvlLbl val="0"/>
      </c:catAx>
      <c:valAx>
        <c:axId val="1192596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1387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0.05182</cdr:x>
      <cdr:y>0</cdr:y>
    </cdr:from>
    <cdr:to>
      <cdr:x>0.95259</cdr:x>
      <cdr:y>0.04962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47675" y="0"/>
          <a:ext cx="7781925" cy="3114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28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Transition into Delinquency</a:t>
          </a:r>
          <a:r>
            <a:rPr lang="en-US" sz="2800" baseline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 (30+) by Loan Type</a:t>
          </a:r>
          <a:endParaRPr lang="en-US" sz="280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0.96029</cdr:y>
    </cdr:from>
    <cdr:to>
      <cdr:x>1</cdr:x>
      <cdr:y>1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0" y="6027716"/>
          <a:ext cx="8639175" cy="2492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l"/>
          <a:r>
            <a:rPr lang="en-US" sz="1100" baseline="0" dirty="0">
              <a:latin typeface="Arial" pitchFamily="34" charset="0"/>
              <a:cs typeface="Arial" pitchFamily="34" charset="0"/>
            </a:rPr>
            <a:t>Source: New York Fed Consumer Credit Panel/Equifax</a:t>
          </a:r>
          <a:endParaRPr lang="en-US" sz="110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0.45094</cdr:x>
      <cdr:y>0.93833</cdr:y>
    </cdr:from>
    <cdr:to>
      <cdr:x>1</cdr:x>
      <cdr:y>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895725" y="5889848"/>
          <a:ext cx="4743450" cy="387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r"/>
          <a:r>
            <a:rPr lang="en-US" sz="1100" baseline="0" dirty="0">
              <a:latin typeface="Arial" pitchFamily="34" charset="0"/>
              <a:cs typeface="Arial" pitchFamily="34" charset="0"/>
            </a:rPr>
            <a:t>Note: 4 Quarter Moving Sum</a:t>
          </a:r>
        </a:p>
        <a:p xmlns:a="http://schemas.openxmlformats.org/drawingml/2006/main">
          <a:pPr algn="r"/>
          <a:r>
            <a:rPr lang="en-US" sz="1100" dirty="0">
              <a:latin typeface="Arial" pitchFamily="34" charset="0"/>
              <a:cs typeface="Arial" pitchFamily="34" charset="0"/>
            </a:rPr>
            <a:t>Student loan data are not reported prior to 2004 due to uneven reporting</a:t>
          </a:r>
        </a:p>
      </cdr:txBody>
    </cdr:sp>
  </cdr:relSizeAnchor>
  <cdr:relSizeAnchor xmlns:cdr="http://schemas.openxmlformats.org/drawingml/2006/chartDrawing">
    <cdr:from>
      <cdr:x>0.487</cdr:x>
      <cdr:y>0.56641</cdr:y>
    </cdr:from>
    <cdr:to>
      <cdr:x>0.64594</cdr:x>
      <cdr:y>0.62468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4214565" y="3555599"/>
          <a:ext cx="1375489" cy="3657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r"/>
          <a:r>
            <a:rPr lang="en-US" sz="1400">
              <a:solidFill>
                <a:schemeClr val="tx2"/>
              </a:solidFill>
              <a:latin typeface="Arial" pitchFamily="34" charset="0"/>
              <a:cs typeface="Arial" pitchFamily="34" charset="0"/>
            </a:rPr>
            <a:t>Credit Card</a:t>
          </a:r>
        </a:p>
      </cdr:txBody>
    </cdr:sp>
  </cdr:relSizeAnchor>
  <cdr:relSizeAnchor xmlns:cdr="http://schemas.openxmlformats.org/drawingml/2006/chartDrawing">
    <cdr:from>
      <cdr:x>0.05368</cdr:x>
      <cdr:y>0.65218</cdr:y>
    </cdr:from>
    <cdr:to>
      <cdr:x>0.21262</cdr:x>
      <cdr:y>0.71045</cdr:y>
    </cdr:to>
    <cdr:sp macro="" textlink="">
      <cdr:nvSpPr>
        <cdr:cNvPr id="6" name="TextBox 4"/>
        <cdr:cNvSpPr txBox="1"/>
      </cdr:nvSpPr>
      <cdr:spPr>
        <a:xfrm xmlns:a="http://schemas.openxmlformats.org/drawingml/2006/main">
          <a:off x="464717" y="4099926"/>
          <a:ext cx="1375970" cy="3663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r"/>
          <a:r>
            <a:rPr lang="en-US" sz="1400">
              <a:solidFill>
                <a:srgbClr val="DAB014"/>
              </a:solidFill>
              <a:latin typeface="Arial" pitchFamily="34" charset="0"/>
              <a:cs typeface="Arial" pitchFamily="34" charset="0"/>
            </a:rPr>
            <a:t>Mortgage</a:t>
          </a:r>
          <a:r>
            <a:rPr lang="en-US" sz="1400" baseline="0">
              <a:solidFill>
                <a:srgbClr val="DAB014"/>
              </a:solidFill>
              <a:latin typeface="Arial" pitchFamily="34" charset="0"/>
              <a:cs typeface="Arial" pitchFamily="34" charset="0"/>
            </a:rPr>
            <a:t> </a:t>
          </a:r>
          <a:endParaRPr lang="en-US" sz="1400">
            <a:solidFill>
              <a:srgbClr val="DAB014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0.53118</cdr:x>
      <cdr:y>0.47696</cdr:y>
    </cdr:from>
    <cdr:to>
      <cdr:x>0.69012</cdr:x>
      <cdr:y>0.53523</cdr:y>
    </cdr:to>
    <cdr:sp macro="" textlink="">
      <cdr:nvSpPr>
        <cdr:cNvPr id="8" name="TextBox 6"/>
        <cdr:cNvSpPr txBox="1"/>
      </cdr:nvSpPr>
      <cdr:spPr>
        <a:xfrm xmlns:a="http://schemas.openxmlformats.org/drawingml/2006/main">
          <a:off x="4598493" y="2998384"/>
          <a:ext cx="1375970" cy="3663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r"/>
          <a:r>
            <a:rPr lang="en-US" sz="140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Auto Loan</a:t>
          </a:r>
        </a:p>
      </cdr:txBody>
    </cdr:sp>
  </cdr:relSizeAnchor>
  <cdr:relSizeAnchor xmlns:cdr="http://schemas.openxmlformats.org/drawingml/2006/chartDrawing">
    <cdr:from>
      <cdr:x>0.2862</cdr:x>
      <cdr:y>0.65838</cdr:y>
    </cdr:from>
    <cdr:to>
      <cdr:x>0.44514</cdr:x>
      <cdr:y>0.71664</cdr:y>
    </cdr:to>
    <cdr:sp macro="" textlink="">
      <cdr:nvSpPr>
        <cdr:cNvPr id="9" name="TextBox 7"/>
        <cdr:cNvSpPr txBox="1"/>
      </cdr:nvSpPr>
      <cdr:spPr>
        <a:xfrm xmlns:a="http://schemas.openxmlformats.org/drawingml/2006/main">
          <a:off x="2476803" y="4132932"/>
          <a:ext cx="1375489" cy="3657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r"/>
          <a:r>
            <a:rPr lang="en-US" sz="1400">
              <a:solidFill>
                <a:schemeClr val="accent4"/>
              </a:solidFill>
              <a:latin typeface="Arial" pitchFamily="34" charset="0"/>
              <a:cs typeface="Arial" pitchFamily="34" charset="0"/>
            </a:rPr>
            <a:t>HE Revolving</a:t>
          </a:r>
        </a:p>
      </cdr:txBody>
    </cdr:sp>
  </cdr:relSizeAnchor>
  <cdr:relSizeAnchor xmlns:cdr="http://schemas.openxmlformats.org/drawingml/2006/chartDrawing">
    <cdr:from>
      <cdr:x>0</cdr:x>
      <cdr:y>0.09422</cdr:y>
    </cdr:from>
    <cdr:to>
      <cdr:x>0.19956</cdr:x>
      <cdr:y>0.13354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0" y="591408"/>
          <a:ext cx="1724034" cy="2468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/>
          <a:r>
            <a:rPr lang="en-US" sz="1400">
              <a:latin typeface="Arial" pitchFamily="34" charset="0"/>
              <a:cs typeface="Arial" pitchFamily="34" charset="0"/>
            </a:rPr>
            <a:t>Percent of Balance</a:t>
          </a:r>
        </a:p>
      </cdr:txBody>
    </cdr:sp>
  </cdr:relSizeAnchor>
  <cdr:relSizeAnchor xmlns:cdr="http://schemas.openxmlformats.org/drawingml/2006/chartDrawing">
    <cdr:from>
      <cdr:x>0.65056</cdr:x>
      <cdr:y>0.36163</cdr:y>
    </cdr:from>
    <cdr:to>
      <cdr:x>0.8095</cdr:x>
      <cdr:y>0.4199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8448038" y="3410038"/>
          <a:ext cx="2063956" cy="549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40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Student Loan</a:t>
          </a:r>
        </a:p>
      </cdr:txBody>
    </cdr:sp>
  </cdr:relSizeAnchor>
  <cdr:relSizeAnchor xmlns:cdr="http://schemas.openxmlformats.org/drawingml/2006/chartDrawing">
    <cdr:from>
      <cdr:x>0.79874</cdr:x>
      <cdr:y>0.0961</cdr:y>
    </cdr:from>
    <cdr:to>
      <cdr:x>1</cdr:x>
      <cdr:y>0.12798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6912430" y="602825"/>
          <a:ext cx="1741713" cy="1999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400">
              <a:latin typeface="Arial" pitchFamily="34" charset="0"/>
              <a:cs typeface="Arial" pitchFamily="34" charset="0"/>
            </a:rPr>
            <a:t>Percent of Balance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98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97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Since</a:t>
            </a:r>
            <a:r>
              <a:rPr lang="en-US" baseline="0" dirty="0"/>
              <a:t> 2010, average</a:t>
            </a:r>
            <a:r>
              <a:rPr lang="en-US" dirty="0"/>
              <a:t> government spending growth is </a:t>
            </a:r>
            <a:r>
              <a:rPr lang="en-US" baseline="0" dirty="0"/>
              <a:t>shrinking, resulting in a negative average contribution to GDP growth post-recession of -0.8 percentage points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Note that average quarterly government spending growth is 0.42% from 1990-2007 and -0.17% in 2010+ (annualized, 1990-2007 =</a:t>
            </a:r>
            <a:r>
              <a:rPr lang="en-US" baseline="0" dirty="0">
                <a:sym typeface="Wingdings" panose="05000000000000000000" pitchFamily="2" charset="2"/>
              </a:rPr>
              <a:t> 1.68%; 2010+ = -0.70%)</a:t>
            </a:r>
            <a:r>
              <a:rPr lang="en-US" baseline="0" dirty="0"/>
              <a:t>.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31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Data/National/</a:t>
            </a:r>
            <a:r>
              <a:rPr lang="en-US" dirty="0" err="1"/>
              <a:t>FederalReserve</a:t>
            </a:r>
            <a:r>
              <a:rPr lang="en-US" dirty="0"/>
              <a:t>/Credit/Programs/</a:t>
            </a:r>
            <a:r>
              <a:rPr lang="en-US" dirty="0" err="1"/>
              <a:t>rev.png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12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US household debt relative to GDP rose until the latest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Households have reduced debt relative to GDP 11% since it’s peak in 2008 (at 99%).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0" indent="0">
              <a:buNone/>
            </a:pPr>
            <a:r>
              <a:rPr lang="en-US" b="1" baseline="0" dirty="0"/>
              <a:t>Conclusion:</a:t>
            </a:r>
            <a:r>
              <a:rPr lang="en-US" b="0" baseline="0" dirty="0"/>
              <a:t> Falling household debt likely contributes to slower consumption growth since the recession. 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0" baseline="0" dirty="0"/>
              <a:t>Chart:  </a:t>
            </a:r>
            <a:r>
              <a:rPr lang="en-US" b="0" baseline="0"/>
              <a:t>HHPERCT.png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2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88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30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6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dirty="0"/>
              <a:t>Chart: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../Charts/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personalconsumption_recession.png</a:t>
            </a:r>
            <a:endParaRPr lang="en-US" dirty="0"/>
          </a:p>
          <a:p>
            <a:pPr marL="228600" indent="-228600">
              <a:buAutoNum type="arabicParenBoth"/>
            </a:pP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Real</a:t>
            </a:r>
            <a:r>
              <a:rPr lang="en-US" baseline="0" dirty="0"/>
              <a:t> consumption remains significantly lower than trend consumption since 2008 (actual is 89% of trend).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recession, consumption growth has fallen. From 1990-2007, average annual consumption growth is 3.34%; Post-recession average annual consumption growth is 2.38%.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4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0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end of 2021, lost almost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39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Shelter is 36% of CPI and 45% of Core CPI.  About half as much in PCE.  CPI less shelter is 2.3% sine March of last year. Shelter is up 5.8%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89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this necessary given the</a:t>
            </a:r>
            <a:r>
              <a:rPr lang="en-US" baseline="0" dirty="0"/>
              <a:t> previous slide?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94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0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GDPNow</a:t>
            </a:r>
            <a:r>
              <a:rPr lang="en-US" dirty="0"/>
              <a:t> 2.4%; blue chips consensus 1.5% implies 2.9%, or 2.7%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9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openings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Employment/JOLTS/jolts_Quits.png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pandemic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Nativity_Index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CLF16OV_COVID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Nativity_LFL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Stocks/CV_DJSP.pn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PCE_recent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infl_exp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Wages/ProdnWagesReal_PostPan.pn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Monetary/FEDAssets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Housing/mort_recent.pn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1Zillow/Regions/Regions/MBEP/hpi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EDD/Reports/Areas/MBEP/Graphs/EmpCats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ojects/HEC_Internal/EDD/Reports/Areas/MBEP/Graphs/employ_alone.png" TargetMode="Externa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onterey/laus_emp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Monterey/laus_lf.png" TargetMode="Externa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pot_grow.pn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_Benito/laus_emp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San_Benito/laus_lf.png" TargetMode="Externa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ta_Cruz/laus_emp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Santa_Cruz/laus_lf.png" TargetMode="Externa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CalTrans/Regions/MBEP/Charts/EmpTotal.p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CalTrans/Regions/MBEP/Charts/Pop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Population/Reports/Regions/MBEP/Charts/TotalPop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Population/Reports/Regions/MBEP/Charts/HistMigration.pn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ojects/HEC_Internal/Population/Reports/Regions/MBEP/Charts/Primary.png" TargetMode="Externa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ACS_SF/Demog/Reports/Regions/MBEP/Charts/AgeTree_Agg_Change.p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ojects/HEC_Internal/Population/Reports/Regions/MBEP/Charts/AgeTree_Change_FC.png" TargetMode="Externa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ACS_SF/Demog/Reports/Regions/Bay_Area/Charts/AgeTree_Agg_Change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ojects/HEC_Internal/Population/Reports/Regions/Bay_Area/Charts/AgeTree_Change_FC.png" TargetMode="Externa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/gdp_panValues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ACS_SF/PovertyIneq/Regions/MBEP/Charts/pov.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ACS_SF/Commutes/Regions/MBEP/Charts/B08006_17.pn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Government.png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pending/RetailSales_Detail_cum.png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pending/RetailSales_Detail.png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Debt/hhdebt_detail.png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Debt/RevolvingCredit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_Contributions/contrib_LastQ_Big5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Debt/HHPERCT.pn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Productivity/INDPRO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.png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file:////Volumes/NEED_16TB/NEED/LocalGraphs/Counties/CA/San_Francisco/Zhvi_AllHomes.p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file:////Volumes/NEED_16TB/NEED/LocalGraphs/Counties/CA/Los_Angeles/Zhvi_AllHomes.png" TargetMode="Externa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pending/RSAFS.pn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Housing/housing.png" TargetMode="External"/><Relationship Id="rId5" Type="http://schemas.openxmlformats.org/officeDocument/2006/relationships/image" Target="../media/image66.png"/><Relationship Id="rId4" Type="http://schemas.openxmlformats.org/officeDocument/2006/relationships/image" Target="file:////Volumes/Promise%20Pegasus/FileShare/Presentations/Base_New/Charts/0.USGraphs/Housing/homeprices_recession.png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Housing/housing_sales_new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Housing/Existing_Home_Sales.png" TargetMode="External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upplyChain/SupplyChainPressureIndex.pn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Spending/personalconsumptionYoY_recession.png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cpi_MonthlyMA.png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cpi_Home.pn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ACS_SF/Commutes/Counties/Santa_Cruz_County/Charts/B08006_17.png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ACS_SF/Commutes/Counties/Monterey_County/Charts/B08006_17.png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ojects/HEC_Internal/ACS_SF/Commutes/Counties/San_Benito_County/Charts/B08006_17.png" TargetMode="External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ta_Cruz/emp_shares.pn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onterey/emp_shares.pn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_Benito/emp_shares.pn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Debt/hhdebt_change_pandemic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_Benito/gdp_chg.png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ACS_SF/Demog/Reports/Regions/MBEP/Charts/AgeTree_Agg.png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ojects/HEC_Internal/ACS_SF/Demog/Reports/Regions/Bay_Area/Charts/AgeTree_Agg.png" TargetMode="External"/><Relationship Id="rId4" Type="http://schemas.openxmlformats.org/officeDocument/2006/relationships/image" Target="../media/image8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CalTrans/Counties/Santa_Cruz_County/Charts/Pop.png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CalTrans/Counties/Monterey_County/Charts/Pop.png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CalTrans/Counties/San_Benito_County/Charts/Pop.png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ACS_SF/Demog/Reports/Regions/MBEP/Charts/PovTree.png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1Zillow/Regions/Regions/MBEP/hpi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ojects/HEC_Internal/1Zillow/Regions/Regions/MBEP/rents.png" TargetMode="External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Economic Update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US &amp; Monterey Bay Area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63596" y="3975696"/>
            <a:ext cx="9144000" cy="2011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100" dirty="0">
                <a:solidFill>
                  <a:schemeClr val="tx2"/>
                </a:solidFill>
              </a:rPr>
              <a:t>Regional Economic Outlook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Monterey Bay Economic Partnership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May 3,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 descr="Gas prices today: How much is gas in my state? How does it compare?">
            <a:extLst>
              <a:ext uri="{FF2B5EF4-FFF2-40B4-BE49-F238E27FC236}">
                <a16:creationId xmlns:a16="http://schemas.microsoft.com/office/drawing/2014/main" id="{7F20DA37-4CEF-4A34-9FE9-1020D78DA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713" y="4740210"/>
            <a:ext cx="3574461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89E7F5F-CD55-9924-3860-72EC639D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26797" y="691377"/>
            <a:ext cx="3226085" cy="19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C8EA9-8691-8542-8EE8-2504701EDF7B}"/>
              </a:ext>
            </a:extLst>
          </p:cNvPr>
          <p:cNvSpPr txBox="1"/>
          <p:nvPr/>
        </p:nvSpPr>
        <p:spPr>
          <a:xfrm>
            <a:off x="8550829" y="1848254"/>
            <a:ext cx="2132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February:	    236,000</a:t>
            </a:r>
          </a:p>
          <a:p>
            <a:r>
              <a:rPr lang="en-US" dirty="0"/>
              <a:t>March:	    315,000</a:t>
            </a:r>
          </a:p>
          <a:p>
            <a:r>
              <a:rPr lang="en-US" dirty="0"/>
              <a:t>April:       	    175,000</a:t>
            </a:r>
          </a:p>
        </p:txBody>
      </p:sp>
    </p:spTree>
    <p:extLst>
      <p:ext uri="{BB962C8B-B14F-4D97-AF65-F5344CB8AC3E}">
        <p14:creationId xmlns:p14="http://schemas.microsoft.com/office/powerpoint/2010/main" val="419463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7609A-7ED9-7F07-0BB9-1D1B8F51E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is Cooling</a:t>
            </a:r>
          </a:p>
        </p:txBody>
      </p:sp>
      <p:pic>
        <p:nvPicPr>
          <p:cNvPr id="8" name="Content Placeholder 7" descr="A graph showing the growth of a job opening&#10;&#10;Description automatically generated">
            <a:extLst>
              <a:ext uri="{FF2B5EF4-FFF2-40B4-BE49-F238E27FC236}">
                <a16:creationId xmlns:a16="http://schemas.microsoft.com/office/drawing/2014/main" id="{3FE20BEB-7904-178A-82B7-A2F613E080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-1" y="1325562"/>
            <a:ext cx="6600497" cy="3300249"/>
          </a:xfrm>
        </p:spPr>
      </p:pic>
      <p:pic>
        <p:nvPicPr>
          <p:cNvPr id="10" name="Content Placeholder 9" descr="A graph showing a line of a graph&#10;&#10;Description automatically generated with medium confidence">
            <a:extLst>
              <a:ext uri="{FF2B5EF4-FFF2-40B4-BE49-F238E27FC236}">
                <a16:creationId xmlns:a16="http://schemas.microsoft.com/office/drawing/2014/main" id="{2C010166-9B28-52DD-FA0F-25A0F358BF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4873718" y="2948583"/>
            <a:ext cx="6708682" cy="33543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68905-6BE2-0420-091A-41B98EC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C2887-19ED-F5CC-56A5-58307B0BA1BC}"/>
              </a:ext>
            </a:extLst>
          </p:cNvPr>
          <p:cNvSpPr txBox="1"/>
          <p:nvPr/>
        </p:nvSpPr>
        <p:spPr>
          <a:xfrm>
            <a:off x="1970973" y="991204"/>
            <a:ext cx="26585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Job Openings - Falling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74EF5A-4588-D78B-9A34-E9177BDB4A8E}"/>
              </a:ext>
            </a:extLst>
          </p:cNvPr>
          <p:cNvSpPr txBox="1"/>
          <p:nvPr/>
        </p:nvSpPr>
        <p:spPr>
          <a:xfrm>
            <a:off x="7356228" y="2567286"/>
            <a:ext cx="17352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Quits - Falling</a:t>
            </a:r>
          </a:p>
        </p:txBody>
      </p:sp>
    </p:spTree>
    <p:extLst>
      <p:ext uri="{BB962C8B-B14F-4D97-AF65-F5344CB8AC3E}">
        <p14:creationId xmlns:p14="http://schemas.microsoft.com/office/powerpoint/2010/main" val="377110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293567" y="3346294"/>
            <a:ext cx="466872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6.0 Million ABOVE February, 2020.</a:t>
            </a:r>
          </a:p>
          <a:p>
            <a:r>
              <a:rPr lang="en-US" sz="2100" dirty="0"/>
              <a:t>5.0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685976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783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6BD7-73F1-C6CE-B8E5-CA64F48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Have All the Workers Gone?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43C12-E557-96C7-2A62-25D999166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17241" y="1151467"/>
            <a:ext cx="10157518" cy="50787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62EF5-0D2B-EAB0-195D-2931FD4C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7C67E-C23B-1D4E-9301-814DEC80BD11}"/>
              </a:ext>
            </a:extLst>
          </p:cNvPr>
          <p:cNvSpPr txBox="1"/>
          <p:nvPr/>
        </p:nvSpPr>
        <p:spPr>
          <a:xfrm>
            <a:off x="7744177" y="3593228"/>
            <a:ext cx="37501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3.0 million below where we should be</a:t>
            </a:r>
          </a:p>
        </p:txBody>
      </p:sp>
    </p:spTree>
    <p:extLst>
      <p:ext uri="{BB962C8B-B14F-4D97-AF65-F5344CB8AC3E}">
        <p14:creationId xmlns:p14="http://schemas.microsoft.com/office/powerpoint/2010/main" val="3609574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361C-07CD-D14E-053C-8DD7F164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 Prices:  </a:t>
            </a:r>
            <a:r>
              <a:rPr lang="en-US"/>
              <a:t>Didn’t Like </a:t>
            </a:r>
            <a:r>
              <a:rPr lang="en-US" dirty="0"/>
              <a:t>The Inflation #s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84DAC-44E6-C6A7-814B-87B6D7DE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7" name="Content Placeholder 6" descr="A graph showing the price of a stock market&#10;&#10;Description automatically generated">
            <a:extLst>
              <a:ext uri="{FF2B5EF4-FFF2-40B4-BE49-F238E27FC236}">
                <a16:creationId xmlns:a16="http://schemas.microsoft.com/office/drawing/2014/main" id="{2391957F-757B-EF6E-973C-8B7A816CD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019660" y="1153886"/>
            <a:ext cx="10152680" cy="507634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71D47D-17B2-B170-92C1-B9F860CAF02B}"/>
              </a:ext>
            </a:extLst>
          </p:cNvPr>
          <p:cNvSpPr/>
          <p:nvPr/>
        </p:nvSpPr>
        <p:spPr>
          <a:xfrm>
            <a:off x="9912090" y="1268420"/>
            <a:ext cx="1350980" cy="153053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192EF-DF6E-657F-1056-C5C9A2539B61}"/>
              </a:ext>
            </a:extLst>
          </p:cNvPr>
          <p:cNvSpPr txBox="1"/>
          <p:nvPr/>
        </p:nvSpPr>
        <p:spPr>
          <a:xfrm>
            <a:off x="6769308" y="3445006"/>
            <a:ext cx="4033412" cy="101566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But they love today’s employment #s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Markets up sharply today!</a:t>
            </a:r>
          </a:p>
        </p:txBody>
      </p:sp>
    </p:spTree>
    <p:extLst>
      <p:ext uri="{BB962C8B-B14F-4D97-AF65-F5344CB8AC3E}">
        <p14:creationId xmlns:p14="http://schemas.microsoft.com/office/powerpoint/2010/main" val="270467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23648-6153-E448-9CAF-C3967A65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65087" y="1211507"/>
            <a:ext cx="10731130" cy="49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52685-0CC0-4C48-9C48-085BE27C9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6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ich Prices?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C5975-D3B9-E94E-9A11-2367478C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B9BEF-5189-DF40-A93D-C42748C3BF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85262" y="326935"/>
            <a:ext cx="6301624" cy="60983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BBC9906-2D42-2222-ABAF-EBBF63798A2C}"/>
              </a:ext>
            </a:extLst>
          </p:cNvPr>
          <p:cNvGrpSpPr/>
          <p:nvPr/>
        </p:nvGrpSpPr>
        <p:grpSpPr>
          <a:xfrm>
            <a:off x="2654300" y="596900"/>
            <a:ext cx="7632586" cy="1097696"/>
            <a:chOff x="2654300" y="596900"/>
            <a:chExt cx="7632586" cy="10976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5B567D-FEBB-4639-D899-473BE012829A}"/>
                </a:ext>
              </a:extLst>
            </p:cNvPr>
            <p:cNvSpPr/>
            <p:nvPr/>
          </p:nvSpPr>
          <p:spPr>
            <a:xfrm>
              <a:off x="3985262" y="596900"/>
              <a:ext cx="6301624" cy="825201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93E6B5-0E6E-F414-FF63-0D1E80CD11D9}"/>
                </a:ext>
              </a:extLst>
            </p:cNvPr>
            <p:cNvSpPr txBox="1"/>
            <p:nvPr/>
          </p:nvSpPr>
          <p:spPr>
            <a:xfrm>
              <a:off x="2654300" y="1325264"/>
              <a:ext cx="1050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Car Costs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1E4813-4715-4826-C735-61DF6D98A5BF}"/>
              </a:ext>
            </a:extLst>
          </p:cNvPr>
          <p:cNvGrpSpPr/>
          <p:nvPr/>
        </p:nvGrpSpPr>
        <p:grpSpPr>
          <a:xfrm>
            <a:off x="1737909" y="2981761"/>
            <a:ext cx="6859991" cy="369332"/>
            <a:chOff x="2487095" y="558801"/>
            <a:chExt cx="6859991" cy="36933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4D70DA-98AE-2E11-939D-35D13F17B639}"/>
                </a:ext>
              </a:extLst>
            </p:cNvPr>
            <p:cNvSpPr/>
            <p:nvPr/>
          </p:nvSpPr>
          <p:spPr>
            <a:xfrm>
              <a:off x="3985262" y="558801"/>
              <a:ext cx="5361824" cy="369332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63CB84-1474-AD33-84F3-38EECDD8628D}"/>
                </a:ext>
              </a:extLst>
            </p:cNvPr>
            <p:cNvSpPr txBox="1"/>
            <p:nvPr/>
          </p:nvSpPr>
          <p:spPr>
            <a:xfrm>
              <a:off x="2487095" y="558801"/>
              <a:ext cx="1498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Housing Costs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966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493" y="1602225"/>
            <a:ext cx="6563014" cy="4351338"/>
          </a:xfrm>
        </p:spPr>
        <p:txBody>
          <a:bodyPr>
            <a:normAutofit/>
          </a:bodyPr>
          <a:lstStyle/>
          <a:p>
            <a:r>
              <a:rPr lang="en-US" dirty="0"/>
              <a:t>Economic Indicators</a:t>
            </a:r>
          </a:p>
          <a:p>
            <a:r>
              <a:rPr lang="en-US" dirty="0"/>
              <a:t>Inflation/Federal Reserve</a:t>
            </a:r>
          </a:p>
          <a:p>
            <a:r>
              <a:rPr lang="en-US" dirty="0"/>
              <a:t>The Local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2679-8FB3-5B9D-8FD0-D3622A67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Importance &amp; Problems with Rents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9BEF3-F03C-30BA-C293-324D3793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7918C9-27DA-F7AE-4F03-4CA36DECBF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104900"/>
          <a:ext cx="10515600" cy="5125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0894229-6759-A9B4-BD54-C2E95C6570C8}"/>
              </a:ext>
            </a:extLst>
          </p:cNvPr>
          <p:cNvSpPr txBox="1"/>
          <p:nvPr/>
        </p:nvSpPr>
        <p:spPr>
          <a:xfrm>
            <a:off x="2076450" y="1104900"/>
            <a:ext cx="3707040" cy="16312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500" dirty="0"/>
              <a:t>Shelter is 36% of CPI </a:t>
            </a:r>
          </a:p>
          <a:p>
            <a:r>
              <a:rPr lang="en-US" sz="2500" dirty="0"/>
              <a:t>	  - 45% of Core CPI.  </a:t>
            </a:r>
          </a:p>
          <a:p>
            <a:endParaRPr lang="en-US" sz="2500" dirty="0"/>
          </a:p>
          <a:p>
            <a:r>
              <a:rPr lang="en-US" sz="2500" dirty="0"/>
              <a:t>About half as much in PCE.</a:t>
            </a:r>
          </a:p>
        </p:txBody>
      </p:sp>
    </p:spTree>
    <p:extLst>
      <p:ext uri="{BB962C8B-B14F-4D97-AF65-F5344CB8AC3E}">
        <p14:creationId xmlns:p14="http://schemas.microsoft.com/office/powerpoint/2010/main" val="808940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8957-DAF4-3CA4-03FF-6AE0FF59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Preferred Measure: PCE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463F92-2814-1819-9287-2F67FAB1C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96833" y="1231059"/>
            <a:ext cx="9998334" cy="49991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EEAF5-DA18-B386-0BBF-9EF82E1A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689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69ECD1-05F6-AA44-912F-450A71EB4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9C1F-B9E0-2444-891F-7AFA309F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Expectations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0D90E-8765-0E47-B32E-87271A60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59894-2AC2-844C-A482-CFE49B8BC8C0}"/>
              </a:ext>
            </a:extLst>
          </p:cNvPr>
          <p:cNvSpPr txBox="1"/>
          <p:nvPr/>
        </p:nvSpPr>
        <p:spPr>
          <a:xfrm>
            <a:off x="6498771" y="6499290"/>
            <a:ext cx="5042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www.nytimes.com</a:t>
            </a:r>
            <a:r>
              <a:rPr lang="en-US" sz="1200" dirty="0"/>
              <a:t>/2023/01/13/opinion/cpi-inflation-</a:t>
            </a:r>
            <a:r>
              <a:rPr lang="en-US" sz="1200" dirty="0" err="1"/>
              <a:t>fed.html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8745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183BA-D526-3243-9C0E-724681E8F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 Growth – Exceeds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6C26A-3917-884A-97AA-7A45ABE4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910E935-6DE2-3245-80FD-35A194C3C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116987" y="929372"/>
            <a:ext cx="7958026" cy="5300854"/>
          </a:xfrm>
        </p:spPr>
      </p:pic>
    </p:spTree>
    <p:extLst>
      <p:ext uri="{BB962C8B-B14F-4D97-AF65-F5344CB8AC3E}">
        <p14:creationId xmlns:p14="http://schemas.microsoft.com/office/powerpoint/2010/main" val="506858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9F65C-76A8-15F6-5912-117489CF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</a:t>
            </a:r>
            <a:r>
              <a:rPr lang="en-US" dirty="0"/>
              <a:t>h Prices versus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17313-AFAA-3899-2023-AE1779636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9FFBB58-1B4E-A6E2-DE53-6D651856D3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199" y="1146629"/>
          <a:ext cx="10724535" cy="4973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7004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3316-87C7-34FC-FD19-C2800140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Mis</a:t>
            </a:r>
            <a:r>
              <a:rPr lang="en-US" dirty="0"/>
              <a:t>match: Feelings About the Economy</a:t>
            </a:r>
          </a:p>
        </p:txBody>
      </p:sp>
      <p:pic>
        <p:nvPicPr>
          <p:cNvPr id="6" name="Content Placeholder 5" descr="A graph with blue and white bars&#10;&#10;Description automatically generated">
            <a:extLst>
              <a:ext uri="{FF2B5EF4-FFF2-40B4-BE49-F238E27FC236}">
                <a16:creationId xmlns:a16="http://schemas.microsoft.com/office/drawing/2014/main" id="{4CF72A50-0774-C33E-B3CC-9751EFA42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388" y="1186959"/>
            <a:ext cx="8843223" cy="49047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84695-C69E-2D4A-92E3-7B325C3F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2808E-2FA3-8D4E-BFD0-5A404381A051}"/>
              </a:ext>
            </a:extLst>
          </p:cNvPr>
          <p:cNvSpPr txBox="1"/>
          <p:nvPr/>
        </p:nvSpPr>
        <p:spPr>
          <a:xfrm>
            <a:off x="7444291" y="6456851"/>
            <a:ext cx="4189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What’s Wrong With the Economy? It’s You, Not the 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2F75B8-9D21-31AA-5E11-6888DB8EF78D}"/>
              </a:ext>
            </a:extLst>
          </p:cNvPr>
          <p:cNvSpPr/>
          <p:nvPr/>
        </p:nvSpPr>
        <p:spPr>
          <a:xfrm>
            <a:off x="1312433" y="2614108"/>
            <a:ext cx="9563548" cy="2850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5" descr="A graph with blue and white bars&#10;&#10;Description automatically generated">
            <a:extLst>
              <a:ext uri="{FF2B5EF4-FFF2-40B4-BE49-F238E27FC236}">
                <a16:creationId xmlns:a16="http://schemas.microsoft.com/office/drawing/2014/main" id="{1B66D606-A922-ED8D-D965-85D9BD2D3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88" y="1186959"/>
            <a:ext cx="8843223" cy="490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C6179-38BB-4B93-877F-D3E29D879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My</a:t>
            </a:r>
            <a:r>
              <a:rPr lang="en-US" dirty="0"/>
              <a:t> Thoughts on the Future of Inflation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4062-94C1-42C1-B9BD-4179D241A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indicators suggests continued declines.</a:t>
            </a:r>
          </a:p>
          <a:p>
            <a:r>
              <a:rPr lang="en-US" dirty="0"/>
              <a:t>Market expectations are worsening.</a:t>
            </a:r>
          </a:p>
          <a:p>
            <a:r>
              <a:rPr lang="en-US" dirty="0"/>
              <a:t>Return to 2% might take a little longer.</a:t>
            </a:r>
          </a:p>
          <a:p>
            <a:r>
              <a:rPr lang="en-US" dirty="0"/>
              <a:t>Federal Funds rate to stay high for some time.</a:t>
            </a:r>
          </a:p>
          <a:p>
            <a:r>
              <a:rPr lang="en-US" dirty="0"/>
              <a:t>Popular expectations may take a little while to catch up.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E8195-C736-4289-BF84-7C9434E6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4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38C0-D6BB-E04A-B038-3AE0C4CE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Fed: Conservative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F1762-7F27-034B-9A1E-7DF4CA0A6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F6F8E-D5F7-554C-87DD-571BD9B8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540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EB9C4-8D8B-444B-9AC5-074A287213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37644" y="1059067"/>
            <a:ext cx="8975142" cy="5016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0FA7D2-3490-B346-74A0-163D92B567B9}"/>
              </a:ext>
            </a:extLst>
          </p:cNvPr>
          <p:cNvSpPr txBox="1"/>
          <p:nvPr/>
        </p:nvSpPr>
        <p:spPr>
          <a:xfrm>
            <a:off x="10024366" y="3968685"/>
            <a:ext cx="16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Holding at 5.5%</a:t>
            </a:r>
          </a:p>
        </p:txBody>
      </p:sp>
    </p:spTree>
    <p:extLst>
      <p:ext uri="{BB962C8B-B14F-4D97-AF65-F5344CB8AC3E}">
        <p14:creationId xmlns:p14="http://schemas.microsoft.com/office/powerpoint/2010/main" val="3579865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6CD1-9A71-1044-B634-D5ABCF42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: Reducing its Asset Holdings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53F6AF64-4FA4-4940-BB15-0807C66E7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2B2A7-D59C-8145-85DE-3BAB7943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7371B-AD45-014B-A14F-790F244A13A7}"/>
              </a:ext>
            </a:extLst>
          </p:cNvPr>
          <p:cNvSpPr txBox="1"/>
          <p:nvPr/>
        </p:nvSpPr>
        <p:spPr>
          <a:xfrm>
            <a:off x="8281014" y="3838778"/>
            <a:ext cx="23941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Quantitative Tightening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B82659-FACF-084A-BE0F-CA5FC5EA8B79}"/>
              </a:ext>
            </a:extLst>
          </p:cNvPr>
          <p:cNvCxnSpPr>
            <a:cxnSpLocks/>
          </p:cNvCxnSpPr>
          <p:nvPr/>
        </p:nvCxnSpPr>
        <p:spPr>
          <a:xfrm flipV="1">
            <a:off x="10015548" y="2375338"/>
            <a:ext cx="659583" cy="1340288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224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6394-F7A0-BC92-ABC4-6B49ABEC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9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the Fed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8CCB0-52D2-40A2-2898-0D5CC6762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Pending Developments: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May-June 12 full set of inflation and employment for April.</a:t>
            </a:r>
          </a:p>
          <a:p>
            <a:pPr lvl="1"/>
            <a:r>
              <a:rPr lang="en-US" dirty="0"/>
              <a:t>Inflation: both CPI and PCEPI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Wednesday, June 12 Fed policy meeting with new economic projections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9C8B2-0B4D-5C98-BAE7-84A834A3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80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0B8AE-6B33-1E46-901B-86647EC9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6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rtgage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2432B-E759-C04C-9BE5-266897CB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D5679-8139-0F44-A40C-BC27E9F4DD33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13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3757D47-9EEC-6A73-3C39-AB09DCE7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Prices Around the MBA</a:t>
            </a:r>
          </a:p>
        </p:txBody>
      </p:sp>
      <p:pic>
        <p:nvPicPr>
          <p:cNvPr id="11" name="Content Placeholder 10" descr="A graph of a number of homes&#10;&#10;Description automatically generated with medium confidence">
            <a:extLst>
              <a:ext uri="{FF2B5EF4-FFF2-40B4-BE49-F238E27FC236}">
                <a16:creationId xmlns:a16="http://schemas.microsoft.com/office/drawing/2014/main" id="{14469906-D7AB-76CC-32AA-F05637946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364059" y="1032396"/>
            <a:ext cx="7103326" cy="516447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4EEA5-23A9-A106-6157-1C670B39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C27B11-ECFA-4891-FDE3-B7716FE2FE51}"/>
              </a:ext>
            </a:extLst>
          </p:cNvPr>
          <p:cNvSpPr txBox="1"/>
          <p:nvPr/>
        </p:nvSpPr>
        <p:spPr>
          <a:xfrm>
            <a:off x="8765627" y="1527849"/>
            <a:ext cx="1702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Santa Cruz County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B6BEC8-DEE4-CD7E-866D-37A1D12BADDB}"/>
              </a:ext>
            </a:extLst>
          </p:cNvPr>
          <p:cNvSpPr txBox="1"/>
          <p:nvPr/>
        </p:nvSpPr>
        <p:spPr>
          <a:xfrm>
            <a:off x="8871133" y="2224144"/>
            <a:ext cx="3078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Monterey and San Benito Counties</a:t>
            </a:r>
          </a:p>
          <a:p>
            <a:r>
              <a:rPr lang="en-US" sz="1600" dirty="0"/>
              <a:t>- and 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365AC9-E963-DD6F-9C0D-2F8921585C2D}"/>
              </a:ext>
            </a:extLst>
          </p:cNvPr>
          <p:cNvSpPr txBox="1"/>
          <p:nvPr/>
        </p:nvSpPr>
        <p:spPr>
          <a:xfrm>
            <a:off x="8794017" y="3238502"/>
            <a:ext cx="509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U.S.</a:t>
            </a:r>
          </a:p>
        </p:txBody>
      </p:sp>
    </p:spTree>
    <p:extLst>
      <p:ext uri="{BB962C8B-B14F-4D97-AF65-F5344CB8AC3E}">
        <p14:creationId xmlns:p14="http://schemas.microsoft.com/office/powerpoint/2010/main" val="40580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71A6-DFDA-C29C-9AE1-B1D60FA5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If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y</a:t>
            </a:r>
            <a:r>
              <a:rPr lang="en-US" dirty="0"/>
              <a:t>ou’d like to see other geographies….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E6B3B-7200-9F38-6609-63AE03C0D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these graphs for all CA counties and cities.</a:t>
            </a:r>
          </a:p>
          <a:p>
            <a:r>
              <a:rPr lang="en-US" dirty="0"/>
              <a:t>I also have graphs of rents for cities.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you would like some other geography, just let me know: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DB3BB-B779-01E7-CAB6-BC1276A34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746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969"/>
            <a:ext cx="10678610" cy="48200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No.</a:t>
            </a:r>
          </a:p>
          <a:p>
            <a:pPr lvl="1"/>
            <a:r>
              <a:rPr lang="en-US" dirty="0"/>
              <a:t>Many indicators are in the black.</a:t>
            </a:r>
          </a:p>
          <a:p>
            <a:pPr lvl="2"/>
            <a:r>
              <a:rPr lang="en-US" dirty="0"/>
              <a:t>2023 2</a:t>
            </a:r>
            <a:r>
              <a:rPr lang="en-US" baseline="30000" dirty="0"/>
              <a:t>nd</a:t>
            </a:r>
            <a:r>
              <a:rPr lang="en-US" dirty="0"/>
              <a:t> half GDP growth was pretty good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Inflation</a:t>
            </a:r>
          </a:p>
          <a:p>
            <a:pPr lvl="1"/>
            <a:r>
              <a:rPr lang="en-US" dirty="0"/>
              <a:t>Certainly trending in the wrong direction.</a:t>
            </a:r>
          </a:p>
          <a:p>
            <a:pPr lvl="1"/>
            <a:r>
              <a:rPr lang="en-US" dirty="0"/>
              <a:t>Not worried about it.</a:t>
            </a:r>
          </a:p>
          <a:p>
            <a:pPr lvl="2"/>
            <a:r>
              <a:rPr lang="en-US" dirty="0"/>
              <a:t>Driven by housing and insurance.</a:t>
            </a:r>
          </a:p>
          <a:p>
            <a:pPr lvl="1"/>
            <a:r>
              <a:rPr lang="en-US" dirty="0"/>
              <a:t>Fed policy will continue to push against it.</a:t>
            </a:r>
          </a:p>
          <a:p>
            <a:pPr lvl="1"/>
            <a:r>
              <a:rPr lang="en-US" dirty="0"/>
              <a:t>Likely to recover 2%-</a:t>
            </a:r>
            <a:r>
              <a:rPr lang="en-US" dirty="0" err="1"/>
              <a:t>ish</a:t>
            </a:r>
            <a:r>
              <a:rPr lang="en-US" dirty="0"/>
              <a:t> by middle of next year.</a:t>
            </a:r>
          </a:p>
        </p:txBody>
      </p:sp>
    </p:spTree>
    <p:extLst>
      <p:ext uri="{BB962C8B-B14F-4D97-AF65-F5344CB8AC3E}">
        <p14:creationId xmlns:p14="http://schemas.microsoft.com/office/powerpoint/2010/main" val="2543692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CB8D-BD8F-E7DE-92BC-F1510B60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D0E98-8EBF-4CAA-92FD-14B0E2D52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Conflicts in Ukraine and Israel.</a:t>
            </a:r>
          </a:p>
          <a:p>
            <a:pPr lvl="1"/>
            <a:r>
              <a:rPr lang="en-US" dirty="0"/>
              <a:t>Global Supply Chains?</a:t>
            </a:r>
          </a:p>
          <a:p>
            <a:pPr lvl="1"/>
            <a:r>
              <a:rPr lang="en-US" dirty="0"/>
              <a:t>Oil Prices?</a:t>
            </a:r>
          </a:p>
          <a:p>
            <a:pPr lvl="1"/>
            <a:r>
              <a:rPr lang="en-US" dirty="0"/>
              <a:t>Aid to Ukraine and Israel?</a:t>
            </a:r>
          </a:p>
          <a:p>
            <a:r>
              <a:rPr lang="en-US" dirty="0"/>
              <a:t>Asset prices (stocks)</a:t>
            </a:r>
          </a:p>
          <a:p>
            <a:r>
              <a:rPr lang="en-US" dirty="0"/>
              <a:t>Household balance sheets</a:t>
            </a:r>
          </a:p>
          <a:p>
            <a:r>
              <a:rPr lang="en-US" dirty="0"/>
              <a:t>Fed Actions in a Political Year.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FB7E0-8C4F-FB91-9906-E914E007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1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92C0-11B2-4577-3C4F-1D5764D54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C42DC-03EE-A40D-9FB7-5198E22D6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B6999-061F-AF20-5D3E-7F137F4A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13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EP Economy: GDP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4D25D8-21A0-F566-B89C-104287B1E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ABC31-A990-AF3D-790D-993C4D9A4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4" y="1201026"/>
            <a:ext cx="10058400" cy="5029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3D17A0-828A-A207-9A13-D66B8014B31E}"/>
              </a:ext>
            </a:extLst>
          </p:cNvPr>
          <p:cNvSpPr/>
          <p:nvPr/>
        </p:nvSpPr>
        <p:spPr>
          <a:xfrm>
            <a:off x="3714663" y="2526589"/>
            <a:ext cx="894816" cy="1952646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F53BFB-5131-BBEF-EF13-E73D988DD49F}"/>
              </a:ext>
            </a:extLst>
          </p:cNvPr>
          <p:cNvSpPr/>
          <p:nvPr/>
        </p:nvSpPr>
        <p:spPr>
          <a:xfrm>
            <a:off x="5457324" y="2526589"/>
            <a:ext cx="894816" cy="1952646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CDAE0-A28A-56B1-590B-8AA82E14C0A5}"/>
              </a:ext>
            </a:extLst>
          </p:cNvPr>
          <p:cNvSpPr/>
          <p:nvPr/>
        </p:nvSpPr>
        <p:spPr>
          <a:xfrm>
            <a:off x="6352140" y="2513337"/>
            <a:ext cx="894816" cy="1952646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3F63-EF17-A1CA-624B-FD2322647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Recovery</a:t>
            </a:r>
          </a:p>
        </p:txBody>
      </p:sp>
      <p:pic>
        <p:nvPicPr>
          <p:cNvPr id="8" name="Content Placeholder 7" descr="A graph of a number of farmers&#10;&#10;Description automatically generated with medium confidence">
            <a:extLst>
              <a:ext uri="{FF2B5EF4-FFF2-40B4-BE49-F238E27FC236}">
                <a16:creationId xmlns:a16="http://schemas.microsoft.com/office/drawing/2014/main" id="{41D10F97-1A65-5436-7AF7-5CDB5625EE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228600" y="1716170"/>
            <a:ext cx="5791200" cy="4210496"/>
          </a:xfrm>
        </p:spPr>
      </p:pic>
      <p:pic>
        <p:nvPicPr>
          <p:cNvPr id="10" name="Content Placeholder 9" descr="A graph showing the number of employment&#10;&#10;Description automatically generated">
            <a:extLst>
              <a:ext uri="{FF2B5EF4-FFF2-40B4-BE49-F238E27FC236}">
                <a16:creationId xmlns:a16="http://schemas.microsoft.com/office/drawing/2014/main" id="{BF15AAB0-6F32-0B0C-A419-1A98931AC7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063343" y="1716170"/>
            <a:ext cx="5791200" cy="42104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EA772-831E-FE15-06EB-66444D17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DDA71-8C75-F331-5435-6DC26D86FFCE}"/>
              </a:ext>
            </a:extLst>
          </p:cNvPr>
          <p:cNvSpPr txBox="1"/>
          <p:nvPr/>
        </p:nvSpPr>
        <p:spPr>
          <a:xfrm>
            <a:off x="2627586" y="1348705"/>
            <a:ext cx="18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Employment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6FAE7-9BBB-CD0F-BA8D-170BDD6DA858}"/>
              </a:ext>
            </a:extLst>
          </p:cNvPr>
          <p:cNvSpPr txBox="1"/>
          <p:nvPr/>
        </p:nvSpPr>
        <p:spPr>
          <a:xfrm>
            <a:off x="7683195" y="1346838"/>
            <a:ext cx="229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NonFarm</a:t>
            </a:r>
            <a:r>
              <a:rPr lang="en-US" dirty="0"/>
              <a:t> Employment</a:t>
            </a:r>
          </a:p>
        </p:txBody>
      </p:sp>
    </p:spTree>
    <p:extLst>
      <p:ext uri="{BB962C8B-B14F-4D97-AF65-F5344CB8AC3E}">
        <p14:creationId xmlns:p14="http://schemas.microsoft.com/office/powerpoint/2010/main" val="1706300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Monterey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575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7657694" y="1325563"/>
            <a:ext cx="1568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Q2-2023:	2.1%</a:t>
            </a:r>
          </a:p>
          <a:p>
            <a:r>
              <a:rPr lang="en-US" dirty="0"/>
              <a:t>Q3-2023: 4.9%</a:t>
            </a:r>
          </a:p>
          <a:p>
            <a:r>
              <a:rPr lang="en-US" dirty="0"/>
              <a:t>Q4-2023: 3.4%</a:t>
            </a:r>
          </a:p>
          <a:p>
            <a:r>
              <a:rPr lang="en-US" dirty="0"/>
              <a:t>Q1-2024: 1.6%</a:t>
            </a:r>
          </a:p>
        </p:txBody>
      </p:sp>
    </p:spTree>
    <p:extLst>
      <p:ext uri="{BB962C8B-B14F-4D97-AF65-F5344CB8AC3E}">
        <p14:creationId xmlns:p14="http://schemas.microsoft.com/office/powerpoint/2010/main" val="1982494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San Benito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027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Santa Cruz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557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E42A-8503-0E43-390D-26886271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EP Economy: Employment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240C9A-B6DF-9528-E86D-7D12181C6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760" y="1091716"/>
            <a:ext cx="10058400" cy="5029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CB886-582E-E587-90B1-A70BEDC7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424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BCA2D-AEE0-E24F-849A-111FF121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5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Pandemic Effect: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67B45-A025-C74E-B34A-C423235D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92E189-0450-40B2-7F7B-BFD6EF619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FC7CF-CC7E-4CB7-1486-3594BB3D7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85" y="1165211"/>
            <a:ext cx="10130030" cy="50650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24D447-E4B9-6B64-9195-17930AF2DA07}"/>
              </a:ext>
            </a:extLst>
          </p:cNvPr>
          <p:cNvSpPr/>
          <p:nvPr/>
        </p:nvSpPr>
        <p:spPr>
          <a:xfrm>
            <a:off x="3615271" y="2490773"/>
            <a:ext cx="894816" cy="1255625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61A9AE-956F-B6AA-5999-9BFBB17032B6}"/>
              </a:ext>
            </a:extLst>
          </p:cNvPr>
          <p:cNvSpPr/>
          <p:nvPr/>
        </p:nvSpPr>
        <p:spPr>
          <a:xfrm>
            <a:off x="6787099" y="1862960"/>
            <a:ext cx="894816" cy="215244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1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Cal</a:t>
            </a:r>
            <a:r>
              <a:rPr lang="en-US" dirty="0" err="1"/>
              <a:t>Trans</a:t>
            </a:r>
            <a:r>
              <a:rPr lang="en-US" dirty="0"/>
              <a:t> Forecast: Employment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17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Cal</a:t>
            </a:r>
            <a:r>
              <a:rPr lang="en-US" dirty="0" err="1"/>
              <a:t>Trans</a:t>
            </a:r>
            <a:r>
              <a:rPr lang="en-US" dirty="0"/>
              <a:t> Forecast: Population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pic>
        <p:nvPicPr>
          <p:cNvPr id="8" name="Content Placeholder 7" descr="A graph of a graph showing the number of the company's fall&#10;&#10;Description automatically generated with medium confidence">
            <a:extLst>
              <a:ext uri="{FF2B5EF4-FFF2-40B4-BE49-F238E27FC236}">
                <a16:creationId xmlns:a16="http://schemas.microsoft.com/office/drawing/2014/main" id="{8B125D92-DD5A-FCD0-BB2A-E6D13CF08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320383" y="946459"/>
            <a:ext cx="7927588" cy="5283768"/>
          </a:xfrm>
        </p:spPr>
      </p:pic>
    </p:spTree>
    <p:extLst>
      <p:ext uri="{BB962C8B-B14F-4D97-AF65-F5344CB8AC3E}">
        <p14:creationId xmlns:p14="http://schemas.microsoft.com/office/powerpoint/2010/main" val="469950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AA8C-002D-0B43-A355-1144A792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Loc</a:t>
            </a:r>
            <a:r>
              <a:rPr lang="en-US" dirty="0"/>
              <a:t>al Population Change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371358-46D2-7F4E-BF42-2F0286F1CF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314001" y="1469985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7AF62B-2F05-5B28-BEFC-948298A658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76307" y="1468710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F9256-AD09-9442-B003-06D7383F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232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AA8C-002D-0B43-A355-1144A792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18" y="2471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Bay Area Migration Patterns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371358-46D2-7F4E-BF42-2F0286F1CF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0635" y="1325563"/>
            <a:ext cx="5939165" cy="431807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29DD64F-8905-0C46-B0E9-54C67C6030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199" y="1325563"/>
            <a:ext cx="5939165" cy="431807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F9256-AD09-9442-B003-06D7383F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31028-56FA-A351-3CC5-3914CCE0B17C}"/>
              </a:ext>
            </a:extLst>
          </p:cNvPr>
          <p:cNvSpPr txBox="1"/>
          <p:nvPr/>
        </p:nvSpPr>
        <p:spPr>
          <a:xfrm>
            <a:off x="7868744" y="1327627"/>
            <a:ext cx="280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Change is in Decline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4D620C-B71D-4CAC-85EF-54B4B40D1CA7}"/>
              </a:ext>
            </a:extLst>
          </p:cNvPr>
          <p:cNvSpPr/>
          <p:nvPr/>
        </p:nvSpPr>
        <p:spPr>
          <a:xfrm>
            <a:off x="4558747" y="2490774"/>
            <a:ext cx="1298713" cy="107406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B21386-993C-FC20-9958-E096A99ED984}"/>
              </a:ext>
            </a:extLst>
          </p:cNvPr>
          <p:cNvCxnSpPr>
            <a:cxnSpLocks/>
          </p:cNvCxnSpPr>
          <p:nvPr/>
        </p:nvCxnSpPr>
        <p:spPr>
          <a:xfrm flipH="1">
            <a:off x="11078817" y="1696959"/>
            <a:ext cx="303501" cy="476398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43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60659D3-CA4E-51ED-50E7-38F977F7C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04" y="1549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A Population Change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80186F6-FD5F-FFD9-691F-BE9E601532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85057" y="1401483"/>
            <a:ext cx="5834743" cy="4242154"/>
          </a:xfrm>
        </p:spPr>
      </p:pic>
      <p:pic>
        <p:nvPicPr>
          <p:cNvPr id="14" name="Content Placeholder 13" descr="A graph of population growth&#10;&#10;Description automatically generated with medium confidence">
            <a:extLst>
              <a:ext uri="{FF2B5EF4-FFF2-40B4-BE49-F238E27FC236}">
                <a16:creationId xmlns:a16="http://schemas.microsoft.com/office/drawing/2014/main" id="{1997412E-033F-6892-DFE8-FA73AE1533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063347" y="1401483"/>
            <a:ext cx="5834743" cy="424215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D740E-BFF0-1D6E-9584-7AA9F987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609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60659D3-CA4E-51ED-50E7-38F977F7C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60" y="1549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Bay</a:t>
            </a:r>
            <a:r>
              <a:rPr lang="en-US" dirty="0"/>
              <a:t> Area Population Change</a:t>
            </a:r>
          </a:p>
        </p:txBody>
      </p:sp>
      <p:pic>
        <p:nvPicPr>
          <p:cNvPr id="18" name="Content Placeholder 17" descr="A graph of population growth&#10;&#10;Description automatically generated">
            <a:extLst>
              <a:ext uri="{FF2B5EF4-FFF2-40B4-BE49-F238E27FC236}">
                <a16:creationId xmlns:a16="http://schemas.microsoft.com/office/drawing/2014/main" id="{480186F6-FD5F-FFD9-691F-BE9E601532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85056" y="1401483"/>
            <a:ext cx="5834743" cy="4242154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997412E-033F-6892-DFE8-FA73AE1533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85112" y="1401483"/>
            <a:ext cx="5834743" cy="424215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D740E-BFF0-1D6E-9584-7AA9F987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672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ED9167-0C90-0249-AC37-95007AA09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7384" y="1088877"/>
            <a:ext cx="10282698" cy="5141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4BD39-2117-415E-A656-F9F391A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27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GD</a:t>
            </a:r>
            <a:r>
              <a:rPr lang="en-US" sz="3800" dirty="0"/>
              <a:t>P Trajectory: Pandemic Recovery Complete!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952D9-4526-4892-AD54-F2C1EC1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28F7-D760-44C1-A506-2B4A4A778A45}"/>
              </a:ext>
            </a:extLst>
          </p:cNvPr>
          <p:cNvSpPr txBox="1"/>
          <p:nvPr/>
        </p:nvSpPr>
        <p:spPr>
          <a:xfrm>
            <a:off x="6635393" y="3429000"/>
            <a:ext cx="414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GDP is: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&lt; $0.2 Trillion below 2019 forecast.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$1.9 Trillion ABOVE 2019-Q4 level.</a:t>
            </a:r>
          </a:p>
        </p:txBody>
      </p:sp>
    </p:spTree>
    <p:extLst>
      <p:ext uri="{BB962C8B-B14F-4D97-AF65-F5344CB8AC3E}">
        <p14:creationId xmlns:p14="http://schemas.microsoft.com/office/powerpoint/2010/main" val="18135260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0F17D7-CF03-79D1-9798-3A23B5EE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A Poverty</a:t>
            </a:r>
          </a:p>
        </p:txBody>
      </p:sp>
      <p:pic>
        <p:nvPicPr>
          <p:cNvPr id="9" name="Content Placeholder 8" descr="A graph showing the poverty rate&#10;&#10;Description automatically generated">
            <a:extLst>
              <a:ext uri="{FF2B5EF4-FFF2-40B4-BE49-F238E27FC236}">
                <a16:creationId xmlns:a16="http://schemas.microsoft.com/office/drawing/2014/main" id="{D8019FF7-BF0E-9766-60BC-48B5AF995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1090" y="999653"/>
            <a:ext cx="7289820" cy="485869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29CB3-AFEA-02B9-DE2A-2ABC4C54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927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F8F6-75F1-2C4D-80FA-93C155CD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rking From Home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FE47C6-CB69-1F46-A57C-7427CF723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04612" y="1003653"/>
            <a:ext cx="7182775" cy="52265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3CF8-BDB1-E447-A769-7E556A73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011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0CAD-B6C8-E747-9364-18B663110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49" y="1549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Bay Area: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ADCD6-2EB5-344C-A587-090627371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1177751" cy="4351338"/>
          </a:xfrm>
        </p:spPr>
        <p:txBody>
          <a:bodyPr/>
          <a:lstStyle/>
          <a:p>
            <a:r>
              <a:rPr lang="en-US" dirty="0"/>
              <a:t>Home prices have returned to trend growth.</a:t>
            </a:r>
          </a:p>
          <a:p>
            <a:r>
              <a:rPr lang="en-US" dirty="0"/>
              <a:t>Aging population will require in-migration to grow the local economy.</a:t>
            </a:r>
          </a:p>
          <a:p>
            <a:pPr lvl="1"/>
            <a:r>
              <a:rPr lang="en-US" dirty="0"/>
              <a:t>However, recent years have seen more out-migration than in. </a:t>
            </a:r>
          </a:p>
          <a:p>
            <a:r>
              <a:rPr lang="en-US" dirty="0"/>
              <a:t>Employment recovery is relatively slow.</a:t>
            </a:r>
          </a:p>
          <a:p>
            <a:pPr lvl="1"/>
            <a:r>
              <a:rPr lang="en-US" dirty="0"/>
              <a:t>Significant growth in manufacturing and information.</a:t>
            </a:r>
          </a:p>
          <a:p>
            <a:pPr lvl="1"/>
            <a:r>
              <a:rPr lang="en-US" dirty="0"/>
              <a:t>Prospects for employment growth seem favorable.</a:t>
            </a:r>
          </a:p>
          <a:p>
            <a:r>
              <a:rPr lang="en-US" dirty="0"/>
              <a:t>Poverty rates are low.</a:t>
            </a:r>
          </a:p>
          <a:p>
            <a:pPr lvl="1"/>
            <a:r>
              <a:rPr lang="en-US" dirty="0"/>
              <a:t>Primarily among adults. </a:t>
            </a:r>
            <a:r>
              <a:rPr lang="en-US"/>
              <a:t>Child poverty is low.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3EC68-0451-244E-A4D9-69F1979D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551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2483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www.NEEDelegation.org/LocalGraphs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538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3AE0-1B2E-FE45-8A8E-9B3243F4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Con</a:t>
            </a:r>
            <a:r>
              <a:rPr lang="en-US" dirty="0"/>
              <a:t>tributions to GDP: Government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7753C-806E-E44C-9F64-A4B843F7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850DFB-11F9-2A43-BF2B-9AB7E70B8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0609" y="1191149"/>
            <a:ext cx="10070781" cy="503539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F5A91-3A71-0A42-B4DD-2D81DAC41220}"/>
              </a:ext>
            </a:extLst>
          </p:cNvPr>
          <p:cNvSpPr/>
          <p:nvPr/>
        </p:nvSpPr>
        <p:spPr>
          <a:xfrm>
            <a:off x="9889588" y="2311086"/>
            <a:ext cx="1106658" cy="108321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261A-24DD-D14F-99AD-FDA45480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Rose 0.7% in March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042EAB70-A765-C34D-8D8B-ECADBEC66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68F56-EADC-B44D-B610-180D8FA2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DB314-0E19-5A4E-A65E-676EE7E10412}"/>
              </a:ext>
            </a:extLst>
          </p:cNvPr>
          <p:cNvSpPr/>
          <p:nvPr/>
        </p:nvSpPr>
        <p:spPr>
          <a:xfrm>
            <a:off x="2297723" y="1500555"/>
            <a:ext cx="5474677" cy="2813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824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261A-24DD-D14F-99AD-FDA45480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Rose 0.7% in March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2EAB70-A765-C34D-8D8B-ECADBEC66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68F56-EADC-B44D-B610-180D8FA2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DB314-0E19-5A4E-A65E-676EE7E10412}"/>
              </a:ext>
            </a:extLst>
          </p:cNvPr>
          <p:cNvSpPr/>
          <p:nvPr/>
        </p:nvSpPr>
        <p:spPr>
          <a:xfrm>
            <a:off x="2700679" y="1516053"/>
            <a:ext cx="5474677" cy="2813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09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89C2-28F9-BD44-8098-9C58DBEA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Debt: Non-mortgage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299C5-3FCC-5A44-8DD9-6C872EEE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307010-1584-9A40-B1E9-D2352A752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14375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1871893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04EC-075D-4C43-8BF0-1B8724676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1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Bor</a:t>
            </a:r>
            <a:r>
              <a:rPr lang="en-US" dirty="0"/>
              <a:t>rowing on Credit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EB5312-DD24-CF40-9FD1-7EF6C9C98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3300" y="1170878"/>
            <a:ext cx="10110827" cy="50593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F8BFB-826C-7045-90E6-C8EACB96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BBB0D3-53A8-4540-A2E0-F76E82D43BCF}"/>
              </a:ext>
            </a:extLst>
          </p:cNvPr>
          <p:cNvCxnSpPr>
            <a:cxnSpLocks/>
          </p:cNvCxnSpPr>
          <p:nvPr/>
        </p:nvCxnSpPr>
        <p:spPr>
          <a:xfrm flipV="1">
            <a:off x="1906923" y="2028092"/>
            <a:ext cx="8831415" cy="3041944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270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Growth Drivers</a:t>
            </a:r>
          </a:p>
        </p:txBody>
      </p:sp>
      <p:pic>
        <p:nvPicPr>
          <p:cNvPr id="6" name="Content Placeholder 5" descr="A graph of blue squares&#10;&#10;Description automatically generated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574276" y="1819061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7ED07-E349-BF42-876E-E2E7BF03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2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Debt as a Share of GDP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045F2-9072-6F4F-AB4D-90FE0993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EAC8D8-36F7-B74A-9B07-974B47D52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4288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01F3-3360-784A-BFFF-A5813789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40" y="3153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</a:t>
            </a:r>
            <a:r>
              <a:rPr lang="en-US" dirty="0"/>
              <a:t>ustrial Production (</a:t>
            </a:r>
            <a:r>
              <a:rPr lang="en-US" dirty="0" err="1"/>
              <a:t>Manuf</a:t>
            </a:r>
            <a:r>
              <a:rPr lang="en-US" dirty="0"/>
              <a:t>, Util, Mining)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07581432-9301-3D48-A570-7F5B24421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954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2A491-EB7B-E64A-B8E4-309882B7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0450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41783690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40AB-BEAF-CE19-2483-C8757A79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Explanations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54EA5-33A5-82FA-5DAE-A4E3DA99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ECF4B6-2969-D4EB-869C-ACF883087E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42" y="907429"/>
            <a:ext cx="8945857" cy="532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3C81D-C977-F54D-9E6B-1165CA65648A}"/>
              </a:ext>
            </a:extLst>
          </p:cNvPr>
          <p:cNvSpPr txBox="1"/>
          <p:nvPr/>
        </p:nvSpPr>
        <p:spPr>
          <a:xfrm>
            <a:off x="4488060" y="4086892"/>
            <a:ext cx="321588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500 Thousand: Long COVID Exits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1-2%: Long Social Distancing</a:t>
            </a:r>
          </a:p>
        </p:txBody>
      </p:sp>
    </p:spTree>
    <p:extLst>
      <p:ext uri="{BB962C8B-B14F-4D97-AF65-F5344CB8AC3E}">
        <p14:creationId xmlns:p14="http://schemas.microsoft.com/office/powerpoint/2010/main" val="10826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6698558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CC04A1-3536-214A-8608-B73228B7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9" y="1519101"/>
            <a:ext cx="5256685" cy="381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… Down Throughout 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C7AA0-1932-AE48-A873-99CBA5B8C6D0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279711" y="1548233"/>
            <a:ext cx="5698289" cy="4145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6174761" y="1501071"/>
            <a:ext cx="5817880" cy="42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288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9A31-5B83-304E-A038-6D1B24E9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 SUPER High to Begin With!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7D04E911-8F3B-1D4B-92BE-075479DAE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50F4-B854-9849-B6AE-1A0B6728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9910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C7AA0-1932-AE48-A873-99CBA5B8C6D0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40399" y="1507919"/>
            <a:ext cx="5749267" cy="3830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096001" y="1500604"/>
            <a:ext cx="5771223" cy="38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263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258CC-FF08-BF4E-9711-C223A877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Sales are Not Horrible</a:t>
            </a:r>
          </a:p>
        </p:txBody>
      </p:sp>
      <p:pic>
        <p:nvPicPr>
          <p:cNvPr id="7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D80A7A9A-7306-4A43-8D55-2B56DE59D3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27192" y="1559860"/>
            <a:ext cx="5892608" cy="3926494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A4BF8187-D70B-3B4B-8AD4-D70237326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200" y="1559860"/>
            <a:ext cx="5892608" cy="392649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2A356-B78C-2944-8732-D2F201A9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1962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23A8-7FBD-FE4E-8CBD-8D17D401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28606-6940-2342-BAB8-215E2FC3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42B8B70-0A9E-0543-9930-D1B7CBED8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91337" y="1190596"/>
            <a:ext cx="10048162" cy="5024081"/>
          </a:xfrm>
        </p:spPr>
      </p:pic>
    </p:spTree>
    <p:extLst>
      <p:ext uri="{BB962C8B-B14F-4D97-AF65-F5344CB8AC3E}">
        <p14:creationId xmlns:p14="http://schemas.microsoft.com/office/powerpoint/2010/main" val="1198466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E0D8-812E-C842-A75E-4AB335B83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</a:t>
            </a:r>
            <a:r>
              <a:rPr lang="en-US" dirty="0"/>
              <a:t>sonal Consumption Expenditures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FE746-EE84-3049-830D-2BDBEF50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EA9A5A-8B6A-7742-BA2D-012020770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A6E2D9-8557-5445-99F2-417C5419555B}"/>
              </a:ext>
            </a:extLst>
          </p:cNvPr>
          <p:cNvSpPr txBox="1"/>
          <p:nvPr/>
        </p:nvSpPr>
        <p:spPr>
          <a:xfrm>
            <a:off x="8657346" y="3740995"/>
            <a:ext cx="13070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Looks Ok</a:t>
            </a:r>
          </a:p>
        </p:txBody>
      </p:sp>
    </p:spTree>
    <p:extLst>
      <p:ext uri="{BB962C8B-B14F-4D97-AF65-F5344CB8AC3E}">
        <p14:creationId xmlns:p14="http://schemas.microsoft.com/office/powerpoint/2010/main" val="9180036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 descr="A graph showing the number of people in the u. s. population growth&#10;&#10;Description automatically generated">
            <a:extLst>
              <a:ext uri="{FF2B5EF4-FFF2-40B4-BE49-F238E27FC236}">
                <a16:creationId xmlns:a16="http://schemas.microsoft.com/office/drawing/2014/main" id="{F1FBAF68-9A32-63AC-A677-C3F5866B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897" y="1097281"/>
            <a:ext cx="8662526" cy="5045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5985136" y="6544461"/>
            <a:ext cx="5633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www.axios.com</a:t>
            </a:r>
            <a:r>
              <a:rPr lang="en-US" sz="1200" dirty="0"/>
              <a:t>/2024/03/13/immigration-economy-jobs-growth-good#</a:t>
            </a:r>
          </a:p>
        </p:txBody>
      </p:sp>
    </p:spTree>
    <p:extLst>
      <p:ext uri="{BB962C8B-B14F-4D97-AF65-F5344CB8AC3E}">
        <p14:creationId xmlns:p14="http://schemas.microsoft.com/office/powerpoint/2010/main" val="2668227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" y="1350522"/>
            <a:ext cx="4931229" cy="4351338"/>
          </a:xfrm>
        </p:spPr>
        <p:txBody>
          <a:bodyPr/>
          <a:lstStyle/>
          <a:p>
            <a:r>
              <a:rPr lang="en-US" dirty="0"/>
              <a:t>Inflation:  A lot of progress on inflation, but the recent data are troubling.</a:t>
            </a:r>
          </a:p>
          <a:p>
            <a:r>
              <a:rPr lang="en-US" dirty="0"/>
              <a:t>But, this is not the popular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435B3-FD18-3556-14B6-59D9C64A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30" y="586149"/>
            <a:ext cx="6359294" cy="58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933E9E0C-A34B-CBDB-467E-913FB20706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09651" y="59294"/>
            <a:ext cx="9290930" cy="61552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D3D2D-2BA1-906C-8F17-43BE59B1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24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69ECD1-05F6-AA44-912F-450A71EB4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9C1F-B9E0-2444-891F-7AFA309F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the Last 3/6 Months – Still 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0D90E-8765-0E47-B32E-87271A60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59894-2AC2-844C-A482-CFE49B8BC8C0}"/>
              </a:ext>
            </a:extLst>
          </p:cNvPr>
          <p:cNvSpPr txBox="1"/>
          <p:nvPr/>
        </p:nvSpPr>
        <p:spPr>
          <a:xfrm>
            <a:off x="6498771" y="6499290"/>
            <a:ext cx="5042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www.nytimes.com</a:t>
            </a:r>
            <a:r>
              <a:rPr lang="en-US" sz="1200" dirty="0"/>
              <a:t>/2023/01/13/opinion/cpi-inflation-</a:t>
            </a:r>
            <a:r>
              <a:rPr lang="en-US" sz="1200" dirty="0" err="1"/>
              <a:t>fed.html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01188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EFB63-6897-5567-3A93-985AE5201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using is the Primary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18CC33-F2DC-6636-DC7C-F6593AAC1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48896" y="1325563"/>
            <a:ext cx="9487852" cy="47439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44B83-1378-90A7-3E2A-EA62457A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2776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F8F6-75F1-2C4D-80FA-93C155CD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rking From Home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FE47C6-CB69-1F46-A57C-7427CF723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04612" y="1003653"/>
            <a:ext cx="7182775" cy="52265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3CF8-BDB1-E447-A769-7E556A73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3435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F8F6-75F1-2C4D-80FA-93C155CD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rking From Home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FE47C6-CB69-1F46-A57C-7427CF7230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5086"/>
            <a:ext cx="5181600" cy="3769816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5B579F-3E12-0C08-7725-F6CC2F7C62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5086"/>
            <a:ext cx="5181600" cy="37698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3CF8-BDB1-E447-A769-7E556A73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5094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ta Cruz Economy: Employment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0242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County Economy: Employment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0934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 Benito County Economy: Employment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58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89C2-28F9-BD44-8098-9C58DBEA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Ho</a:t>
            </a:r>
            <a:r>
              <a:rPr lang="en-US" sz="3800" dirty="0"/>
              <a:t>usehold Debt: Change During the Pandemic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299C5-3FCC-5A44-8DD9-6C872EEE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307010-1584-9A40-B1E9-D2352A752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14375" y="1201026"/>
            <a:ext cx="10058400" cy="50292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FBBBCC-4552-EB33-42BC-0AF633C479FC}"/>
              </a:ext>
            </a:extLst>
          </p:cNvPr>
          <p:cNvSpPr/>
          <p:nvPr/>
        </p:nvSpPr>
        <p:spPr>
          <a:xfrm>
            <a:off x="3754419" y="3560781"/>
            <a:ext cx="894816" cy="73152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F00AC-54F8-2682-AAD8-04DC50DC7F15}"/>
              </a:ext>
            </a:extLst>
          </p:cNvPr>
          <p:cNvSpPr/>
          <p:nvPr/>
        </p:nvSpPr>
        <p:spPr>
          <a:xfrm>
            <a:off x="6243575" y="2077411"/>
            <a:ext cx="894816" cy="2085797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542085-D74A-DC2F-4583-E1D3160BAD7D}"/>
              </a:ext>
            </a:extLst>
          </p:cNvPr>
          <p:cNvSpPr/>
          <p:nvPr/>
        </p:nvSpPr>
        <p:spPr>
          <a:xfrm>
            <a:off x="8732731" y="3926541"/>
            <a:ext cx="894816" cy="866176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86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ta Cruz Economy: GDP Growth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4509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 Benito Economy: GDP Growth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6819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Economy: GDP Growth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70711" y="1191830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3508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0F17D7-CF03-79D1-9798-3A23B5EE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A Population Age Distribution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019FF7-BF0E-9766-60BC-48B5AF9952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27322" y="1359507"/>
            <a:ext cx="5892478" cy="4284130"/>
          </a:xfrm>
        </p:spPr>
      </p:pic>
      <p:pic>
        <p:nvPicPr>
          <p:cNvPr id="4" name="Content Placeholder 3" descr="A graph of a bar graph&#10;&#10;Description automatically generated with medium confidence">
            <a:extLst>
              <a:ext uri="{FF2B5EF4-FFF2-40B4-BE49-F238E27FC236}">
                <a16:creationId xmlns:a16="http://schemas.microsoft.com/office/drawing/2014/main" id="{0345FB8F-74EF-B730-BF48-34072C0A6E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086359" y="1359507"/>
            <a:ext cx="5892478" cy="428413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29CB3-AFEA-02B9-DE2A-2ABC4C54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5549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Cal</a:t>
            </a:r>
            <a:r>
              <a:rPr lang="en-US" dirty="0" err="1"/>
              <a:t>Trans</a:t>
            </a:r>
            <a:r>
              <a:rPr lang="en-US" dirty="0"/>
              <a:t> : Santa Cruz County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6959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Cal</a:t>
            </a:r>
            <a:r>
              <a:rPr lang="en-US" dirty="0" err="1"/>
              <a:t>Trans</a:t>
            </a:r>
            <a:r>
              <a:rPr lang="en-US" dirty="0"/>
              <a:t>: Monterey County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6585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Cal</a:t>
            </a:r>
            <a:r>
              <a:rPr lang="en-US" dirty="0" err="1"/>
              <a:t>Trans</a:t>
            </a:r>
            <a:r>
              <a:rPr lang="en-US" dirty="0"/>
              <a:t>: San </a:t>
            </a:r>
            <a:r>
              <a:rPr lang="en-US"/>
              <a:t>Benito County Population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602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0F17D7-CF03-79D1-9798-3A23B5EE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A Poverty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019FF7-BF0E-9766-60BC-48B5AF995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72112" y="999653"/>
            <a:ext cx="7847775" cy="523057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29CB3-AFEA-02B9-DE2A-2ABC4C54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7558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915C-D602-0C4D-9AEA-297E902C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Bay Area Real Estate</a:t>
            </a:r>
          </a:p>
        </p:txBody>
      </p:sp>
      <p:pic>
        <p:nvPicPr>
          <p:cNvPr id="8" name="Content Placeholder 7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E634D6DF-9831-A71C-485D-C4B0E2FBA0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234064" y="1782305"/>
            <a:ext cx="5801235" cy="4217792"/>
          </a:xfrm>
        </p:spPr>
      </p:pic>
      <p:pic>
        <p:nvPicPr>
          <p:cNvPr id="10" name="Content Placeholder 9" descr="A graph showing the growth of zip codes&#10;&#10;Description automatically generated">
            <a:extLst>
              <a:ext uri="{FF2B5EF4-FFF2-40B4-BE49-F238E27FC236}">
                <a16:creationId xmlns:a16="http://schemas.microsoft.com/office/drawing/2014/main" id="{3AB09467-6F59-CA4B-6FA2-241809CFD3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033011" y="1782305"/>
            <a:ext cx="5801235" cy="42177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C957E-3C16-D746-9326-39CD7D83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291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7BD1B-942F-A146-DA0C-9FC2CEC2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8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643467" y="643466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B0FB8FB-973E-4E32-86C9-9A9FAB090387}"/>
              </a:ext>
            </a:extLst>
          </p:cNvPr>
          <p:cNvSpPr/>
          <p:nvPr/>
        </p:nvSpPr>
        <p:spPr>
          <a:xfrm>
            <a:off x="9654477" y="3063239"/>
            <a:ext cx="1350980" cy="153053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7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26385</TotalTime>
  <Words>1685</Words>
  <Application>Microsoft Macintosh PowerPoint</Application>
  <PresentationFormat>Widescreen</PresentationFormat>
  <Paragraphs>359</Paragraphs>
  <Slides>88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Arial</vt:lpstr>
      <vt:lpstr>Calibri</vt:lpstr>
      <vt:lpstr>Courier New</vt:lpstr>
      <vt:lpstr>Wingdings</vt:lpstr>
      <vt:lpstr>Custom Design</vt:lpstr>
      <vt:lpstr>PowerPoint Presentation</vt:lpstr>
      <vt:lpstr>Outline</vt:lpstr>
      <vt:lpstr>Economic Indicators</vt:lpstr>
      <vt:lpstr>GDP: Quarterly Growth</vt:lpstr>
      <vt:lpstr>GDP Trajectory: Pandemic Recovery Complete!</vt:lpstr>
      <vt:lpstr>GDP Growth Drivers</vt:lpstr>
      <vt:lpstr>Personal Consumption Expenditures</vt:lpstr>
      <vt:lpstr>Household Debt: Change During the Pandemic</vt:lpstr>
      <vt:lpstr>PowerPoint Presentation</vt:lpstr>
      <vt:lpstr>Monthly Changes in Nonfarm Employment</vt:lpstr>
      <vt:lpstr>Labor Market is Cooling</vt:lpstr>
      <vt:lpstr>Employment Gap</vt:lpstr>
      <vt:lpstr>Immigrants to the Rescue?</vt:lpstr>
      <vt:lpstr>Where Have All the Workers Gone?</vt:lpstr>
      <vt:lpstr>Immigrants to the Rescue?</vt:lpstr>
      <vt:lpstr>Stock Prices:  Didn’t Like The Inflation #s</vt:lpstr>
      <vt:lpstr>Inflation</vt:lpstr>
      <vt:lpstr>Inflation: Latest Figures</vt:lpstr>
      <vt:lpstr>Which Prices?</vt:lpstr>
      <vt:lpstr>The Importance &amp; Problems with Rents</vt:lpstr>
      <vt:lpstr>Fed’s Preferred Measure: PCE</vt:lpstr>
      <vt:lpstr>Inflation Expectations</vt:lpstr>
      <vt:lpstr>Wage Growth – Exceeds Inflation</vt:lpstr>
      <vt:lpstr>High Prices versus Inflation</vt:lpstr>
      <vt:lpstr>Mismatch: Feelings About the Economy</vt:lpstr>
      <vt:lpstr>My Thoughts on the Future of Inflation </vt:lpstr>
      <vt:lpstr>The Fed: Conservative</vt:lpstr>
      <vt:lpstr>Federal Funds Rate</vt:lpstr>
      <vt:lpstr>Fed: Reducing its Asset Holdings</vt:lpstr>
      <vt:lpstr>What will the Fed Do?</vt:lpstr>
      <vt:lpstr>Mortgage Rates</vt:lpstr>
      <vt:lpstr>Home Prices Around the MBA</vt:lpstr>
      <vt:lpstr>If you’d like to see other geographies….</vt:lpstr>
      <vt:lpstr>Takeaways</vt:lpstr>
      <vt:lpstr>Uncertainties</vt:lpstr>
      <vt:lpstr>Locally</vt:lpstr>
      <vt:lpstr>MBEP Economy: GDP Growth</vt:lpstr>
      <vt:lpstr>Employment Recovery</vt:lpstr>
      <vt:lpstr>Employment in Monterey County?</vt:lpstr>
      <vt:lpstr>Employment in San Benito County?</vt:lpstr>
      <vt:lpstr>Employment in Santa Cruz County?</vt:lpstr>
      <vt:lpstr>MBEP Economy: Employment Patterns</vt:lpstr>
      <vt:lpstr>The Pandemic Effect: Employment</vt:lpstr>
      <vt:lpstr>CalTrans Forecast: Employment</vt:lpstr>
      <vt:lpstr>CalTrans Forecast: Population</vt:lpstr>
      <vt:lpstr>Local Population Change</vt:lpstr>
      <vt:lpstr>Monterey Bay Area Migration Patterns</vt:lpstr>
      <vt:lpstr>MBA Population Change</vt:lpstr>
      <vt:lpstr>Bay Area Population Change</vt:lpstr>
      <vt:lpstr>MBA Poverty</vt:lpstr>
      <vt:lpstr>Working From Home</vt:lpstr>
      <vt:lpstr>Monterey Bay Area: Summary</vt:lpstr>
      <vt:lpstr> Thank you!</vt:lpstr>
      <vt:lpstr>www.NEEDelegation.org/LocalGraphs </vt:lpstr>
      <vt:lpstr> Contributions to GDP: Government</vt:lpstr>
      <vt:lpstr>Retail Sales Rose 0.7% in March</vt:lpstr>
      <vt:lpstr>Retail Sales Rose 0.7% in March</vt:lpstr>
      <vt:lpstr>Household Debt: Non-mortgage Sources</vt:lpstr>
      <vt:lpstr>Borrowing on Credit</vt:lpstr>
      <vt:lpstr> Household Debt as a Share of GDP</vt:lpstr>
      <vt:lpstr>Industrial Production (Manuf, Util, Mining)</vt:lpstr>
      <vt:lpstr>Monthly Changes in Nonfarm Employment</vt:lpstr>
      <vt:lpstr>Some Explanations</vt:lpstr>
      <vt:lpstr>Treasuries</vt:lpstr>
      <vt:lpstr> Home Prices … Down Throughout CA</vt:lpstr>
      <vt:lpstr>But SUPER High to Begin With!</vt:lpstr>
      <vt:lpstr> Home Prices and Housing Starts</vt:lpstr>
      <vt:lpstr>Home Sales are Not Horrible</vt:lpstr>
      <vt:lpstr>Supply Chains</vt:lpstr>
      <vt:lpstr>Is Immigration Saving the Day?</vt:lpstr>
      <vt:lpstr>The “Nominal”  Side</vt:lpstr>
      <vt:lpstr>PowerPoint Presentation</vt:lpstr>
      <vt:lpstr>Inflation in the Last 3/6 Months – Still 3%</vt:lpstr>
      <vt:lpstr>Housing is the Primary Problem</vt:lpstr>
      <vt:lpstr>Working From Home</vt:lpstr>
      <vt:lpstr>Working From Home</vt:lpstr>
      <vt:lpstr>Santa Cruz Economy: Employment</vt:lpstr>
      <vt:lpstr>Monterey County Economy: Employment</vt:lpstr>
      <vt:lpstr>San Benito County Economy: Employment</vt:lpstr>
      <vt:lpstr>Santa Cruz Economy: GDP Growth</vt:lpstr>
      <vt:lpstr>San Benito Economy: GDP Growth</vt:lpstr>
      <vt:lpstr>Monterey Economy: GDP Growth</vt:lpstr>
      <vt:lpstr>MBA Population Age Distribution</vt:lpstr>
      <vt:lpstr>CalTrans : Santa Cruz County Population</vt:lpstr>
      <vt:lpstr>CalTrans: Monterey County Population</vt:lpstr>
      <vt:lpstr>CalTrans: San Benito County Population</vt:lpstr>
      <vt:lpstr>MBA Poverty</vt:lpstr>
      <vt:lpstr>Monterey Bay Area Real Estate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451</cp:revision>
  <cp:lastPrinted>2023-02-15T16:00:36Z</cp:lastPrinted>
  <dcterms:created xsi:type="dcterms:W3CDTF">2017-05-03T22:30:38Z</dcterms:created>
  <dcterms:modified xsi:type="dcterms:W3CDTF">2024-05-04T15:02:31Z</dcterms:modified>
</cp:coreProperties>
</file>