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5"/>
  </p:notesMasterIdLst>
  <p:sldIdLst>
    <p:sldId id="4142" r:id="rId2"/>
    <p:sldId id="3943" r:id="rId3"/>
    <p:sldId id="4349" r:id="rId4"/>
    <p:sldId id="4002" r:id="rId5"/>
    <p:sldId id="4348" r:id="rId6"/>
    <p:sldId id="3982" r:id="rId7"/>
    <p:sldId id="4347" r:id="rId8"/>
    <p:sldId id="4915" r:id="rId9"/>
    <p:sldId id="4539" r:id="rId10"/>
    <p:sldId id="4759" r:id="rId11"/>
    <p:sldId id="4781" r:id="rId12"/>
    <p:sldId id="4389" r:id="rId13"/>
    <p:sldId id="4976" r:id="rId14"/>
    <p:sldId id="4977" r:id="rId15"/>
    <p:sldId id="4758" r:id="rId16"/>
    <p:sldId id="4936" r:id="rId17"/>
    <p:sldId id="4485" r:id="rId18"/>
    <p:sldId id="4917" r:id="rId19"/>
    <p:sldId id="278" r:id="rId20"/>
    <p:sldId id="4316" r:id="rId21"/>
    <p:sldId id="4945" r:id="rId22"/>
    <p:sldId id="4438" r:id="rId23"/>
    <p:sldId id="4755" r:id="rId24"/>
    <p:sldId id="4359" r:id="rId25"/>
    <p:sldId id="4947" r:id="rId26"/>
    <p:sldId id="4949" r:id="rId27"/>
    <p:sldId id="4948" r:id="rId28"/>
    <p:sldId id="4971" r:id="rId29"/>
    <p:sldId id="4933" r:id="rId30"/>
    <p:sldId id="4970" r:id="rId31"/>
    <p:sldId id="4975" r:id="rId32"/>
    <p:sldId id="4973" r:id="rId33"/>
    <p:sldId id="4941" r:id="rId34"/>
    <p:sldId id="4783" r:id="rId35"/>
    <p:sldId id="4784" r:id="rId36"/>
    <p:sldId id="4785" r:id="rId37"/>
    <p:sldId id="4786" r:id="rId38"/>
    <p:sldId id="4951" r:id="rId39"/>
    <p:sldId id="4918" r:id="rId40"/>
    <p:sldId id="4928" r:id="rId41"/>
    <p:sldId id="4924" r:id="rId42"/>
    <p:sldId id="4938" r:id="rId43"/>
    <p:sldId id="119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4861"/>
  </p:normalViewPr>
  <p:slideViewPr>
    <p:cSldViewPr snapToGrid="0" snapToObjects="1">
      <p:cViewPr varScale="1">
        <p:scale>
          <a:sx n="108" d="100"/>
          <a:sy n="108" d="100"/>
        </p:scale>
        <p:origin x="208" y="2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98" d="100"/>
        <a:sy n="198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6725F-2F80-A0AB-AE33-13F8E6293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3E951D-A78A-6DF2-8708-4B351DA97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FB0E7-8C88-2708-9C37-157DCE710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07979-0F7C-B37F-C6A8-68A7038A73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02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B6335-3831-FA63-6D5F-62520413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5511A4-96FA-596C-8076-FE49750121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815322-CA8E-4C4F-B999-D8D5AAF44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16059-D365-FC68-BF8A-CF43F05F22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27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50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B170-4240-8A74-1E88-261EEA8D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5B975-4C9A-A68E-1AD7-5072C47DE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A6D20-F8F2-A424-45DA-74EF2D49A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24A9E-46D1-45CE-B930-57D4C145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64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6CD18-7453-35EF-0CB9-58D2DE006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6C793-4893-94EA-42AE-596901A35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30B69-0308-E181-EA1A-1E7697D6B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9A428-E6DB-A749-4C2A-714AC71D7D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79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Feb 2020: 130,320 Native born	27,697 foreign born</a:t>
            </a:r>
          </a:p>
          <a:p>
            <a:r>
              <a:rPr lang="en-US" dirty="0"/>
              <a:t>Aug 2025: 132,474 Native	30,816 foreign born	March 2025 peak: 32,225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8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38F0A-7BCA-8AF1-8E39-0F9C44807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FAEDE-5B70-C650-E408-0872237C1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7919A-452B-E324-CB2B-0960CF9BB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50B7A-0EBE-3FF2-B04B-C3BBD2EB4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6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Consumption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pending/Goods_v_Services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pending/RSAFS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Investment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Nonresidential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Government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FED_Recent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recent.p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superrecent.p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roll_pandemic.p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CLF16OV_COVID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Nativity_Index.p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tocks/Since_Inauguration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Desktop/Screenshot%202026-05-12%20at%206.52.06&#8239;AM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cpi_MonthlyMA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ppi_MonthlyMAPlus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asoline/nom_retailgas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asoline/nom_retaildiesel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Policy/EPU_history.pn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Policy/EPUTrade_history.pn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National/gdp_shares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National/emp_shares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/gdp_history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Big5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89"/>
            <a:ext cx="10219508" cy="183378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U.S. Economic Update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63596" y="3975696"/>
            <a:ext cx="9144000" cy="2011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100" dirty="0">
                <a:solidFill>
                  <a:schemeClr val="tx2"/>
                </a:solidFill>
              </a:rPr>
              <a:t>Thinktank Thursdays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Loch Lomond Yacht Club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May 21,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F5922-3E2B-9F06-67BF-241FC009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858183" y="4340821"/>
            <a:ext cx="30175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C4A96-3031-68D3-E8EC-A243A54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6D470E-10AB-68A3-F2C8-B62F6F0DE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298" y="233365"/>
            <a:ext cx="2596221" cy="25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714C-BB49-B80F-E753-09C617F1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278F-14A2-30C2-8394-B2A30B07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Tightened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2D3CB2-0CA2-8E7E-AE8F-1E9A82DB5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0428-8F9F-2F5B-D90B-6A6C5A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B233A-1FFD-7DEC-F5BA-5C34CF12607E}"/>
              </a:ext>
            </a:extLst>
          </p:cNvPr>
          <p:cNvGrpSpPr/>
          <p:nvPr/>
        </p:nvGrpSpPr>
        <p:grpSpPr>
          <a:xfrm>
            <a:off x="6096000" y="3792603"/>
            <a:ext cx="1269270" cy="871130"/>
            <a:chOff x="4369904" y="3591339"/>
            <a:chExt cx="1269270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D9AC64-7515-BBF1-8BDF-AAFC62EB0C02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0.8%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BDAA77-1695-26FC-6728-98C9EC2B0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6DB491B-62F5-078A-BFBB-5C04F1C9F19F}"/>
              </a:ext>
            </a:extLst>
          </p:cNvPr>
          <p:cNvGrpSpPr/>
          <p:nvPr/>
        </p:nvGrpSpPr>
        <p:grpSpPr>
          <a:xfrm>
            <a:off x="4699134" y="2091024"/>
            <a:ext cx="1269270" cy="871130"/>
            <a:chOff x="4369904" y="3591339"/>
            <a:chExt cx="1269270" cy="8711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1FCCA4-68F2-5871-F3E1-6A15241680A2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590ED5-C93C-C044-C982-79473AF66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FC101-EB64-1A08-C02F-8478015CB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4977-F40C-8BC6-80C4-221A9948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Spending Less on Goods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20DF59-D079-F10B-0670-245EAFD92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AE08D-1BA6-5586-3286-66B26B63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5EF069-FD96-CEED-76B4-BC118B567BB9}"/>
              </a:ext>
            </a:extLst>
          </p:cNvPr>
          <p:cNvGrpSpPr/>
          <p:nvPr/>
        </p:nvGrpSpPr>
        <p:grpSpPr>
          <a:xfrm>
            <a:off x="9661716" y="1907177"/>
            <a:ext cx="719942" cy="1087242"/>
            <a:chOff x="4758869" y="2800084"/>
            <a:chExt cx="719942" cy="13144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3F15F9-3084-27C2-0047-7AD8B3BE3109}"/>
                </a:ext>
              </a:extLst>
            </p:cNvPr>
            <p:cNvSpPr txBox="1"/>
            <p:nvPr/>
          </p:nvSpPr>
          <p:spPr>
            <a:xfrm>
              <a:off x="4758869" y="3591339"/>
              <a:ext cx="7199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Flat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EDEAE2D-C14B-891E-9CA1-3B76B7204D06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5038595" y="2800084"/>
              <a:ext cx="80245" cy="791255"/>
            </a:xfrm>
            <a:prstGeom prst="line">
              <a:avLst/>
            </a:prstGeom>
            <a:ln w="38100">
              <a:solidFill>
                <a:srgbClr val="9D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32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9A31-5B83-304E-A038-6D1B24E9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 SUPER High to Begin With!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04E911-8F3B-1D4B-92BE-075479DAE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50F4-B854-9849-B6AE-1A0B6728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827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79E7E-204B-F63B-A6C8-7F9080681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2557E-3449-EE42-AC69-CF050FC3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AI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s Inflating the Investment #s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5F690E-6636-ECB3-75D9-FE42BC022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5906A-8092-DE6E-1B22-41470C217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7B32B8-9861-6F75-91CB-F0F0454D90E2}"/>
              </a:ext>
            </a:extLst>
          </p:cNvPr>
          <p:cNvGrpSpPr/>
          <p:nvPr/>
        </p:nvGrpSpPr>
        <p:grpSpPr>
          <a:xfrm>
            <a:off x="5480715" y="2091024"/>
            <a:ext cx="1269270" cy="871130"/>
            <a:chOff x="4369904" y="3591339"/>
            <a:chExt cx="1269270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B6A623-E764-9038-2F99-3CAE62B1A216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0.7%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4FDDB4-0AE7-168C-78FE-8C99D1FE50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08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BC694-4C41-4927-D679-17BBEB5E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A1467-F524-1C09-BD7D-6AACC4C3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  <a:r>
              <a:rPr lang="en-US" dirty="0"/>
              <a:t> Outrageously high, but Definitely High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555BBF-B4E5-4267-4BC9-36268345B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9F2E4-76A1-0801-1B17-F7E667BB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440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5513-23C6-9C94-0B69-8BD012A2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5B9B-4E48-5061-580C-02872AF0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Gov</a:t>
            </a:r>
            <a:r>
              <a:rPr lang="en-US" dirty="0"/>
              <a:t>ernment Spending Helped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75ADF7-7C1C-72BC-F14B-D7D5E9B81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2D21A-41AD-5804-56EA-2B4458B5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10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A2EC-D53B-AE68-7176-850973BA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1093-EE8F-5D27-717F-08DC6AC2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Federal Gov’t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CF2F1-9C26-1D1D-9305-596A632E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36E41-C9D1-000E-30F9-4AEA3003D344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78885" y="1025335"/>
            <a:ext cx="7189636" cy="52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62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672252"/>
            <a:ext cx="2044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Feb:	  -156,000</a:t>
            </a:r>
          </a:p>
          <a:p>
            <a:r>
              <a:rPr lang="en-US" dirty="0"/>
              <a:t>Mar:	   185,000</a:t>
            </a:r>
          </a:p>
          <a:p>
            <a:r>
              <a:rPr lang="en-US" dirty="0"/>
              <a:t>April:	   115,000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7FD3E-B83F-8D72-C9B0-4D938832E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A8CC-5DB8-7C5A-26A5-7C3CA236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38F2B-EE2E-BF5E-FA51-809B1BAB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33AC21-05C3-3CA7-CE9E-4F5E82EF0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A1F5C8-2D61-C03B-A0F7-9C9418FD553F}"/>
              </a:ext>
            </a:extLst>
          </p:cNvPr>
          <p:cNvSpPr txBox="1"/>
          <p:nvPr/>
        </p:nvSpPr>
        <p:spPr>
          <a:xfrm>
            <a:off x="8434464" y="1672252"/>
            <a:ext cx="2044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Feb:	  -156,000</a:t>
            </a:r>
          </a:p>
          <a:p>
            <a:r>
              <a:rPr lang="en-US" dirty="0"/>
              <a:t>Mar:	   185,000</a:t>
            </a:r>
          </a:p>
          <a:p>
            <a:r>
              <a:rPr lang="en-US" dirty="0"/>
              <a:t>April:	   115,000</a:t>
            </a:r>
          </a:p>
        </p:txBody>
      </p:sp>
    </p:spTree>
    <p:extLst>
      <p:ext uri="{BB962C8B-B14F-4D97-AF65-F5344CB8AC3E}">
        <p14:creationId xmlns:p14="http://schemas.microsoft.com/office/powerpoint/2010/main" val="1444551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… is Growing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293567" y="3346294"/>
            <a:ext cx="466872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6.4 Million ABOVE February, 2020.</a:t>
            </a:r>
          </a:p>
          <a:p>
            <a:r>
              <a:rPr lang="en-US" sz="2100" dirty="0"/>
              <a:t>9.8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6859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493" y="1602225"/>
            <a:ext cx="6563014" cy="4351338"/>
          </a:xfrm>
        </p:spPr>
        <p:txBody>
          <a:bodyPr>
            <a:normAutofit/>
          </a:bodyPr>
          <a:lstStyle/>
          <a:p>
            <a:r>
              <a:rPr lang="en-US" dirty="0"/>
              <a:t>The U.S. Economy</a:t>
            </a:r>
          </a:p>
          <a:p>
            <a:r>
              <a:rPr lang="en-US" dirty="0"/>
              <a:t>Economic Indicators</a:t>
            </a:r>
          </a:p>
          <a:p>
            <a:r>
              <a:rPr lang="en-US" dirty="0"/>
              <a:t>Big Picture: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6BD7-73F1-C6CE-B8E5-CA64F48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rkers Are Coming Back, Or Are They?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43C12-E557-96C7-2A62-25D999166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17241" y="1151467"/>
            <a:ext cx="10157518" cy="50787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62EF5-0D2B-EAB0-195D-2931FD4C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7C67E-C23B-1D4E-9301-814DEC80BD11}"/>
              </a:ext>
            </a:extLst>
          </p:cNvPr>
          <p:cNvSpPr txBox="1"/>
          <p:nvPr/>
        </p:nvSpPr>
        <p:spPr>
          <a:xfrm>
            <a:off x="7343280" y="3429000"/>
            <a:ext cx="38589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5.5 million ABOVE Feb 2020</a:t>
            </a:r>
          </a:p>
          <a:p>
            <a:r>
              <a:rPr lang="en-US" dirty="0"/>
              <a:t>4.2 million BELOW where we should be</a:t>
            </a:r>
          </a:p>
        </p:txBody>
      </p:sp>
    </p:spTree>
    <p:extLst>
      <p:ext uri="{BB962C8B-B14F-4D97-AF65-F5344CB8AC3E}">
        <p14:creationId xmlns:p14="http://schemas.microsoft.com/office/powerpoint/2010/main" val="3609574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CA50C-59A0-0480-DE2F-0DD5D0577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70F07-9CFA-9906-2670-A1A1975C8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7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Can</a:t>
            </a:r>
            <a:r>
              <a:rPr lang="en-US" dirty="0"/>
              <a:t> Immigration Saving the 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F2644B-60B8-07BC-6C78-7D05CC0D6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132" y="1015877"/>
            <a:ext cx="8802291" cy="51267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3A149-C944-B5FA-EBA7-DED039F1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BFBE9E-9DFB-CD01-A189-B32CA916AFBD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2023-2053</a:t>
            </a:r>
          </a:p>
        </p:txBody>
      </p:sp>
    </p:spTree>
    <p:extLst>
      <p:ext uri="{BB962C8B-B14F-4D97-AF65-F5344CB8AC3E}">
        <p14:creationId xmlns:p14="http://schemas.microsoft.com/office/powerpoint/2010/main" val="881143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 No longer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50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12744-0F19-4912-01FB-B8FC30673528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793075" y="1106647"/>
            <a:ext cx="7238870" cy="4985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C341C-6A6C-A688-FE0A-7632E58C7116}"/>
              </a:ext>
            </a:extLst>
          </p:cNvPr>
          <p:cNvSpPr txBox="1"/>
          <p:nvPr/>
        </p:nvSpPr>
        <p:spPr>
          <a:xfrm>
            <a:off x="7232718" y="2006715"/>
            <a:ext cx="40012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 uptick is entirely because of the war.</a:t>
            </a:r>
          </a:p>
        </p:txBody>
      </p:sp>
    </p:spTree>
    <p:extLst>
      <p:ext uri="{BB962C8B-B14F-4D97-AF65-F5344CB8AC3E}">
        <p14:creationId xmlns:p14="http://schemas.microsoft.com/office/powerpoint/2010/main" val="379072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4E52D-4016-E2C2-54D8-3AB78E975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3C3B0-D911-A90A-C435-A0B12A5B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Annual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C4407-0D14-5E50-4DE1-3367F14B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FA532-0426-2A26-20CE-17BF6081E07C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D8698-5D5E-B13C-6251-55C9A99F85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4476" y="1253717"/>
            <a:ext cx="5563948" cy="4697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66837-55EF-B666-F10A-3C6EBECF6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363" y="1198356"/>
            <a:ext cx="5847588" cy="5105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1CBBC-F5F9-CF96-CCDF-01FF08F69904}"/>
              </a:ext>
            </a:extLst>
          </p:cNvPr>
          <p:cNvSpPr txBox="1"/>
          <p:nvPr/>
        </p:nvSpPr>
        <p:spPr>
          <a:xfrm>
            <a:off x="2434856" y="4954772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21A6B-C642-6C70-3582-0A7AD19A22B5}"/>
              </a:ext>
            </a:extLst>
          </p:cNvPr>
          <p:cNvSpPr/>
          <p:nvPr/>
        </p:nvSpPr>
        <p:spPr>
          <a:xfrm>
            <a:off x="369032" y="3751191"/>
            <a:ext cx="3615139" cy="126168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095C17-64A6-7BD7-E16A-41354B9D623D}"/>
              </a:ext>
            </a:extLst>
          </p:cNvPr>
          <p:cNvSpPr/>
          <p:nvPr/>
        </p:nvSpPr>
        <p:spPr>
          <a:xfrm>
            <a:off x="6168363" y="2452611"/>
            <a:ext cx="3615139" cy="6008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A04D81-8A07-3292-3C85-318DBC8D271D}"/>
              </a:ext>
            </a:extLst>
          </p:cNvPr>
          <p:cNvSpPr/>
          <p:nvPr/>
        </p:nvSpPr>
        <p:spPr>
          <a:xfrm>
            <a:off x="6168362" y="4276708"/>
            <a:ext cx="3615139" cy="36512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9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69ECD1-05F6-AA44-912F-450A71EB4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13383"/>
            <a:ext cx="10058400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9C1F-B9E0-2444-891F-7AFA309F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CPI</a:t>
            </a:r>
            <a:r>
              <a:rPr lang="en-US" dirty="0"/>
              <a:t> in the Last 3/6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0D90E-8765-0E47-B32E-87271A60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490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4DAAC-3281-D648-6205-57F0408A2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491381E-4FDC-2BB3-AB17-C80B87E16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13383"/>
            <a:ext cx="10058400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99491-E6B0-73B7-4EE6-1646FAE50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PPI</a:t>
            </a:r>
            <a:r>
              <a:rPr lang="en-US" dirty="0"/>
              <a:t> in the Last Few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DCA2E-8FCF-AB7A-C3E3-C3628FBB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358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29CF-8A26-EC01-9513-D6D506F7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Gas Prices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3D9968-13E5-8B8D-CD37-AFB9B3E38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37983" y="1125276"/>
            <a:ext cx="10116033" cy="50580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AF305-D56B-765D-40D4-A69042AD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207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Statistics, April 2026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58822" y="1196444"/>
          <a:ext cx="8474356" cy="446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941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937415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32887">
                <a:tc>
                  <a:txBody>
                    <a:bodyPr/>
                    <a:lstStyle/>
                    <a:p>
                      <a:r>
                        <a:rPr lang="en-US" sz="26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6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342.5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600" dirty="0"/>
                        <a:t>Labor Force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170.1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600" dirty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162.8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686314">
                <a:tc>
                  <a:txBody>
                    <a:bodyPr/>
                    <a:lstStyle/>
                    <a:p>
                      <a:r>
                        <a:rPr lang="en-US" sz="26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$31.4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r>
                        <a:rPr lang="en-US" sz="2600" dirty="0"/>
                        <a:t>Income per Capita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$77,354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38101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6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$37.38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1F518-1D5D-EB4B-921B-42892DB98A70}"/>
              </a:ext>
            </a:extLst>
          </p:cNvPr>
          <p:cNvSpPr txBox="1"/>
          <p:nvPr/>
        </p:nvSpPr>
        <p:spPr>
          <a:xfrm>
            <a:off x="9417749" y="6441462"/>
            <a:ext cx="2102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/>
              <a:t>fred.stlouisfed.org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9929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1A75D-10E5-3E6E-7FAD-EB40AD01C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0F37-CBE4-4A19-0C56-CD5F4583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Diesel Prices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1198D3-20A2-9683-2C03-C0090987F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37983" y="1125276"/>
            <a:ext cx="10116033" cy="50580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91856-A770-74CE-FBD8-61E155C9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200909-ED7A-0F16-2AE4-51DDA23B2693}"/>
              </a:ext>
            </a:extLst>
          </p:cNvPr>
          <p:cNvSpPr txBox="1"/>
          <p:nvPr/>
        </p:nvSpPr>
        <p:spPr>
          <a:xfrm>
            <a:off x="10154093" y="273256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3.46</a:t>
            </a:r>
          </a:p>
        </p:txBody>
      </p:sp>
    </p:spTree>
    <p:extLst>
      <p:ext uri="{BB962C8B-B14F-4D97-AF65-F5344CB8AC3E}">
        <p14:creationId xmlns:p14="http://schemas.microsoft.com/office/powerpoint/2010/main" val="2654628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D6046-4621-AB3D-2003-1C2F942F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Sho</a:t>
            </a:r>
            <a:r>
              <a:rPr lang="en-US" dirty="0"/>
              <a:t>rtages From the War: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922AE-5D7C-639E-A90B-85777AA40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755086" cy="4351338"/>
          </a:xfrm>
        </p:spPr>
        <p:txBody>
          <a:bodyPr/>
          <a:lstStyle/>
          <a:p>
            <a:r>
              <a:rPr lang="en-US" dirty="0" err="1"/>
              <a:t>Naptha</a:t>
            </a:r>
            <a:r>
              <a:rPr lang="en-US" dirty="0"/>
              <a:t> – ink ingredient</a:t>
            </a:r>
          </a:p>
          <a:p>
            <a:pPr lvl="1"/>
            <a:r>
              <a:rPr lang="en-US" dirty="0"/>
              <a:t>Bathrooms, newspapers, cars, and paint.</a:t>
            </a:r>
          </a:p>
          <a:p>
            <a:r>
              <a:rPr lang="en-US" dirty="0"/>
              <a:t>Oil, in particular, heavy jet fuel and diesel (more so than gas for cars)</a:t>
            </a:r>
          </a:p>
          <a:p>
            <a:r>
              <a:rPr lang="en-US" dirty="0"/>
              <a:t>Ingredients for fertilizer	</a:t>
            </a:r>
          </a:p>
          <a:p>
            <a:pPr lvl="1"/>
            <a:r>
              <a:rPr lang="en-US" dirty="0"/>
              <a:t>Nitrogen and phosphate</a:t>
            </a:r>
          </a:p>
          <a:p>
            <a:r>
              <a:rPr lang="en-US" dirty="0"/>
              <a:t>Helium – MRI machines, AI chips, EVs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Wide variety of others.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9C64A-20A7-6950-46B9-CA3F0834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00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52DDB-1433-47C7-ADAA-1A6CAA9C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</a:t>
            </a:r>
            <a:r>
              <a:rPr lang="en-US" dirty="0"/>
              <a:t>y Significant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FA11-57FF-E48E-0C5F-C7B3B719F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Rising fuel prices, especially diesel, impact ALL industries.</a:t>
            </a:r>
          </a:p>
          <a:p>
            <a:pPr lvl="1"/>
            <a:r>
              <a:rPr lang="en-US" dirty="0"/>
              <a:t>Some, of course, more than others.</a:t>
            </a:r>
          </a:p>
          <a:p>
            <a:pPr lvl="1"/>
            <a:r>
              <a:rPr lang="en-US" dirty="0"/>
              <a:t>The importance of mobility determines how much.</a:t>
            </a:r>
          </a:p>
          <a:p>
            <a:r>
              <a:rPr lang="en-US" dirty="0"/>
              <a:t>Especially vulnerable industries:</a:t>
            </a:r>
          </a:p>
          <a:p>
            <a:pPr lvl="1"/>
            <a:r>
              <a:rPr lang="en-US" dirty="0"/>
              <a:t>Aviation</a:t>
            </a:r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/>
              <a:t>Agriculture</a:t>
            </a:r>
          </a:p>
          <a:p>
            <a:pPr lvl="1"/>
            <a:r>
              <a:rPr lang="en-US" dirty="0"/>
              <a:t>Manufacturing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A75F0-A413-0D54-11EF-12120E6B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08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B7C1-3B6A-49B3-3A2D-66F60C32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Picture: Uncertainty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6B4F9-93F4-A34E-14E3-90D2930CD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F2632-4705-E1D1-BDD5-04620108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557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DC3CF-E153-DBCE-E13D-4999B519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A5374-65F3-1E2A-EB5F-FB1ABA4F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3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</a:t>
            </a:r>
            <a:r>
              <a:rPr lang="en-US" dirty="0"/>
              <a:t>cy Uncertainty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60A19-FC7A-0D41-21C9-62A1A59F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3F27D-E5E7-3A6A-6BDA-98EB1A32E53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02DCE6-05C4-341F-0981-A43969FF220E}"/>
              </a:ext>
            </a:extLst>
          </p:cNvPr>
          <p:cNvSpPr/>
          <p:nvPr/>
        </p:nvSpPr>
        <p:spPr>
          <a:xfrm>
            <a:off x="9750708" y="1543050"/>
            <a:ext cx="1007780" cy="35403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3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AC3D9-72EF-FCE5-1858-D184537BC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5E00D-64AB-A7FC-AEB6-7026FB90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</a:t>
            </a:r>
            <a:r>
              <a:rPr lang="en-US" dirty="0"/>
              <a:t>cy Uncertainty Index – Last 10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D6580-476C-6717-4CAC-2F4799FC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AECF3-5463-D580-DDFB-354ACCEB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D81A1F-D039-179F-4D7D-4CB1E7962A6A}"/>
              </a:ext>
            </a:extLst>
          </p:cNvPr>
          <p:cNvSpPr/>
          <p:nvPr/>
        </p:nvSpPr>
        <p:spPr>
          <a:xfrm>
            <a:off x="8558213" y="1543050"/>
            <a:ext cx="1857375" cy="35403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6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99E9C-EFF2-7601-D3F6-2407434B5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051D7-04D3-46FC-8B4D-6087E5F34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</a:t>
            </a:r>
            <a:r>
              <a:rPr lang="en-US" dirty="0"/>
              <a:t>cy Uncertainty Index –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2C85F-1FF6-E3CC-67A3-DFA5B539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000BA-5C1A-DA90-CA4A-0B233B3EA5A3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B3C1B4-3AD7-4D51-87E7-167D6381E605}"/>
              </a:ext>
            </a:extLst>
          </p:cNvPr>
          <p:cNvSpPr/>
          <p:nvPr/>
        </p:nvSpPr>
        <p:spPr>
          <a:xfrm>
            <a:off x="9750708" y="1325564"/>
            <a:ext cx="1007780" cy="37578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B39A-D845-DF32-1627-C3A676D9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3AD65-18FB-EED9-DBF5-62E4C2A3D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effect will continued deportations have?</a:t>
            </a:r>
          </a:p>
          <a:p>
            <a:r>
              <a:rPr lang="en-US" dirty="0"/>
              <a:t>Will AI continue to drive growth?</a:t>
            </a:r>
          </a:p>
          <a:p>
            <a:r>
              <a:rPr lang="en-US" dirty="0"/>
              <a:t>Will tariffs continue to drive inflation?</a:t>
            </a:r>
          </a:p>
          <a:p>
            <a:pPr lvl="1"/>
            <a:r>
              <a:rPr lang="en-US" dirty="0"/>
              <a:t>Fed says that ALL of the inflation above 2% is from tariffs, until…</a:t>
            </a:r>
          </a:p>
          <a:p>
            <a:r>
              <a:rPr lang="en-US" dirty="0"/>
              <a:t>Will the war drive inflation beyond fuel prices?</a:t>
            </a:r>
          </a:p>
          <a:p>
            <a:pPr lvl="1"/>
            <a:r>
              <a:rPr lang="en-US" dirty="0"/>
              <a:t>It is clear in fuel prices, but every other sector of the economy depends on fuel. Higher fuel prices drive prices in the rest of the economy up.</a:t>
            </a:r>
          </a:p>
          <a:p>
            <a:r>
              <a:rPr lang="en-US" dirty="0"/>
              <a:t>Will consumers continue to hold up?</a:t>
            </a:r>
          </a:p>
          <a:p>
            <a:pPr lvl="1"/>
            <a:r>
              <a:rPr lang="en-US" dirty="0"/>
              <a:t>Evidence that spending is in decline.</a:t>
            </a:r>
          </a:p>
          <a:p>
            <a:r>
              <a:rPr lang="en-US" dirty="0"/>
              <a:t>What happens to Fed policy now that Jerome Powell is gone?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0331E-1B2C-B11E-4202-173A5A47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253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46556B-AE4F-6704-42BE-59E5221D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A5081-C89B-E8BE-E68F-9B979180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35" y="488279"/>
            <a:ext cx="9680880" cy="5499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40AA89-CEE5-EA67-42CD-68F23C050E9D}"/>
              </a:ext>
            </a:extLst>
          </p:cNvPr>
          <p:cNvSpPr txBox="1"/>
          <p:nvPr/>
        </p:nvSpPr>
        <p:spPr>
          <a:xfrm>
            <a:off x="6008915" y="6456851"/>
            <a:ext cx="5612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Presentation given by Sylvain Leduc to the Monterey Bay Economic Partnership</a:t>
            </a:r>
          </a:p>
        </p:txBody>
      </p:sp>
    </p:spTree>
    <p:extLst>
      <p:ext uri="{BB962C8B-B14F-4D97-AF65-F5344CB8AC3E}">
        <p14:creationId xmlns:p14="http://schemas.microsoft.com/office/powerpoint/2010/main" val="405367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9C933-FF6E-FAB7-0A11-49E5D496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Tari</a:t>
            </a:r>
            <a:r>
              <a:rPr lang="en-US" dirty="0"/>
              <a:t>ffs and Price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30528-0867-E603-89DB-A75242FBF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729057-FB08-3C68-954B-62930E483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639" y="916027"/>
            <a:ext cx="8120721" cy="531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14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5A3588-7189-5A44-87E1-48F71AEFE0CC}"/>
              </a:ext>
            </a:extLst>
          </p:cNvPr>
          <p:cNvGrpSpPr/>
          <p:nvPr/>
        </p:nvGrpSpPr>
        <p:grpSpPr>
          <a:xfrm>
            <a:off x="504972" y="907379"/>
            <a:ext cx="11056759" cy="5950621"/>
            <a:chOff x="504972" y="907379"/>
            <a:chExt cx="11056759" cy="59506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5E5678-4AC1-334D-A543-C44C30048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122835" y="907379"/>
              <a:ext cx="5438896" cy="5950621"/>
            </a:xfrm>
            <a:prstGeom prst="rect">
              <a:avLst/>
            </a:prstGeom>
          </p:spPr>
        </p:pic>
        <p:pic>
          <p:nvPicPr>
            <p:cNvPr id="8" name="Picture 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1D47F4E6-D576-014D-8D3D-AB355C45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972" y="4236121"/>
              <a:ext cx="5590761" cy="17145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0D4B8E3-2E9D-2D44-9A5C-B356C235199F}"/>
              </a:ext>
            </a:extLst>
          </p:cNvPr>
          <p:cNvSpPr/>
          <p:nvPr/>
        </p:nvSpPr>
        <p:spPr>
          <a:xfrm>
            <a:off x="274745" y="5404726"/>
            <a:ext cx="5795447" cy="54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3EE8C-02E6-294B-AC0E-D3DEEF5699D4}"/>
              </a:ext>
            </a:extLst>
          </p:cNvPr>
          <p:cNvSpPr txBox="1"/>
          <p:nvPr/>
        </p:nvSpPr>
        <p:spPr>
          <a:xfrm>
            <a:off x="1098208" y="1450270"/>
            <a:ext cx="37994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U.S. Nominal GDP: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21.9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19.9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31.9 trillion </a:t>
            </a:r>
            <a:r>
              <a:rPr lang="en-US" sz="2800" b="1" dirty="0"/>
              <a:t>in 2026-Q1</a:t>
            </a:r>
          </a:p>
        </p:txBody>
      </p:sp>
    </p:spTree>
    <p:extLst>
      <p:ext uri="{BB962C8B-B14F-4D97-AF65-F5344CB8AC3E}">
        <p14:creationId xmlns:p14="http://schemas.microsoft.com/office/powerpoint/2010/main" val="5729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7F69-5B41-9F20-2D12-0EB9FCB2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 Confidence is Waning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634EB2-D5BD-567F-D545-10940EB09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262" y="1099720"/>
            <a:ext cx="8498883" cy="50319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C2CC2-1ECA-E7D4-7C5D-7DB6DDC6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17156-F8FE-C77F-84ED-43F96595EEB4}"/>
              </a:ext>
            </a:extLst>
          </p:cNvPr>
          <p:cNvSpPr txBox="1"/>
          <p:nvPr/>
        </p:nvSpPr>
        <p:spPr>
          <a:xfrm>
            <a:off x="5309118" y="2174033"/>
            <a:ext cx="2361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At its lowest level ever!</a:t>
            </a:r>
          </a:p>
          <a:p>
            <a:pPr algn="ctr"/>
            <a:r>
              <a:rPr lang="en-US" dirty="0"/>
              <a:t>(56 year history)</a:t>
            </a:r>
          </a:p>
        </p:txBody>
      </p:sp>
    </p:spTree>
    <p:extLst>
      <p:ext uri="{BB962C8B-B14F-4D97-AF65-F5344CB8AC3E}">
        <p14:creationId xmlns:p14="http://schemas.microsoft.com/office/powerpoint/2010/main" val="3670908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9665-5DBD-30E4-B890-AA13423E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 after Jerome Powell?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202A1-B7AD-A499-194C-C9994C2F2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2050" name="Picture 2" descr="Who is Kevin Warsh, Trump's pick to ...">
            <a:extLst>
              <a:ext uri="{FF2B5EF4-FFF2-40B4-BE49-F238E27FC236}">
                <a16:creationId xmlns:a16="http://schemas.microsoft.com/office/drawing/2014/main" id="{5C8D8904-CA99-954D-102A-7EAE5D83D2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71" y="1325563"/>
            <a:ext cx="575950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07257-B379-4C1F-1A3F-D938C8C9C495}"/>
              </a:ext>
            </a:extLst>
          </p:cNvPr>
          <p:cNvSpPr txBox="1"/>
          <p:nvPr/>
        </p:nvSpPr>
        <p:spPr>
          <a:xfrm>
            <a:off x="2993971" y="4983163"/>
            <a:ext cx="5759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Kevin Warsh:  Trump Nominee to replace Jerome Powell as the Chair of the Fed in May</a:t>
            </a:r>
          </a:p>
        </p:txBody>
      </p:sp>
    </p:spTree>
    <p:extLst>
      <p:ext uri="{BB962C8B-B14F-4D97-AF65-F5344CB8AC3E}">
        <p14:creationId xmlns:p14="http://schemas.microsoft.com/office/powerpoint/2010/main" val="3919483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6818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Inflation: was getting close to Fed’s 2% target.</a:t>
            </a:r>
          </a:p>
          <a:p>
            <a:pPr lvl="1"/>
            <a:r>
              <a:rPr lang="en-US" dirty="0"/>
              <a:t>But is now going in the wrong direction</a:t>
            </a:r>
          </a:p>
          <a:p>
            <a:r>
              <a:rPr lang="en-US" dirty="0"/>
              <a:t>Current immigration and trade policies will exacerbate inflation.</a:t>
            </a:r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 (50% of Central Valley)</a:t>
            </a:r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r>
              <a:rPr lang="en-US" dirty="0"/>
              <a:t>Taxes often cost jobs. Tariffs likely will.</a:t>
            </a:r>
          </a:p>
          <a:p>
            <a:r>
              <a:rPr lang="en-US" dirty="0"/>
              <a:t>The war is going to drive up prices and uncertainty.</a:t>
            </a:r>
          </a:p>
          <a:p>
            <a:pPr lvl="1"/>
            <a:r>
              <a:rPr lang="en-US" dirty="0"/>
              <a:t>Nobody invests into uncertainty.</a:t>
            </a:r>
          </a:p>
          <a:p>
            <a:r>
              <a:rPr lang="en-US" dirty="0"/>
              <a:t>What if the AI bubble bursts?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24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07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08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83" y="248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1970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7.1%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603804" cy="507092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802197-7E8A-F144-9247-9BA044043297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21186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8178151" y="1337138"/>
            <a:ext cx="1638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Q2-2025:	 3.8%</a:t>
            </a:r>
          </a:p>
          <a:p>
            <a:r>
              <a:rPr lang="en-US" dirty="0"/>
              <a:t>Q3-2025:  4.4%</a:t>
            </a:r>
          </a:p>
          <a:p>
            <a:r>
              <a:rPr lang="en-US" dirty="0"/>
              <a:t>Q4-2025:  0.5%</a:t>
            </a:r>
          </a:p>
          <a:p>
            <a:r>
              <a:rPr lang="en-US" dirty="0"/>
              <a:t>Q1-2026:  2.0%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46BDB-204B-4602-0090-C72177FA51D2}"/>
              </a:ext>
            </a:extLst>
          </p:cNvPr>
          <p:cNvSpPr txBox="1"/>
          <p:nvPr/>
        </p:nvSpPr>
        <p:spPr>
          <a:xfrm>
            <a:off x="4973618" y="3887407"/>
            <a:ext cx="23189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Growth in 2025:  2.1%</a:t>
            </a:r>
          </a:p>
        </p:txBody>
      </p:sp>
    </p:spTree>
    <p:extLst>
      <p:ext uri="{BB962C8B-B14F-4D97-AF65-F5344CB8AC3E}">
        <p14:creationId xmlns:p14="http://schemas.microsoft.com/office/powerpoint/2010/main" val="2579810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2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Drove GDP Growth?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063913" y="1655459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40234</TotalTime>
  <Words>1408</Words>
  <Application>Microsoft Macintosh PowerPoint</Application>
  <PresentationFormat>Widescreen</PresentationFormat>
  <Paragraphs>246</Paragraphs>
  <Slides>43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Courier New</vt:lpstr>
      <vt:lpstr>Custom Design</vt:lpstr>
      <vt:lpstr>PowerPoint Presentation</vt:lpstr>
      <vt:lpstr>Outline</vt:lpstr>
      <vt:lpstr>Some Basic Statistics, April 2026</vt:lpstr>
      <vt:lpstr>U.S. Economy in Global Perspective</vt:lpstr>
      <vt:lpstr> Composition of the U.S. Economy: GDP</vt:lpstr>
      <vt:lpstr> Composition of the U.S. Economy: Employment</vt:lpstr>
      <vt:lpstr>Economic Indicators</vt:lpstr>
      <vt:lpstr>GDP: Quarterly Growth</vt:lpstr>
      <vt:lpstr>What Drove GDP Growth?</vt:lpstr>
      <vt:lpstr>Consumers Tightened</vt:lpstr>
      <vt:lpstr>Consumers Spending Less on Goods</vt:lpstr>
      <vt:lpstr>But SUPER High to Begin With!</vt:lpstr>
      <vt:lpstr>AI is Inflating the Investment #s</vt:lpstr>
      <vt:lpstr>Not Outrageously high, but Definitely High</vt:lpstr>
      <vt:lpstr>Government Spending Helped</vt:lpstr>
      <vt:lpstr>Monthly Changes in Federal Gov’t Employment</vt:lpstr>
      <vt:lpstr>Monthly Changes in Nonfarm Employment</vt:lpstr>
      <vt:lpstr>Monthly Changes in Nonfarm Employment</vt:lpstr>
      <vt:lpstr>Employment Gap … is Growing</vt:lpstr>
      <vt:lpstr>Workers Are Coming Back, Or Are They?</vt:lpstr>
      <vt:lpstr>Can Immigration Saving the Day?</vt:lpstr>
      <vt:lpstr>Immigrants to the Rescue? No longer</vt:lpstr>
      <vt:lpstr>And Stocks?</vt:lpstr>
      <vt:lpstr>Inflation</vt:lpstr>
      <vt:lpstr>Inflation: Latest Figures</vt:lpstr>
      <vt:lpstr>Inflation: LATEST Annual Figures</vt:lpstr>
      <vt:lpstr>CPI in the Last 3/6 Months</vt:lpstr>
      <vt:lpstr>PPI in the Last Few Months</vt:lpstr>
      <vt:lpstr>Inflation: Gas Prices</vt:lpstr>
      <vt:lpstr>Inflation: Diesel Prices</vt:lpstr>
      <vt:lpstr>Shortages From the War:</vt:lpstr>
      <vt:lpstr>Very Significant Implications</vt:lpstr>
      <vt:lpstr>Bigger Picture: Uncertainty</vt:lpstr>
      <vt:lpstr>Policy Uncertainty Index</vt:lpstr>
      <vt:lpstr>Policy Uncertainty Index – Last 10 Years</vt:lpstr>
      <vt:lpstr>Policy Uncertainty Index – Trade</vt:lpstr>
      <vt:lpstr>Uncertainties</vt:lpstr>
      <vt:lpstr>PowerPoint Presentation</vt:lpstr>
      <vt:lpstr>Tariffs and Price Effects</vt:lpstr>
      <vt:lpstr>Consumer Confidence is Waning</vt:lpstr>
      <vt:lpstr>Monetary Policy after Jerome Powell?</vt:lpstr>
      <vt:lpstr>Summary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492</cp:revision>
  <cp:lastPrinted>2026-05-22T12:59:01Z</cp:lastPrinted>
  <dcterms:created xsi:type="dcterms:W3CDTF">2017-05-03T22:30:38Z</dcterms:created>
  <dcterms:modified xsi:type="dcterms:W3CDTF">2026-05-22T12:59:17Z</dcterms:modified>
</cp:coreProperties>
</file>