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9"/>
  </p:notesMasterIdLst>
  <p:sldIdLst>
    <p:sldId id="4142" r:id="rId2"/>
    <p:sldId id="328" r:id="rId3"/>
    <p:sldId id="434" r:id="rId4"/>
    <p:sldId id="435" r:id="rId5"/>
    <p:sldId id="4001" r:id="rId6"/>
    <p:sldId id="3943" r:id="rId7"/>
    <p:sldId id="317" r:id="rId8"/>
    <p:sldId id="3886" r:id="rId9"/>
    <p:sldId id="1178" r:id="rId10"/>
    <p:sldId id="4388" r:id="rId11"/>
    <p:sldId id="4389" r:id="rId12"/>
    <p:sldId id="272" r:id="rId13"/>
    <p:sldId id="4073" r:id="rId14"/>
    <p:sldId id="4403" r:id="rId15"/>
    <p:sldId id="4359" r:id="rId16"/>
    <p:sldId id="4223" r:id="rId17"/>
    <p:sldId id="4374" r:id="rId18"/>
    <p:sldId id="4381" r:id="rId19"/>
    <p:sldId id="4391" r:id="rId20"/>
    <p:sldId id="4346" r:id="rId21"/>
    <p:sldId id="4393" r:id="rId22"/>
    <p:sldId id="4221" r:id="rId23"/>
    <p:sldId id="292" r:id="rId24"/>
    <p:sldId id="4370" r:id="rId25"/>
    <p:sldId id="4376" r:id="rId26"/>
    <p:sldId id="4395" r:id="rId27"/>
    <p:sldId id="293" r:id="rId28"/>
    <p:sldId id="290" r:id="rId29"/>
    <p:sldId id="271" r:id="rId30"/>
    <p:sldId id="4378" r:id="rId31"/>
    <p:sldId id="4379" r:id="rId32"/>
    <p:sldId id="4398" r:id="rId33"/>
    <p:sldId id="4402" r:id="rId34"/>
    <p:sldId id="4400" r:id="rId35"/>
    <p:sldId id="4168" r:id="rId36"/>
    <p:sldId id="1197" r:id="rId37"/>
    <p:sldId id="405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718"/>
  </p:normalViewPr>
  <p:slideViewPr>
    <p:cSldViewPr snapToGrid="0" snapToObjects="1">
      <p:cViewPr varScale="1">
        <p:scale>
          <a:sx n="93" d="100"/>
          <a:sy n="93" d="100"/>
        </p:scale>
        <p:origin x="216" y="7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Chart: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../Charts/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personalconsumption_recession.png</a:t>
            </a:r>
            <a:endParaRPr lang="en-US" dirty="0"/>
          </a:p>
          <a:p>
            <a:pPr marL="228600" indent="-228600">
              <a:buAutoNum type="arabicParenBoth"/>
            </a:pP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Real</a:t>
            </a:r>
            <a:r>
              <a:rPr lang="en-US" baseline="0" dirty="0"/>
              <a:t> consumption remains significantly lower than trend consumption since 2008 (actual is 89% of trend).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recession, consumption growth has fallen. From 1990-2007, average annual consumption growth is 3.34%; Post-recession average annual consumption growth is 2.38%.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etailSales_Detail_cu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_LowerLimit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using.png" TargetMode="External"/><Relationship Id="rId5" Type="http://schemas.openxmlformats.org/officeDocument/2006/relationships/image" Target="../media/image25.png"/><Relationship Id="rId4" Type="http://schemas.openxmlformats.org/officeDocument/2006/relationships/image" Target="file:////Volumes/Promise%20Pegasus/FileShare/Presentations/Base_New/Charts/0.USGraphs/Housing/homeprices_recession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file:////Volumes/Promise%20Pegasus/FileShare/NEED/LocalGraphs/Counties/CA/Los_Angeles/Zhvi_AllHomes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file:////Volumes/Promise%20Pegasus/FileShare/NEED/LocalGraphs/Counties/CA/San_Francisco/Zhvi_AllHomes.png" TargetMode="Externa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Spending/personalconsumptionYoY_recessi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1,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2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261A-24DD-D14F-99AD-FDA45480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Fell in December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42EAB70-A765-C34D-8D8B-ECADBEC6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8F56-EADC-B44D-B610-180D8FA2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DB314-0E19-5A4E-A65E-676EE7E10412}"/>
              </a:ext>
            </a:extLst>
          </p:cNvPr>
          <p:cNvSpPr/>
          <p:nvPr/>
        </p:nvSpPr>
        <p:spPr>
          <a:xfrm>
            <a:off x="2286000" y="1502227"/>
            <a:ext cx="2503715" cy="2721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4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SUPER High to Begin With!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889588" y="2311086"/>
            <a:ext cx="942535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09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December:  223,000</a:t>
            </a:r>
          </a:p>
          <a:p>
            <a:r>
              <a:rPr lang="en-US" dirty="0"/>
              <a:t>November:  256,000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5EB6-F43B-1E49-8C7E-0B81DA28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Lay</a:t>
            </a:r>
            <a:r>
              <a:rPr lang="en-US" dirty="0"/>
              <a:t>offs?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08DF4-79CC-6140-938D-50904C67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79,000 tech layoffs in the Bay Area in January</a:t>
            </a:r>
          </a:p>
          <a:p>
            <a:pPr lvl="1"/>
            <a:r>
              <a:rPr lang="en-US" dirty="0"/>
              <a:t>Doesn’t show up yet in the aggregate data.</a:t>
            </a:r>
          </a:p>
          <a:p>
            <a:pPr lvl="1"/>
            <a:r>
              <a:rPr lang="en-US" dirty="0"/>
              <a:t>Will know more on Friday.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AC8E6-178A-3242-AF75-10E9CBC0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0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33" y="1346583"/>
            <a:ext cx="10610934" cy="47170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184533" y="203165"/>
            <a:ext cx="6590759" cy="63921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CF491-1994-6B48-90F7-63B2AD401FC8}"/>
              </a:ext>
            </a:extLst>
          </p:cNvPr>
          <p:cNvSpPr txBox="1"/>
          <p:nvPr/>
        </p:nvSpPr>
        <p:spPr>
          <a:xfrm>
            <a:off x="576759" y="2483129"/>
            <a:ext cx="164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Oct-Nov:  +0.10</a:t>
            </a:r>
          </a:p>
          <a:p>
            <a:endParaRPr lang="en-US" dirty="0"/>
          </a:p>
          <a:p>
            <a:r>
              <a:rPr lang="en-US" dirty="0"/>
              <a:t>Nov-Dec: -0.08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66FF7-47B3-CB40-916E-698ACB546E90}"/>
              </a:ext>
            </a:extLst>
          </p:cNvPr>
          <p:cNvSpPr txBox="1"/>
          <p:nvPr/>
        </p:nvSpPr>
        <p:spPr>
          <a:xfrm>
            <a:off x="4240176" y="630123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599650-84F3-BC48-B0AC-332713073922}"/>
              </a:ext>
            </a:extLst>
          </p:cNvPr>
          <p:cNvCxnSpPr/>
          <p:nvPr/>
        </p:nvCxnSpPr>
        <p:spPr>
          <a:xfrm>
            <a:off x="4908331" y="819807"/>
            <a:ext cx="651641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748B32-3916-0B41-AEFA-47DC023785F9}"/>
              </a:ext>
            </a:extLst>
          </p:cNvPr>
          <p:cNvSpPr txBox="1"/>
          <p:nvPr/>
        </p:nvSpPr>
        <p:spPr>
          <a:xfrm>
            <a:off x="11399903" y="4695513"/>
            <a:ext cx="6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CEBFFD-4DCD-8444-BD3F-7BAF1C705E4C}"/>
              </a:ext>
            </a:extLst>
          </p:cNvPr>
          <p:cNvCxnSpPr>
            <a:cxnSpLocks/>
          </p:cNvCxnSpPr>
          <p:nvPr/>
        </p:nvCxnSpPr>
        <p:spPr>
          <a:xfrm flipH="1">
            <a:off x="10678833" y="4880179"/>
            <a:ext cx="721070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618C7-A124-F84D-A739-133853AC7B1C}"/>
              </a:ext>
            </a:extLst>
          </p:cNvPr>
          <p:cNvSpPr/>
          <p:nvPr/>
        </p:nvSpPr>
        <p:spPr>
          <a:xfrm>
            <a:off x="8643257" y="4561114"/>
            <a:ext cx="1883229" cy="4898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6BB98-D22C-9B4C-A28E-98B20399BF4B}"/>
              </a:ext>
            </a:extLst>
          </p:cNvPr>
          <p:cNvSpPr txBox="1"/>
          <p:nvPr/>
        </p:nvSpPr>
        <p:spPr>
          <a:xfrm>
            <a:off x="11089112" y="5462869"/>
            <a:ext cx="6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16EEE-B2DA-2A44-935E-93847DBF4966}"/>
              </a:ext>
            </a:extLst>
          </p:cNvPr>
          <p:cNvCxnSpPr>
            <a:cxnSpLocks/>
          </p:cNvCxnSpPr>
          <p:nvPr/>
        </p:nvCxnSpPr>
        <p:spPr>
          <a:xfrm flipH="1">
            <a:off x="10368042" y="5647535"/>
            <a:ext cx="721070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3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On Target!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9894-2AC2-844C-A482-CFE49B8BC8C0}"/>
              </a:ext>
            </a:extLst>
          </p:cNvPr>
          <p:cNvSpPr txBox="1"/>
          <p:nvPr/>
        </p:nvSpPr>
        <p:spPr>
          <a:xfrm>
            <a:off x="6498771" y="6499290"/>
            <a:ext cx="5042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/2023/01/13/opinion/cpi-inflation-</a:t>
            </a:r>
            <a:r>
              <a:rPr lang="en-US" sz="1200" dirty="0" err="1"/>
              <a:t>fed.html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D3E-8E5A-4444-8DBA-C9D8435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Prices: National Average at the Pump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EA2F0-CC6D-D44B-9C8B-DA7C4DD1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2985" y="1136118"/>
            <a:ext cx="10188214" cy="50941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D49B-1F8B-0D4C-8934-42AF75C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4808B-9A6C-2448-A33F-63B20B21916B}"/>
              </a:ext>
            </a:extLst>
          </p:cNvPr>
          <p:cNvSpPr txBox="1"/>
          <p:nvPr/>
        </p:nvSpPr>
        <p:spPr>
          <a:xfrm>
            <a:off x="2701159" y="1534510"/>
            <a:ext cx="3541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rising?</a:t>
            </a:r>
          </a:p>
          <a:p>
            <a:endParaRPr lang="en-US" dirty="0"/>
          </a:p>
          <a:p>
            <a:r>
              <a:rPr lang="en-US" dirty="0"/>
              <a:t>Refinery outages.</a:t>
            </a:r>
          </a:p>
          <a:p>
            <a:r>
              <a:rPr lang="en-US" dirty="0"/>
              <a:t>No more from strategic oil reserves.</a:t>
            </a:r>
          </a:p>
        </p:txBody>
      </p:sp>
    </p:spTree>
    <p:extLst>
      <p:ext uri="{BB962C8B-B14F-4D97-AF65-F5344CB8AC3E}">
        <p14:creationId xmlns:p14="http://schemas.microsoft.com/office/powerpoint/2010/main" val="320178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4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23926-A457-9C44-BB74-AE3EA13B39C6}"/>
              </a:ext>
            </a:extLst>
          </p:cNvPr>
          <p:cNvSpPr txBox="1"/>
          <p:nvPr/>
        </p:nvSpPr>
        <p:spPr>
          <a:xfrm>
            <a:off x="8257735" y="2017164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 spending up 14.2%</a:t>
            </a:r>
          </a:p>
          <a:p>
            <a:r>
              <a:rPr lang="en-US" dirty="0"/>
              <a:t>- And stable.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169E-8399-F94F-A9D9-B17A3A23DB29}"/>
              </a:ext>
            </a:extLst>
          </p:cNvPr>
          <p:cNvSpPr txBox="1"/>
          <p:nvPr/>
        </p:nvSpPr>
        <p:spPr>
          <a:xfrm>
            <a:off x="8257735" y="3031930"/>
            <a:ext cx="266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 spending up 3.5%</a:t>
            </a:r>
          </a:p>
          <a:p>
            <a:r>
              <a:rPr lang="en-US" dirty="0"/>
              <a:t>- And going up.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EAE1D-6AEB-DF4F-B7B7-A3D3B2896BC9}"/>
              </a:ext>
            </a:extLst>
          </p:cNvPr>
          <p:cNvSpPr/>
          <p:nvPr/>
        </p:nvSpPr>
        <p:spPr>
          <a:xfrm>
            <a:off x="7100270" y="1325563"/>
            <a:ext cx="436098" cy="3625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8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D60-93A0-E14A-B198-562200F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8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Recent Activity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F8A68F6-2498-E641-89E0-09D724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0F64-1A12-B742-9303-73F489E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1B75-648F-AF49-B6B0-C53B0BA90BCE}"/>
              </a:ext>
            </a:extLst>
          </p:cNvPr>
          <p:cNvSpPr txBox="1"/>
          <p:nvPr/>
        </p:nvSpPr>
        <p:spPr>
          <a:xfrm>
            <a:off x="4037712" y="1666265"/>
            <a:ext cx="41165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 2 more increases: .5 to .75%, each.</a:t>
            </a:r>
          </a:p>
        </p:txBody>
      </p:sp>
    </p:spTree>
    <p:extLst>
      <p:ext uri="{BB962C8B-B14F-4D97-AF65-F5344CB8AC3E}">
        <p14:creationId xmlns:p14="http://schemas.microsoft.com/office/powerpoint/2010/main" val="125105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Also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7E1D7-2438-CD40-B663-53DE18BB194C}"/>
              </a:ext>
            </a:extLst>
          </p:cNvPr>
          <p:cNvSpPr txBox="1"/>
          <p:nvPr/>
        </p:nvSpPr>
        <p:spPr>
          <a:xfrm>
            <a:off x="2310972" y="1648226"/>
            <a:ext cx="626088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Reducing the Money Supply – A Little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Jun-Aug: $47.5 billion roll off its portfolio every 30 days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Sep: $85 billion.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15548" y="2156057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4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F649-CF95-E546-A283-6CED1179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AB2B-C671-A34D-AC1D-6EE66D950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 borrowing</a:t>
            </a:r>
          </a:p>
          <a:p>
            <a:r>
              <a:rPr lang="en-US" dirty="0"/>
              <a:t>Home loans – tied to 10-year Treasury</a:t>
            </a:r>
          </a:p>
          <a:p>
            <a:r>
              <a:rPr lang="en-US" dirty="0"/>
              <a:t>Car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Savings accounts – positive</a:t>
            </a:r>
          </a:p>
          <a:p>
            <a:r>
              <a:rPr lang="en-US" dirty="0"/>
              <a:t>And more….</a:t>
            </a:r>
          </a:p>
          <a:p>
            <a:endParaRPr lang="en-US" dirty="0"/>
          </a:p>
          <a:p>
            <a:r>
              <a:rPr lang="en-US" dirty="0"/>
              <a:t>All of which slows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B984-42BC-8641-A55F-ADCEBA1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6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3448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40399" y="1507919"/>
            <a:ext cx="5749267" cy="3830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096001" y="1500604"/>
            <a:ext cx="5771223" cy="38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93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04A1-3536-214A-8608-B73228B7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" y="1519101"/>
            <a:ext cx="5256685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Depends on Where You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20448" y="1507919"/>
            <a:ext cx="5707107" cy="4146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168714" y="1500603"/>
            <a:ext cx="5829974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1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Falling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2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If debt hits the ceiling, the Treasury Department uses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accounting gimmicks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992316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  <a:p>
            <a:pPr lvl="1"/>
            <a:endParaRPr lang="en-US" dirty="0"/>
          </a:p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87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8610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no reason to think that it will be anything more than shallow.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2022-Q4 GDP growth was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stays high, which seems unlikely.</a:t>
            </a:r>
          </a:p>
          <a:p>
            <a:pPr lvl="1"/>
            <a:r>
              <a:rPr lang="en-US" dirty="0"/>
              <a:t>Layoff contagion.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</p:txBody>
      </p:sp>
    </p:spTree>
    <p:extLst>
      <p:ext uri="{BB962C8B-B14F-4D97-AF65-F5344CB8AC3E}">
        <p14:creationId xmlns:p14="http://schemas.microsoft.com/office/powerpoint/2010/main" val="25436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48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</a:t>
            </a:r>
          </a:p>
          <a:p>
            <a:r>
              <a:rPr lang="en-US" dirty="0"/>
              <a:t>Debt Ceiling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E0D8-812E-C842-A75E-4AB335B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E746-EE84-3049-830D-2BDBEF50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EA9A5A-8B6A-7742-BA2D-012020770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6E2D9-8557-5445-99F2-417C5419555B}"/>
              </a:ext>
            </a:extLst>
          </p:cNvPr>
          <p:cNvSpPr txBox="1"/>
          <p:nvPr/>
        </p:nvSpPr>
        <p:spPr>
          <a:xfrm>
            <a:off x="8657346" y="3740995"/>
            <a:ext cx="12715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Trouble?</a:t>
            </a:r>
          </a:p>
        </p:txBody>
      </p:sp>
    </p:spTree>
    <p:extLst>
      <p:ext uri="{BB962C8B-B14F-4D97-AF65-F5344CB8AC3E}">
        <p14:creationId xmlns:p14="http://schemas.microsoft.com/office/powerpoint/2010/main" val="9180036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19052</TotalTime>
  <Words>1386</Words>
  <Application>Microsoft Macintosh PowerPoint</Application>
  <PresentationFormat>Widescreen</PresentationFormat>
  <Paragraphs>241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PT Serif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Outline</vt:lpstr>
      <vt:lpstr>GDP: Quarterly Growth</vt:lpstr>
      <vt:lpstr>GDP Trajectory: Pandemic Plunge!</vt:lpstr>
      <vt:lpstr>Personal Consumption Expenditures</vt:lpstr>
      <vt:lpstr>Retail Sales Fell in December</vt:lpstr>
      <vt:lpstr>But SUPER High to Begin With!</vt:lpstr>
      <vt:lpstr> Contributions to GDP: Government</vt:lpstr>
      <vt:lpstr>Monthly Changes in Nonfarm Employment</vt:lpstr>
      <vt:lpstr>Layoffs?</vt:lpstr>
      <vt:lpstr>Inflation</vt:lpstr>
      <vt:lpstr>Inflation: Latest Figures</vt:lpstr>
      <vt:lpstr>Which Prices?</vt:lpstr>
      <vt:lpstr>Inflation in the Last 6 Months – On Target!</vt:lpstr>
      <vt:lpstr>Gas Prices: National Average at the Pump</vt:lpstr>
      <vt:lpstr>Spending Patterns Changed - More Goods!</vt:lpstr>
      <vt:lpstr>My Thoughts on the Sources of Inflation </vt:lpstr>
      <vt:lpstr>What’s the Fed Doing About It?</vt:lpstr>
      <vt:lpstr>Federal Funds Rate</vt:lpstr>
      <vt:lpstr>Federal Funds Rate – Recent Activity</vt:lpstr>
      <vt:lpstr>Fed: Also Reducing its Asset Holdings</vt:lpstr>
      <vt:lpstr>Implications for Demand</vt:lpstr>
      <vt:lpstr>Treasuries</vt:lpstr>
      <vt:lpstr>Mortgage Rates</vt:lpstr>
      <vt:lpstr> Home Prices and Housing Starts</vt:lpstr>
      <vt:lpstr> Home Prices … Depends on Where You Are</vt:lpstr>
      <vt:lpstr>Home Sales Falling</vt:lpstr>
      <vt:lpstr>Existential Threat: Coming This June!</vt:lpstr>
      <vt:lpstr>5 Things to Know about the Debt Ceiling</vt:lpstr>
      <vt:lpstr>Lessons from 2011</vt:lpstr>
      <vt:lpstr>Takeaways</vt:lpstr>
      <vt:lpstr> Thank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402</cp:revision>
  <cp:lastPrinted>2023-01-23T22:00:46Z</cp:lastPrinted>
  <dcterms:created xsi:type="dcterms:W3CDTF">2017-05-03T22:30:38Z</dcterms:created>
  <dcterms:modified xsi:type="dcterms:W3CDTF">2023-02-01T22:32:27Z</dcterms:modified>
</cp:coreProperties>
</file>