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sldIdLst>
    <p:sldId id="4535" r:id="rId2"/>
    <p:sldId id="4428" r:id="rId3"/>
    <p:sldId id="4506" r:id="rId4"/>
    <p:sldId id="4347" r:id="rId5"/>
    <p:sldId id="4218" r:id="rId6"/>
    <p:sldId id="317" r:id="rId7"/>
    <p:sldId id="3886" r:id="rId8"/>
    <p:sldId id="4538" r:id="rId9"/>
    <p:sldId id="4539" r:id="rId10"/>
    <p:sldId id="4540" r:id="rId11"/>
    <p:sldId id="1178" r:id="rId12"/>
    <p:sldId id="4389" r:id="rId13"/>
    <p:sldId id="4543" r:id="rId14"/>
    <p:sldId id="4533" r:id="rId15"/>
    <p:sldId id="272" r:id="rId16"/>
    <p:sldId id="4542" r:id="rId17"/>
    <p:sldId id="4147" r:id="rId18"/>
    <p:sldId id="4407" r:id="rId19"/>
    <p:sldId id="4485" r:id="rId20"/>
    <p:sldId id="278" r:id="rId21"/>
    <p:sldId id="4316" r:id="rId22"/>
    <p:sldId id="4531" r:id="rId23"/>
    <p:sldId id="4537" r:id="rId24"/>
    <p:sldId id="1173" r:id="rId25"/>
    <p:sldId id="4523" r:id="rId26"/>
    <p:sldId id="4527" r:id="rId27"/>
    <p:sldId id="4532" r:id="rId28"/>
    <p:sldId id="4063" r:id="rId29"/>
    <p:sldId id="4223" r:id="rId30"/>
    <p:sldId id="4381" r:id="rId31"/>
    <p:sldId id="4507" r:id="rId32"/>
    <p:sldId id="4525" r:id="rId33"/>
    <p:sldId id="4526" r:id="rId34"/>
    <p:sldId id="4524" r:id="rId35"/>
    <p:sldId id="4528" r:id="rId36"/>
    <p:sldId id="4530" r:id="rId37"/>
    <p:sldId id="4501" r:id="rId38"/>
    <p:sldId id="4529" r:id="rId39"/>
    <p:sldId id="4415" r:id="rId40"/>
    <p:sldId id="4392" r:id="rId41"/>
    <p:sldId id="4353" r:id="rId42"/>
    <p:sldId id="4511" r:id="rId43"/>
    <p:sldId id="4362" r:id="rId44"/>
    <p:sldId id="4393" r:id="rId45"/>
    <p:sldId id="4370" r:id="rId46"/>
    <p:sldId id="4544" r:id="rId47"/>
    <p:sldId id="293" r:id="rId48"/>
    <p:sldId id="290" r:id="rId49"/>
    <p:sldId id="4379" r:id="rId50"/>
    <p:sldId id="4378" r:id="rId51"/>
    <p:sldId id="4496" r:id="rId52"/>
    <p:sldId id="4497" r:id="rId53"/>
    <p:sldId id="4168" r:id="rId54"/>
    <p:sldId id="343" r:id="rId55"/>
    <p:sldId id="263" r:id="rId56"/>
    <p:sldId id="412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 autoAdjust="0"/>
    <p:restoredTop sz="93741"/>
  </p:normalViewPr>
  <p:slideViewPr>
    <p:cSldViewPr snapToGrid="0" snapToObjects="1">
      <p:cViewPr varScale="1">
        <p:scale>
          <a:sx n="96" d="100"/>
          <a:sy n="96" d="100"/>
        </p:scale>
        <p:origin x="200" y="6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Graph'!$A$46:$A$113</c:f>
              <c:numCache>
                <c:formatCode>[$-409]mmmm\-yy;@</c:formatCode>
                <c:ptCount val="6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  <c:pt idx="64" formatCode="mmm\-yy">
                  <c:v>45069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</c:numCache>
            </c:numRef>
          </c:cat>
          <c:val>
            <c:numRef>
              <c:f>'FRED Graph'!$D$46:$D$113</c:f>
              <c:numCache>
                <c:formatCode>0.00%</c:formatCode>
                <c:ptCount val="68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  <c:pt idx="61">
                  <c:v>8.1155764323822766E-2</c:v>
                </c:pt>
                <c:pt idx="62">
                  <c:v>8.1751824817518193E-2</c:v>
                </c:pt>
                <c:pt idx="63">
                  <c:v>8.0958177350084037E-2</c:v>
                </c:pt>
                <c:pt idx="64">
                  <c:v>8.0267854340649869E-2</c:v>
                </c:pt>
                <c:pt idx="65">
                  <c:v>7.7988391950390534E-2</c:v>
                </c:pt>
                <c:pt idx="66">
                  <c:v>7.6583081826643751E-2</c:v>
                </c:pt>
                <c:pt idx="67">
                  <c:v>7.2488862738505411E-2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9-43F4-9496-05239D217705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Graph'!$A$46:$A$113</c:f>
              <c:numCache>
                <c:formatCode>[$-409]mmmm\-yy;@</c:formatCode>
                <c:ptCount val="6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  <c:pt idx="64" formatCode="mmm\-yy">
                  <c:v>45069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</c:numCache>
            </c:numRef>
          </c:cat>
          <c:val>
            <c:numRef>
              <c:f>'FRED Graph'!$E$46:$E$113</c:f>
              <c:numCache>
                <c:formatCode>0.00%</c:formatCode>
                <c:ptCount val="68"/>
                <c:pt idx="0">
                  <c:v>4.3654232545552452E-2</c:v>
                </c:pt>
                <c:pt idx="1">
                  <c:v>4.2600953375361073E-2</c:v>
                </c:pt>
                <c:pt idx="2">
                  <c:v>4.1559724888575955E-2</c:v>
                </c:pt>
                <c:pt idx="3">
                  <c:v>3.9118820990777126E-2</c:v>
                </c:pt>
                <c:pt idx="4">
                  <c:v>4.0004140239424668E-2</c:v>
                </c:pt>
                <c:pt idx="5">
                  <c:v>3.9723606281339752E-2</c:v>
                </c:pt>
                <c:pt idx="6">
                  <c:v>4.0164548039366865E-2</c:v>
                </c:pt>
                <c:pt idx="7">
                  <c:v>4.04730764713781E-2</c:v>
                </c:pt>
                <c:pt idx="8">
                  <c:v>4.1431200369684396E-2</c:v>
                </c:pt>
                <c:pt idx="9">
                  <c:v>4.1032221603612085E-2</c:v>
                </c:pt>
                <c:pt idx="10">
                  <c:v>4.1444396708708586E-2</c:v>
                </c:pt>
                <c:pt idx="11">
                  <c:v>4.1796309873010751E-2</c:v>
                </c:pt>
                <c:pt idx="12">
                  <c:v>4.2219602310395787E-2</c:v>
                </c:pt>
                <c:pt idx="13">
                  <c:v>4.1860754073195672E-2</c:v>
                </c:pt>
                <c:pt idx="14">
                  <c:v>4.091935505118216E-2</c:v>
                </c:pt>
                <c:pt idx="15">
                  <c:v>4.0651906990903042E-2</c:v>
                </c:pt>
                <c:pt idx="16">
                  <c:v>4.0573531048295086E-2</c:v>
                </c:pt>
                <c:pt idx="17">
                  <c:v>4.1421757736913145E-2</c:v>
                </c:pt>
                <c:pt idx="18">
                  <c:v>4.2105690800972262E-2</c:v>
                </c:pt>
                <c:pt idx="19">
                  <c:v>4.226886329139945E-2</c:v>
                </c:pt>
                <c:pt idx="20">
                  <c:v>4.2076613970160937E-2</c:v>
                </c:pt>
                <c:pt idx="21">
                  <c:v>4.2511286963806461E-2</c:v>
                </c:pt>
                <c:pt idx="22">
                  <c:v>4.2234034422137023E-2</c:v>
                </c:pt>
                <c:pt idx="23">
                  <c:v>4.1076873561875615E-2</c:v>
                </c:pt>
                <c:pt idx="24">
                  <c:v>3.984114202728084E-2</c:v>
                </c:pt>
                <c:pt idx="25">
                  <c:v>4.0241808280002234E-2</c:v>
                </c:pt>
                <c:pt idx="26">
                  <c:v>4.1427006003882827E-2</c:v>
                </c:pt>
                <c:pt idx="27">
                  <c:v>4.1967172177876266E-2</c:v>
                </c:pt>
                <c:pt idx="28">
                  <c:v>3.6072500617925662E-2</c:v>
                </c:pt>
                <c:pt idx="29">
                  <c:v>2.8229482870786526E-2</c:v>
                </c:pt>
                <c:pt idx="30">
                  <c:v>2.1040007986698139E-2</c:v>
                </c:pt>
                <c:pt idx="31">
                  <c:v>1.7304719985208328E-2</c:v>
                </c:pt>
                <c:pt idx="32">
                  <c:v>1.3708179174715562E-2</c:v>
                </c:pt>
                <c:pt idx="33">
                  <c:v>1.0910772340573027E-2</c:v>
                </c:pt>
                <c:pt idx="34">
                  <c:v>1.0383021336130005E-2</c:v>
                </c:pt>
                <c:pt idx="35">
                  <c:v>1.2656973330001486E-2</c:v>
                </c:pt>
                <c:pt idx="36">
                  <c:v>1.4931542882193449E-2</c:v>
                </c:pt>
                <c:pt idx="37">
                  <c:v>1.6868285106009573E-2</c:v>
                </c:pt>
                <c:pt idx="38">
                  <c:v>1.8333263805059952E-2</c:v>
                </c:pt>
                <c:pt idx="39">
                  <c:v>2.2791515292248654E-2</c:v>
                </c:pt>
                <c:pt idx="40">
                  <c:v>3.6491191179836013E-2</c:v>
                </c:pt>
                <c:pt idx="41">
                  <c:v>5.5195447995827651E-2</c:v>
                </c:pt>
                <c:pt idx="42">
                  <c:v>7.5307226370626479E-2</c:v>
                </c:pt>
                <c:pt idx="43">
                  <c:v>9.2593813906005185E-2</c:v>
                </c:pt>
                <c:pt idx="44">
                  <c:v>0.11085507749409884</c:v>
                </c:pt>
                <c:pt idx="45">
                  <c:v>0.1277601489895499</c:v>
                </c:pt>
                <c:pt idx="46">
                  <c:v>0.13988160017501294</c:v>
                </c:pt>
                <c:pt idx="47">
                  <c:v>0.14712467218179892</c:v>
                </c:pt>
                <c:pt idx="48">
                  <c:v>0.15322285622155896</c:v>
                </c:pt>
                <c:pt idx="49">
                  <c:v>0.15810967999146008</c:v>
                </c:pt>
                <c:pt idx="50">
                  <c:v>0.16332309323079386</c:v>
                </c:pt>
                <c:pt idx="51">
                  <c:v>0.16387395398263682</c:v>
                </c:pt>
                <c:pt idx="52">
                  <c:v>0.16115181703346249</c:v>
                </c:pt>
                <c:pt idx="53">
                  <c:v>0.15375513793278772</c:v>
                </c:pt>
                <c:pt idx="54">
                  <c:v>0.14440585762157898</c:v>
                </c:pt>
                <c:pt idx="55">
                  <c:v>0.13259738558619549</c:v>
                </c:pt>
                <c:pt idx="56">
                  <c:v>0.11824932236077812</c:v>
                </c:pt>
                <c:pt idx="57">
                  <c:v>0.10448212300443038</c:v>
                </c:pt>
                <c:pt idx="58">
                  <c:v>9.4058159425674637E-2</c:v>
                </c:pt>
                <c:pt idx="59">
                  <c:v>8.6175804066507045E-2</c:v>
                </c:pt>
                <c:pt idx="60">
                  <c:v>7.971704109631883E-2</c:v>
                </c:pt>
                <c:pt idx="61">
                  <c:v>7.4332057951813413E-2</c:v>
                </c:pt>
                <c:pt idx="62">
                  <c:v>6.8227964836228283E-2</c:v>
                </c:pt>
                <c:pt idx="63">
                  <c:v>6.3275744033370662E-2</c:v>
                </c:pt>
                <c:pt idx="64">
                  <c:v>5.6008416345972645E-2</c:v>
                </c:pt>
                <c:pt idx="65">
                  <c:v>4.8964668167938319E-2</c:v>
                </c:pt>
                <c:pt idx="66">
                  <c:v>4.0741263091389035E-2</c:v>
                </c:pt>
                <c:pt idx="67">
                  <c:v>3.471578749848625E-2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9-43F4-9496-05239D217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Yield_curve.png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Chart: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../Charts/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personalconsumption_recession.png</a:t>
            </a: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Real</a:t>
            </a:r>
            <a:r>
              <a:rPr lang="en-US" baseline="0" dirty="0"/>
              <a:t> consumption remains significantly lower than trend consumption since 2008 (actual is 89% of trend).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recession, consumption growth has fallen. From 1990-2007, average annual consumption growth is 3.34%; Post-recession average annual consumption growth is 2.38%.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avings_Exces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pending/personalconsumptionYoY_recessi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LastQ_Investment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Residential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LastQ_Government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opulation/BoomersRetiring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Wages/HourlyWages_change_recent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Compensation_recession_recen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avings_Exces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Core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Detai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arious_NoFuel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UpperLimit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edfund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Alameda/Zhvi_AllHomes.png" TargetMode="External"/><Relationship Id="rId5" Type="http://schemas.openxmlformats.org/officeDocument/2006/relationships/image" Target="../media/image43.png"/><Relationship Id="rId4" Type="http://schemas.openxmlformats.org/officeDocument/2006/relationships/image" Target="file:////Volumes/NEED_16TB/NEED/LocalGraphs/Counties/CA/San_Francisco/Zhvi_AllHomes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San_Diego/Zhvi_AllHomes.png" TargetMode="External"/><Relationship Id="rId5" Type="http://schemas.openxmlformats.org/officeDocument/2006/relationships/image" Target="../media/image45.png"/><Relationship Id="rId4" Type="http://schemas.openxmlformats.org/officeDocument/2006/relationships/image" Target="file:////Volumes/NEED_16TB/NEED/LocalGraphs/Counties/CA/Los_Angeles/Zhvi_AllHomes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CA/Fresno/Zhvi_AllHomes.png" TargetMode="External"/><Relationship Id="rId5" Type="http://schemas.openxmlformats.org/officeDocument/2006/relationships/image" Target="../media/image47.png"/><Relationship Id="rId4" Type="http://schemas.openxmlformats.org/officeDocument/2006/relationships/image" Target="file:////Volumes/NEED_16TB/NEED/LocalGraphs/Counties/CA/Sacramento/Zhvi_AllHomes.pn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yield_curve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comp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_Contributions/contrib_LastQ_Big5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</a:rPr>
              <a:t>California Community Colleges Real Estate Education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October 27,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B8C2E-9934-9830-AD40-E8DA06E9D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" y="9484"/>
            <a:ext cx="3352800" cy="250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80F80-B5B0-9675-FB35-AB126A3FD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69" y="4419066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10FA-9B7F-4364-8199-5162026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</a:t>
            </a:r>
            <a:r>
              <a:rPr lang="en-US" dirty="0"/>
              <a:t>ess Savings – Still Positive!</a:t>
            </a:r>
          </a:p>
        </p:txBody>
      </p:sp>
      <p:pic>
        <p:nvPicPr>
          <p:cNvPr id="6" name="Content Placeholder 5" descr="A graph showing a low-income savings&#10;&#10;Description automatically generated with medium confidence">
            <a:extLst>
              <a:ext uri="{FF2B5EF4-FFF2-40B4-BE49-F238E27FC236}">
                <a16:creationId xmlns:a16="http://schemas.microsoft.com/office/drawing/2014/main" id="{C8D3176D-482C-16D0-9D01-A64E00E2B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28874" y="1325563"/>
            <a:ext cx="9734252" cy="4867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1148A-CEC4-CE10-29B0-DF2A1221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CD92A-77A8-858A-7D44-62060FC671C5}"/>
              </a:ext>
            </a:extLst>
          </p:cNvPr>
          <p:cNvSpPr txBox="1"/>
          <p:nvPr/>
        </p:nvSpPr>
        <p:spPr>
          <a:xfrm>
            <a:off x="4550735" y="3359016"/>
            <a:ext cx="448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Crucial to the resilience of the economy!</a:t>
            </a:r>
          </a:p>
        </p:txBody>
      </p:sp>
    </p:spTree>
    <p:extLst>
      <p:ext uri="{BB962C8B-B14F-4D97-AF65-F5344CB8AC3E}">
        <p14:creationId xmlns:p14="http://schemas.microsoft.com/office/powerpoint/2010/main" val="32223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E0D8-812E-C842-A75E-4AB335B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746-EE84-3049-830D-2BDBEF5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EA9A5A-8B6A-7742-BA2D-01202077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1800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Remain Elevated!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FEB8-890E-A35D-70A4-09736A0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Investment’s Contribution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C5EEB-A9E1-3443-F01A-A02EC736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83D8-A589-C519-358A-8F51285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5CDED9-5BC1-B116-882F-986A2181D9D0}"/>
              </a:ext>
            </a:extLst>
          </p:cNvPr>
          <p:cNvGrpSpPr/>
          <p:nvPr/>
        </p:nvGrpSpPr>
        <p:grpSpPr>
          <a:xfrm>
            <a:off x="4598504" y="3591339"/>
            <a:ext cx="1040670" cy="1338470"/>
            <a:chOff x="4598504" y="3591339"/>
            <a:chExt cx="1040670" cy="13384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C509C7-F0B1-E927-B512-18631BF8BE85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0.6%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FECAFB-9758-2F28-0D62-916F2755FB55}"/>
                </a:ext>
              </a:extLst>
            </p:cNvPr>
            <p:cNvCxnSpPr/>
            <p:nvPr/>
          </p:nvCxnSpPr>
          <p:spPr>
            <a:xfrm flipH="1">
              <a:off x="4969565" y="4373217"/>
              <a:ext cx="132522" cy="556592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F1F2A-D13E-862D-A5E0-EC06EAD4AA9D}"/>
              </a:ext>
            </a:extLst>
          </p:cNvPr>
          <p:cNvGrpSpPr/>
          <p:nvPr/>
        </p:nvGrpSpPr>
        <p:grpSpPr>
          <a:xfrm>
            <a:off x="6821182" y="3313043"/>
            <a:ext cx="1040670" cy="1338470"/>
            <a:chOff x="4598504" y="3591339"/>
            <a:chExt cx="1040670" cy="1338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FD726-E06E-ABAF-03E6-62FD62D015DE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0.1%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B48635-7986-2961-3581-3BB6AE3D2116}"/>
                </a:ext>
              </a:extLst>
            </p:cNvPr>
            <p:cNvCxnSpPr/>
            <p:nvPr/>
          </p:nvCxnSpPr>
          <p:spPr>
            <a:xfrm flipH="1">
              <a:off x="4969565" y="4373217"/>
              <a:ext cx="132522" cy="556592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D6C590-1DF4-4CC6-ADBA-07803D36ED41}"/>
              </a:ext>
            </a:extLst>
          </p:cNvPr>
          <p:cNvGrpSpPr/>
          <p:nvPr/>
        </p:nvGrpSpPr>
        <p:grpSpPr>
          <a:xfrm>
            <a:off x="7079599" y="1906800"/>
            <a:ext cx="1587697" cy="728879"/>
            <a:chOff x="4598504" y="3591339"/>
            <a:chExt cx="1587697" cy="728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2B0CF4-8F48-00E2-7126-32CF5806BE25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0.5%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0A726-89BA-572E-6B6E-C9A411265468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57" y="4123082"/>
              <a:ext cx="805444" cy="197136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BD7932-1B9B-14B7-1810-02B77DF45706}"/>
              </a:ext>
            </a:extLst>
          </p:cNvPr>
          <p:cNvGrpSpPr/>
          <p:nvPr/>
        </p:nvGrpSpPr>
        <p:grpSpPr>
          <a:xfrm>
            <a:off x="2013832" y="1938331"/>
            <a:ext cx="1040670" cy="917584"/>
            <a:chOff x="4598504" y="3591339"/>
            <a:chExt cx="1040670" cy="9175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A786CB-7540-5885-54FF-622265B8CF38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0.7%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55A530-36D9-D7A3-E798-C72BC884D2E6}"/>
                </a:ext>
              </a:extLst>
            </p:cNvPr>
            <p:cNvCxnSpPr>
              <a:cxnSpLocks/>
            </p:cNvCxnSpPr>
            <p:nvPr/>
          </p:nvCxnSpPr>
          <p:spPr>
            <a:xfrm>
              <a:off x="5024848" y="4288528"/>
              <a:ext cx="345325" cy="220395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1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D49E36-1AF3-1042-8158-1AA161274C27}"/>
              </a:ext>
            </a:extLst>
          </p:cNvPr>
          <p:cNvSpPr/>
          <p:nvPr/>
        </p:nvSpPr>
        <p:spPr>
          <a:xfrm>
            <a:off x="9943378" y="2520301"/>
            <a:ext cx="1068222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681882" y="2068735"/>
            <a:ext cx="1333448" cy="13255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FEB8-890E-A35D-70A4-09736A0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Government’s Contribution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C5EEB-A9E1-3443-F01A-A02EC736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83D8-A589-C519-358A-8F51285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6F478C-A6B7-0228-2F4C-25920A646340}"/>
              </a:ext>
            </a:extLst>
          </p:cNvPr>
          <p:cNvGrpSpPr/>
          <p:nvPr/>
        </p:nvGrpSpPr>
        <p:grpSpPr>
          <a:xfrm>
            <a:off x="8033756" y="1920053"/>
            <a:ext cx="1083323" cy="1339982"/>
            <a:chOff x="4598504" y="3591339"/>
            <a:chExt cx="1083323" cy="1339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05A1D7-98C0-E720-762A-E0A4D51C7F8D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0.26%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20DDDA-5FD4-C899-1604-060930BAF424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57" y="4123082"/>
              <a:ext cx="301070" cy="80823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87B7CE-A47E-3C52-755A-96FBD6845908}"/>
              </a:ext>
            </a:extLst>
          </p:cNvPr>
          <p:cNvGrpSpPr/>
          <p:nvPr/>
        </p:nvGrpSpPr>
        <p:grpSpPr>
          <a:xfrm>
            <a:off x="6017645" y="2428892"/>
            <a:ext cx="1083323" cy="1339982"/>
            <a:chOff x="4598504" y="3591339"/>
            <a:chExt cx="1083323" cy="13399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BEBF45-BE81-FA26-B90D-14D270AC9184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0.3%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26EAC5-01DB-4ACC-5A5C-62925F33F691}"/>
                </a:ext>
              </a:extLst>
            </p:cNvPr>
            <p:cNvCxnSpPr>
              <a:cxnSpLocks/>
            </p:cNvCxnSpPr>
            <p:nvPr/>
          </p:nvCxnSpPr>
          <p:spPr>
            <a:xfrm>
              <a:off x="5380757" y="4123082"/>
              <a:ext cx="301070" cy="80823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DD3462-1491-BDA7-BC04-50505C4ADAB5}"/>
              </a:ext>
            </a:extLst>
          </p:cNvPr>
          <p:cNvGrpSpPr/>
          <p:nvPr/>
        </p:nvGrpSpPr>
        <p:grpSpPr>
          <a:xfrm>
            <a:off x="4500542" y="2960635"/>
            <a:ext cx="1040670" cy="1386078"/>
            <a:chOff x="4598504" y="3591339"/>
            <a:chExt cx="1040670" cy="13860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56BB1E-A04C-E83F-36E7-E5F4CFF59D85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0.0%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D69F17-794F-EE23-B393-2233CCFFB8CC}"/>
                </a:ext>
              </a:extLst>
            </p:cNvPr>
            <p:cNvCxnSpPr>
              <a:cxnSpLocks/>
            </p:cNvCxnSpPr>
            <p:nvPr/>
          </p:nvCxnSpPr>
          <p:spPr>
            <a:xfrm>
              <a:off x="4881749" y="4237670"/>
              <a:ext cx="132770" cy="739747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746B4D-E5E8-24F6-290F-D5FE24120F80}"/>
              </a:ext>
            </a:extLst>
          </p:cNvPr>
          <p:cNvGrpSpPr/>
          <p:nvPr/>
        </p:nvGrpSpPr>
        <p:grpSpPr>
          <a:xfrm>
            <a:off x="2013832" y="1938331"/>
            <a:ext cx="1040670" cy="917584"/>
            <a:chOff x="4598504" y="3591339"/>
            <a:chExt cx="1040670" cy="9175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683ABD-6412-99B2-2303-617CE5D596ED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0.55%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F6A99E-E201-A8E7-45C4-D9CF012FE20E}"/>
                </a:ext>
              </a:extLst>
            </p:cNvPr>
            <p:cNvCxnSpPr>
              <a:cxnSpLocks/>
            </p:cNvCxnSpPr>
            <p:nvPr/>
          </p:nvCxnSpPr>
          <p:spPr>
            <a:xfrm>
              <a:off x="5024848" y="4288528"/>
              <a:ext cx="345325" cy="220395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9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8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7C0D-9F6D-4440-B704-AC17EC9B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4CDE-8DB8-3C48-A0F9-9FFDB30F8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3637-CAFF-2448-9F99-FF79A1C6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5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897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July: 	236,000</a:t>
            </a:r>
          </a:p>
          <a:p>
            <a:r>
              <a:rPr lang="en-US" dirty="0"/>
              <a:t>Aug:     	227,000</a:t>
            </a:r>
          </a:p>
          <a:p>
            <a:r>
              <a:rPr lang="en-US" dirty="0"/>
              <a:t>Sep:	336,000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4.5 Million ABOVE February, 2020.</a:t>
            </a:r>
          </a:p>
          <a:p>
            <a:r>
              <a:rPr lang="en-US" sz="2100" dirty="0"/>
              <a:t>4.9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2.2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0BE7-2001-24C8-3A2F-7F66ACE0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Bab</a:t>
            </a:r>
            <a:r>
              <a:rPr lang="en-US" dirty="0"/>
              <a:t>y Boomers Are Retiring!</a:t>
            </a:r>
          </a:p>
        </p:txBody>
      </p:sp>
      <p:pic>
        <p:nvPicPr>
          <p:cNvPr id="6" name="Content Placeholder 5" descr="A graph with a red line and a graph with numbers&#10;&#10;Description automatically generated">
            <a:extLst>
              <a:ext uri="{FF2B5EF4-FFF2-40B4-BE49-F238E27FC236}">
                <a16:creationId xmlns:a16="http://schemas.microsoft.com/office/drawing/2014/main" id="{2E309851-0EDB-4582-69E8-2B5EFCDC3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507673" y="969819"/>
            <a:ext cx="7233062" cy="52604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08FF4-FCE6-1897-F19C-E75794ED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9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9FC1-CB0E-F103-5CE1-6B4626C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4" y="136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ite Labor Force Dropouts are Significant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36D0891-61AD-F720-1100-BF74C5836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53025"/>
              </p:ext>
            </p:extLst>
          </p:nvPr>
        </p:nvGraphicFramePr>
        <p:xfrm>
          <a:off x="1046922" y="1828800"/>
          <a:ext cx="9556251" cy="371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82">
                  <a:extLst>
                    <a:ext uri="{9D8B030D-6E8A-4147-A177-3AD203B41FA5}">
                      <a16:colId xmlns:a16="http://schemas.microsoft.com/office/drawing/2014/main" val="3713076110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4145687413"/>
                    </a:ext>
                  </a:extLst>
                </a:gridCol>
                <a:gridCol w="1678586">
                  <a:extLst>
                    <a:ext uri="{9D8B030D-6E8A-4147-A177-3AD203B41FA5}">
                      <a16:colId xmlns:a16="http://schemas.microsoft.com/office/drawing/2014/main" val="3560102092"/>
                    </a:ext>
                  </a:extLst>
                </a:gridCol>
                <a:gridCol w="1911250">
                  <a:extLst>
                    <a:ext uri="{9D8B030D-6E8A-4147-A177-3AD203B41FA5}">
                      <a16:colId xmlns:a16="http://schemas.microsoft.com/office/drawing/2014/main" val="3246264404"/>
                    </a:ext>
                  </a:extLst>
                </a:gridCol>
                <a:gridCol w="1911250">
                  <a:extLst>
                    <a:ext uri="{9D8B030D-6E8A-4147-A177-3AD203B41FA5}">
                      <a16:colId xmlns:a16="http://schemas.microsoft.com/office/drawing/2014/main" val="4274966330"/>
                    </a:ext>
                  </a:extLst>
                </a:gridCol>
              </a:tblGrid>
              <a:tr h="9288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Pre-Pandemic (2/20)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(9/23)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Change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Rank by Race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30977332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875200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151088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43055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48516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Latinx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6230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D504-2FA3-5682-9A43-684FADB4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EC416-2E5D-BDF3-959D-3B04E5CE6AA0}"/>
              </a:ext>
            </a:extLst>
          </p:cNvPr>
          <p:cNvSpPr/>
          <p:nvPr/>
        </p:nvSpPr>
        <p:spPr>
          <a:xfrm>
            <a:off x="7402237" y="3385521"/>
            <a:ext cx="693655" cy="392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– Not Keeping Pace, Until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55974" y="1155024"/>
            <a:ext cx="7280052" cy="4849254"/>
          </a:xfrm>
        </p:spPr>
      </p:pic>
    </p:spTree>
    <p:extLst>
      <p:ext uri="{BB962C8B-B14F-4D97-AF65-F5344CB8AC3E}">
        <p14:creationId xmlns:p14="http://schemas.microsoft.com/office/powerpoint/2010/main" val="213925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9EB0-6A64-D339-C24E-5CD8E170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mpensation Growth: Not Great, but OK</a:t>
            </a:r>
          </a:p>
        </p:txBody>
      </p:sp>
      <p:pic>
        <p:nvPicPr>
          <p:cNvPr id="6" name="Content Placeholder 5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09270880-209D-6463-E3C8-BC34F682F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51682" y="1239020"/>
            <a:ext cx="7488636" cy="49912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8E6A-50CB-237A-779C-7F9FC972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10FA-9B7F-4364-8199-5162026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</a:t>
            </a:r>
            <a:r>
              <a:rPr lang="en-US" dirty="0"/>
              <a:t>ess Savings – Still Positive!</a:t>
            </a:r>
          </a:p>
        </p:txBody>
      </p:sp>
      <p:pic>
        <p:nvPicPr>
          <p:cNvPr id="6" name="Content Placeholder 5" descr="A graph showing a low-income savings&#10;&#10;Description automatically generated with medium confidence">
            <a:extLst>
              <a:ext uri="{FF2B5EF4-FFF2-40B4-BE49-F238E27FC236}">
                <a16:creationId xmlns:a16="http://schemas.microsoft.com/office/drawing/2014/main" id="{C8D3176D-482C-16D0-9D01-A64E00E2B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28874" y="1325563"/>
            <a:ext cx="9734252" cy="4867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1148A-CEC4-CE10-29B0-DF2A1221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CD92A-77A8-858A-7D44-62060FC671C5}"/>
              </a:ext>
            </a:extLst>
          </p:cNvPr>
          <p:cNvSpPr txBox="1"/>
          <p:nvPr/>
        </p:nvSpPr>
        <p:spPr>
          <a:xfrm>
            <a:off x="4550735" y="3359016"/>
            <a:ext cx="448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Crucial to the resilience of the economy!</a:t>
            </a:r>
          </a:p>
        </p:txBody>
      </p:sp>
    </p:spTree>
    <p:extLst>
      <p:ext uri="{BB962C8B-B14F-4D97-AF65-F5344CB8AC3E}">
        <p14:creationId xmlns:p14="http://schemas.microsoft.com/office/powerpoint/2010/main" val="2504639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B343-F769-C882-0C09-EDC2B212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nomy 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CEC5-1A4E-0077-AB3B-E132FC70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fire in Q3!</a:t>
            </a:r>
          </a:p>
          <a:p>
            <a:pPr lvl="1"/>
            <a:r>
              <a:rPr lang="en-US" dirty="0"/>
              <a:t>Otherwise, GDP growth has been consistent with the last decade.</a:t>
            </a:r>
          </a:p>
          <a:p>
            <a:pPr lvl="2"/>
            <a:r>
              <a:rPr lang="en-US" dirty="0"/>
              <a:t>Pretty much caught up to where we should be.</a:t>
            </a:r>
          </a:p>
          <a:p>
            <a:pPr lvl="1"/>
            <a:r>
              <a:rPr lang="en-US" dirty="0"/>
              <a:t>Employment continues to grow</a:t>
            </a:r>
          </a:p>
          <a:p>
            <a:pPr lvl="2"/>
            <a:r>
              <a:rPr lang="en-US" dirty="0"/>
              <a:t>Hampered by lots of baby boomer retirements!</a:t>
            </a:r>
          </a:p>
          <a:p>
            <a:pPr lvl="2"/>
            <a:r>
              <a:rPr lang="en-US" dirty="0"/>
              <a:t>Labor force is still too small.</a:t>
            </a:r>
          </a:p>
          <a:p>
            <a:pPr lvl="1"/>
            <a:r>
              <a:rPr lang="en-US" dirty="0"/>
              <a:t>Wages are down in inflation adjusted terms, but that is changing</a:t>
            </a:r>
          </a:p>
          <a:p>
            <a:pPr lvl="1"/>
            <a:r>
              <a:rPr lang="en-US" dirty="0"/>
              <a:t>Inflation…..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B27C6-04D6-3C7A-FB1A-F3A75E6E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1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5D134E-A225-7E12-71D4-0A018F96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382" y="1346583"/>
            <a:ext cx="10821236" cy="4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About the U.S. Economy</a:t>
            </a:r>
          </a:p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  <a:p>
            <a:r>
              <a:rPr lang="en-US" dirty="0"/>
              <a:t>Home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3 &amp; 6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Core Inflation is Stubbornly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5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4040-15C0-88C0-0BAE-4FE1C3F1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Recent Inflation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95F3E8-4987-2B23-CAF6-FA7CB4554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771900" y="896543"/>
            <a:ext cx="5772150" cy="57627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91987-28EF-E54A-865B-CB3F0E61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145C6-859D-0314-2274-4802668594E7}"/>
              </a:ext>
            </a:extLst>
          </p:cNvPr>
          <p:cNvSpPr/>
          <p:nvPr/>
        </p:nvSpPr>
        <p:spPr>
          <a:xfrm>
            <a:off x="4795284" y="1237744"/>
            <a:ext cx="1647543" cy="495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5D023-DC2D-9421-1958-8015F6816F28}"/>
              </a:ext>
            </a:extLst>
          </p:cNvPr>
          <p:cNvSpPr/>
          <p:nvPr/>
        </p:nvSpPr>
        <p:spPr>
          <a:xfrm>
            <a:off x="4480354" y="2817627"/>
            <a:ext cx="1962473" cy="2445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3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03D4-9899-9B56-31D1-6029F2A6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Happening With Oil Prices?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7215-7509-C48A-1C8E-58E0AE18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global economy is stronger than anticipated.</a:t>
            </a:r>
          </a:p>
          <a:p>
            <a:pPr lvl="1"/>
            <a:r>
              <a:rPr lang="en-US" dirty="0"/>
              <a:t>Except for China.</a:t>
            </a:r>
          </a:p>
          <a:p>
            <a:pPr lvl="1"/>
            <a:r>
              <a:rPr lang="en-US" dirty="0"/>
              <a:t>Recession is EU will be shallower than expected.</a:t>
            </a:r>
          </a:p>
          <a:p>
            <a:r>
              <a:rPr lang="en-US" dirty="0"/>
              <a:t>Second, inflation in the US is slowing.</a:t>
            </a:r>
          </a:p>
          <a:p>
            <a:pPr lvl="1"/>
            <a:r>
              <a:rPr lang="en-US" dirty="0"/>
              <a:t>Reduced expectation of a recession.</a:t>
            </a:r>
          </a:p>
          <a:p>
            <a:r>
              <a:rPr lang="en-US" dirty="0"/>
              <a:t>OPEC+ has restricted supply.</a:t>
            </a:r>
          </a:p>
          <a:p>
            <a:pPr lvl="1"/>
            <a:r>
              <a:rPr lang="en-US" dirty="0"/>
              <a:t>In support of Russia?</a:t>
            </a:r>
          </a:p>
          <a:p>
            <a:r>
              <a:rPr lang="en-US" dirty="0"/>
              <a:t>Add </a:t>
            </a:r>
            <a:r>
              <a:rPr lang="en-US" dirty="0" err="1"/>
              <a:t>Isreal</a:t>
            </a:r>
            <a:r>
              <a:rPr lang="en-US" dirty="0"/>
              <a:t>/Gaza to Ukraine, and markets are jittery.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A492-204E-E08E-7A3F-A545EC03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5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9323-EFB3-BF23-5239-1012DBFB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 Have Particularly High Gas Prices!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9E2F1208-400B-3144-D775-4F64800F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916436"/>
            <a:ext cx="7486813" cy="53137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5B776-240A-E9BF-E461-43FC1523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9F51-1009-1CC6-D702-90E7F761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Prices are Stabilizing</a:t>
            </a:r>
          </a:p>
        </p:txBody>
      </p:sp>
      <p:pic>
        <p:nvPicPr>
          <p:cNvPr id="6" name="Content Placeholder 5" descr="A graph showing the growth of food&#10;&#10;Description automatically generated">
            <a:extLst>
              <a:ext uri="{FF2B5EF4-FFF2-40B4-BE49-F238E27FC236}">
                <a16:creationId xmlns:a16="http://schemas.microsoft.com/office/drawing/2014/main" id="{4C24B8C4-A42F-1253-B593-57407D08D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10FE9-D600-D6E5-A336-799D1193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98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79ED-52B7-3451-F086-9684E25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Inflation is Still Pulling up the CPI</a:t>
            </a:r>
          </a:p>
        </p:txBody>
      </p:sp>
      <p:pic>
        <p:nvPicPr>
          <p:cNvPr id="6" name="Content Placeholder 5" descr="A graph showing the price changes&#10;&#10;Description automatically generated">
            <a:extLst>
              <a:ext uri="{FF2B5EF4-FFF2-40B4-BE49-F238E27FC236}">
                <a16:creationId xmlns:a16="http://schemas.microsoft.com/office/drawing/2014/main" id="{DD178AB1-AB16-AB60-7686-576F2DA8E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CD6C4-3B5D-3111-2EF0-A6AEEC96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4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16958"/>
          <a:ext cx="10515600" cy="511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823E-D660-0104-2D17-A851DFAF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Higher Are Prices?  12.05%</a:t>
            </a:r>
          </a:p>
        </p:txBody>
      </p:sp>
      <p:pic>
        <p:nvPicPr>
          <p:cNvPr id="6" name="Content Placeholder 5" descr="A graph of a graph showing the difference between the number of bars and the number of bars&#10;&#10;Description automatically generated with medium confidence">
            <a:extLst>
              <a:ext uri="{FF2B5EF4-FFF2-40B4-BE49-F238E27FC236}">
                <a16:creationId xmlns:a16="http://schemas.microsoft.com/office/drawing/2014/main" id="{BEAD63B7-A04E-F7CF-714B-30BEE1BA9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04865" y="1039091"/>
            <a:ext cx="10382270" cy="51911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080D0-D316-4AC2-E3F1-F32E0749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33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97077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8FC5-28B4-04BD-0E95-27769C8A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New Types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9675-0BC4-2D52-59D2-043E1CAC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Excuseflation</a:t>
            </a:r>
            <a:endParaRPr lang="en-US" dirty="0"/>
          </a:p>
          <a:p>
            <a:pPr lvl="1"/>
            <a:r>
              <a:rPr lang="en-US" dirty="0"/>
              <a:t>“The cost of my inputs is going up, so I have to raise my prices.”</a:t>
            </a:r>
          </a:p>
          <a:p>
            <a:pPr lvl="1"/>
            <a:r>
              <a:rPr lang="en-US" dirty="0"/>
              <a:t>You rarely hear: “I’m lowering my prices because costs are going down.”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Premiumization</a:t>
            </a:r>
          </a:p>
          <a:p>
            <a:pPr lvl="1"/>
            <a:r>
              <a:rPr lang="en-US" dirty="0"/>
              <a:t>Taking your product and spicing it up so that you can raise your margins.</a:t>
            </a:r>
          </a:p>
          <a:p>
            <a:pPr lvl="1"/>
            <a:endParaRPr lang="en-US" dirty="0"/>
          </a:p>
          <a:p>
            <a:r>
              <a:rPr lang="en-US" dirty="0"/>
              <a:t>Together, have led to a Profit-Price Spiral</a:t>
            </a:r>
          </a:p>
          <a:p>
            <a:pPr lvl="1"/>
            <a:r>
              <a:rPr lang="en-US" dirty="0"/>
              <a:t>Raising prices to cover costs plus a little extra.</a:t>
            </a:r>
          </a:p>
          <a:p>
            <a:pPr lvl="1"/>
            <a:r>
              <a:rPr lang="en-US" dirty="0"/>
              <a:t>Raising margins with extra frills.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E585-DD3D-4BDD-925C-83061C67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37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Primarily a result of external forces.</a:t>
            </a:r>
          </a:p>
          <a:p>
            <a:pPr lvl="1"/>
            <a:r>
              <a:rPr lang="en-US" dirty="0"/>
              <a:t>Supply chains, higher import prices.</a:t>
            </a:r>
          </a:p>
          <a:p>
            <a:r>
              <a:rPr lang="en-US" dirty="0"/>
              <a:t>But also domestic.</a:t>
            </a:r>
          </a:p>
          <a:p>
            <a:pPr lvl="1"/>
            <a:r>
              <a:rPr lang="en-US" dirty="0"/>
              <a:t>Enormous stimulus, firms exercising their pricing power.</a:t>
            </a:r>
          </a:p>
          <a:p>
            <a:pPr lvl="1"/>
            <a:endParaRPr lang="en-US" dirty="0"/>
          </a:p>
          <a:p>
            <a:r>
              <a:rPr lang="en-US" dirty="0"/>
              <a:t>The path to inflation was bumpy, the path out will be too.</a:t>
            </a:r>
          </a:p>
          <a:p>
            <a:endParaRPr lang="en-US" dirty="0"/>
          </a:p>
          <a:p>
            <a:r>
              <a:rPr lang="en-US" dirty="0"/>
              <a:t>Federal reserve may tick interest rates up 0.25% one more time.</a:t>
            </a:r>
          </a:p>
          <a:p>
            <a:pPr lvl="1"/>
            <a:r>
              <a:rPr lang="en-US" dirty="0"/>
              <a:t>And then will hold for the foreseeable future.</a:t>
            </a:r>
          </a:p>
          <a:p>
            <a:pPr lvl="1"/>
            <a:r>
              <a:rPr lang="en-US" dirty="0"/>
              <a:t>Unless GDP continues to grow at 4+%!  Then more rate hikes.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633135" y="1942712"/>
            <a:ext cx="3509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a Pause in Rate Increases (?)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4742-76C0-7E4E-972B-72955E8B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he Fed Responsible for Falling Inflation?</a:t>
            </a:r>
          </a:p>
        </p:txBody>
      </p:sp>
      <p:pic>
        <p:nvPicPr>
          <p:cNvPr id="6" name="Content Placeholder 5" descr="A graph showing the price of the federal fund&#10;&#10;Description automatically generated">
            <a:extLst>
              <a:ext uri="{FF2B5EF4-FFF2-40B4-BE49-F238E27FC236}">
                <a16:creationId xmlns:a16="http://schemas.microsoft.com/office/drawing/2014/main" id="{CA82E849-E4D0-675A-C49E-EA232D98F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2F852-FF69-46BB-DFDF-B9AFFB82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5E1EB-2698-04DD-29DC-148532357DEF}"/>
              </a:ext>
            </a:extLst>
          </p:cNvPr>
          <p:cNvSpPr txBox="1"/>
          <p:nvPr/>
        </p:nvSpPr>
        <p:spPr>
          <a:xfrm>
            <a:off x="2584174" y="1603259"/>
            <a:ext cx="2097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is it other things?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Supply chains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Import prices</a:t>
            </a:r>
          </a:p>
        </p:txBody>
      </p:sp>
    </p:spTree>
    <p:extLst>
      <p:ext uri="{BB962C8B-B14F-4D97-AF65-F5344CB8AC3E}">
        <p14:creationId xmlns:p14="http://schemas.microsoft.com/office/powerpoint/2010/main" val="25453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are Still Low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 July 28,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CB1D7-CD4D-1B88-CFDB-49B9FCB48AB5}"/>
              </a:ext>
            </a:extLst>
          </p:cNvPr>
          <p:cNvSpPr txBox="1"/>
          <p:nvPr/>
        </p:nvSpPr>
        <p:spPr>
          <a:xfrm rot="19314356">
            <a:off x="4260792" y="3423951"/>
            <a:ext cx="25950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Old news….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746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Northern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833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Southern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1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833" y="1501071"/>
            <a:ext cx="5819167" cy="4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the Central Valley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2" y="1501071"/>
            <a:ext cx="5817878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9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5011752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Unlikely, but shallow if it happens.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2023-Q3 GDP growth was too good!</a:t>
            </a:r>
          </a:p>
          <a:p>
            <a:r>
              <a:rPr lang="en-US" dirty="0"/>
              <a:t>Inflation … wavering, but should turn lower.</a:t>
            </a:r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REALLY starts to rise again, which seems … possible, but unlikely.</a:t>
            </a:r>
          </a:p>
          <a:p>
            <a:pPr lvl="1"/>
            <a:r>
              <a:rPr lang="en-US" dirty="0"/>
              <a:t>Will the Fed go to far?</a:t>
            </a:r>
          </a:p>
          <a:p>
            <a:pPr lvl="1"/>
            <a:r>
              <a:rPr lang="en-US" dirty="0"/>
              <a:t>UAW Strikes – if prolonged (over?).</a:t>
            </a:r>
          </a:p>
          <a:p>
            <a:pPr lvl="1"/>
            <a:r>
              <a:rPr lang="en-US" dirty="0"/>
              <a:t>Government budget negotiations.</a:t>
            </a:r>
          </a:p>
          <a:p>
            <a:pPr lvl="2"/>
            <a:r>
              <a:rPr lang="en-US" dirty="0"/>
              <a:t>Shutdown?</a:t>
            </a:r>
          </a:p>
          <a:p>
            <a:pPr lvl="1"/>
            <a:r>
              <a:rPr lang="en-US" dirty="0"/>
              <a:t>Yield curve bugaboo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E304-60BB-A647-A46C-6CF25633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Yie</a:t>
            </a:r>
            <a:r>
              <a:rPr lang="en-US" dirty="0"/>
              <a:t>ld Curve Bugaboo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F69BF-5623-D546-A6C2-EFA4FEB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7D0BD4-8807-D847-97F7-ABA51CAF6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70780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Gov</a:t>
            </a:r>
            <a:r>
              <a:rPr lang="en-US" dirty="0"/>
              <a:t>ernment Shutdown Would Hurt!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17588" y="1151814"/>
            <a:ext cx="10156824" cy="5078412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609963-157D-C838-2DEC-CE1A9BE36898}"/>
              </a:ext>
            </a:extLst>
          </p:cNvPr>
          <p:cNvGrpSpPr/>
          <p:nvPr/>
        </p:nvGrpSpPr>
        <p:grpSpPr>
          <a:xfrm>
            <a:off x="2402006" y="1488125"/>
            <a:ext cx="6346572" cy="588560"/>
            <a:chOff x="2402006" y="1488125"/>
            <a:chExt cx="6346572" cy="5885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6D54AE-AFF6-802C-83CB-79BB12B66E0A}"/>
                </a:ext>
              </a:extLst>
            </p:cNvPr>
            <p:cNvSpPr/>
            <p:nvPr/>
          </p:nvSpPr>
          <p:spPr>
            <a:xfrm>
              <a:off x="2402006" y="1684312"/>
              <a:ext cx="2616561" cy="3923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EE9977-773B-96CD-C905-B9545FD61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0586" y="1684312"/>
              <a:ext cx="975498" cy="187018"/>
            </a:xfrm>
            <a:prstGeom prst="line">
              <a:avLst/>
            </a:prstGeom>
            <a:ln w="38100">
              <a:solidFill>
                <a:srgbClr val="C0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51FFD0-4AB9-9DAF-172B-61A913120AB6}"/>
                </a:ext>
              </a:extLst>
            </p:cNvPr>
            <p:cNvSpPr txBox="1"/>
            <p:nvPr/>
          </p:nvSpPr>
          <p:spPr>
            <a:xfrm>
              <a:off x="6196084" y="1488125"/>
              <a:ext cx="2552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 = 17% of the economy!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7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Q4-2022: 2.6%</a:t>
            </a:r>
          </a:p>
          <a:p>
            <a:r>
              <a:rPr lang="en-US" dirty="0"/>
              <a:t>Q1-2023: 2.0%</a:t>
            </a:r>
          </a:p>
          <a:p>
            <a:r>
              <a:rPr lang="en-US" dirty="0"/>
              <a:t>Q2-2023:	2.1%</a:t>
            </a:r>
          </a:p>
          <a:p>
            <a:r>
              <a:rPr lang="en-US" dirty="0"/>
              <a:t>Q3-2023: 4.9%</a:t>
            </a:r>
          </a:p>
        </p:txBody>
      </p:sp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494514" y="2719699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$0.1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$1.7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EF76-6A90-3003-EA17-09725AA3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IMF</a:t>
            </a:r>
            <a:r>
              <a:rPr lang="en-US" dirty="0"/>
              <a:t> Deviation from 2019 Forecast</a:t>
            </a:r>
          </a:p>
        </p:txBody>
      </p:sp>
      <p:pic>
        <p:nvPicPr>
          <p:cNvPr id="6" name="Content Placeholder 5" descr="A graph with blue rectangles&#10;&#10;Description automatically generated">
            <a:extLst>
              <a:ext uri="{FF2B5EF4-FFF2-40B4-BE49-F238E27FC236}">
                <a16:creationId xmlns:a16="http://schemas.microsoft.com/office/drawing/2014/main" id="{2451BC36-670B-B385-B176-E579641C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543" y="1391478"/>
            <a:ext cx="8494260" cy="44262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71A51-7C26-C625-0B26-47C9BCEB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2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FEB8-890E-A35D-70A4-09736A07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Drove GDP to Such Growth?</a:t>
            </a:r>
          </a:p>
        </p:txBody>
      </p:sp>
      <p:pic>
        <p:nvPicPr>
          <p:cNvPr id="6" name="Content Placeholder 5" descr="A graph of blue squares&#10;&#10;Description automatically generated">
            <a:extLst>
              <a:ext uri="{FF2B5EF4-FFF2-40B4-BE49-F238E27FC236}">
                <a16:creationId xmlns:a16="http://schemas.microsoft.com/office/drawing/2014/main" id="{E53C5EEB-A9E1-3443-F01A-A02EC736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283D8-A589-C519-358A-8F51285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67C805-79B4-9DC8-4C2F-7642B13E84B6}"/>
              </a:ext>
            </a:extLst>
          </p:cNvPr>
          <p:cNvGrpSpPr/>
          <p:nvPr/>
        </p:nvGrpSpPr>
        <p:grpSpPr>
          <a:xfrm>
            <a:off x="3574276" y="1819061"/>
            <a:ext cx="1269270" cy="871130"/>
            <a:chOff x="4369904" y="3591339"/>
            <a:chExt cx="1269270" cy="8711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A1893E-4DDC-6CAB-4C29-6AF095EFF1CE}"/>
                </a:ext>
              </a:extLst>
            </p:cNvPr>
            <p:cNvSpPr txBox="1"/>
            <p:nvPr/>
          </p:nvSpPr>
          <p:spPr>
            <a:xfrm>
              <a:off x="4598504" y="3591339"/>
              <a:ext cx="10406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Normally</a:t>
              </a:r>
            </a:p>
            <a:p>
              <a:r>
                <a:rPr lang="en-US" dirty="0"/>
                <a:t>2.3%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F5C02E-5614-79CC-D651-B225F1957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9904" y="4237670"/>
              <a:ext cx="576272" cy="224799"/>
            </a:xfrm>
            <a:prstGeom prst="line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1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18130</TotalTime>
  <Words>1395</Words>
  <Application>Microsoft Macintosh PowerPoint</Application>
  <PresentationFormat>Widescreen</PresentationFormat>
  <Paragraphs>309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Economic Indicators</vt:lpstr>
      <vt:lpstr>Headline: July 28, 2022</vt:lpstr>
      <vt:lpstr>GDP: Quarterly Growth</vt:lpstr>
      <vt:lpstr>GDP Trajectory: Pandemic Plunge!</vt:lpstr>
      <vt:lpstr>IMF Deviation from 2019 Forecast</vt:lpstr>
      <vt:lpstr>What Drove GDP to Such Growth?</vt:lpstr>
      <vt:lpstr>Excess Savings – Still Positive!</vt:lpstr>
      <vt:lpstr>Personal Consumption Expenditures</vt:lpstr>
      <vt:lpstr>Retail Sales Remain Elevated!</vt:lpstr>
      <vt:lpstr>Sources of Investment’s Contribution</vt:lpstr>
      <vt:lpstr> Contributions to GDP: Residential Investment</vt:lpstr>
      <vt:lpstr> Contributions to GDP: Government</vt:lpstr>
      <vt:lpstr>Sources of Government’s Contribution</vt:lpstr>
      <vt:lpstr>Industrial Production (Manuf, Util, Mining)</vt:lpstr>
      <vt:lpstr>Employment</vt:lpstr>
      <vt:lpstr>Monthly Changes in Nonfarm Employment</vt:lpstr>
      <vt:lpstr>Employment Gap</vt:lpstr>
      <vt:lpstr>Where Have All the Workers Gone?</vt:lpstr>
      <vt:lpstr>Baby Boomers Are Retiring!</vt:lpstr>
      <vt:lpstr>White Labor Force Dropouts are Significant</vt:lpstr>
      <vt:lpstr>Wage Growth – Not Keeping Pace, Until Now</vt:lpstr>
      <vt:lpstr>Compensation Growth: Not Great, but OK</vt:lpstr>
      <vt:lpstr>Excess Savings – Still Positive!</vt:lpstr>
      <vt:lpstr>Economy Overall</vt:lpstr>
      <vt:lpstr>Inflation</vt:lpstr>
      <vt:lpstr>Inflation: Latest Figures</vt:lpstr>
      <vt:lpstr>Inflation in the Last 3 &amp; 6 Months</vt:lpstr>
      <vt:lpstr>Inflation: Core Inflation is Stubbornly High</vt:lpstr>
      <vt:lpstr>Sources of Recent Inflation</vt:lpstr>
      <vt:lpstr>What is Happening With Oil Prices?</vt:lpstr>
      <vt:lpstr>We Have Particularly High Gas Prices!</vt:lpstr>
      <vt:lpstr>Food Prices are Stabilizing</vt:lpstr>
      <vt:lpstr>Housing Inflation is Still Pulling up the CPI</vt:lpstr>
      <vt:lpstr>Rents Paid versus Asking Rents</vt:lpstr>
      <vt:lpstr>How Much Higher Are Prices?  12.05%</vt:lpstr>
      <vt:lpstr>Inflation is Not just a U.S. Problem</vt:lpstr>
      <vt:lpstr>Supply Chains</vt:lpstr>
      <vt:lpstr>Import Price Inflation WAS High</vt:lpstr>
      <vt:lpstr>Two New Types of Inflation</vt:lpstr>
      <vt:lpstr>Corporations Have Pricing Power!</vt:lpstr>
      <vt:lpstr>My Thoughts on Inflation </vt:lpstr>
      <vt:lpstr>Federal Funds Rate – Recent Activity</vt:lpstr>
      <vt:lpstr>Is The Fed Responsible for Falling Inflation?</vt:lpstr>
      <vt:lpstr>Treasuries</vt:lpstr>
      <vt:lpstr>Mortgage Rates</vt:lpstr>
      <vt:lpstr>Home Sales are Still Low</vt:lpstr>
      <vt:lpstr> Home Prices … in Northern CA</vt:lpstr>
      <vt:lpstr> Home Prices … in Southern CA</vt:lpstr>
      <vt:lpstr> Home Prices … in the Central Valley</vt:lpstr>
      <vt:lpstr>Takeaways</vt:lpstr>
      <vt:lpstr>Yield Curve Bugaboo</vt:lpstr>
      <vt:lpstr>Government Shutdown Would Hurt!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345</cp:revision>
  <cp:lastPrinted>2023-10-27T21:10:22Z</cp:lastPrinted>
  <dcterms:created xsi:type="dcterms:W3CDTF">2017-05-03T22:30:38Z</dcterms:created>
  <dcterms:modified xsi:type="dcterms:W3CDTF">2023-10-27T21:11:07Z</dcterms:modified>
</cp:coreProperties>
</file>