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53"/>
  </p:notesMasterIdLst>
  <p:sldIdLst>
    <p:sldId id="4142" r:id="rId2"/>
    <p:sldId id="3943" r:id="rId3"/>
    <p:sldId id="4347" r:id="rId4"/>
    <p:sldId id="4650" r:id="rId5"/>
    <p:sldId id="4539" r:id="rId6"/>
    <p:sldId id="4485" r:id="rId7"/>
    <p:sldId id="278" r:id="rId8"/>
    <p:sldId id="4316" r:id="rId9"/>
    <p:sldId id="4438" r:id="rId10"/>
    <p:sldId id="4359" r:id="rId11"/>
    <p:sldId id="4415" r:id="rId12"/>
    <p:sldId id="4433" r:id="rId13"/>
    <p:sldId id="4416" r:id="rId14"/>
    <p:sldId id="4413" r:id="rId15"/>
    <p:sldId id="293" r:id="rId16"/>
    <p:sldId id="4747" r:id="rId17"/>
    <p:sldId id="290" r:id="rId18"/>
    <p:sldId id="4379" r:id="rId19"/>
    <p:sldId id="4741" r:id="rId20"/>
    <p:sldId id="4378" r:id="rId21"/>
    <p:sldId id="4496" r:id="rId22"/>
    <p:sldId id="4497" r:id="rId23"/>
    <p:sldId id="4748" r:id="rId24"/>
    <p:sldId id="4749" r:id="rId25"/>
    <p:sldId id="4651" r:id="rId26"/>
    <p:sldId id="4657" r:id="rId27"/>
    <p:sldId id="4742" r:id="rId28"/>
    <p:sldId id="4652" r:id="rId29"/>
    <p:sldId id="4321" r:id="rId30"/>
    <p:sldId id="4653" r:id="rId31"/>
    <p:sldId id="4682" r:id="rId32"/>
    <p:sldId id="4680" r:id="rId33"/>
    <p:sldId id="4434" r:id="rId34"/>
    <p:sldId id="4681" r:id="rId35"/>
    <p:sldId id="4734" r:id="rId36"/>
    <p:sldId id="4639" r:id="rId37"/>
    <p:sldId id="4735" r:id="rId38"/>
    <p:sldId id="4683" r:id="rId39"/>
    <p:sldId id="4737" r:id="rId40"/>
    <p:sldId id="4744" r:id="rId41"/>
    <p:sldId id="4745" r:id="rId42"/>
    <p:sldId id="504" r:id="rId43"/>
    <p:sldId id="505" r:id="rId44"/>
    <p:sldId id="4739" r:id="rId45"/>
    <p:sldId id="4559" r:id="rId46"/>
    <p:sldId id="4595" r:id="rId47"/>
    <p:sldId id="4628" r:id="rId48"/>
    <p:sldId id="4740" r:id="rId49"/>
    <p:sldId id="4743" r:id="rId50"/>
    <p:sldId id="4746" r:id="rId51"/>
    <p:sldId id="119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7F0"/>
    <a:srgbClr val="0C4C88"/>
    <a:srgbClr val="2B4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99" autoAdjust="0"/>
    <p:restoredTop sz="94718"/>
  </p:normalViewPr>
  <p:slideViewPr>
    <p:cSldViewPr snapToGrid="0" snapToObjects="1">
      <p:cViewPr varScale="1">
        <p:scale>
          <a:sx n="101" d="100"/>
          <a:sy n="101" d="100"/>
        </p:scale>
        <p:origin x="224" y="5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4/25/25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3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52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91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25F7E-7B9B-54EE-5D86-D207BF02C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2933A-6C2A-2EC5-6326-C74681A3D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307A6A-D8F7-8C17-2CDB-B55FBE0EA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31B5D-04C8-9D99-6D0A-3E42238DC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McCormick, “Trump Calls Tariffs the ‘Most Beautiful Word’,” WSJ, 10/14/24</a:t>
            </a:r>
          </a:p>
          <a:p>
            <a:r>
              <a:rPr lang="en-US" dirty="0"/>
              <a:t>https://</a:t>
            </a:r>
            <a:r>
              <a:rPr lang="en-US" dirty="0" err="1"/>
              <a:t>www.wsj.com</a:t>
            </a:r>
            <a:r>
              <a:rPr lang="en-US" dirty="0"/>
              <a:t>/</a:t>
            </a:r>
            <a:r>
              <a:rPr lang="en-US" dirty="0" err="1"/>
              <a:t>livecoverage</a:t>
            </a:r>
            <a:r>
              <a:rPr lang="en-US" dirty="0"/>
              <a:t>/harris-trump-election-10-16-2024/card/trump-calls-tariffs-the-most-beautiful-word--YMVPAupw4EjBRp6yobOy</a:t>
            </a:r>
          </a:p>
          <a:p>
            <a:endParaRPr lang="en-US" dirty="0"/>
          </a:p>
          <a:p>
            <a:r>
              <a:rPr lang="en-US" dirty="0"/>
              <a:t>Swanson, “Harris and Trump Embrace Tariffs, Though Their Approaches Differ,” </a:t>
            </a:r>
            <a:r>
              <a:rPr lang="en-US" i="1" dirty="0"/>
              <a:t>New York Times</a:t>
            </a:r>
            <a:r>
              <a:rPr lang="en-US" i="0" dirty="0"/>
              <a:t>, Aug 27, 2024.</a:t>
            </a:r>
          </a:p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/2024/08/27/us/politics/trump-</a:t>
            </a:r>
            <a:r>
              <a:rPr lang="en-US" dirty="0" err="1"/>
              <a:t>harris</a:t>
            </a:r>
            <a:r>
              <a:rPr lang="en-US" dirty="0"/>
              <a:t>-</a:t>
            </a:r>
            <a:r>
              <a:rPr lang="en-US" dirty="0" err="1"/>
              <a:t>tariffs.html</a:t>
            </a:r>
            <a:endParaRPr lang="en-US" dirty="0"/>
          </a:p>
          <a:p>
            <a:endParaRPr lang="en-US" dirty="0"/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Retina Narrow"/>
              </a:rPr>
              <a:t>Toomey, “About Trump’s ‘Reciprocal’ Tariffs,” WSJ, 10/27/24</a:t>
            </a:r>
          </a:p>
          <a:p>
            <a:r>
              <a:rPr lang="en-US" dirty="0"/>
              <a:t>https://</a:t>
            </a:r>
            <a:r>
              <a:rPr lang="en-US" dirty="0" err="1"/>
              <a:t>www.wsj.com</a:t>
            </a:r>
            <a:r>
              <a:rPr lang="en-US" dirty="0"/>
              <a:t>/opinion/about-trumps-reciprocal-tariffs-he-wants-to-raise-taxes-and-thinks-im-the-stupid-one-5dc3c56c?mod=</a:t>
            </a:r>
            <a:r>
              <a:rPr lang="en-US" dirty="0" err="1"/>
              <a:t>itp_wsj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Krugman, “</a:t>
            </a:r>
            <a:r>
              <a:rPr lang="en-US" b="1" i="0" dirty="0">
                <a:effectLst/>
                <a:latin typeface="nyt-cheltenham-cond"/>
              </a:rPr>
              <a:t>Donald Trump on the Dollar, in His Own Words. NYT, 9/9/24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/2024/09/09/opinion/trump-tariffs-reserve-</a:t>
            </a:r>
            <a:r>
              <a:rPr lang="en-US" dirty="0" err="1"/>
              <a:t>currency.html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Economist, “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Donald Trump is poised to smash Mexico with tariffs,” 11/7/24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https://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www.economist.com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/the-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americas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/2024/11/07/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donald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-trump-is-poised-to-smash-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mexico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-with-tariffs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D0D0D"/>
              </a:solidFill>
              <a:effectLst/>
              <a:latin typeface="var(--ds-type-system-serif-lining)"/>
            </a:endParaRPr>
          </a:p>
          <a:p>
            <a:r>
              <a:rPr lang="en-US" dirty="0"/>
              <a:t>Ewing, “Trump’s Tariffs Could Deal a Blow to Mexico’s Car Factories,” NYT, 11/12/24</a:t>
            </a:r>
          </a:p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/2024/11/12/business/economy/trump-</a:t>
            </a:r>
            <a:r>
              <a:rPr lang="en-US" dirty="0" err="1"/>
              <a:t>mexico</a:t>
            </a:r>
            <a:r>
              <a:rPr lang="en-US" dirty="0"/>
              <a:t>-trade-tariffs-car-</a:t>
            </a:r>
            <a:r>
              <a:rPr lang="en-US" dirty="0" err="1"/>
              <a:t>factories.html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2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54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31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9F86-F986-20AA-14AD-A6C171D4D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E0573F-3AFB-454B-B093-4B1C4BDFE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46346D-FABE-B9EC-9F57-E7C00F0E4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D52A-B884-28E7-FAE5-210334523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77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65817-A35C-681E-ACAE-412AE10D0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2B1BFF-E008-3C55-D0FF-C23601685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08E8E-8AA6-19F2-E117-F91CFACDD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7F9E4-A7CC-A0AA-1F79-35DB0ABF1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24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DFB2-6D5E-4521-5AE8-184D4A38E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B30EBC-24F8-6BB7-0C7E-85427B4ED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E95017-F645-0C8D-DA27-3459DE347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Warwick McKibbin, Megan Hogan, and Marcus Noland, “The International Economic Implications of a Second Trump Presidency,” Working Paper 24-20, Peterson Institute of International </a:t>
            </a:r>
            <a:r>
              <a:rPr lang="en-US" dirty="0" err="1"/>
              <a:t>Econnomics</a:t>
            </a:r>
            <a:r>
              <a:rPr lang="en-US" dirty="0"/>
              <a:t>, September 2024.</a:t>
            </a:r>
          </a:p>
          <a:p>
            <a:r>
              <a:rPr lang="en-US" dirty="0"/>
              <a:t>https://</a:t>
            </a:r>
            <a:r>
              <a:rPr lang="en-US" dirty="0" err="1"/>
              <a:t>www.piie.com</a:t>
            </a:r>
            <a:r>
              <a:rPr lang="en-US" dirty="0"/>
              <a:t>/publications/working-papers/2024/international-economic-implications-second-trump-presidency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83749-5F9C-F1CB-E385-954058405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48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D5FB7-DFAB-D301-3BE3-A5711A321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E54386-4973-CD8A-542B-CC793C95A4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2DD3AF-ED9E-5315-CE79-A8712D977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Luis Melgar and Rachel Lerman, “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See which products Trump’s tariffs could make more expensive,” Washington Post, December 5, 2024.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https://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www.washingtonpost.com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/business/2024/12/05/trump-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china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-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mexico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-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canada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-tariffs-prices/?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utm_campaign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wp_evening_edition&amp;utm_medium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email&amp;utm_source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newsletter&amp;carta-url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=https%3A%2F%2Fs2.washingtonpost.com%2Fcar-ln-tr%2F3fd6330%2F67522261e179af1b45e73c5e%2F597273baade4e21a847d94bd%2F27%2F50%2F67522261e179af1b45e73c5e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111111"/>
              </a:solidFill>
              <a:effectLst/>
              <a:latin typeface="var(--wpds-fonts-headline)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C13AF-1B01-793C-EC54-326339116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3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0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7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3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98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EE02A-0821-AD26-EDC3-79D32C7A1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25ACC2-2BF6-123E-E24A-9D7FA906A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8FC1B8-C257-7892-8202-07037BFA4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F63ED-2E7F-217D-1BC8-49DC75DCB7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57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91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NEED_16TB/NEED/LocalGraphs/Counties/CA/Alameda/Zhvi_AllHomes.png" TargetMode="External"/><Relationship Id="rId5" Type="http://schemas.openxmlformats.org/officeDocument/2006/relationships/image" Target="../media/image21.png"/><Relationship Id="rId4" Type="http://schemas.openxmlformats.org/officeDocument/2006/relationships/image" Target="file:////Volumes/NEED_16TB/NEED/LocalGraphs/Counties/CA/San_Francisco/Zhvi_AllHomes.p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NEED_16TB/NEED/LocalGraphs/Counties/CA/San_Diego/Zhvi_AllHomes.png" TargetMode="External"/><Relationship Id="rId5" Type="http://schemas.openxmlformats.org/officeDocument/2006/relationships/image" Target="../media/image23.png"/><Relationship Id="rId4" Type="http://schemas.openxmlformats.org/officeDocument/2006/relationships/image" Target="file:////Volumes/NEED_16TB/NEED/LocalGraphs/Counties/CA/Los_Angeles/Zhvi_AllHomes.p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NEED_16TB/NEED/LocalGraphs/Counties/CA/Fresno/Zhvi_AllHomes.png" TargetMode="External"/><Relationship Id="rId5" Type="http://schemas.openxmlformats.org/officeDocument/2006/relationships/image" Target="../media/image25.png"/><Relationship Id="rId4" Type="http://schemas.openxmlformats.org/officeDocument/2006/relationships/image" Target="file:////Volumes/NEED_16TB/NEED/LocalGraphs/Counties/CA/Sacramento/Zhvi_AllHomes.pn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_pot_grow.png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_recent.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F20DA37-4CEF-4A34-9FE9-1020D78DA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858183" y="4340821"/>
            <a:ext cx="30175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89E7F5F-CD55-9924-3860-72EC639DD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31481" y="224110"/>
            <a:ext cx="3226085" cy="18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7C27F82-FA9A-3D51-9360-44EE61CCA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Economic Update</a:t>
            </a:r>
            <a:endParaRPr lang="en-US" sz="48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0B0A923-58AE-2EFA-DE1B-142A7FC3BB34}"/>
              </a:ext>
            </a:extLst>
          </p:cNvPr>
          <p:cNvSpPr txBox="1">
            <a:spLocks/>
          </p:cNvSpPr>
          <p:nvPr/>
        </p:nvSpPr>
        <p:spPr>
          <a:xfrm>
            <a:off x="1524000" y="3953701"/>
            <a:ext cx="9144000" cy="1588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2"/>
                </a:solidFill>
              </a:rPr>
              <a:t>California Community Colleges Real Estate Education Center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April 25, 2025</a:t>
            </a:r>
          </a:p>
        </p:txBody>
      </p:sp>
    </p:spTree>
    <p:extLst>
      <p:ext uri="{BB962C8B-B14F-4D97-AF65-F5344CB8AC3E}">
        <p14:creationId xmlns:p14="http://schemas.microsoft.com/office/powerpoint/2010/main" val="152122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09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23648-6153-E448-9CAF-C3967A654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44945" y="1180594"/>
            <a:ext cx="8698570" cy="49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93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8957-DAF4-3CA4-03FF-6AE0FF59C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65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Preferred Measure: PCE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463F92-2814-1819-9287-2F67FAB1C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96833" y="1231059"/>
            <a:ext cx="9998334" cy="49991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EEAF5-DA18-B386-0BBF-9EF82E1A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953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EB9C4-8D8B-444B-9AC5-074A287213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96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F6CD1-9A71-1044-B634-D5ABCF42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1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: Reducing its Asset Holdings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F6AF64-4FA4-4940-BB15-0807C66E7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2B2A7-D59C-8145-85DE-3BAB7943E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072418-2E1B-2DD7-25CF-2C3F4FA5A7EB}"/>
              </a:ext>
            </a:extLst>
          </p:cNvPr>
          <p:cNvGrpSpPr/>
          <p:nvPr/>
        </p:nvGrpSpPr>
        <p:grpSpPr>
          <a:xfrm>
            <a:off x="8038039" y="2465601"/>
            <a:ext cx="2469423" cy="1926798"/>
            <a:chOff x="8250234" y="2338943"/>
            <a:chExt cx="2469423" cy="19267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A7371B-AD45-014B-A14F-790F244A13A7}"/>
                </a:ext>
              </a:extLst>
            </p:cNvPr>
            <p:cNvSpPr txBox="1"/>
            <p:nvPr/>
          </p:nvSpPr>
          <p:spPr>
            <a:xfrm>
              <a:off x="8250234" y="3896409"/>
              <a:ext cx="23941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Quantitative Tightening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7B82659-FACF-084A-BE0F-CA5FC5EA8B79}"/>
                </a:ext>
              </a:extLst>
            </p:cNvPr>
            <p:cNvCxnSpPr/>
            <p:nvPr/>
          </p:nvCxnSpPr>
          <p:spPr>
            <a:xfrm flipV="1">
              <a:off x="10090854" y="2338943"/>
              <a:ext cx="628803" cy="1559569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1224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066800" y="1201026"/>
            <a:ext cx="10058400" cy="50292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4B04CA4-CE23-2BD0-06F2-1A246628F2B2}"/>
              </a:ext>
            </a:extLst>
          </p:cNvPr>
          <p:cNvSpPr/>
          <p:nvPr/>
        </p:nvSpPr>
        <p:spPr>
          <a:xfrm>
            <a:off x="10192666" y="2832756"/>
            <a:ext cx="869469" cy="132556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8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37920A-390C-4B5C-3346-E97D4A54E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Stats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427134-F6E9-6CCC-206C-64345A1DB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9DBCF-C702-359A-3FF4-9C94FD52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260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0B8AE-6B33-1E46-901B-86647EC97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6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rtgage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2432B-E759-C04C-9BE5-266897CB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ED5679-8139-0F44-A40C-BC27E9F4DD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13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258CC-FF08-BF4E-9711-C223A877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me Sales are Not Horrible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0A7A9A-7306-4A43-8D55-2B56DE59D3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27192" y="1559860"/>
            <a:ext cx="5892608" cy="392649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4BF8187-D70B-3B4B-8AD4-D70237326D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172200" y="1559860"/>
            <a:ext cx="5892608" cy="392649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2A356-B78C-2944-8732-D2F201A9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916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FA75F-E85A-DADA-89BC-098491326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F885-D462-7983-927A-39B8910D5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79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Hou</a:t>
            </a:r>
            <a:r>
              <a:rPr lang="en-US" dirty="0"/>
              <a:t>sing Starts: Not Bad in March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E8839-0681-ED16-E927-BFF5C3A72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5920979-0B61-60F1-556E-6F8033296906}"/>
              </a:ext>
            </a:extLst>
          </p:cNvPr>
          <p:cNvSpPr/>
          <p:nvPr/>
        </p:nvSpPr>
        <p:spPr>
          <a:xfrm>
            <a:off x="4934869" y="3715626"/>
            <a:ext cx="388620" cy="3543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6C4D5C-B002-31A1-197E-077A83A482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B6C7E0-02FE-7618-E4DC-7607BBDA7C30}"/>
              </a:ext>
            </a:extLst>
          </p:cNvPr>
          <p:cNvGrpSpPr/>
          <p:nvPr/>
        </p:nvGrpSpPr>
        <p:grpSpPr>
          <a:xfrm>
            <a:off x="6873766" y="3851910"/>
            <a:ext cx="1112612" cy="723662"/>
            <a:chOff x="6873766" y="3851910"/>
            <a:chExt cx="1112612" cy="7236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8681D57-C705-F6C6-AB6A-79CDF50441EC}"/>
                </a:ext>
              </a:extLst>
            </p:cNvPr>
            <p:cNvSpPr/>
            <p:nvPr/>
          </p:nvSpPr>
          <p:spPr>
            <a:xfrm>
              <a:off x="7383780" y="3851910"/>
              <a:ext cx="388620" cy="35433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BA0AA3-2402-596F-8C61-DCFD61D3BAC8}"/>
                </a:ext>
              </a:extLst>
            </p:cNvPr>
            <p:cNvSpPr txBox="1"/>
            <p:nvPr/>
          </p:nvSpPr>
          <p:spPr>
            <a:xfrm>
              <a:off x="6873766" y="4206240"/>
              <a:ext cx="1112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March/24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4932EB-C690-ED0D-F1C5-6245F2F88259}"/>
              </a:ext>
            </a:extLst>
          </p:cNvPr>
          <p:cNvGrpSpPr/>
          <p:nvPr/>
        </p:nvGrpSpPr>
        <p:grpSpPr>
          <a:xfrm>
            <a:off x="4572873" y="3715626"/>
            <a:ext cx="1112612" cy="721559"/>
            <a:chOff x="4572873" y="3715626"/>
            <a:chExt cx="1112612" cy="7215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2DF71F-4629-031A-FEE5-BE049F83946B}"/>
                </a:ext>
              </a:extLst>
            </p:cNvPr>
            <p:cNvSpPr txBox="1"/>
            <p:nvPr/>
          </p:nvSpPr>
          <p:spPr>
            <a:xfrm>
              <a:off x="4572873" y="4067853"/>
              <a:ext cx="1112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March/23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13E06BF-E51B-A030-DDFB-FEA945E29C6F}"/>
                </a:ext>
              </a:extLst>
            </p:cNvPr>
            <p:cNvSpPr/>
            <p:nvPr/>
          </p:nvSpPr>
          <p:spPr>
            <a:xfrm>
              <a:off x="4934869" y="3715626"/>
              <a:ext cx="388620" cy="35433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016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493" y="1602225"/>
            <a:ext cx="6563014" cy="4351338"/>
          </a:xfrm>
        </p:spPr>
        <p:txBody>
          <a:bodyPr>
            <a:normAutofit/>
          </a:bodyPr>
          <a:lstStyle/>
          <a:p>
            <a:r>
              <a:rPr lang="en-US" dirty="0"/>
              <a:t>Economic Indicators</a:t>
            </a:r>
          </a:p>
          <a:p>
            <a:r>
              <a:rPr lang="en-US" dirty="0"/>
              <a:t>Housing</a:t>
            </a:r>
          </a:p>
          <a:p>
            <a:r>
              <a:rPr lang="en-US" dirty="0"/>
              <a:t>Tariffs</a:t>
            </a:r>
          </a:p>
          <a:p>
            <a:r>
              <a:rPr lang="en-US" dirty="0"/>
              <a:t>Deportations</a:t>
            </a:r>
          </a:p>
          <a:p>
            <a:r>
              <a:rPr lang="en-US" dirty="0"/>
              <a:t>Outlook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8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9C0570F-2A7C-9E52-421E-2CBDCCDC4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276746" y="1501071"/>
            <a:ext cx="5819167" cy="423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… in Northern 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174761" y="1501071"/>
            <a:ext cx="5817880" cy="423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60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9C0570F-2A7C-9E52-421E-2CBDCCDC4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276833" y="1501071"/>
            <a:ext cx="5819167" cy="423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… in Southern 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174761" y="1501071"/>
            <a:ext cx="5817880" cy="423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51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9C0570F-2A7C-9E52-421E-2CBDCCDC4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276833" y="1501071"/>
            <a:ext cx="5819167" cy="423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… in The Central Valley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174762" y="1501071"/>
            <a:ext cx="5817878" cy="423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29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9CAD3-4B39-6E69-CF0D-8848BBE0F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3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</a:t>
            </a:r>
            <a:r>
              <a:rPr lang="en-US" dirty="0"/>
              <a:t>erview: Real Estate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C6978-9696-6731-CCD0-21A2F719B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500"/>
              </a:spcAft>
            </a:pPr>
            <a:r>
              <a:rPr lang="en-US" dirty="0"/>
              <a:t>Interest rates may stay high for some time.</a:t>
            </a:r>
          </a:p>
          <a:p>
            <a:pPr>
              <a:spcAft>
                <a:spcPts val="1500"/>
              </a:spcAft>
            </a:pPr>
            <a:r>
              <a:rPr lang="en-US" dirty="0"/>
              <a:t>Buyers may dwindle in numbers.</a:t>
            </a:r>
          </a:p>
          <a:p>
            <a:pPr>
              <a:spcAft>
                <a:spcPts val="1500"/>
              </a:spcAft>
            </a:pPr>
            <a:r>
              <a:rPr lang="en-US" dirty="0"/>
              <a:t>Inventories may well shrink</a:t>
            </a:r>
          </a:p>
          <a:p>
            <a:r>
              <a:rPr lang="en-US" dirty="0"/>
              <a:t>New building will become more expensive.</a:t>
            </a:r>
          </a:p>
          <a:p>
            <a:pPr lvl="1"/>
            <a:r>
              <a:rPr lang="en-US" dirty="0"/>
              <a:t>Construction workers are being deported.</a:t>
            </a:r>
          </a:p>
          <a:p>
            <a:pPr lvl="1"/>
            <a:r>
              <a:rPr lang="en-US" dirty="0"/>
              <a:t>Tariffs will raise prices of key materials – e.g., lumber.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7ACA7-F1EF-2462-6B88-7E0DABDC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41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B7C1-3B6A-49B3-3A2D-66F60C32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Bigger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6B4F9-93F4-A34E-14E3-90D2930CD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F2632-4705-E1D1-BDD5-04620108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084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463A6-6E03-DFC7-3790-C2166488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</a:t>
            </a:r>
            <a:r>
              <a:rPr lang="en-US" dirty="0"/>
              <a:t>ce Inauguration: Policies = Anti-Growth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6E9D8-3599-FE50-AABE-B1334AA5E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Tariffs</a:t>
            </a:r>
          </a:p>
          <a:p>
            <a:r>
              <a:rPr lang="en-US" dirty="0"/>
              <a:t>Deportations</a:t>
            </a:r>
          </a:p>
          <a:p>
            <a:r>
              <a:rPr lang="en-US" dirty="0"/>
              <a:t>Cuts to spending and employment</a:t>
            </a:r>
          </a:p>
          <a:p>
            <a:r>
              <a:rPr lang="en-US" dirty="0"/>
              <a:t>Threats to Fed Chair Powell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2EB73-11EC-0A64-FF0E-E9A9AD61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868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5B22-3BD1-B421-1FB5-AD006877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5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Stock Markets Agree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6EAD3-E432-8C7F-7483-8CA1B139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21080" y="1155306"/>
            <a:ext cx="10149840" cy="5074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0E5F0-DCB0-3DAE-54F7-E418FF7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929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66220-49CA-F68E-668F-4D505CC83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E37B-B639-41D5-85B9-72B6DED12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Immigration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F729A-0F50-B469-EFE8-82FD264CE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41F59-0481-A3FA-E02A-8F2C741E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435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6B1F91-1D26-C2B2-1EED-C0B66AF5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1B1F1-6AA7-21C3-7045-347E36A8D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98574" y="465361"/>
            <a:ext cx="5078896" cy="5789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30D84-C918-C535-0B41-C88C11AAD9D6}"/>
              </a:ext>
            </a:extLst>
          </p:cNvPr>
          <p:cNvSpPr txBox="1"/>
          <p:nvPr/>
        </p:nvSpPr>
        <p:spPr>
          <a:xfrm>
            <a:off x="4684747" y="6472439"/>
            <a:ext cx="6934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Pew Research Center, What we know about unauthorized immigrants living in the U.S., July 22,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D4DBE-87BA-FB8C-6946-96AC9C26BC5D}"/>
              </a:ext>
            </a:extLst>
          </p:cNvPr>
          <p:cNvSpPr txBox="1"/>
          <p:nvPr/>
        </p:nvSpPr>
        <p:spPr>
          <a:xfrm>
            <a:off x="8846331" y="3429000"/>
            <a:ext cx="2415726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Total Foreign-Born</a:t>
            </a:r>
          </a:p>
          <a:p>
            <a:r>
              <a:rPr lang="en-US" dirty="0"/>
              <a:t>Population: 47.9 million</a:t>
            </a:r>
          </a:p>
        </p:txBody>
      </p:sp>
    </p:spTree>
    <p:extLst>
      <p:ext uri="{BB962C8B-B14F-4D97-AF65-F5344CB8AC3E}">
        <p14:creationId xmlns:p14="http://schemas.microsoft.com/office/powerpoint/2010/main" val="3516709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CE81-6ABF-1348-91B2-A93F9178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 We Care?  Economic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242A6-158C-D24E-B5BC-1CA866666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6543" y="1602225"/>
            <a:ext cx="7177900" cy="4351338"/>
          </a:xfrm>
        </p:spPr>
        <p:txBody>
          <a:bodyPr>
            <a:normAutofit/>
          </a:bodyPr>
          <a:lstStyle/>
          <a:p>
            <a:r>
              <a:rPr lang="en-US" b="0" dirty="0"/>
              <a:t>Conventional Wisdom Issues:</a:t>
            </a:r>
          </a:p>
          <a:p>
            <a:pPr lvl="1"/>
            <a:r>
              <a:rPr lang="en-US" sz="2800" b="1" dirty="0"/>
              <a:t>Labor markets: Wages and Jobs</a:t>
            </a:r>
          </a:p>
          <a:p>
            <a:pPr lvl="1"/>
            <a:r>
              <a:rPr lang="en-US" sz="2800" b="1" dirty="0"/>
              <a:t>Government Revenue and Spending</a:t>
            </a:r>
          </a:p>
          <a:p>
            <a:pPr lvl="1"/>
            <a:r>
              <a:rPr lang="en-US" sz="2800" b="1" dirty="0"/>
              <a:t>Crime</a:t>
            </a:r>
          </a:p>
          <a:p>
            <a:r>
              <a:rPr lang="en-US" b="0" dirty="0"/>
              <a:t>Other issues (that don’t get talked about much):</a:t>
            </a:r>
          </a:p>
          <a:p>
            <a:pPr lvl="1"/>
            <a:r>
              <a:rPr lang="en-US" sz="2800" b="1" dirty="0"/>
              <a:t>Gross Domestic Product (GDP)</a:t>
            </a:r>
          </a:p>
          <a:p>
            <a:pPr lvl="1"/>
            <a:r>
              <a:rPr lang="en-US" sz="2800" b="1" dirty="0"/>
              <a:t>Innovation and Entrepreneurship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B01EB-E343-3A49-B16C-BBCD5676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394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2133-B8F4-E444-8925-B85C9CDC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7F2E2-CDBB-454D-8411-7DB79FE3E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C103-F7D3-4943-ABEE-FF90027B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23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2CE1-1E43-68EE-86B7-46B78C74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FBAF68-9A32-63AC-A677-C3F5866BB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132" y="1015877"/>
            <a:ext cx="8802291" cy="51267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4740-8EBD-89E5-0015-0130FD2F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476E-55C9-FB5A-4409-7DA3511FC4AB}"/>
              </a:ext>
            </a:extLst>
          </p:cNvPr>
          <p:cNvSpPr txBox="1"/>
          <p:nvPr/>
        </p:nvSpPr>
        <p:spPr>
          <a:xfrm>
            <a:off x="8018331" y="6456851"/>
            <a:ext cx="3543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 CBO – The Demographic Outlook, 2023-2053</a:t>
            </a:r>
          </a:p>
        </p:txBody>
      </p:sp>
    </p:spTree>
    <p:extLst>
      <p:ext uri="{BB962C8B-B14F-4D97-AF65-F5344CB8AC3E}">
        <p14:creationId xmlns:p14="http://schemas.microsoft.com/office/powerpoint/2010/main" val="2888197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3629F-5E2B-4819-E260-62A74C150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59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Job</a:t>
            </a:r>
            <a:r>
              <a:rPr lang="en-US" dirty="0"/>
              <a:t>s: Conventional Wisdom…Upended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398C1-9540-0B25-4BEA-2982362F4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conventional wisdom?</a:t>
            </a:r>
          </a:p>
          <a:p>
            <a:pPr lvl="1"/>
            <a:r>
              <a:rPr lang="en-US" dirty="0"/>
              <a:t>Low-skilled immigrants come in and take jobs from low-skilled native-born individuals.</a:t>
            </a:r>
          </a:p>
          <a:p>
            <a:pPr lvl="2"/>
            <a:r>
              <a:rPr lang="en-US" dirty="0"/>
              <a:t>1-1 tradeoff.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What does new research show?</a:t>
            </a:r>
          </a:p>
          <a:p>
            <a:pPr lvl="1"/>
            <a:r>
              <a:rPr lang="en-US" dirty="0"/>
              <a:t>Low-skilled immigrants contribute positively to the economy.</a:t>
            </a:r>
          </a:p>
          <a:p>
            <a:pPr lvl="2"/>
            <a:r>
              <a:rPr lang="en-US" dirty="0"/>
              <a:t>Every 100 low-skilled immigrants: create 9 jobs for low-skilled native-born.</a:t>
            </a:r>
          </a:p>
          <a:p>
            <a:pPr lvl="2"/>
            <a:r>
              <a:rPr lang="en-US" dirty="0"/>
              <a:t>They create opportunities for low-skilled native-born workers.</a:t>
            </a:r>
          </a:p>
          <a:p>
            <a:pPr lvl="1"/>
            <a:r>
              <a:rPr lang="en-US" dirty="0"/>
              <a:t>Low-skilled immigrants take jobs that native-born don’t want.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D2AB3-658A-7365-DC68-166343B62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15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1315-38A4-515C-150F-246FD9BD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Sha</a:t>
            </a:r>
            <a:r>
              <a:rPr lang="en-US" dirty="0"/>
              <a:t>re of Workers in Each Occupations</a:t>
            </a:r>
          </a:p>
        </p:txBody>
      </p:sp>
      <p:pic>
        <p:nvPicPr>
          <p:cNvPr id="6" name="Content Placeholder 5" descr="A graph of a number of workers&#10;&#10;Description automatically generated">
            <a:extLst>
              <a:ext uri="{FF2B5EF4-FFF2-40B4-BE49-F238E27FC236}">
                <a16:creationId xmlns:a16="http://schemas.microsoft.com/office/drawing/2014/main" id="{E14289FE-F7B1-10BF-4745-629FA0D08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230" y="921350"/>
            <a:ext cx="5728321" cy="54286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44889-C6A0-96FF-D413-BED69000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563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FEF8F-0DD3-8940-A910-A8B2199AD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Im</a:t>
            </a:r>
            <a:r>
              <a:rPr lang="en-US" dirty="0"/>
              <a:t>plications for Major Federal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A28D5-66D0-1E40-8B1E-8F953E510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Documented immigrants are less likely to use Social Security and Medicare.</a:t>
            </a:r>
          </a:p>
          <a:p>
            <a:endParaRPr lang="en-US" dirty="0"/>
          </a:p>
          <a:p>
            <a:r>
              <a:rPr lang="en-US" dirty="0"/>
              <a:t>Unauthorized immigrants are ineligible.</a:t>
            </a:r>
          </a:p>
          <a:p>
            <a:pPr lvl="1"/>
            <a:r>
              <a:rPr lang="en-US" dirty="0"/>
              <a:t>They will pay into the system but cannot receive benefits.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Medicaid: not available to legal residents for the first five years.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Provide a source of revenue for an aging population.</a:t>
            </a:r>
          </a:p>
          <a:p>
            <a:pPr lvl="1"/>
            <a:r>
              <a:rPr lang="en-US" dirty="0"/>
              <a:t>For Social Security and Medicare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A6789-06B2-2D4D-8B55-94E977B2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84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6A40C-88AE-30B3-D23C-2E1638963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5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Mas</a:t>
            </a:r>
            <a:r>
              <a:rPr lang="en-US" sz="3600" dirty="0"/>
              <a:t>s Deportations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DDAD5-B978-431B-F340-DE1EC99CD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4332"/>
            <a:ext cx="10515600" cy="48284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Immigrants work different jobs than do native-born workers.</a:t>
            </a:r>
          </a:p>
          <a:p>
            <a:r>
              <a:rPr lang="en-US" dirty="0"/>
              <a:t>Immigrants contribute to the local economy.</a:t>
            </a:r>
          </a:p>
          <a:p>
            <a:pPr lvl="1"/>
            <a:r>
              <a:rPr lang="en-US" dirty="0"/>
              <a:t>GDP losses of up to $1.7 trillion annually.</a:t>
            </a:r>
          </a:p>
          <a:p>
            <a:r>
              <a:rPr lang="en-US" dirty="0"/>
              <a:t>Immigrants keep prices low: in particular, food!</a:t>
            </a:r>
          </a:p>
          <a:p>
            <a:r>
              <a:rPr lang="en-US" dirty="0"/>
              <a:t>Deportations impact tax revenues.</a:t>
            </a:r>
          </a:p>
          <a:p>
            <a:pPr lvl="1"/>
            <a:r>
              <a:rPr lang="en-US" dirty="0"/>
              <a:t>$1,300 more in on average than out, annually.</a:t>
            </a:r>
          </a:p>
          <a:p>
            <a:pPr lvl="1"/>
            <a:r>
              <a:rPr lang="en-US" dirty="0"/>
              <a:t>Unauthorized immigrants: $22.6 billion in social security and $5.7 billion in Medicare payments. </a:t>
            </a:r>
          </a:p>
          <a:p>
            <a:r>
              <a:rPr lang="en-US" dirty="0"/>
              <a:t>Deportations are expensive ($13,000 each).</a:t>
            </a:r>
          </a:p>
          <a:p>
            <a:pPr lvl="1"/>
            <a:r>
              <a:rPr lang="en-US" dirty="0"/>
              <a:t>Total cost $315 billion.</a:t>
            </a:r>
          </a:p>
          <a:p>
            <a:r>
              <a:rPr lang="en-US" dirty="0"/>
              <a:t>They rob people of their dignity.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040B5-8AA9-912B-9191-2BBBA859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2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509D-CBC3-D70E-D8C1-3B6B16FC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Tariffs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62D5D-C8C8-0FD9-F106-A3B329BF4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E2890-1B34-6BED-F088-D2C408A2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722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1200-42A6-45F5-6BF3-E94522B23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1F62-A2EA-D3F0-EC1B-077BCDDE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951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a Tariff?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582BF-645A-C427-0648-08806B8ECF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6070B-2333-C173-2D64-70A813957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1736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tariff is a tax on imports.</a:t>
            </a:r>
          </a:p>
          <a:p>
            <a:r>
              <a:rPr lang="en-US" dirty="0"/>
              <a:t>Much like, say, the 8% sales tax in California.</a:t>
            </a:r>
          </a:p>
          <a:p>
            <a:pPr lvl="1"/>
            <a:r>
              <a:rPr lang="en-US" dirty="0"/>
              <a:t>Whatever price the seller charges, the buyer pays an extra 8% that goes to the government.</a:t>
            </a:r>
          </a:p>
          <a:p>
            <a:pPr lvl="1"/>
            <a:r>
              <a:rPr lang="en-US" dirty="0"/>
              <a:t>But it also means that domestic sellers can simply raise their prices by 8%.</a:t>
            </a:r>
          </a:p>
          <a:p>
            <a:pPr lvl="2"/>
            <a:r>
              <a:rPr lang="en-US" dirty="0"/>
              <a:t>A cost to consumers, with no government revenue benefit.</a:t>
            </a:r>
          </a:p>
          <a:p>
            <a:r>
              <a:rPr lang="en-US" dirty="0"/>
              <a:t>A 10% tariff on all imports (such as Trump has imposed) would mean that:</a:t>
            </a:r>
          </a:p>
          <a:p>
            <a:pPr lvl="1"/>
            <a:r>
              <a:rPr lang="en-US" dirty="0"/>
              <a:t>Whatever the foreign exporter charges for a product,</a:t>
            </a:r>
          </a:p>
          <a:p>
            <a:pPr lvl="1"/>
            <a:r>
              <a:rPr lang="en-US" dirty="0"/>
              <a:t>US buyers will pay an extra 10% to the US government.</a:t>
            </a:r>
          </a:p>
          <a:p>
            <a:r>
              <a:rPr lang="en-US" dirty="0"/>
              <a:t>Might the seller charge a lower price because of the tariff?</a:t>
            </a:r>
          </a:p>
          <a:p>
            <a:pPr lvl="1"/>
            <a:r>
              <a:rPr lang="en-US" dirty="0"/>
              <a:t>Perhaps, but when Trump used tariffs in 2018 on steel and China, they did NOT.</a:t>
            </a:r>
          </a:p>
        </p:txBody>
      </p:sp>
    </p:spTree>
    <p:extLst>
      <p:ext uri="{BB962C8B-B14F-4D97-AF65-F5344CB8AC3E}">
        <p14:creationId xmlns:p14="http://schemas.microsoft.com/office/powerpoint/2010/main" val="254876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5B275-9EFD-21A7-4C37-33E4C2BA8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4A788-77AF-6B0F-044F-261BFEADD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0515600" cy="5160068"/>
          </a:xfrm>
        </p:spPr>
        <p:txBody>
          <a:bodyPr/>
          <a:lstStyle/>
          <a:p>
            <a:r>
              <a:rPr lang="en-US" dirty="0"/>
              <a:t>Overview of Trump I Tariffs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Trump placed tariffs of 25% on steel and 10% on aluminum.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Trump place multiple tariffs on China exports, covering at least ¾ of their exports to US.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Imports from China fell while imports from other countries rose.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US trade deficit did not shrink.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Data show no fall in foreign export prices, so tariffs were paid by US buyers.</a:t>
            </a:r>
          </a:p>
          <a:p>
            <a:pPr lvl="2">
              <a:spcAft>
                <a:spcPts val="500"/>
              </a:spcAft>
            </a:pPr>
            <a:r>
              <a:rPr lang="en-US" dirty="0"/>
              <a:t>Domestic prices DID increase.</a:t>
            </a:r>
          </a:p>
          <a:p>
            <a:pPr lvl="1"/>
            <a:r>
              <a:rPr lang="en-US" dirty="0"/>
              <a:t>Jobs?  Eight lost for every job created.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1D895-2A0C-B1D5-2D2C-D43497D9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351E2F-29BB-0F9A-0210-E9118C55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mp I Tariffs &amp; Trade War</a:t>
            </a:r>
          </a:p>
        </p:txBody>
      </p:sp>
    </p:spTree>
    <p:extLst>
      <p:ext uri="{BB962C8B-B14F-4D97-AF65-F5344CB8AC3E}">
        <p14:creationId xmlns:p14="http://schemas.microsoft.com/office/powerpoint/2010/main" val="1354890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7E69-E856-5400-7377-CBD7F53A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it…Job Losses?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0A292-6A42-9FB9-7BC1-60A66D419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dirty="0"/>
              <a:t>Job losses come from two sources:</a:t>
            </a:r>
          </a:p>
          <a:p>
            <a:pPr lvl="1"/>
            <a:r>
              <a:rPr lang="en-US" dirty="0"/>
              <a:t>Tariffs raise the price of imported intermediate goods</a:t>
            </a:r>
          </a:p>
          <a:p>
            <a:pPr lvl="2"/>
            <a:r>
              <a:rPr lang="en-US" dirty="0"/>
              <a:t>E.g., steel and aluminum.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Tariffs hit the exchange rate.</a:t>
            </a:r>
          </a:p>
          <a:p>
            <a:pPr lvl="2"/>
            <a:r>
              <a:rPr lang="en-US" dirty="0"/>
              <a:t>Fewer imports means lower supply of dollars.</a:t>
            </a:r>
          </a:p>
          <a:p>
            <a:pPr lvl="2"/>
            <a:r>
              <a:rPr lang="en-US" dirty="0"/>
              <a:t>Exchange rate appreciates.</a:t>
            </a:r>
          </a:p>
          <a:p>
            <a:pPr lvl="2"/>
            <a:r>
              <a:rPr lang="en-US" dirty="0"/>
              <a:t>Exported products are more expensive in foreign markets.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74415-0D9D-A049-7C94-C872240E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871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B6F9D-8156-589A-D868-816764F08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mp II Tariffs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85371-6BE9-0821-B4B4-E70AB4052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“To me the most beautiful word in the dictionary is ‘tariff’”</a:t>
            </a:r>
          </a:p>
          <a:p>
            <a:r>
              <a:rPr lang="en-US" dirty="0"/>
              <a:t>During campaign he said he will </a:t>
            </a:r>
          </a:p>
          <a:p>
            <a:pPr lvl="1"/>
            <a:r>
              <a:rPr lang="en-US" dirty="0"/>
              <a:t>Place a tariff of 10% or 20% on all imports from all countries.</a:t>
            </a:r>
          </a:p>
          <a:p>
            <a:pPr lvl="1"/>
            <a:r>
              <a:rPr lang="en-US" dirty="0"/>
              <a:t>Place even higher tariffs (60%) on imports from China.</a:t>
            </a:r>
          </a:p>
          <a:p>
            <a:pPr lvl="1"/>
            <a:r>
              <a:rPr lang="en-US" dirty="0"/>
              <a:t>Raise our tariffs on countries to match what they charge on our exports.</a:t>
            </a:r>
          </a:p>
          <a:p>
            <a:pPr lvl="2"/>
            <a:r>
              <a:rPr lang="en-US" dirty="0"/>
              <a:t>“Reciprocal Trade Act”</a:t>
            </a:r>
          </a:p>
          <a:p>
            <a:pPr lvl="2"/>
            <a:r>
              <a:rPr lang="en-US" dirty="0"/>
              <a:t>(And lower those where they charge less?)</a:t>
            </a:r>
          </a:p>
          <a:p>
            <a:pPr lvl="1"/>
            <a:r>
              <a:rPr lang="en-US" dirty="0"/>
              <a:t>Raise tariffs on countries that don’t use the US dollar for international transactions.</a:t>
            </a:r>
          </a:p>
          <a:p>
            <a:pPr lvl="1"/>
            <a:r>
              <a:rPr lang="en-US" dirty="0"/>
              <a:t>Place tariffs on Mexico, violating his own USMCA trade agreement</a:t>
            </a:r>
          </a:p>
          <a:p>
            <a:pPr lvl="2"/>
            <a:r>
              <a:rPr lang="en-US" dirty="0"/>
              <a:t>25% on everything if they don’t stop US immigration</a:t>
            </a:r>
          </a:p>
          <a:p>
            <a:pPr lvl="2"/>
            <a:r>
              <a:rPr lang="en-US" dirty="0"/>
              <a:t>100% on cars to get production in US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61610-FF26-2F73-ACBF-98EE993F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50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C9842-7485-78E4-5DCA-8464EC1F3057}"/>
              </a:ext>
            </a:extLst>
          </p:cNvPr>
          <p:cNvSpPr txBox="1"/>
          <p:nvPr/>
        </p:nvSpPr>
        <p:spPr>
          <a:xfrm>
            <a:off x="7657694" y="1325563"/>
            <a:ext cx="1568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Q1-2024: 1.6%</a:t>
            </a:r>
          </a:p>
          <a:p>
            <a:r>
              <a:rPr lang="en-US" dirty="0"/>
              <a:t>Q2-2024:	3.0%</a:t>
            </a:r>
          </a:p>
          <a:p>
            <a:r>
              <a:rPr lang="en-US" dirty="0"/>
              <a:t>Q3-2024: 3.1%</a:t>
            </a:r>
          </a:p>
          <a:p>
            <a:r>
              <a:rPr lang="en-US" dirty="0"/>
              <a:t>Q4-2024: 2.4%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5457B-48EA-2985-410A-17A1E04D91B1}"/>
              </a:ext>
            </a:extLst>
          </p:cNvPr>
          <p:cNvSpPr txBox="1"/>
          <p:nvPr/>
        </p:nvSpPr>
        <p:spPr>
          <a:xfrm>
            <a:off x="2966248" y="1916789"/>
            <a:ext cx="42239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Next release:  April 30, 2025-Q1</a:t>
            </a:r>
          </a:p>
        </p:txBody>
      </p:sp>
    </p:spTree>
    <p:extLst>
      <p:ext uri="{BB962C8B-B14F-4D97-AF65-F5344CB8AC3E}">
        <p14:creationId xmlns:p14="http://schemas.microsoft.com/office/powerpoint/2010/main" val="423375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89138-0EF2-D0BC-2F4F-8DE0918B9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Tariffs Today?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8CFCB0-9EAC-758F-D095-B5794C0C1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399" y="944994"/>
            <a:ext cx="9125201" cy="52852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8CA24-088E-DBAC-62B0-3ACCCDB1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982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C2E12-338C-76F4-2A4F-E70F25CC9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C9E1-01A8-EE5F-E608-501FE7DC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Share of Goods Are Covered?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2F3BF-808B-29C6-31E5-0EE3D0C3F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D423EF-89AB-57B3-D914-5179E2CB2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318" y="944994"/>
            <a:ext cx="8561284" cy="5285232"/>
          </a:xfrm>
        </p:spPr>
      </p:pic>
    </p:spTree>
    <p:extLst>
      <p:ext uri="{BB962C8B-B14F-4D97-AF65-F5344CB8AC3E}">
        <p14:creationId xmlns:p14="http://schemas.microsoft.com/office/powerpoint/2010/main" val="2028027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 </a:t>
            </a:r>
            <a:br>
              <a:rPr lang="en-US" sz="9600" dirty="0"/>
            </a:br>
            <a:r>
              <a:rPr lang="en-US" sz="9600" dirty="0"/>
              <a:t>in General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6441"/>
            <a:ext cx="10515600" cy="5370787"/>
          </a:xfrm>
        </p:spPr>
        <p:txBody>
          <a:bodyPr>
            <a:normAutofit/>
          </a:bodyPr>
          <a:lstStyle/>
          <a:p>
            <a:r>
              <a:rPr lang="en-US" dirty="0"/>
              <a:t>A tariff is a tax on imports.  It causes:</a:t>
            </a:r>
          </a:p>
          <a:p>
            <a:pPr lvl="1"/>
            <a:r>
              <a:rPr lang="en-US" dirty="0"/>
              <a:t>A rise in the price of the imported good in the importing country.</a:t>
            </a:r>
          </a:p>
          <a:p>
            <a:pPr lvl="1"/>
            <a:r>
              <a:rPr lang="en-US" dirty="0"/>
              <a:t>A fall in the price of the imported good in the exporting country.</a:t>
            </a:r>
          </a:p>
          <a:p>
            <a:pPr lvl="1"/>
            <a:r>
              <a:rPr lang="en-US" dirty="0"/>
              <a:t>The quantity imported to fall.</a:t>
            </a:r>
          </a:p>
          <a:p>
            <a:pPr lvl="1"/>
            <a:r>
              <a:rPr lang="en-US" dirty="0"/>
              <a:t>Revenue for the tariff-levying government.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We learned this from Trump’s tariffs in 2018.</a:t>
            </a:r>
          </a:p>
          <a:p>
            <a:pPr lvl="1"/>
            <a:r>
              <a:rPr lang="en-US" dirty="0"/>
              <a:t>Trump’s tariffs caused US prices to rise, with hardly any perceptible fall in prices abroad.</a:t>
            </a:r>
          </a:p>
          <a:p>
            <a:pPr lvl="2"/>
            <a:r>
              <a:rPr lang="en-US" dirty="0"/>
              <a:t>Sometimes prices rise on goods not subject to a tariff.</a:t>
            </a:r>
          </a:p>
          <a:p>
            <a:pPr lvl="3"/>
            <a:r>
              <a:rPr lang="en-US" dirty="0"/>
              <a:t>Clothes dryers.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544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Eco</a:t>
            </a:r>
            <a:r>
              <a:rPr lang="en-US" dirty="0"/>
              <a:t>nomic Effects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75468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A2063-604C-6543-19A5-7F063C65B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5B0C4-9E0F-99FC-ABAA-F98D2E6C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Economists’ cost-benefit analysis quantifies these and shows that the costs exceed the benefits.</a:t>
            </a:r>
          </a:p>
          <a:p>
            <a:r>
              <a:rPr lang="en-US" dirty="0"/>
              <a:t>A tariff on one good can harm other industries. </a:t>
            </a:r>
          </a:p>
          <a:p>
            <a:r>
              <a:rPr lang="en-US" dirty="0"/>
              <a:t>A tariff on one country just causes displacement to another country.</a:t>
            </a:r>
          </a:p>
          <a:p>
            <a:r>
              <a:rPr lang="en-US" dirty="0"/>
              <a:t>Tariffs are NOT an effective tool to reduce the trade deficit.</a:t>
            </a:r>
          </a:p>
          <a:p>
            <a:r>
              <a:rPr lang="en-US" dirty="0"/>
              <a:t>Tariffs are NOT a good way to raise government revenue.</a:t>
            </a:r>
          </a:p>
          <a:p>
            <a:r>
              <a:rPr lang="en-US" dirty="0"/>
              <a:t>Retaliation from other countries makes tariffs even worse.</a:t>
            </a:r>
          </a:p>
          <a:p>
            <a:r>
              <a:rPr lang="en-US" dirty="0"/>
              <a:t>Corruption: tariffs can be selectively reduced.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EDA12-0CA4-20A5-84E1-1A004EB2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2A1C54-D26E-96C7-9B25-FFFDF579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544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Eco</a:t>
            </a:r>
            <a:r>
              <a:rPr lang="en-US" dirty="0"/>
              <a:t>nomic Effects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867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4155C-3CB5-E467-2175-FE605DADE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F47C-0716-791B-D625-846C4C53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</a:t>
            </a:r>
            <a:br>
              <a:rPr lang="en-US" sz="9600" dirty="0"/>
            </a:br>
            <a:r>
              <a:rPr lang="en-US" sz="9600" dirty="0"/>
              <a:t>Trump II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12444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FBD72-B17E-B8F5-E043-CA1901D9E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1750D-B27A-8DC1-32D5-EA21EDAD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377555-5A9A-8EB8-781C-C6D53EC0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44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10% Tariff on All US Imports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2378C-4061-9A16-B375-CCD40B47B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457919"/>
            <a:ext cx="8844009" cy="4485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78002-7A9A-C106-95FC-76EE564A2803}"/>
              </a:ext>
            </a:extLst>
          </p:cNvPr>
          <p:cNvSpPr txBox="1"/>
          <p:nvPr/>
        </p:nvSpPr>
        <p:spPr>
          <a:xfrm>
            <a:off x="1981200" y="9144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Real GDP</a:t>
            </a:r>
          </a:p>
        </p:txBody>
      </p:sp>
    </p:spTree>
    <p:extLst>
      <p:ext uri="{BB962C8B-B14F-4D97-AF65-F5344CB8AC3E}">
        <p14:creationId xmlns:p14="http://schemas.microsoft.com/office/powerpoint/2010/main" val="930310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E6FC9-29F5-A659-FADD-1E2A8D1E7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9A47B-CC33-81B9-9DF1-C118341B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74F24-CD08-84BB-24A2-1233522F0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2263" y="1620183"/>
            <a:ext cx="13256525" cy="430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14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6943B-06A1-6B4F-A3EE-C0592873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82845-578F-EE76-7681-A616710DC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221"/>
            <a:ext cx="10515600" cy="46818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Inflation: close to Fed’s 2% target, but a little stubborn.</a:t>
            </a:r>
          </a:p>
          <a:p>
            <a:pPr lvl="1"/>
            <a:r>
              <a:rPr lang="en-US" dirty="0"/>
              <a:t>This is likely to change.</a:t>
            </a:r>
          </a:p>
          <a:p>
            <a:pPr lvl="1"/>
            <a:endParaRPr lang="en-US" dirty="0"/>
          </a:p>
          <a:p>
            <a:r>
              <a:rPr lang="en-US" dirty="0"/>
              <a:t>Current immigration and trade policies will exacerbate inflation.</a:t>
            </a:r>
          </a:p>
          <a:p>
            <a:endParaRPr lang="en-US" dirty="0"/>
          </a:p>
          <a:p>
            <a:r>
              <a:rPr lang="en-US" dirty="0"/>
              <a:t>Immigration: deportations tax the economy and are expensive.</a:t>
            </a:r>
          </a:p>
          <a:p>
            <a:pPr lvl="1"/>
            <a:r>
              <a:rPr lang="en-US" dirty="0"/>
              <a:t>Many, many ag workers are unauthorized immigrants.</a:t>
            </a:r>
          </a:p>
          <a:p>
            <a:pPr lvl="1"/>
            <a:endParaRPr lang="en-US" dirty="0"/>
          </a:p>
          <a:p>
            <a:r>
              <a:rPr lang="en-US" dirty="0"/>
              <a:t>Tariffs: are a tax.</a:t>
            </a:r>
          </a:p>
          <a:p>
            <a:pPr lvl="1"/>
            <a:r>
              <a:rPr lang="en-US" dirty="0"/>
              <a:t>Taxes raise prices. Period. Full Stop.</a:t>
            </a:r>
          </a:p>
          <a:p>
            <a:pPr lvl="1"/>
            <a:r>
              <a:rPr lang="en-US" dirty="0"/>
              <a:t>Taxes often cost jobs. Tariffs likely will.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46CF-B072-0217-29E4-013CB7BA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48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9AFD2-F610-B639-3717-EB8A36A3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Big</a:t>
            </a:r>
            <a:r>
              <a:rPr lang="en-US" dirty="0"/>
              <a:t>gest Problem: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E3D2F-3A42-189E-F9EA-BAA658F86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000"/>
              </a:spcBef>
            </a:pPr>
            <a:r>
              <a:rPr lang="en-US" dirty="0"/>
              <a:t>Nobody knows how to plan into uncertainty.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Business investment is particularly at risk.</a:t>
            </a:r>
          </a:p>
          <a:p>
            <a:pPr>
              <a:spcBef>
                <a:spcPts val="2000"/>
              </a:spcBef>
              <a:spcAft>
                <a:spcPts val="2000"/>
              </a:spcAft>
            </a:pPr>
            <a:r>
              <a:rPr lang="en-US" dirty="0"/>
              <a:t>Hardly anybody increases spending into uncertainty.</a:t>
            </a:r>
          </a:p>
          <a:p>
            <a:r>
              <a:rPr lang="en-US" dirty="0"/>
              <a:t>Other countries will look elsewhere if the U.S. is volatile.</a:t>
            </a:r>
          </a:p>
          <a:p>
            <a:pPr lvl="1"/>
            <a:r>
              <a:rPr lang="en-US" dirty="0"/>
              <a:t>Tourists already are.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Outlook: is not good.</a:t>
            </a:r>
          </a:p>
          <a:p>
            <a:pPr lvl="1"/>
            <a:r>
              <a:rPr lang="en-US" dirty="0"/>
              <a:t>Inflation is inevitable.</a:t>
            </a:r>
          </a:p>
          <a:p>
            <a:pPr lvl="1"/>
            <a:r>
              <a:rPr lang="en-US" dirty="0"/>
              <a:t>Job losses are inevitable.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CB8AA-5431-C20A-C755-7E63ECFB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16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FEB8-890E-A35D-70A4-09736A07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Drove GDP to Such Growth?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C5EEB-A9E1-3443-F01A-A02EC736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83D8-A589-C519-358A-8F51285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7C805-79B4-9DC8-4C2F-7642B13E84B6}"/>
              </a:ext>
            </a:extLst>
          </p:cNvPr>
          <p:cNvGrpSpPr/>
          <p:nvPr/>
        </p:nvGrpSpPr>
        <p:grpSpPr>
          <a:xfrm>
            <a:off x="3574276" y="1819061"/>
            <a:ext cx="1269270" cy="871130"/>
            <a:chOff x="4369904" y="3591339"/>
            <a:chExt cx="1269270" cy="8711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A1893E-4DDC-6CAB-4C29-6AF095EFF1CE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2.3%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F5C02E-5614-79CC-D651-B225F1957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1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63F9-DD18-E191-E267-7D1AE947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Are</a:t>
            </a:r>
            <a:r>
              <a:rPr lang="en-US" dirty="0"/>
              <a:t> We Headed for A Recession?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CABD5-25E0-F640-3F0B-5C32983C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159"/>
            <a:ext cx="10515600" cy="48557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Uncertain.</a:t>
            </a:r>
          </a:p>
          <a:p>
            <a:endParaRPr lang="en-US" dirty="0"/>
          </a:p>
          <a:p>
            <a:r>
              <a:rPr lang="en-US" dirty="0"/>
              <a:t>Our current path has many forecasters indicating that a recession is more likely than not.</a:t>
            </a:r>
          </a:p>
          <a:p>
            <a:pPr lvl="1"/>
            <a:r>
              <a:rPr lang="en-US" dirty="0"/>
              <a:t>IMF has cut it’s U.S. growth forecast to 1.7%, down from 2.8% in 2024.</a:t>
            </a:r>
          </a:p>
          <a:p>
            <a:pPr lvl="1"/>
            <a:endParaRPr lang="en-US" dirty="0"/>
          </a:p>
          <a:p>
            <a:r>
              <a:rPr lang="en-US" dirty="0"/>
              <a:t>We may well already be in a recession (but probably not).</a:t>
            </a:r>
          </a:p>
          <a:p>
            <a:pPr lvl="1"/>
            <a:r>
              <a:rPr lang="en-US" dirty="0"/>
              <a:t>Watch for the 2025Q1 growth numbers.</a:t>
            </a:r>
          </a:p>
          <a:p>
            <a:pPr lvl="1"/>
            <a:r>
              <a:rPr lang="en-US" dirty="0"/>
              <a:t>They will likely be positive, but perhaps not very big.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 slowdown in economic growth is inevitable.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bout of stagflation is possible.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C91C1-8B56-9F9E-781D-D41E7ECC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55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993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B54D6-A693-6872-5007-81FFB823D052}"/>
              </a:ext>
            </a:extLst>
          </p:cNvPr>
          <p:cNvSpPr txBox="1"/>
          <p:nvPr/>
        </p:nvSpPr>
        <p:spPr>
          <a:xfrm>
            <a:off x="8434464" y="1746394"/>
            <a:ext cx="2079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Jan:	    111,000</a:t>
            </a:r>
          </a:p>
          <a:p>
            <a:r>
              <a:rPr lang="en-US" dirty="0"/>
              <a:t>Feb:	    117,000</a:t>
            </a:r>
          </a:p>
          <a:p>
            <a:r>
              <a:rPr lang="en-US" dirty="0"/>
              <a:t>March:	    228,000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389E1-E039-890E-5BB7-832577366265}"/>
              </a:ext>
            </a:extLst>
          </p:cNvPr>
          <p:cNvSpPr txBox="1"/>
          <p:nvPr/>
        </p:nvSpPr>
        <p:spPr>
          <a:xfrm>
            <a:off x="4155440" y="2123440"/>
            <a:ext cx="3219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April Jobs Report: May 2</a:t>
            </a:r>
          </a:p>
        </p:txBody>
      </p:sp>
    </p:spTree>
    <p:extLst>
      <p:ext uri="{BB962C8B-B14F-4D97-AF65-F5344CB8AC3E}">
        <p14:creationId xmlns:p14="http://schemas.microsoft.com/office/powerpoint/2010/main" val="146642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293567" y="3346294"/>
            <a:ext cx="466872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/>
              <a:t>7.1 Million ABOVE February, 2020.</a:t>
            </a:r>
          </a:p>
          <a:p>
            <a:r>
              <a:rPr lang="en-US" sz="2100" dirty="0"/>
              <a:t>6.3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6859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6BD7-73F1-C6CE-B8E5-CA64F48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Have All the Workers Gone?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43C12-E557-96C7-2A62-25D999166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17241" y="1151467"/>
            <a:ext cx="10157518" cy="50787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62EF5-0D2B-EAB0-195D-2931FD4C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7C67E-C23B-1D4E-9301-814DEC80BD11}"/>
              </a:ext>
            </a:extLst>
          </p:cNvPr>
          <p:cNvSpPr txBox="1"/>
          <p:nvPr/>
        </p:nvSpPr>
        <p:spPr>
          <a:xfrm>
            <a:off x="7343280" y="3429000"/>
            <a:ext cx="38589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6.1 million ABOVE Feb 2020</a:t>
            </a:r>
          </a:p>
          <a:p>
            <a:r>
              <a:rPr lang="en-US" dirty="0"/>
              <a:t>1.9 million BELOW where we should be</a:t>
            </a:r>
          </a:p>
        </p:txBody>
      </p:sp>
    </p:spTree>
    <p:extLst>
      <p:ext uri="{BB962C8B-B14F-4D97-AF65-F5344CB8AC3E}">
        <p14:creationId xmlns:p14="http://schemas.microsoft.com/office/powerpoint/2010/main" val="3609574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434BF-EEAA-ED3D-002D-A72A9468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86996" y="1126671"/>
            <a:ext cx="10207110" cy="5103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26233</TotalTime>
  <Words>2159</Words>
  <Application>Microsoft Macintosh PowerPoint</Application>
  <PresentationFormat>Widescreen</PresentationFormat>
  <Paragraphs>343</Paragraphs>
  <Slides>51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Courier New</vt:lpstr>
      <vt:lpstr>nyt-cheltenham-cond</vt:lpstr>
      <vt:lpstr>Retina Narrow</vt:lpstr>
      <vt:lpstr>var(--ds-type-system-serif-lining)</vt:lpstr>
      <vt:lpstr>var(--wpds-fonts-headline)</vt:lpstr>
      <vt:lpstr>Custom Design</vt:lpstr>
      <vt:lpstr>PowerPoint Presentation</vt:lpstr>
      <vt:lpstr>Outline</vt:lpstr>
      <vt:lpstr>Economic Indicators</vt:lpstr>
      <vt:lpstr>GDP: Quarterly Growth</vt:lpstr>
      <vt:lpstr>What Drove GDP to Such Growth?</vt:lpstr>
      <vt:lpstr>Monthly Changes in Nonfarm Employment</vt:lpstr>
      <vt:lpstr>Employment Gap</vt:lpstr>
      <vt:lpstr>Where Have All the Workers Gone?</vt:lpstr>
      <vt:lpstr>Immigrants to the Rescue?</vt:lpstr>
      <vt:lpstr>Inflation</vt:lpstr>
      <vt:lpstr>Inflation: Latest Figures</vt:lpstr>
      <vt:lpstr>Fed’s Preferred Measure: PCE</vt:lpstr>
      <vt:lpstr>Federal Funds Rate</vt:lpstr>
      <vt:lpstr>Fed: Reducing its Asset Holdings</vt:lpstr>
      <vt:lpstr>Treasuries</vt:lpstr>
      <vt:lpstr>Housing Stats</vt:lpstr>
      <vt:lpstr>Mortgage Rates</vt:lpstr>
      <vt:lpstr>Home Sales are Not Horrible</vt:lpstr>
      <vt:lpstr>Housing Starts: Not Bad in March</vt:lpstr>
      <vt:lpstr> Home Prices … in Northern CA</vt:lpstr>
      <vt:lpstr> Home Prices … in Southern CA</vt:lpstr>
      <vt:lpstr> Home Prices … in The Central Valley</vt:lpstr>
      <vt:lpstr>Overview: Real Estate</vt:lpstr>
      <vt:lpstr>Bigger Picture</vt:lpstr>
      <vt:lpstr>Since Inauguration: Policies = Anti-Growth</vt:lpstr>
      <vt:lpstr>And Stock Markets Agree</vt:lpstr>
      <vt:lpstr>Immigration</vt:lpstr>
      <vt:lpstr>PowerPoint Presentation</vt:lpstr>
      <vt:lpstr>Why Do We Care?  Economic Implications</vt:lpstr>
      <vt:lpstr>Is Immigration Saving the Day?</vt:lpstr>
      <vt:lpstr>Jobs: Conventional Wisdom…Upended</vt:lpstr>
      <vt:lpstr>Share of Workers in Each Occupations</vt:lpstr>
      <vt:lpstr> Implications for Major Federal Programs</vt:lpstr>
      <vt:lpstr>Mass Deportations</vt:lpstr>
      <vt:lpstr>Tariffs</vt:lpstr>
      <vt:lpstr> What Is a Tariff?</vt:lpstr>
      <vt:lpstr>Trump I Tariffs &amp; Trade War</vt:lpstr>
      <vt:lpstr>Wait…Job Losses?</vt:lpstr>
      <vt:lpstr>Trump II Tariffs</vt:lpstr>
      <vt:lpstr>Where Are Tariffs Today?</vt:lpstr>
      <vt:lpstr>What Share of Goods Are Covered?</vt:lpstr>
      <vt:lpstr>Effects of Tariffs  in General</vt:lpstr>
      <vt:lpstr> Economic Effects of A Tariff</vt:lpstr>
      <vt:lpstr> Economic Effects of A Tariff</vt:lpstr>
      <vt:lpstr>Effects of  Trump II Tariffs</vt:lpstr>
      <vt:lpstr> Effects of 10% Tariff on All US Imports</vt:lpstr>
      <vt:lpstr>PowerPoint Presentation</vt:lpstr>
      <vt:lpstr>Summary</vt:lpstr>
      <vt:lpstr>Biggest Problem: Uncertainty</vt:lpstr>
      <vt:lpstr>Are We Headed for A Recession?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465</cp:revision>
  <cp:lastPrinted>2025-04-25T19:24:53Z</cp:lastPrinted>
  <dcterms:created xsi:type="dcterms:W3CDTF">2017-05-03T22:30:38Z</dcterms:created>
  <dcterms:modified xsi:type="dcterms:W3CDTF">2025-04-25T19:28:13Z</dcterms:modified>
</cp:coreProperties>
</file>