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7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485" r:id="rId10"/>
    <p:sldId id="4770" r:id="rId11"/>
    <p:sldId id="278" r:id="rId12"/>
    <p:sldId id="4316" r:id="rId13"/>
    <p:sldId id="4438" r:id="rId14"/>
    <p:sldId id="4755" r:id="rId15"/>
    <p:sldId id="4359" r:id="rId16"/>
    <p:sldId id="4415" r:id="rId17"/>
    <p:sldId id="4433" r:id="rId18"/>
    <p:sldId id="4761" r:id="rId19"/>
    <p:sldId id="4221" r:id="rId20"/>
    <p:sldId id="4677" r:id="rId21"/>
    <p:sldId id="4413" r:id="rId22"/>
    <p:sldId id="4763" r:id="rId23"/>
    <p:sldId id="4565" r:id="rId24"/>
    <p:sldId id="4168" r:id="rId25"/>
    <p:sldId id="4647" r:id="rId26"/>
    <p:sldId id="4749" r:id="rId27"/>
    <p:sldId id="4651" r:id="rId28"/>
    <p:sldId id="4657" r:id="rId29"/>
    <p:sldId id="4734" r:id="rId30"/>
    <p:sldId id="4639" r:id="rId31"/>
    <p:sldId id="4735" r:id="rId32"/>
    <p:sldId id="4683" r:id="rId33"/>
    <p:sldId id="4737" r:id="rId34"/>
    <p:sldId id="4744" r:id="rId35"/>
    <p:sldId id="4745" r:id="rId36"/>
    <p:sldId id="504" r:id="rId37"/>
    <p:sldId id="505" r:id="rId38"/>
    <p:sldId id="4739" r:id="rId39"/>
    <p:sldId id="4559" r:id="rId40"/>
    <p:sldId id="4595" r:id="rId41"/>
    <p:sldId id="4628" r:id="rId42"/>
    <p:sldId id="4742" r:id="rId43"/>
    <p:sldId id="4652" r:id="rId44"/>
    <p:sldId id="4768" r:id="rId45"/>
    <p:sldId id="4313" r:id="rId46"/>
    <p:sldId id="1170" r:id="rId47"/>
    <p:sldId id="4769" r:id="rId48"/>
    <p:sldId id="4321" r:id="rId49"/>
    <p:sldId id="4653" r:id="rId50"/>
    <p:sldId id="4682" r:id="rId51"/>
    <p:sldId id="4680" r:id="rId52"/>
    <p:sldId id="4434" r:id="rId53"/>
    <p:sldId id="4681" r:id="rId54"/>
    <p:sldId id="4317" r:id="rId55"/>
    <p:sldId id="4764" r:id="rId56"/>
    <p:sldId id="4740" r:id="rId57"/>
    <p:sldId id="4743" r:id="rId58"/>
    <p:sldId id="4746" r:id="rId59"/>
    <p:sldId id="1197" r:id="rId60"/>
    <p:sldId id="4053" r:id="rId61"/>
    <p:sldId id="272" r:id="rId62"/>
    <p:sldId id="374" r:id="rId63"/>
    <p:sldId id="267" r:id="rId64"/>
    <p:sldId id="4147" r:id="rId65"/>
    <p:sldId id="354" r:id="rId66"/>
    <p:sldId id="293" r:id="rId67"/>
    <p:sldId id="4389" r:id="rId68"/>
    <p:sldId id="271" r:id="rId69"/>
    <p:sldId id="4650" r:id="rId70"/>
    <p:sldId id="4392" r:id="rId71"/>
    <p:sldId id="4427" r:id="rId72"/>
    <p:sldId id="4504" r:id="rId73"/>
    <p:sldId id="4544" r:id="rId74"/>
    <p:sldId id="4381" r:id="rId75"/>
    <p:sldId id="467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9" autoAdjust="0"/>
    <p:restoredTop sz="94675"/>
  </p:normalViewPr>
  <p:slideViewPr>
    <p:cSldViewPr snapToGrid="0" snapToObjects="1">
      <p:cViewPr varScale="1">
        <p:scale>
          <a:sx n="102" d="100"/>
          <a:sy n="102" d="100"/>
        </p:scale>
        <p:origin x="224" y="3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4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1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5817-A35C-681E-ACAE-412AE10D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B1BFF-E008-3C55-D0FF-C23601685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08E8E-8AA6-19F2-E117-F91CFACDD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F9E4-A7CC-A0AA-1F79-35DB0ABF1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FB2-6D5E-4521-5AE8-184D4A38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EBC-24F8-6BB7-0C7E-85427B4ED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95017-F645-0C8D-DA27-3459DE3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Warwick McKibbin, Megan Hogan, and Marcus Noland, “The International Economic Implications of a Second Trump Presidency,” Working Paper 24-20, Peterson Institute of International </a:t>
            </a:r>
            <a:r>
              <a:rPr lang="en-US" dirty="0" err="1"/>
              <a:t>Econnomics</a:t>
            </a:r>
            <a:r>
              <a:rPr lang="en-US" dirty="0"/>
              <a:t>, September 2024.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/publications/working-papers/2024/international-economic-implications-second-trump-presidency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3749-5F9C-F1CB-E385-954058405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D5FB7-DFAB-D301-3BE3-A5711A32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54386-4973-CD8A-542B-CC793C95A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DD3AF-ED9E-5315-CE79-A8712D977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Luis Melgar and Rachel Lerman, “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See which products Trump’s tariffs could make more expensive,” Washington Post, December 5,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https://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www.washingtonpost.com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/business/2024/12/05/trump-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china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mexico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canada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-tariffs-prices/?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utm_campaign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wp_evening_edition&amp;utm_medium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email&amp;utm_source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newsletter&amp;carta-url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=https%3A%2F%2Fs2.washingtonpost.com%2Fcar-ln-tr%2F3fd6330%2F67522261e179af1b45e73c5e%2F597273baade4e21a847d94bd%2F27%2F50%2F67522261e179af1b45e73c5e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11111"/>
              </a:solidFill>
              <a:effectLst/>
              <a:latin typeface="var(--wpds-fonts-headline)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13AF-1B01-793C-EC54-326339116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2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US household debt relative to GDP rose until the latest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Households have reduced debt relative to GDP 11% since it’s peak in 2008 (at 99%).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0" indent="0">
              <a:buNone/>
            </a:pPr>
            <a:r>
              <a:rPr lang="en-US" b="1" baseline="0" dirty="0"/>
              <a:t>Conclusion:</a:t>
            </a:r>
            <a:r>
              <a:rPr lang="en-US" b="0" baseline="0" dirty="0"/>
              <a:t> Falling household debt likely contributes to slower consumption growth since the recession.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Chart:  </a:t>
            </a:r>
            <a:r>
              <a:rPr lang="en-US" b="0" baseline="0"/>
              <a:t>HHPERCT.png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5F7E-7B9B-54EE-5D86-D207BF02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2933A-6C2A-2EC5-6326-C74681A3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7A6A-D8F7-8C17-2CDB-B55FBE0EA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1B5D-04C8-9D99-6D0A-3E42238DC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McCormick, “Trump Calls Tariffs the ‘Most Beautiful Word’,” WSJ, 10/14/24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</a:t>
            </a:r>
            <a:r>
              <a:rPr lang="en-US" dirty="0" err="1"/>
              <a:t>livecoverage</a:t>
            </a:r>
            <a:r>
              <a:rPr lang="en-US" dirty="0"/>
              <a:t>/harris-trump-election-10-16-2024/card/trump-calls-tariffs-the-most-beautiful-word--YMVPAupw4EjBRp6yobOy</a:t>
            </a:r>
          </a:p>
          <a:p>
            <a:endParaRPr lang="en-US" dirty="0"/>
          </a:p>
          <a:p>
            <a:r>
              <a:rPr lang="en-US" dirty="0"/>
              <a:t>Swanson, “Harris and Trump Embrace Tariffs, Though Their Approaches Differ,” </a:t>
            </a:r>
            <a:r>
              <a:rPr lang="en-US" i="1" dirty="0"/>
              <a:t>New York Times</a:t>
            </a:r>
            <a:r>
              <a:rPr lang="en-US" i="0" dirty="0"/>
              <a:t>, Aug 27, 2024.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/2024/08/27/us/politics/trump-</a:t>
            </a:r>
            <a:r>
              <a:rPr lang="en-US" dirty="0" err="1"/>
              <a:t>harris</a:t>
            </a:r>
            <a:r>
              <a:rPr lang="en-US" dirty="0"/>
              <a:t>-</a:t>
            </a:r>
            <a:r>
              <a:rPr lang="en-US" dirty="0" err="1"/>
              <a:t>tariffs.html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etina Narrow"/>
              </a:rPr>
              <a:t>Toomey, “About Trump’s ‘Reciprocal’ Tariffs,” WSJ, 10/27/24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/opinion/about-trumps-reciprocal-tariffs-he-wants-to-raise-taxes-and-thinks-im-the-stupid-one-5dc3c56c?mod=</a:t>
            </a:r>
            <a:r>
              <a:rPr lang="en-US" dirty="0" err="1"/>
              <a:t>itp_wsj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Krugman, “</a:t>
            </a:r>
            <a:r>
              <a:rPr lang="en-US" b="1" i="0" dirty="0">
                <a:effectLst/>
                <a:latin typeface="nyt-cheltenham-cond"/>
              </a:rPr>
              <a:t>Donald Trump on the Dollar, in His Own Words. NYT, 9/9/24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/2024/09/09/opinion/trump-tariffs-reserve-</a:t>
            </a:r>
            <a:r>
              <a:rPr lang="en-US" dirty="0" err="1"/>
              <a:t>currency.html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Donald Trump is poised to smash Mexico with tariffs,” 11/7/24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https://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www.economist.com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/the-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americas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/2024/11/07/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donald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-trump-is-poised-to-smash-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mexico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-with-tariffs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latin typeface="var(--ds-type-system-serif-lining)"/>
            </a:endParaRPr>
          </a:p>
          <a:p>
            <a:r>
              <a:rPr lang="en-US" dirty="0"/>
              <a:t>Ewing, “Trump’s Tariffs Could Deal a Blow to Mexico’s Car Factories,” NYT, 11/12/24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/2024/11/12/business/economy/trump-</a:t>
            </a:r>
            <a:r>
              <a:rPr lang="en-US" dirty="0" err="1"/>
              <a:t>mexico</a:t>
            </a:r>
            <a:r>
              <a:rPr lang="en-US" dirty="0"/>
              <a:t>-trade-tariffs-car-</a:t>
            </a:r>
            <a:r>
              <a:rPr lang="en-US" dirty="0" err="1"/>
              <a:t>factories.html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CLF16OV_COVID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Infl_Egg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_Contributions/contrib_Governm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Debt/hhdebt_detail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Debt/HHPERCT.pn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Productivity/INDPRO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NOMA.pn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treas_recent.png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R6_Backup/FileShare/Presentations/Base_New/Charts/0.USGraphs/Housing/housing.png" TargetMode="External"/><Relationship Id="rId5" Type="http://schemas.openxmlformats.org/officeDocument/2006/relationships/image" Target="../media/image43.png"/><Relationship Id="rId4" Type="http://schemas.openxmlformats.org/officeDocument/2006/relationships/image" Target="file:////Volumes/R6_Backup/FileShare/Presentations/Base_New/Charts/0.USGraphs/Housing/homeprices_recession.pn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Housing/housing_sales_new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Housing/Existing_Home_Sales.png" TargetMode="Externa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upplyChain/SupplyChainPressureIndex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JOLTS/jolts_openings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Employment/JOLTS/jolts_Quits.png" TargetMode="Externa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52114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Trump and The Economy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Oakmont Democratic Club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Santa Rosa, 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2,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9" name="Content Placeholder 8" descr="A graph showing the change in government employment&#10;&#10;AI-generated content may be incorrect.">
            <a:extLst>
              <a:ext uri="{FF2B5EF4-FFF2-40B4-BE49-F238E27FC236}">
                <a16:creationId xmlns:a16="http://schemas.microsoft.com/office/drawing/2014/main" id="{1868408C-F4F1-80DF-2B95-8E2979D39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481304" y="1002996"/>
            <a:ext cx="7189635" cy="5227230"/>
          </a:xfrm>
        </p:spPr>
      </p:pic>
    </p:spTree>
    <p:extLst>
      <p:ext uri="{BB962C8B-B14F-4D97-AF65-F5344CB8AC3E}">
        <p14:creationId xmlns:p14="http://schemas.microsoft.com/office/powerpoint/2010/main" val="376535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7.2 Million ABOVE February, 2020.</a:t>
            </a:r>
          </a:p>
          <a:p>
            <a:r>
              <a:rPr lang="en-US" sz="2100" dirty="0"/>
              <a:t>6.4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rkers Are Coming 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6.6 million ABOVE Feb 2020</a:t>
            </a:r>
          </a:p>
          <a:p>
            <a:r>
              <a:rPr lang="en-US" dirty="0"/>
              <a:t>1.5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60E45-BFF5-7456-D4C1-FE551AA5EF59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+1.9 million</a:t>
            </a:r>
          </a:p>
          <a:p>
            <a:r>
              <a:rPr lang="en-US" dirty="0"/>
              <a:t>Foreign Born: +4.1 million</a:t>
            </a:r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4945" y="1180594"/>
            <a:ext cx="8698570" cy="49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5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276D-8430-49BB-4E0F-09784FB9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Pric</a:t>
            </a:r>
            <a:r>
              <a:rPr lang="en-US" dirty="0"/>
              <a:t>e of Eggs?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03A59-69DA-81ED-95B5-CD4CBE594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55594" y="1215343"/>
            <a:ext cx="10029768" cy="50148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B560-946F-A06F-5257-44B02E09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4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12" y="1493133"/>
            <a:ext cx="6563014" cy="3488155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  <a:p>
            <a:r>
              <a:rPr lang="en-US" dirty="0"/>
              <a:t>Trump and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6CD1-9A71-1044-B634-D5ABCF4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: Reducing its Asset Holdings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F6AF64-4FA4-4940-BB15-0807C66E7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2A7-D59C-8145-85DE-3BAB7943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72418-2E1B-2DD7-25CF-2C3F4FA5A7EB}"/>
              </a:ext>
            </a:extLst>
          </p:cNvPr>
          <p:cNvGrpSpPr/>
          <p:nvPr/>
        </p:nvGrpSpPr>
        <p:grpSpPr>
          <a:xfrm>
            <a:off x="8038039" y="2465601"/>
            <a:ext cx="2469423" cy="1926798"/>
            <a:chOff x="8250234" y="2338943"/>
            <a:chExt cx="2469423" cy="19267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A7371B-AD45-014B-A14F-790F244A13A7}"/>
                </a:ext>
              </a:extLst>
            </p:cNvPr>
            <p:cNvSpPr txBox="1"/>
            <p:nvPr/>
          </p:nvSpPr>
          <p:spPr>
            <a:xfrm>
              <a:off x="8250234" y="3896409"/>
              <a:ext cx="23941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Quantitative Tightening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B82659-FACF-084A-BE0F-CA5FC5EA8B79}"/>
                </a:ext>
              </a:extLst>
            </p:cNvPr>
            <p:cNvCxnSpPr/>
            <p:nvPr/>
          </p:nvCxnSpPr>
          <p:spPr>
            <a:xfrm flipV="1">
              <a:off x="10090854" y="2338943"/>
              <a:ext cx="628803" cy="1559569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224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B04CA4-CE23-2BD0-06F2-1A246628F2B2}"/>
              </a:ext>
            </a:extLst>
          </p:cNvPr>
          <p:cNvSpPr/>
          <p:nvPr/>
        </p:nvSpPr>
        <p:spPr>
          <a:xfrm>
            <a:off x="10192666" y="2832756"/>
            <a:ext cx="869469" cy="13255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Likely sit tight at 4.5 for a while.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FOMC meeting is June 17-18.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Maybe.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  <a:p>
            <a:r>
              <a:rPr lang="en-US" dirty="0"/>
              <a:t>Deportations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 Markets Agree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29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51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736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tariff is a tax on imports.</a:t>
            </a:r>
          </a:p>
          <a:p>
            <a:r>
              <a:rPr lang="en-US" dirty="0"/>
              <a:t>Much like, say, the 8% sales tax in California.</a:t>
            </a:r>
          </a:p>
          <a:p>
            <a:pPr lvl="1"/>
            <a:r>
              <a:rPr lang="en-US" dirty="0"/>
              <a:t>Whatever price the seller charges, the buyer pays an extra 8% that goes to the government.</a:t>
            </a:r>
          </a:p>
          <a:p>
            <a:pPr lvl="1"/>
            <a:r>
              <a:rPr lang="en-US" dirty="0"/>
              <a:t>But it also means that domestic sellers can simply raise their prices by 8%.</a:t>
            </a:r>
          </a:p>
          <a:p>
            <a:pPr lvl="2"/>
            <a:r>
              <a:rPr lang="en-US" dirty="0"/>
              <a:t>A cost to consumers, with no government revenue benefit.</a:t>
            </a:r>
          </a:p>
          <a:p>
            <a:r>
              <a:rPr lang="en-US" dirty="0"/>
              <a:t>A 10% tariff on all imports (such as Trump has imposed)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Might the seller charge a lower price because of the tariff?</a:t>
            </a:r>
          </a:p>
          <a:p>
            <a:pPr lvl="1"/>
            <a:r>
              <a:rPr lang="en-US" dirty="0"/>
              <a:t>Perhaps, but when Trump used tariffs in 2018 on steel and China, they did NOT.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B275-9EFD-21A7-4C37-33E4C2BA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A788-77AF-6B0F-044F-261BFEAD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160068"/>
          </a:xfrm>
        </p:spPr>
        <p:txBody>
          <a:bodyPr/>
          <a:lstStyle/>
          <a:p>
            <a:r>
              <a:rPr lang="en-US" dirty="0"/>
              <a:t>Overview of Trump I Tariffs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placed tariffs of 25% on steel and 10% on aluminum.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 multiple tariffs on China exports, covering at least ¾ of their exports to US.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Imports from China fell while imports from other countries rose.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US trade deficit did not shrink.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Data show no fall in foreign export prices, so tariffs were paid by US buyers.</a:t>
            </a:r>
          </a:p>
          <a:p>
            <a:pPr lvl="2">
              <a:spcAft>
                <a:spcPts val="500"/>
              </a:spcAft>
            </a:pPr>
            <a:r>
              <a:rPr lang="en-US" dirty="0"/>
              <a:t>Domestic prices DID increase.</a:t>
            </a:r>
          </a:p>
          <a:p>
            <a:pPr lvl="1"/>
            <a:r>
              <a:rPr lang="en-US" dirty="0"/>
              <a:t>Jobs?  Eight lost for every job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1D895-2A0C-B1D5-2D2C-D43497D9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351E2F-29BB-0F9A-0210-E9118C55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Tariffs &amp; Trade War</a:t>
            </a:r>
          </a:p>
        </p:txBody>
      </p:sp>
    </p:spTree>
    <p:extLst>
      <p:ext uri="{BB962C8B-B14F-4D97-AF65-F5344CB8AC3E}">
        <p14:creationId xmlns:p14="http://schemas.microsoft.com/office/powerpoint/2010/main" val="135489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7E69-E856-5400-7377-CBD7F53A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it…Job Losses?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A292-6A42-9FB9-7BC1-60A66D41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Job losses come from two sources:</a:t>
            </a:r>
          </a:p>
          <a:p>
            <a:pPr lvl="1"/>
            <a:r>
              <a:rPr lang="en-US" dirty="0"/>
              <a:t>Tariffs raise the price of imported intermediate goods</a:t>
            </a:r>
          </a:p>
          <a:p>
            <a:pPr lvl="2"/>
            <a:r>
              <a:rPr lang="en-US" dirty="0"/>
              <a:t>E.g., steel and aluminum.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Tariffs hit the exchange rate.</a:t>
            </a:r>
          </a:p>
          <a:p>
            <a:pPr lvl="2"/>
            <a:r>
              <a:rPr lang="en-US" dirty="0"/>
              <a:t>Fewer imports means lower supply of dollars.</a:t>
            </a:r>
          </a:p>
          <a:p>
            <a:pPr lvl="2"/>
            <a:r>
              <a:rPr lang="en-US" dirty="0"/>
              <a:t>Exchange rate appreciates.</a:t>
            </a:r>
          </a:p>
          <a:p>
            <a:pPr lvl="2"/>
            <a:r>
              <a:rPr lang="en-US" dirty="0"/>
              <a:t>Exported products are more expensive in foreign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74415-0D9D-A049-7C94-C872240E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71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6F9D-8156-589A-D868-816764F0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II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5371-6BE9-0821-B4B4-E70AB4052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“To me the most beautiful word in the dictionary is ‘tariff’”</a:t>
            </a:r>
          </a:p>
          <a:p>
            <a:r>
              <a:rPr lang="en-US" dirty="0"/>
              <a:t>During campaign he said he will </a:t>
            </a:r>
          </a:p>
          <a:p>
            <a:pPr lvl="1"/>
            <a:r>
              <a:rPr lang="en-US" dirty="0"/>
              <a:t>Place a tariff of 10% or 20% on all imports from all countries.</a:t>
            </a:r>
          </a:p>
          <a:p>
            <a:pPr lvl="1"/>
            <a:r>
              <a:rPr lang="en-US" dirty="0"/>
              <a:t>Place even higher tariffs (60%) on imports from China.</a:t>
            </a:r>
          </a:p>
          <a:p>
            <a:pPr lvl="1"/>
            <a:r>
              <a:rPr lang="en-US" dirty="0"/>
              <a:t>Raise our tariffs on countries to match what they charge on our exports.</a:t>
            </a:r>
          </a:p>
          <a:p>
            <a:pPr lvl="2"/>
            <a:r>
              <a:rPr lang="en-US" dirty="0"/>
              <a:t>“Reciprocal Trade Act”</a:t>
            </a:r>
          </a:p>
          <a:p>
            <a:pPr lvl="2"/>
            <a:r>
              <a:rPr lang="en-US" dirty="0"/>
              <a:t>(And lower those where they charge less?)</a:t>
            </a:r>
          </a:p>
          <a:p>
            <a:pPr lvl="1"/>
            <a:r>
              <a:rPr lang="en-US" dirty="0"/>
              <a:t>Raise tariffs on countries that don’t use the US dollar for international transactions.</a:t>
            </a:r>
          </a:p>
          <a:p>
            <a:pPr lvl="1"/>
            <a:r>
              <a:rPr lang="en-US" dirty="0"/>
              <a:t>Place tariffs on Mexico, violating his own USMCA trade agreement</a:t>
            </a:r>
          </a:p>
          <a:p>
            <a:pPr lvl="2"/>
            <a:r>
              <a:rPr lang="en-US" dirty="0"/>
              <a:t>25% on everything if they don’t stop US immigration</a:t>
            </a:r>
          </a:p>
          <a:p>
            <a:pPr lvl="2"/>
            <a:r>
              <a:rPr lang="en-US" dirty="0"/>
              <a:t>100% on cars to get production in 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61610-FF26-2F73-ACBF-98EE993F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9138-0EF2-D0BC-2F4F-8DE0918B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Tariffs Today?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CFCB0-9EAC-758F-D095-B5794C0C1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99" y="944994"/>
            <a:ext cx="9125201" cy="5285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8CA24-088E-DBAC-62B0-3ACCCDB1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9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2E12-338C-76F4-2A4F-E70F25CC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C9E1-01A8-EE5F-E608-501FE7DC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Share of Goods Are Covered?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F3BF-808B-29C6-31E5-0EE3D0C3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D423EF-89AB-57B3-D914-5179E2CB2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318" y="944994"/>
            <a:ext cx="8561284" cy="5285232"/>
          </a:xfrm>
        </p:spPr>
      </p:pic>
    </p:spTree>
    <p:extLst>
      <p:ext uri="{BB962C8B-B14F-4D97-AF65-F5344CB8AC3E}">
        <p14:creationId xmlns:p14="http://schemas.microsoft.com/office/powerpoint/2010/main" val="2028027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 </a:t>
            </a:r>
            <a:br>
              <a:rPr lang="en-US" sz="9600" dirty="0"/>
            </a:br>
            <a:r>
              <a:rPr lang="en-US" sz="9600" dirty="0"/>
              <a:t>in General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441"/>
            <a:ext cx="10515600" cy="5370787"/>
          </a:xfrm>
        </p:spPr>
        <p:txBody>
          <a:bodyPr>
            <a:normAutofit/>
          </a:bodyPr>
          <a:lstStyle/>
          <a:p>
            <a:r>
              <a:rPr lang="en-US" dirty="0"/>
              <a:t>A tariff is a tax on imports.  It causes:</a:t>
            </a:r>
          </a:p>
          <a:p>
            <a:pPr lvl="1"/>
            <a:r>
              <a:rPr lang="en-US" dirty="0"/>
              <a:t>A rise in the price of the imported good in the importing country.</a:t>
            </a:r>
          </a:p>
          <a:p>
            <a:pPr lvl="1"/>
            <a:r>
              <a:rPr lang="en-US" dirty="0"/>
              <a:t>A fall in the price of the imported good in the exporting country.</a:t>
            </a:r>
          </a:p>
          <a:p>
            <a:pPr lvl="1"/>
            <a:r>
              <a:rPr lang="en-US" dirty="0"/>
              <a:t>The quantity imported to fall.</a:t>
            </a:r>
          </a:p>
          <a:p>
            <a:pPr lvl="1"/>
            <a:r>
              <a:rPr lang="en-US" dirty="0"/>
              <a:t>Revenue for the tariff-levying government.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We learned this from Trump’s tariffs in 2018.</a:t>
            </a:r>
          </a:p>
          <a:p>
            <a:pPr lvl="1"/>
            <a:r>
              <a:rPr lang="en-US" dirty="0"/>
              <a:t>Trump’s tariffs caused US prices to rise, with hardly any perceptible fall in prices abroad.</a:t>
            </a:r>
          </a:p>
          <a:p>
            <a:pPr lvl="2"/>
            <a:r>
              <a:rPr lang="en-US" dirty="0"/>
              <a:t>Sometimes prices rise on goods not subject to a tariff.</a:t>
            </a:r>
          </a:p>
          <a:p>
            <a:pPr lvl="3"/>
            <a:r>
              <a:rPr lang="en-US" dirty="0"/>
              <a:t>Clothes dryers.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754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A tariff on one good can harm other industries. </a:t>
            </a:r>
          </a:p>
          <a:p>
            <a:r>
              <a:rPr lang="en-US" dirty="0"/>
              <a:t>A tariff on one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  <a:p>
            <a:r>
              <a:rPr lang="en-US" dirty="0"/>
              <a:t>Retaliation from other countries makes tariffs even worse.</a:t>
            </a:r>
          </a:p>
          <a:p>
            <a:r>
              <a:rPr lang="en-US" dirty="0"/>
              <a:t>Corruption: tariffs can be selectively reduced.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155C-3CB5-E467-2175-FE605DAD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F47C-0716-791B-D625-846C4C53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</a:t>
            </a:r>
            <a:br>
              <a:rPr lang="en-US" sz="9600" dirty="0"/>
            </a:br>
            <a:r>
              <a:rPr lang="en-US" sz="9600" dirty="0"/>
              <a:t>Trump II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1244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Q2-2024:	3.0%</a:t>
            </a:r>
          </a:p>
          <a:p>
            <a:r>
              <a:rPr lang="en-US" dirty="0"/>
              <a:t>Q3-2024: 3.1%</a:t>
            </a:r>
          </a:p>
          <a:p>
            <a:r>
              <a:rPr lang="en-US" dirty="0"/>
              <a:t>Q4-2024: 2.4%</a:t>
            </a:r>
          </a:p>
          <a:p>
            <a:r>
              <a:rPr lang="en-US" dirty="0"/>
              <a:t>Q1-2025: -0.3%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BD72-B17E-B8F5-E043-CA1901D9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750D-B27A-8DC1-32D5-EA21EDA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77555-5A9A-8EB8-781C-C6D53EC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10% Tariff on All US Imports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2378C-4061-9A16-B375-CCD40B47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57919"/>
            <a:ext cx="8844009" cy="448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78002-7A9A-C106-95FC-76EE564A2803}"/>
              </a:ext>
            </a:extLst>
          </p:cNvPr>
          <p:cNvSpPr txBox="1"/>
          <p:nvPr/>
        </p:nvSpPr>
        <p:spPr>
          <a:xfrm>
            <a:off x="1981200" y="91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Real GDP</a:t>
            </a:r>
          </a:p>
        </p:txBody>
      </p:sp>
    </p:spTree>
    <p:extLst>
      <p:ext uri="{BB962C8B-B14F-4D97-AF65-F5344CB8AC3E}">
        <p14:creationId xmlns:p14="http://schemas.microsoft.com/office/powerpoint/2010/main" val="930310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E6FC9-29F5-A659-FADD-1E2A8D1E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A47B-CC33-81B9-9DF1-C118341B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74F24-CD08-84BB-24A2-1233522F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2263" y="1620183"/>
            <a:ext cx="13256525" cy="43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4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6220-49CA-F68E-668F-4D505CC8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E37B-B639-41D5-85B9-72B6DED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729A-0F50-B469-EFE8-82FD264C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1F59-0481-A3FA-E02A-8F2C741E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7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429000"/>
            <a:ext cx="277264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Foreign-Born (2022)</a:t>
            </a:r>
          </a:p>
          <a:p>
            <a:r>
              <a:rPr lang="en-US" dirty="0"/>
              <a:t>Population: 47.9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1A2F9-5B79-F7C1-A940-682816244D66}"/>
              </a:ext>
            </a:extLst>
          </p:cNvPr>
          <p:cNvSpPr txBox="1"/>
          <p:nvPr/>
        </p:nvSpPr>
        <p:spPr>
          <a:xfrm>
            <a:off x="8846330" y="4385341"/>
            <a:ext cx="281743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 (Current)</a:t>
            </a:r>
          </a:p>
          <a:p>
            <a:r>
              <a:rPr lang="en-US" dirty="0"/>
              <a:t>Population: 49.7 million</a:t>
            </a:r>
          </a:p>
        </p:txBody>
      </p:sp>
    </p:spTree>
    <p:extLst>
      <p:ext uri="{BB962C8B-B14F-4D97-AF65-F5344CB8AC3E}">
        <p14:creationId xmlns:p14="http://schemas.microsoft.com/office/powerpoint/2010/main" val="3111610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8F64-C1F7-B809-C1E9-23BAE5A4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Border Encounters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31606-3EE9-51BF-8880-37982F40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9DB40C-754C-D6DB-EA85-3CA14097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799" y="1029960"/>
            <a:ext cx="8701649" cy="48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DE930-65F4-EDA8-E276-FF12BA932230}"/>
              </a:ext>
            </a:extLst>
          </p:cNvPr>
          <p:cNvSpPr txBox="1"/>
          <p:nvPr/>
        </p:nvSpPr>
        <p:spPr>
          <a:xfrm>
            <a:off x="9342201" y="2083442"/>
            <a:ext cx="6527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  <a:p>
            <a:endParaRPr lang="en-US" dirty="0"/>
          </a:p>
          <a:p>
            <a:r>
              <a:rPr lang="en-US" dirty="0"/>
              <a:t>2022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4299C-7A19-1D78-FF2C-91283273B867}"/>
              </a:ext>
            </a:extLst>
          </p:cNvPr>
          <p:cNvSpPr txBox="1"/>
          <p:nvPr/>
        </p:nvSpPr>
        <p:spPr>
          <a:xfrm>
            <a:off x="5864506" y="51854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63805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6FCC-2CF3-0E41-8E24-54A7F21A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7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#s of People Traveling in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94CF9-3B04-BAEE-95EC-54EAAAA6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7FA43-C49E-DAEC-7474-871E232213C3}"/>
              </a:ext>
            </a:extLst>
          </p:cNvPr>
          <p:cNvSpPr txBox="1"/>
          <p:nvPr/>
        </p:nvSpPr>
        <p:spPr>
          <a:xfrm>
            <a:off x="7367954" y="6456851"/>
            <a:ext cx="4261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Pew Research Center, US Customs and Border Protection </a:t>
            </a:r>
          </a:p>
        </p:txBody>
      </p:sp>
      <p:pic>
        <p:nvPicPr>
          <p:cNvPr id="10" name="Picture 9" descr="A graph of a person in a yellow shirt&#10;&#10;Description automatically generated with medium confidence">
            <a:extLst>
              <a:ext uri="{FF2B5EF4-FFF2-40B4-BE49-F238E27FC236}">
                <a16:creationId xmlns:a16="http://schemas.microsoft.com/office/drawing/2014/main" id="{27DDAB09-CEF4-B6BF-4A28-175F491A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13" y="876031"/>
            <a:ext cx="6055137" cy="54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1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22E-1826-0F78-B351-D7A9DCB9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Northern Triangle – Also VE &amp;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93FB-2DB4-FB45-131A-900F6B15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46</a:t>
            </a:fld>
            <a:endParaRPr lang="en-US"/>
          </a:p>
        </p:txBody>
      </p:sp>
      <p:pic>
        <p:nvPicPr>
          <p:cNvPr id="4098" name="Picture 2" descr="Why So Many Central Americans Are Seeking Asylum in the U.S. | KQED">
            <a:extLst>
              <a:ext uri="{FF2B5EF4-FFF2-40B4-BE49-F238E27FC236}">
                <a16:creationId xmlns:a16="http://schemas.microsoft.com/office/drawing/2014/main" id="{45066D08-E470-B1A5-81CA-ED06D91D0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53" y="1064370"/>
            <a:ext cx="7364093" cy="5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2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2DFA-5D1F-EAC6-CF35-4EC76D6A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Onl</a:t>
            </a:r>
            <a:r>
              <a:rPr lang="en-US" dirty="0"/>
              <a:t>y Currently Permissible Refugees: S. Africa</a:t>
            </a:r>
          </a:p>
        </p:txBody>
      </p:sp>
      <p:pic>
        <p:nvPicPr>
          <p:cNvPr id="6" name="Content Placeholder 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E85C15EC-755E-2E4A-B9CE-80A70145A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533" y="1183909"/>
            <a:ext cx="11066934" cy="48461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D8723-6778-5360-8238-92330B7D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93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CE81-6ABF-1348-91B2-A93F9178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We Care?  Economic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42A6-158C-D24E-B5BC-1CA86666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543" y="1602225"/>
            <a:ext cx="7177900" cy="4351338"/>
          </a:xfrm>
        </p:spPr>
        <p:txBody>
          <a:bodyPr>
            <a:normAutofit/>
          </a:bodyPr>
          <a:lstStyle/>
          <a:p>
            <a:r>
              <a:rPr lang="en-US" b="0" dirty="0"/>
              <a:t>Conventional Wisdom Issues:</a:t>
            </a:r>
          </a:p>
          <a:p>
            <a:pPr lvl="1"/>
            <a:r>
              <a:rPr lang="en-US" sz="2800" b="1" dirty="0"/>
              <a:t>Labor markets: Wages and Jobs</a:t>
            </a:r>
          </a:p>
          <a:p>
            <a:pPr lvl="1"/>
            <a:r>
              <a:rPr lang="en-US" sz="2800" b="1" dirty="0"/>
              <a:t>Government Revenue and Spending</a:t>
            </a:r>
          </a:p>
          <a:p>
            <a:pPr lvl="1"/>
            <a:r>
              <a:rPr lang="en-US" sz="2800" b="1" dirty="0"/>
              <a:t>Crime</a:t>
            </a:r>
          </a:p>
          <a:p>
            <a:r>
              <a:rPr lang="en-US" b="0" dirty="0"/>
              <a:t>Other issues (that don’t get talked about much):</a:t>
            </a:r>
          </a:p>
          <a:p>
            <a:pPr lvl="1"/>
            <a:r>
              <a:rPr lang="en-US" sz="2800" b="1" dirty="0"/>
              <a:t>Gross Domestic Product (GDP)</a:t>
            </a:r>
          </a:p>
          <a:p>
            <a:pPr lvl="1"/>
            <a:r>
              <a:rPr lang="en-US" sz="2800" b="1" dirty="0"/>
              <a:t>Innovation and Entrepreneurship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01EB-E343-3A49-B16C-BBCD5676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38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2368808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Happened?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629F-5E2B-4819-E260-62A74C1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s: Conventional Wisdom…Upended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398C1-9540-0B25-4BEA-2982362F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conventional wisdom?</a:t>
            </a:r>
          </a:p>
          <a:p>
            <a:pPr lvl="1"/>
            <a:r>
              <a:rPr lang="en-US" dirty="0"/>
              <a:t>Low-skilled immigrants come in and take jobs from low-skilled native-born individuals.</a:t>
            </a:r>
          </a:p>
          <a:p>
            <a:pPr lvl="2"/>
            <a:r>
              <a:rPr lang="en-US" dirty="0"/>
              <a:t>1-1 tradeoff.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What does new research show?</a:t>
            </a:r>
          </a:p>
          <a:p>
            <a:pPr lvl="1"/>
            <a:r>
              <a:rPr lang="en-US" dirty="0"/>
              <a:t>Low-skilled immigrants contribute positively to the economy.</a:t>
            </a:r>
          </a:p>
          <a:p>
            <a:pPr lvl="2"/>
            <a:r>
              <a:rPr lang="en-US" dirty="0"/>
              <a:t>Every 100 low-skilled immigrants: create 9 jobs for low-skilled native-born.</a:t>
            </a:r>
          </a:p>
          <a:p>
            <a:pPr lvl="2"/>
            <a:r>
              <a:rPr lang="en-US" dirty="0"/>
              <a:t>They create opportunities for low-skilled native-born workers.</a:t>
            </a:r>
          </a:p>
          <a:p>
            <a:pPr lvl="1"/>
            <a:r>
              <a:rPr lang="en-US" dirty="0"/>
              <a:t>Low-skilled immigrants take jobs that native-born don’t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2AB3-658A-7365-DC68-166343B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8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1315-38A4-515C-150F-246FD9BD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 of Workers in Each Occupations</a:t>
            </a:r>
          </a:p>
        </p:txBody>
      </p:sp>
      <p:pic>
        <p:nvPicPr>
          <p:cNvPr id="6" name="Content Placeholder 5" descr="A graph of a number of workers&#10;&#10;Description automatically generated">
            <a:extLst>
              <a:ext uri="{FF2B5EF4-FFF2-40B4-BE49-F238E27FC236}">
                <a16:creationId xmlns:a16="http://schemas.microsoft.com/office/drawing/2014/main" id="{E14289FE-F7B1-10BF-4745-629FA0D0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30" y="921350"/>
            <a:ext cx="5728321" cy="5428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4889-C6A0-96FF-D413-BED69000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87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EF8F-0DD3-8940-A910-A8B2199A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plications for Major Federal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8D5-66D0-1E40-8B1E-8F953E510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Documented immigrants are less likely to use Social Security and Medicare.</a:t>
            </a:r>
          </a:p>
          <a:p>
            <a:endParaRPr lang="en-US" dirty="0"/>
          </a:p>
          <a:p>
            <a:r>
              <a:rPr lang="en-US" dirty="0"/>
              <a:t>Unauthorized immigrants are ineligible.</a:t>
            </a:r>
          </a:p>
          <a:p>
            <a:pPr lvl="1"/>
            <a:r>
              <a:rPr lang="en-US" dirty="0"/>
              <a:t>They will pay into the system but cannot receive benefits.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Medicaid: not available to legal residents for the first five years.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Provide a source of revenue for an aging population.</a:t>
            </a:r>
          </a:p>
          <a:p>
            <a:pPr lvl="1"/>
            <a:r>
              <a:rPr lang="en-US" dirty="0"/>
              <a:t>For Social Security and Medicare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6789-06B2-2D4D-8B55-94E977B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9B78-9B3A-74A5-C2C8-FD11F6F4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arceration by Immigration Status, 2018</a:t>
            </a:r>
          </a:p>
        </p:txBody>
      </p:sp>
      <p:pic>
        <p:nvPicPr>
          <p:cNvPr id="6" name="Content Placeholder 5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9B6839C-E167-559A-B414-2EC0D349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824" y="1828800"/>
            <a:ext cx="9999913" cy="33674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D65CF-D83E-1CC5-AC73-02B95B89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31CA3-E108-5B2C-C21A-041C0016E38A}"/>
              </a:ext>
            </a:extLst>
          </p:cNvPr>
          <p:cNvSpPr txBox="1"/>
          <p:nvPr/>
        </p:nvSpPr>
        <p:spPr>
          <a:xfrm>
            <a:off x="3838754" y="6456851"/>
            <a:ext cx="7814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Cato Institute, </a:t>
            </a:r>
            <a:r>
              <a:rPr lang="en-US" sz="1200" i="0" u="none" strike="noStrike" dirty="0">
                <a:effectLst/>
                <a:latin typeface="var(--bs-font-serif)"/>
              </a:rPr>
              <a:t>Illegal Immigrant Incarceration Rates, 2010–2018: Demographics and Policy Implications, April 202</a:t>
            </a:r>
            <a:r>
              <a:rPr lang="en-US" sz="1200" dirty="0">
                <a:latin typeface="var(--bs-font-serif)"/>
              </a:rPr>
              <a:t>0.</a:t>
            </a:r>
            <a:endParaRPr lang="en-US" sz="1200" i="0" u="none" strike="noStrike" dirty="0">
              <a:effectLst/>
              <a:latin typeface="var(--bs-font-serif)"/>
            </a:endParaRPr>
          </a:p>
        </p:txBody>
      </p:sp>
    </p:spTree>
    <p:extLst>
      <p:ext uri="{BB962C8B-B14F-4D97-AF65-F5344CB8AC3E}">
        <p14:creationId xmlns:p14="http://schemas.microsoft.com/office/powerpoint/2010/main" val="1665360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0666-6DBF-6D0C-5279-F9E897BF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Policies with Economic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62ED-885F-B923-E7D8-2E8AC9677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Cutting off federal grants and federal spending</a:t>
            </a:r>
          </a:p>
          <a:p>
            <a:r>
              <a:rPr lang="en-US" dirty="0"/>
              <a:t>Universities – short and long run</a:t>
            </a:r>
          </a:p>
          <a:p>
            <a:r>
              <a:rPr lang="en-US" dirty="0"/>
              <a:t>Lower LFPR or working hours for moms</a:t>
            </a:r>
          </a:p>
          <a:p>
            <a:r>
              <a:rPr lang="en-US" dirty="0"/>
              <a:t>Deregulation – perhaps positive.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F811E-49E0-C3C9-6359-4A42086E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923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1.7%, down from 2.8% in 2024.</a:t>
            </a:r>
          </a:p>
          <a:p>
            <a:pPr lvl="1"/>
            <a:endParaRPr lang="en-US" dirty="0"/>
          </a:p>
          <a:p>
            <a:r>
              <a:rPr lang="en-US" dirty="0"/>
              <a:t>We may well already be in a recession (but probably not).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 slowdown in economic growth is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666671" y="1967975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www.NEEDEcon.org/LocalGraphs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8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197163" y="1977656"/>
            <a:ext cx="1799083" cy="14166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Debt: Non-mortgage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87189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ED07-E349-BF42-876E-E2E7BF03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 as a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045F2-9072-6F4F-AB4D-90FE099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AC8D8-36F7-B74A-9B07-974B47D5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4288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1F3-3360-784A-BFFF-A58137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315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ustrial Production (</a:t>
            </a:r>
            <a:r>
              <a:rPr lang="en-US" dirty="0" err="1"/>
              <a:t>Manuf</a:t>
            </a:r>
            <a:r>
              <a:rPr lang="en-US" dirty="0"/>
              <a:t>, Util, Mining)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81432-9301-3D48-A570-7F5B2442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954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A491-EB7B-E64A-B8E4-309882B7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45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78369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69855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910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40399" y="1507919"/>
            <a:ext cx="5749266" cy="383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096700" y="1500604"/>
            <a:ext cx="5769825" cy="38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63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</p:spTree>
    <p:extLst>
      <p:ext uri="{BB962C8B-B14F-4D97-AF65-F5344CB8AC3E}">
        <p14:creationId xmlns:p14="http://schemas.microsoft.com/office/powerpoint/2010/main" val="1198466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 descr="A graph showing the number of people in the u. s. population growth&#10;&#10;Description automatically generated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97" y="1097281"/>
            <a:ext cx="8662526" cy="5045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5985136" y="6544461"/>
            <a:ext cx="5633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www.axios.com</a:t>
            </a:r>
            <a:r>
              <a:rPr lang="en-US" sz="1200" dirty="0"/>
              <a:t>/2024/03/13/immigration-economy-jobs-growth-good#</a:t>
            </a:r>
          </a:p>
        </p:txBody>
      </p:sp>
    </p:spTree>
    <p:extLst>
      <p:ext uri="{BB962C8B-B14F-4D97-AF65-F5344CB8AC3E}">
        <p14:creationId xmlns:p14="http://schemas.microsoft.com/office/powerpoint/2010/main" val="266822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1350522"/>
            <a:ext cx="4931229" cy="4351338"/>
          </a:xfrm>
        </p:spPr>
        <p:txBody>
          <a:bodyPr/>
          <a:lstStyle/>
          <a:p>
            <a:r>
              <a:rPr lang="en-US" dirty="0"/>
              <a:t>Inflation:  A lot of progress on inflation, but the recent data are troubling.</a:t>
            </a:r>
          </a:p>
          <a:p>
            <a:r>
              <a:rPr lang="en-US" dirty="0"/>
              <a:t>But, this is not the popular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35B3-FD18-3556-14B6-59D9C64A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586149"/>
            <a:ext cx="6359294" cy="58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33E9E0C-A34B-CBDB-467E-913FB2070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51" y="59294"/>
            <a:ext cx="9290930" cy="61552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3D2D-2BA1-906C-8F17-43BE59B1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24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18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609A-7ED9-7F07-0BB9-1D1B8F5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is Cooling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E20BEB-7904-178A-82B7-A2F613E08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-1" y="1325562"/>
            <a:ext cx="6600497" cy="330024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010166-9B28-52DD-FA0F-25A0F358B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4873718" y="2948583"/>
            <a:ext cx="6708682" cy="3354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8905-6BE2-0420-091A-41B98EC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2887-19ED-F5CC-56A5-58307B0BA1BC}"/>
              </a:ext>
            </a:extLst>
          </p:cNvPr>
          <p:cNvSpPr txBox="1"/>
          <p:nvPr/>
        </p:nvSpPr>
        <p:spPr>
          <a:xfrm>
            <a:off x="1970973" y="991204"/>
            <a:ext cx="2658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Job Openings - Falling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4EF5A-4588-D78B-9A34-E9177BDB4A8E}"/>
              </a:ext>
            </a:extLst>
          </p:cNvPr>
          <p:cNvSpPr txBox="1"/>
          <p:nvPr/>
        </p:nvSpPr>
        <p:spPr>
          <a:xfrm>
            <a:off x="7356228" y="2567286"/>
            <a:ext cx="2828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Quits – Falling (Rising?)</a:t>
            </a:r>
          </a:p>
        </p:txBody>
      </p:sp>
    </p:spTree>
    <p:extLst>
      <p:ext uri="{BB962C8B-B14F-4D97-AF65-F5344CB8AC3E}">
        <p14:creationId xmlns:p14="http://schemas.microsoft.com/office/powerpoint/2010/main" val="42799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 111,000</a:t>
            </a:r>
          </a:p>
          <a:p>
            <a:r>
              <a:rPr lang="en-US" dirty="0"/>
              <a:t>Feb:	    102,000</a:t>
            </a:r>
          </a:p>
          <a:p>
            <a:r>
              <a:rPr lang="en-US" dirty="0"/>
              <a:t>March:	    185,000</a:t>
            </a:r>
          </a:p>
          <a:p>
            <a:r>
              <a:rPr lang="en-US" dirty="0"/>
              <a:t>April:	    177,000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31939</TotalTime>
  <Words>2606</Words>
  <Application>Microsoft Macintosh PowerPoint</Application>
  <PresentationFormat>Widescreen</PresentationFormat>
  <Paragraphs>432</Paragraphs>
  <Slides>75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Calibri</vt:lpstr>
      <vt:lpstr>Courier New</vt:lpstr>
      <vt:lpstr>nyt-cheltenham-cond</vt:lpstr>
      <vt:lpstr>Retina Narrow</vt:lpstr>
      <vt:lpstr>var(--bs-font-serif)</vt:lpstr>
      <vt:lpstr>var(--ds-type-system-serif-lining)</vt:lpstr>
      <vt:lpstr>var(--wpds-fonts-headline)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What Happened?</vt:lpstr>
      <vt:lpstr>Imports Went Into Inventories</vt:lpstr>
      <vt:lpstr>Government Spending Didn’t Help</vt:lpstr>
      <vt:lpstr>Consumers Also Tightened</vt:lpstr>
      <vt:lpstr>Monthly Changes in Nonfarm Employment</vt:lpstr>
      <vt:lpstr>Monthly Changes in Nonfarm Employment</vt:lpstr>
      <vt:lpstr>Employment Gap</vt:lpstr>
      <vt:lpstr>Workers Are Coming Back</vt:lpstr>
      <vt:lpstr>Immigrants to the Rescue?</vt:lpstr>
      <vt:lpstr>And Stocks?</vt:lpstr>
      <vt:lpstr>Inflation</vt:lpstr>
      <vt:lpstr>Inflation: Latest Figures</vt:lpstr>
      <vt:lpstr>Fed’s Preferred Measure: PCE</vt:lpstr>
      <vt:lpstr>Price of Eggs?</vt:lpstr>
      <vt:lpstr>The Fed: Conservative</vt:lpstr>
      <vt:lpstr>Federal Funds Rate</vt:lpstr>
      <vt:lpstr>Fed: Reducing its Asset Holdings</vt:lpstr>
      <vt:lpstr>Treasuries</vt:lpstr>
      <vt:lpstr>What will the Fed Do?</vt:lpstr>
      <vt:lpstr>Takeaways</vt:lpstr>
      <vt:lpstr>Uncertainties</vt:lpstr>
      <vt:lpstr>Bigger Picture</vt:lpstr>
      <vt:lpstr>Since Inauguration: Policies = Anti-Growth</vt:lpstr>
      <vt:lpstr>And Stock Markets Agree</vt:lpstr>
      <vt:lpstr>Tariffs</vt:lpstr>
      <vt:lpstr> What Is a Tariff?</vt:lpstr>
      <vt:lpstr>Trump I Tariffs &amp; Trade War</vt:lpstr>
      <vt:lpstr>Wait…Job Losses?</vt:lpstr>
      <vt:lpstr>Trump II Tariffs</vt:lpstr>
      <vt:lpstr>Where Are Tariffs Today?</vt:lpstr>
      <vt:lpstr>What Share of Goods Are Covered?</vt:lpstr>
      <vt:lpstr>Effects of Tariffs  in General</vt:lpstr>
      <vt:lpstr> Economic Effects of A Tariff</vt:lpstr>
      <vt:lpstr> Economic Effects of A Tariff</vt:lpstr>
      <vt:lpstr>Effects of  Trump II Tariffs</vt:lpstr>
      <vt:lpstr> Effects of 10% Tariff on All US Imports</vt:lpstr>
      <vt:lpstr>PowerPoint Presentation</vt:lpstr>
      <vt:lpstr>Immigration</vt:lpstr>
      <vt:lpstr>PowerPoint Presentation</vt:lpstr>
      <vt:lpstr>Recent Border Encounters</vt:lpstr>
      <vt:lpstr>Growing #s of People Traveling in Families</vt:lpstr>
      <vt:lpstr>The Northern Triangle – Also VE &amp; Others</vt:lpstr>
      <vt:lpstr>Only Currently Permissible Refugees: S. Africa</vt:lpstr>
      <vt:lpstr>Why Do We Care?  Economic Implications</vt:lpstr>
      <vt:lpstr>Is Immigration Saving the Day?</vt:lpstr>
      <vt:lpstr>Jobs: Conventional Wisdom…Upended</vt:lpstr>
      <vt:lpstr>Share of Workers in Each Occupations</vt:lpstr>
      <vt:lpstr> Implications for Major Federal Programs</vt:lpstr>
      <vt:lpstr>Mass Deportations</vt:lpstr>
      <vt:lpstr>Incarceration by Immigration Status, 2018</vt:lpstr>
      <vt:lpstr>Other Policies with Economic Effect</vt:lpstr>
      <vt:lpstr>Summary</vt:lpstr>
      <vt:lpstr>Biggest Problem: Uncertainty</vt:lpstr>
      <vt:lpstr>Are We Headed for A Recession?</vt:lpstr>
      <vt:lpstr> Thank you!</vt:lpstr>
      <vt:lpstr>www.NEEDEcon.org/LocalGraphs </vt:lpstr>
      <vt:lpstr> Contributions to GDP: Government</vt:lpstr>
      <vt:lpstr>Household Debt: Non-mortgage Sources</vt:lpstr>
      <vt:lpstr> Household Debt as a Share of GDP</vt:lpstr>
      <vt:lpstr>Industrial Production (Manuf, Util, Mining)</vt:lpstr>
      <vt:lpstr>Monthly Changes in Nonfarm Employment</vt:lpstr>
      <vt:lpstr>Treasuries</vt:lpstr>
      <vt:lpstr>But SUPER High to Begin With!</vt:lpstr>
      <vt:lpstr> Home Prices and Housing Starts</vt:lpstr>
      <vt:lpstr>Home Sales are Not Horrible</vt:lpstr>
      <vt:lpstr>Supply Chains</vt:lpstr>
      <vt:lpstr>Is Immigration Saving the Day?</vt:lpstr>
      <vt:lpstr>The “Nominal”  Side</vt:lpstr>
      <vt:lpstr>PowerPoint Presentation</vt:lpstr>
      <vt:lpstr>Inflation in the Last 3/6 Months – Still 3%</vt:lpstr>
      <vt:lpstr>Labor Market is Cooling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470</cp:revision>
  <cp:lastPrinted>2025-05-13T14:00:25Z</cp:lastPrinted>
  <dcterms:created xsi:type="dcterms:W3CDTF">2017-05-03T22:30:38Z</dcterms:created>
  <dcterms:modified xsi:type="dcterms:W3CDTF">2025-05-13T14:00:34Z</dcterms:modified>
</cp:coreProperties>
</file>