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1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485" r:id="rId8"/>
    <p:sldId id="4770" r:id="rId9"/>
    <p:sldId id="4438" r:id="rId10"/>
    <p:sldId id="4415" r:id="rId11"/>
    <p:sldId id="4168" r:id="rId12"/>
    <p:sldId id="4647" r:id="rId13"/>
    <p:sldId id="4651" r:id="rId14"/>
    <p:sldId id="4657" r:id="rId15"/>
    <p:sldId id="4734" r:id="rId16"/>
    <p:sldId id="505" r:id="rId17"/>
    <p:sldId id="4739" r:id="rId18"/>
    <p:sldId id="4595" r:id="rId19"/>
    <p:sldId id="4742" r:id="rId20"/>
    <p:sldId id="4652" r:id="rId21"/>
    <p:sldId id="4653" r:id="rId22"/>
    <p:sldId id="4681" r:id="rId23"/>
    <p:sldId id="4710" r:id="rId24"/>
    <p:sldId id="4740" r:id="rId25"/>
    <p:sldId id="4743" r:id="rId26"/>
    <p:sldId id="4771" r:id="rId27"/>
    <p:sldId id="4772" r:id="rId28"/>
    <p:sldId id="4773" r:id="rId29"/>
    <p:sldId id="11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 autoAdjust="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544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DB170-4240-8A74-1E88-261EEA8D2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5B975-4C9A-A68E-1AD7-5072C47DE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A6D20-F8F2-A424-45DA-74EF2D49A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4A9E-46D1-45CE-B930-57D4C14529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1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1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DFB2-6D5E-4521-5AE8-184D4A38E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30EBC-24F8-6BB7-0C7E-85427B4ED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95017-F645-0C8D-DA27-3459DE347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Warwick McKibbin, Megan Hogan, and Marcus Noland, “The International Economic Implications of a Second Trump Presidency,” Working Paper 24-20, Peterson Institute of International </a:t>
            </a:r>
            <a:r>
              <a:rPr lang="en-US" dirty="0" err="1"/>
              <a:t>Econnomics</a:t>
            </a:r>
            <a:r>
              <a:rPr lang="en-US" dirty="0"/>
              <a:t>, September 2024.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/publications/working-papers/2024/international-economic-implications-second-trump-presidency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83749-5F9C-F1CB-E385-954058405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8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52F7A-FA27-C24A-DCE9-6A04C41D4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AC2DF-45C9-F905-EC91-DECB18520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D3D900-A804-9794-6D9A-0F62C3888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/blogs/</a:t>
            </a:r>
            <a:r>
              <a:rPr lang="en-US" dirty="0" err="1"/>
              <a:t>realtime</a:t>
            </a:r>
            <a:r>
              <a:rPr lang="en-US" dirty="0"/>
              <a:t>-economics/2025/trumps-trade-war-timeline-20-date-guide</a:t>
            </a:r>
          </a:p>
          <a:p>
            <a:endParaRPr lang="en-US" dirty="0"/>
          </a:p>
          <a:p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41623-2FEC-8439-E60F-CB0142B1C8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Manufacturing/MANEMP_output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Manufacturing/MAN_outputprod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recent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Nativity_Index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52114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The Economy &amp; Manufacturing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N. Marin Breakfast Club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Novato, CA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June 12,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392886" y="4030623"/>
            <a:ext cx="3482817" cy="232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4416" y="1109708"/>
            <a:ext cx="10999627" cy="50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Maybe.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  <a:p>
            <a:r>
              <a:rPr lang="en-US" dirty="0"/>
              <a:t>Deportations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 Markets Seem to Agree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92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6441"/>
            <a:ext cx="10515600" cy="5370787"/>
          </a:xfrm>
        </p:spPr>
        <p:txBody>
          <a:bodyPr>
            <a:normAutofit/>
          </a:bodyPr>
          <a:lstStyle/>
          <a:p>
            <a:r>
              <a:rPr lang="en-US" dirty="0"/>
              <a:t>A tariff is a tax on imports.  It causes:</a:t>
            </a:r>
          </a:p>
          <a:p>
            <a:pPr lvl="1"/>
            <a:r>
              <a:rPr lang="en-US" dirty="0"/>
              <a:t>A rise in the price of the imported good in the importing country.</a:t>
            </a:r>
          </a:p>
          <a:p>
            <a:pPr lvl="1"/>
            <a:r>
              <a:rPr lang="en-US" dirty="0"/>
              <a:t>A fall in the price of the imported good in the exporting country.</a:t>
            </a:r>
          </a:p>
          <a:p>
            <a:pPr lvl="1"/>
            <a:r>
              <a:rPr lang="en-US" dirty="0"/>
              <a:t>The quantity imported to fall.</a:t>
            </a:r>
          </a:p>
          <a:p>
            <a:pPr lvl="1"/>
            <a:r>
              <a:rPr lang="en-US" dirty="0"/>
              <a:t>Revenue for the tariff-levying government.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We learned this from Trump’s tariffs in 2018.</a:t>
            </a:r>
          </a:p>
          <a:p>
            <a:pPr lvl="1"/>
            <a:r>
              <a:rPr lang="en-US" dirty="0"/>
              <a:t>Trump’s tariffs caused US prices to rise, with hardly any perceptible fall in prices abroad.</a:t>
            </a:r>
          </a:p>
          <a:p>
            <a:pPr lvl="2"/>
            <a:r>
              <a:rPr lang="en-US" dirty="0"/>
              <a:t>Sometimes prices rise on goods not subject to a tariff.</a:t>
            </a:r>
          </a:p>
          <a:p>
            <a:pPr lvl="3"/>
            <a:r>
              <a:rPr lang="en-US" dirty="0"/>
              <a:t>Clothes dryers.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7546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A tariff on one good can harm other industries. </a:t>
            </a:r>
          </a:p>
          <a:p>
            <a:r>
              <a:rPr lang="en-US" dirty="0"/>
              <a:t>A tariff on one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  <a:p>
            <a:r>
              <a:rPr lang="en-US" dirty="0"/>
              <a:t>Retaliation from other countries makes tariffs even worse.</a:t>
            </a:r>
          </a:p>
          <a:p>
            <a:r>
              <a:rPr lang="en-US" dirty="0"/>
              <a:t>Corruption: tariffs can be selectively reduced.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BD72-B17E-B8F5-E043-CA1901D9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1750D-B27A-8DC1-32D5-EA21EDAD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377555-5A9A-8EB8-781C-C6D53EC0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44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10% Tariff on All US Imports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2378C-4061-9A16-B375-CCD40B47B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1457919"/>
            <a:ext cx="8844009" cy="4485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78002-7A9A-C106-95FC-76EE564A2803}"/>
              </a:ext>
            </a:extLst>
          </p:cNvPr>
          <p:cNvSpPr txBox="1"/>
          <p:nvPr/>
        </p:nvSpPr>
        <p:spPr>
          <a:xfrm>
            <a:off x="1981200" y="914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Real GDP</a:t>
            </a:r>
          </a:p>
        </p:txBody>
      </p:sp>
    </p:spTree>
    <p:extLst>
      <p:ext uri="{BB962C8B-B14F-4D97-AF65-F5344CB8AC3E}">
        <p14:creationId xmlns:p14="http://schemas.microsoft.com/office/powerpoint/2010/main" val="930310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6220-49CA-F68E-668F-4D505CC8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E37B-B639-41D5-85B9-72B6DED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729A-0F50-B469-EFE8-82FD264C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1F59-0481-A3FA-E02A-8F2C741E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4412" y="1493133"/>
            <a:ext cx="6563014" cy="3488155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Immigration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Big Picture: Uncertainty</a:t>
            </a:r>
          </a:p>
          <a:p>
            <a:r>
              <a:rPr lang="en-US" dirty="0"/>
              <a:t>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429000"/>
            <a:ext cx="277264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Total Foreign-Born (2022)</a:t>
            </a:r>
          </a:p>
          <a:p>
            <a:r>
              <a:rPr lang="en-US" dirty="0"/>
              <a:t>Population: 47.9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1A2F9-5B79-F7C1-A940-682816244D66}"/>
              </a:ext>
            </a:extLst>
          </p:cNvPr>
          <p:cNvSpPr txBox="1"/>
          <p:nvPr/>
        </p:nvSpPr>
        <p:spPr>
          <a:xfrm>
            <a:off x="8846330" y="4385341"/>
            <a:ext cx="2817438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 (Current)</a:t>
            </a:r>
          </a:p>
          <a:p>
            <a:r>
              <a:rPr lang="en-US" dirty="0"/>
              <a:t>Population: 49.7 million</a:t>
            </a:r>
          </a:p>
        </p:txBody>
      </p:sp>
    </p:spTree>
    <p:extLst>
      <p:ext uri="{BB962C8B-B14F-4D97-AF65-F5344CB8AC3E}">
        <p14:creationId xmlns:p14="http://schemas.microsoft.com/office/powerpoint/2010/main" val="3111610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2368808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CA46A-1496-3C80-EB2F-5E77D7748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C3DE-5DBD-D9DE-12F8-ABA1F355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U.S.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Tariff Level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BA5BC-D3DC-57BE-5168-ED3091FE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B96D78-E3B9-C399-5274-66421C956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08639"/>
            <a:ext cx="8996082" cy="55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9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change, and not for the better.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88FA-9D25-7564-0A7A-3F596FA8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nufacturing History</a:t>
            </a:r>
          </a:p>
        </p:txBody>
      </p:sp>
      <p:pic>
        <p:nvPicPr>
          <p:cNvPr id="6" name="Content Placeholder 5" descr="A graph showing the number of employment output&#10;&#10;AI-generated content may be incorrect.">
            <a:extLst>
              <a:ext uri="{FF2B5EF4-FFF2-40B4-BE49-F238E27FC236}">
                <a16:creationId xmlns:a16="http://schemas.microsoft.com/office/drawing/2014/main" id="{1E5FD5A4-E90E-FC70-5CA8-87607DE87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4448" y="935040"/>
            <a:ext cx="7283103" cy="52951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0EBC5-081D-B6D9-521B-E80E0383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184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CC890-82C0-CF81-CDD3-2B564A0FC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59981-3E49-B503-6CB8-B420761B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nufacturing History: Productivity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FDB01-34FE-E9E2-F823-4C990C029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454448" y="935040"/>
            <a:ext cx="7283103" cy="52951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A4C3D-8901-9619-295D-EBB00770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5F9F2B-E005-F451-396F-F84A22770649}"/>
              </a:ext>
            </a:extLst>
          </p:cNvPr>
          <p:cNvSpPr txBox="1"/>
          <p:nvPr/>
        </p:nvSpPr>
        <p:spPr>
          <a:xfrm>
            <a:off x="6784663" y="2936302"/>
            <a:ext cx="225472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It’s about technology, </a:t>
            </a:r>
          </a:p>
          <a:p>
            <a:r>
              <a:rPr lang="en-US" dirty="0"/>
              <a:t>Not trade.</a:t>
            </a:r>
          </a:p>
        </p:txBody>
      </p:sp>
    </p:spTree>
    <p:extLst>
      <p:ext uri="{BB962C8B-B14F-4D97-AF65-F5344CB8AC3E}">
        <p14:creationId xmlns:p14="http://schemas.microsoft.com/office/powerpoint/2010/main" val="840328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67AE8-7337-6710-9EA3-9641EB655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Can</a:t>
            </a:r>
            <a:r>
              <a:rPr lang="en-US" dirty="0"/>
              <a:t> We Bring Manufacturing Back?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69AEE-458F-E313-9BD8-A1A2D3D89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don’t think so.</a:t>
            </a:r>
          </a:p>
          <a:p>
            <a:pPr lvl="1"/>
            <a:r>
              <a:rPr lang="en-US" dirty="0"/>
              <a:t>Costs, supply chain, labor supply</a:t>
            </a:r>
          </a:p>
          <a:p>
            <a:r>
              <a:rPr lang="en-US" dirty="0"/>
              <a:t>Going about it the wrong way.</a:t>
            </a:r>
          </a:p>
          <a:p>
            <a:pPr lvl="1"/>
            <a:r>
              <a:rPr lang="en-US" dirty="0"/>
              <a:t>Uncertainty around tariffs doesn’t help.</a:t>
            </a:r>
          </a:p>
          <a:p>
            <a:pPr lvl="1"/>
            <a:r>
              <a:rPr lang="en-US" dirty="0"/>
              <a:t>China provides a model.</a:t>
            </a:r>
          </a:p>
          <a:p>
            <a:pPr lvl="1"/>
            <a:r>
              <a:rPr lang="en-US" dirty="0"/>
              <a:t>Biden had the right idea: Inflation Reduction Act, CHIPS Act.</a:t>
            </a:r>
          </a:p>
          <a:p>
            <a:r>
              <a:rPr lang="en-US" dirty="0"/>
              <a:t>Do we want to?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246B7-AC77-53CB-6D5A-47F65B5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220681" y="1549789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Q2-2024:	3.0%</a:t>
            </a:r>
          </a:p>
          <a:p>
            <a:r>
              <a:rPr lang="en-US" dirty="0"/>
              <a:t>Q3-2024: 3.1%</a:t>
            </a:r>
          </a:p>
          <a:p>
            <a:r>
              <a:rPr lang="en-US" dirty="0"/>
              <a:t>Q4-2024: 2.4%</a:t>
            </a:r>
          </a:p>
          <a:p>
            <a:r>
              <a:rPr lang="en-US" dirty="0"/>
              <a:t>Q1-2025: -0.2%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Happened?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94074" y="1655459"/>
            <a:ext cx="1239109" cy="1034578"/>
            <a:chOff x="4400065" y="3591339"/>
            <a:chExt cx="1239109" cy="10345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0065" y="4237670"/>
              <a:ext cx="546111" cy="388247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666671" y="1967975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Feb:	    102,000</a:t>
            </a:r>
          </a:p>
          <a:p>
            <a:r>
              <a:rPr lang="en-US" dirty="0"/>
              <a:t>March:	    120,000</a:t>
            </a:r>
          </a:p>
          <a:p>
            <a:r>
              <a:rPr lang="en-US" dirty="0"/>
              <a:t>April:	    147,000</a:t>
            </a:r>
          </a:p>
          <a:p>
            <a:r>
              <a:rPr lang="en-US" dirty="0"/>
              <a:t>May:	    139,000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A2EC-D53B-AE68-7176-850973BAE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1093-EE8F-5D27-717F-08DC6AC2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CF2F1-9C26-1D1D-9305-596A632E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A36E41-C9D1-000E-30F9-4AEA3003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69" y="1025335"/>
            <a:ext cx="7194469" cy="522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5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60E45-BFF5-7456-D4C1-FE551AA5EF59}"/>
              </a:ext>
            </a:extLst>
          </p:cNvPr>
          <p:cNvSpPr txBox="1"/>
          <p:nvPr/>
        </p:nvSpPr>
        <p:spPr>
          <a:xfrm>
            <a:off x="8657863" y="3355282"/>
            <a:ext cx="260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Native: 	       +1.9 million</a:t>
            </a:r>
          </a:p>
          <a:p>
            <a:r>
              <a:rPr lang="en-US" dirty="0"/>
              <a:t>Foreign Born: </a:t>
            </a:r>
            <a:r>
              <a:rPr lang="en-US"/>
              <a:t>+4.0 </a:t>
            </a:r>
            <a:r>
              <a:rPr lang="en-US" dirty="0"/>
              <a:t>million</a:t>
            </a:r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32865</TotalTime>
  <Words>1031</Words>
  <Application>Microsoft Macintosh PowerPoint</Application>
  <PresentationFormat>Widescreen</PresentationFormat>
  <Paragraphs>194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Courier New</vt:lpstr>
      <vt:lpstr>Custom Design</vt:lpstr>
      <vt:lpstr>PowerPoint Presentation</vt:lpstr>
      <vt:lpstr>Outline</vt:lpstr>
      <vt:lpstr>Economic Indicators</vt:lpstr>
      <vt:lpstr>GDP: Quarterly Growth</vt:lpstr>
      <vt:lpstr>What Happened?</vt:lpstr>
      <vt:lpstr>Imports Went Into Inventories</vt:lpstr>
      <vt:lpstr>Monthly Changes in Nonfarm Employment</vt:lpstr>
      <vt:lpstr>Monthly Changes in Nonfarm Employment</vt:lpstr>
      <vt:lpstr>Immigrants to the Rescue?</vt:lpstr>
      <vt:lpstr>Inflation: Latest Figures</vt:lpstr>
      <vt:lpstr>Takeaways</vt:lpstr>
      <vt:lpstr>Uncertainties</vt:lpstr>
      <vt:lpstr>Since Inauguration: Policies = Anti-Growth</vt:lpstr>
      <vt:lpstr>And Stock Markets Seem to Agree</vt:lpstr>
      <vt:lpstr>Tariffs</vt:lpstr>
      <vt:lpstr> Economic Effects of A Tariff</vt:lpstr>
      <vt:lpstr> Economic Effects of A Tariff</vt:lpstr>
      <vt:lpstr> Effects of 10% Tariff on All US Imports</vt:lpstr>
      <vt:lpstr>Immigration</vt:lpstr>
      <vt:lpstr>PowerPoint Presentation</vt:lpstr>
      <vt:lpstr>Is Immigration Saving the Day?</vt:lpstr>
      <vt:lpstr>Mass Deportations</vt:lpstr>
      <vt:lpstr> U.S. Tariff Level </vt:lpstr>
      <vt:lpstr>Summary</vt:lpstr>
      <vt:lpstr>Biggest Problem: Uncertainty</vt:lpstr>
      <vt:lpstr>Manufacturing History</vt:lpstr>
      <vt:lpstr>Manufacturing History: Productivity</vt:lpstr>
      <vt:lpstr>Can We Bring Manufacturing Back?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478</cp:revision>
  <cp:lastPrinted>2025-06-12T13:51:44Z</cp:lastPrinted>
  <dcterms:created xsi:type="dcterms:W3CDTF">2017-05-03T22:30:38Z</dcterms:created>
  <dcterms:modified xsi:type="dcterms:W3CDTF">2025-06-12T13:51:52Z</dcterms:modified>
</cp:coreProperties>
</file>