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4142" r:id="rId2"/>
    <p:sldId id="4435" r:id="rId3"/>
    <p:sldId id="3943" r:id="rId4"/>
    <p:sldId id="4347" r:id="rId5"/>
    <p:sldId id="4421" r:id="rId6"/>
    <p:sldId id="4436" r:id="rId7"/>
    <p:sldId id="4539" r:id="rId8"/>
    <p:sldId id="272" r:id="rId9"/>
    <p:sldId id="4542" r:id="rId10"/>
    <p:sldId id="4649" r:id="rId11"/>
    <p:sldId id="4073" r:id="rId12"/>
    <p:sldId id="278" r:id="rId13"/>
    <p:sldId id="4437" r:id="rId14"/>
    <p:sldId id="4316" r:id="rId15"/>
    <p:sldId id="4438" r:id="rId16"/>
    <p:sldId id="4427" r:id="rId17"/>
    <p:sldId id="4545" r:id="rId18"/>
    <p:sldId id="4648" r:id="rId19"/>
    <p:sldId id="4359" r:id="rId20"/>
    <p:sldId id="4415" r:id="rId21"/>
    <p:sldId id="4345" r:id="rId22"/>
    <p:sldId id="4544" r:id="rId23"/>
    <p:sldId id="4430" r:id="rId24"/>
    <p:sldId id="4501" r:id="rId25"/>
    <p:sldId id="4433" r:id="rId26"/>
    <p:sldId id="4546" r:id="rId27"/>
    <p:sldId id="4417" r:id="rId28"/>
    <p:sldId id="4504" r:id="rId29"/>
    <p:sldId id="4642" r:id="rId30"/>
    <p:sldId id="4425" r:id="rId31"/>
    <p:sldId id="4221" r:id="rId32"/>
    <p:sldId id="4416" r:id="rId33"/>
    <p:sldId id="4413" r:id="rId34"/>
    <p:sldId id="4565" r:id="rId35"/>
    <p:sldId id="293" r:id="rId36"/>
    <p:sldId id="290" r:id="rId37"/>
    <p:sldId id="4379" r:id="rId38"/>
    <p:sldId id="4378" r:id="rId39"/>
    <p:sldId id="4496" r:id="rId40"/>
    <p:sldId id="4497" r:id="rId41"/>
    <p:sldId id="4644" r:id="rId42"/>
    <p:sldId id="4168" r:id="rId43"/>
    <p:sldId id="4647" r:id="rId44"/>
    <p:sldId id="1197" r:id="rId45"/>
    <p:sldId id="4543" r:id="rId46"/>
    <p:sldId id="1189" r:id="rId47"/>
    <p:sldId id="4428" r:id="rId48"/>
    <p:sldId id="4429" r:id="rId49"/>
    <p:sldId id="464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0"/>
    <a:srgbClr val="0C4C88"/>
    <a:srgbClr val="2B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192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/Volumes\Promise%20Pegasus\FileShare\Data\Raw\National\FederalReserve\Debt\Raw\HHD_C_Report_2023Q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175604152016829E-2"/>
          <c:y val="0.15499679383779605"/>
          <c:w val="0.88928635576181536"/>
          <c:h val="0.69105140269406984"/>
        </c:manualLayout>
      </c:layout>
      <c:lineChart>
        <c:grouping val="standard"/>
        <c:varyColors val="0"/>
        <c:ser>
          <c:idx val="2"/>
          <c:order val="1"/>
          <c:tx>
            <c:v>CC</c:v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strLit>
              <c:ptCount val="84"/>
              <c:pt idx="0">
                <c:v>03:Q1</c:v>
              </c:pt>
              <c:pt idx="1">
                <c:v>03:Q2</c:v>
              </c:pt>
              <c:pt idx="2">
                <c:v>03:Q3</c:v>
              </c:pt>
              <c:pt idx="3">
                <c:v>03:Q4</c:v>
              </c:pt>
              <c:pt idx="4">
                <c:v>04:Q1</c:v>
              </c:pt>
              <c:pt idx="5">
                <c:v>04:Q2</c:v>
              </c:pt>
              <c:pt idx="6">
                <c:v>04:Q3</c:v>
              </c:pt>
              <c:pt idx="7">
                <c:v>04:Q4</c:v>
              </c:pt>
              <c:pt idx="8">
                <c:v>05:Q1</c:v>
              </c:pt>
              <c:pt idx="9">
                <c:v>05:Q2</c:v>
              </c:pt>
              <c:pt idx="10">
                <c:v>05:Q3</c:v>
              </c:pt>
              <c:pt idx="11">
                <c:v>05:Q4</c:v>
              </c:pt>
              <c:pt idx="12">
                <c:v>06:Q1</c:v>
              </c:pt>
              <c:pt idx="13">
                <c:v>06:Q2</c:v>
              </c:pt>
              <c:pt idx="14">
                <c:v>06:Q3</c:v>
              </c:pt>
              <c:pt idx="15">
                <c:v>06:Q4</c:v>
              </c:pt>
              <c:pt idx="16">
                <c:v>07:Q1</c:v>
              </c:pt>
              <c:pt idx="17">
                <c:v>07:Q2</c:v>
              </c:pt>
              <c:pt idx="18">
                <c:v>07:Q3</c:v>
              </c:pt>
              <c:pt idx="19">
                <c:v>07:Q4</c:v>
              </c:pt>
              <c:pt idx="20">
                <c:v>08:Q1</c:v>
              </c:pt>
              <c:pt idx="21">
                <c:v>08:Q2</c:v>
              </c:pt>
              <c:pt idx="22">
                <c:v>08:Q3</c:v>
              </c:pt>
              <c:pt idx="23">
                <c:v>08:Q4</c:v>
              </c:pt>
              <c:pt idx="24">
                <c:v>09:Q1</c:v>
              </c:pt>
              <c:pt idx="25">
                <c:v>09:Q2</c:v>
              </c:pt>
              <c:pt idx="26">
                <c:v>09:Q3</c:v>
              </c:pt>
              <c:pt idx="27">
                <c:v>09:Q4</c:v>
              </c:pt>
              <c:pt idx="28">
                <c:v>10:Q1</c:v>
              </c:pt>
              <c:pt idx="29">
                <c:v>10:Q2</c:v>
              </c:pt>
              <c:pt idx="30">
                <c:v>10:Q3</c:v>
              </c:pt>
              <c:pt idx="31">
                <c:v>10:Q4</c:v>
              </c:pt>
              <c:pt idx="32">
                <c:v>11:Q1</c:v>
              </c:pt>
              <c:pt idx="33">
                <c:v>11:Q2</c:v>
              </c:pt>
              <c:pt idx="34">
                <c:v>11:Q3</c:v>
              </c:pt>
              <c:pt idx="35">
                <c:v>11:Q4</c:v>
              </c:pt>
              <c:pt idx="36">
                <c:v>12:Q1</c:v>
              </c:pt>
              <c:pt idx="37">
                <c:v>12:Q2</c:v>
              </c:pt>
              <c:pt idx="38">
                <c:v>12:Q3</c:v>
              </c:pt>
              <c:pt idx="39">
                <c:v>12:Q4</c:v>
              </c:pt>
              <c:pt idx="40">
                <c:v>13:Q1</c:v>
              </c:pt>
              <c:pt idx="41">
                <c:v>13:Q2</c:v>
              </c:pt>
              <c:pt idx="42">
                <c:v>13:Q3</c:v>
              </c:pt>
              <c:pt idx="43">
                <c:v>13:Q4</c:v>
              </c:pt>
              <c:pt idx="44">
                <c:v>14:Q1</c:v>
              </c:pt>
              <c:pt idx="45">
                <c:v>14:Q2</c:v>
              </c:pt>
              <c:pt idx="46">
                <c:v>14:Q3</c:v>
              </c:pt>
              <c:pt idx="47">
                <c:v>14:Q4</c:v>
              </c:pt>
              <c:pt idx="48">
                <c:v>15:Q1</c:v>
              </c:pt>
              <c:pt idx="49">
                <c:v>15:Q2</c:v>
              </c:pt>
              <c:pt idx="50">
                <c:v>15:Q3</c:v>
              </c:pt>
              <c:pt idx="51">
                <c:v>15:Q4</c:v>
              </c:pt>
              <c:pt idx="52">
                <c:v>16:Q1</c:v>
              </c:pt>
              <c:pt idx="53">
                <c:v>16:Q2</c:v>
              </c:pt>
              <c:pt idx="54">
                <c:v>16:Q3</c:v>
              </c:pt>
              <c:pt idx="55">
                <c:v>16:Q4</c:v>
              </c:pt>
              <c:pt idx="56">
                <c:v>17:Q1</c:v>
              </c:pt>
              <c:pt idx="57">
                <c:v>17:Q2</c:v>
              </c:pt>
              <c:pt idx="58">
                <c:v>17:Q3</c:v>
              </c:pt>
              <c:pt idx="59">
                <c:v>17:Q4</c:v>
              </c:pt>
              <c:pt idx="60">
                <c:v>18:Q1</c:v>
              </c:pt>
              <c:pt idx="61">
                <c:v>18:Q2</c:v>
              </c:pt>
              <c:pt idx="62">
                <c:v>18:Q3</c:v>
              </c:pt>
              <c:pt idx="63">
                <c:v>18:Q4</c:v>
              </c:pt>
              <c:pt idx="64">
                <c:v>19:Q1</c:v>
              </c:pt>
              <c:pt idx="65">
                <c:v>19:Q2</c:v>
              </c:pt>
              <c:pt idx="66">
                <c:v>19:Q3</c:v>
              </c:pt>
              <c:pt idx="67">
                <c:v>19:Q4</c:v>
              </c:pt>
              <c:pt idx="68">
                <c:v>20:Q1</c:v>
              </c:pt>
              <c:pt idx="69">
                <c:v>20:Q2</c:v>
              </c:pt>
              <c:pt idx="70">
                <c:v>20:Q3</c:v>
              </c:pt>
              <c:pt idx="71">
                <c:v>20:Q4</c:v>
              </c:pt>
              <c:pt idx="72">
                <c:v>21:Q1</c:v>
              </c:pt>
              <c:pt idx="73">
                <c:v>21:Q2</c:v>
              </c:pt>
              <c:pt idx="74">
                <c:v>21:Q3</c:v>
              </c:pt>
              <c:pt idx="75">
                <c:v>21:Q4</c:v>
              </c:pt>
              <c:pt idx="76">
                <c:v>22:Q1</c:v>
              </c:pt>
              <c:pt idx="77">
                <c:v>22:Q2</c:v>
              </c:pt>
              <c:pt idx="78">
                <c:v>22:Q3</c:v>
              </c:pt>
              <c:pt idx="79">
                <c:v>22:Q4</c:v>
              </c:pt>
              <c:pt idx="80">
                <c:v>23:Q1</c:v>
              </c:pt>
              <c:pt idx="81">
                <c:v>23:Q2</c:v>
              </c:pt>
              <c:pt idx="82">
                <c:v>23:Q3</c:v>
              </c:pt>
              <c:pt idx="83">
                <c:v>23:Q4</c:v>
              </c:pt>
            </c:strLit>
          </c:cat>
          <c:val>
            <c:numLit>
              <c:formatCode>0.00</c:formatCode>
              <c:ptCount val="84"/>
              <c:pt idx="0">
                <c:v>12.321604758872699</c:v>
              </c:pt>
              <c:pt idx="1">
                <c:v>12.271632172883578</c:v>
              </c:pt>
              <c:pt idx="2">
                <c:v>11.739065435221463</c:v>
              </c:pt>
              <c:pt idx="3">
                <c:v>11.560761541814797</c:v>
              </c:pt>
              <c:pt idx="4">
                <c:v>10.893744110865017</c:v>
              </c:pt>
              <c:pt idx="5">
                <c:v>10.477981960676656</c:v>
              </c:pt>
              <c:pt idx="6">
                <c:v>10.199233080116771</c:v>
              </c:pt>
              <c:pt idx="7">
                <c:v>9.8534178980611244</c:v>
              </c:pt>
              <c:pt idx="8">
                <c:v>9.3540205787829311</c:v>
              </c:pt>
              <c:pt idx="9">
                <c:v>9.1027235618796798</c:v>
              </c:pt>
              <c:pt idx="10">
                <c:v>9.2538810447289102</c:v>
              </c:pt>
              <c:pt idx="11">
                <c:v>8.6276883486694764</c:v>
              </c:pt>
              <c:pt idx="12">
                <c:v>8.5762673628822217</c:v>
              </c:pt>
              <c:pt idx="13">
                <c:v>8.4464712182666268</c:v>
              </c:pt>
              <c:pt idx="14">
                <c:v>8.3835834581816648</c:v>
              </c:pt>
              <c:pt idx="15">
                <c:v>8.7560082820686134</c:v>
              </c:pt>
              <c:pt idx="16">
                <c:v>9.0505054617278304</c:v>
              </c:pt>
              <c:pt idx="17">
                <c:v>9.3204865204111833</c:v>
              </c:pt>
              <c:pt idx="18">
                <c:v>9.2868062759652084</c:v>
              </c:pt>
              <c:pt idx="19">
                <c:v>9.703847637759246</c:v>
              </c:pt>
              <c:pt idx="20">
                <c:v>10.129629213806982</c:v>
              </c:pt>
              <c:pt idx="21">
                <c:v>10.425539600059148</c:v>
              </c:pt>
              <c:pt idx="22">
                <c:v>10.946098890714902</c:v>
              </c:pt>
              <c:pt idx="23">
                <c:v>11.844553191937395</c:v>
              </c:pt>
              <c:pt idx="24">
                <c:v>12.654486809402357</c:v>
              </c:pt>
              <c:pt idx="25">
                <c:v>13.358753585734387</c:v>
              </c:pt>
              <c:pt idx="26">
                <c:v>13.767075987319103</c:v>
              </c:pt>
              <c:pt idx="27">
                <c:v>13.780099541226987</c:v>
              </c:pt>
              <c:pt idx="28">
                <c:v>13.264419401014996</c:v>
              </c:pt>
              <c:pt idx="29">
                <c:v>12.928543705147444</c:v>
              </c:pt>
              <c:pt idx="30">
                <c:v>12.108540099438692</c:v>
              </c:pt>
              <c:pt idx="31">
                <c:v>10.743939863381406</c:v>
              </c:pt>
              <c:pt idx="32">
                <c:v>9.7056419521923907</c:v>
              </c:pt>
              <c:pt idx="33">
                <c:v>8.5789146728283452</c:v>
              </c:pt>
              <c:pt idx="34">
                <c:v>8.0805129068380452</c:v>
              </c:pt>
              <c:pt idx="35">
                <c:v>7.6368144822318937</c:v>
              </c:pt>
              <c:pt idx="36">
                <c:v>7.2395942524610639</c:v>
              </c:pt>
              <c:pt idx="37">
                <c:v>6.950209325291949</c:v>
              </c:pt>
              <c:pt idx="38">
                <c:v>6.5788233487739127</c:v>
              </c:pt>
              <c:pt idx="39">
                <c:v>6.3645211211529817</c:v>
              </c:pt>
              <c:pt idx="40">
                <c:v>6.2248960638078641</c:v>
              </c:pt>
              <c:pt idx="41">
                <c:v>6.0885444308890717</c:v>
              </c:pt>
              <c:pt idx="42">
                <c:v>5.8198153725726733</c:v>
              </c:pt>
              <c:pt idx="43">
                <c:v>5.6326496278014071</c:v>
              </c:pt>
              <c:pt idx="44">
                <c:v>5.5233298498963492</c:v>
              </c:pt>
              <c:pt idx="45">
                <c:v>5.4743059578328248</c:v>
              </c:pt>
              <c:pt idx="46">
                <c:v>5.4184543004285715</c:v>
              </c:pt>
              <c:pt idx="47">
                <c:v>5.3466394869181073</c:v>
              </c:pt>
              <c:pt idx="48">
                <c:v>5.3009515499777224</c:v>
              </c:pt>
              <c:pt idx="49">
                <c:v>5.3187957071711898</c:v>
              </c:pt>
              <c:pt idx="50">
                <c:v>5.4486806613859766</c:v>
              </c:pt>
              <c:pt idx="51">
                <c:v>5.2735730635803097</c:v>
              </c:pt>
              <c:pt idx="52">
                <c:v>5.1474429997818385</c:v>
              </c:pt>
              <c:pt idx="53">
                <c:v>5.072593659109935</c:v>
              </c:pt>
              <c:pt idx="54">
                <c:v>5.1485259407395052</c:v>
              </c:pt>
              <c:pt idx="55">
                <c:v>5.5191629238335285</c:v>
              </c:pt>
              <c:pt idx="56">
                <c:v>5.904424774934931</c:v>
              </c:pt>
              <c:pt idx="57">
                <c:v>6.19</c:v>
              </c:pt>
              <c:pt idx="58">
                <c:v>6.33</c:v>
              </c:pt>
              <c:pt idx="59">
                <c:v>6.33</c:v>
              </c:pt>
              <c:pt idx="60">
                <c:v>6.42</c:v>
              </c:pt>
              <c:pt idx="61">
                <c:v>6.4</c:v>
              </c:pt>
              <c:pt idx="62">
                <c:v>6.5</c:v>
              </c:pt>
              <c:pt idx="63">
                <c:v>6.65</c:v>
              </c:pt>
              <c:pt idx="64">
                <c:v>6.71</c:v>
              </c:pt>
              <c:pt idx="65">
                <c:v>6.86</c:v>
              </c:pt>
              <c:pt idx="66">
                <c:v>6.74</c:v>
              </c:pt>
              <c:pt idx="67">
                <c:v>6.95</c:v>
              </c:pt>
              <c:pt idx="68">
                <c:v>6.84</c:v>
              </c:pt>
              <c:pt idx="69">
                <c:v>6.2</c:v>
              </c:pt>
              <c:pt idx="70">
                <c:v>5.7</c:v>
              </c:pt>
              <c:pt idx="71">
                <c:v>5.12</c:v>
              </c:pt>
              <c:pt idx="72">
                <c:v>4.55</c:v>
              </c:pt>
              <c:pt idx="73">
                <c:v>4.3600000000000003</c:v>
              </c:pt>
              <c:pt idx="74">
                <c:v>4.3099999999999996</c:v>
              </c:pt>
              <c:pt idx="75">
                <c:v>4.0999999999999996</c:v>
              </c:pt>
              <c:pt idx="76">
                <c:v>4.2699999999999996</c:v>
              </c:pt>
              <c:pt idx="77">
                <c:v>4.76</c:v>
              </c:pt>
              <c:pt idx="78">
                <c:v>5.24</c:v>
              </c:pt>
              <c:pt idx="79">
                <c:v>5.87</c:v>
              </c:pt>
              <c:pt idx="80">
                <c:v>6.51</c:v>
              </c:pt>
              <c:pt idx="81">
                <c:v>7.2</c:v>
              </c:pt>
              <c:pt idx="82">
                <c:v>8.01</c:v>
              </c:pt>
              <c:pt idx="83">
                <c:v>8.52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0248-0A4F-8600-11CF85B4BD5E}"/>
            </c:ext>
          </c:extLst>
        </c:ser>
        <c:ser>
          <c:idx val="4"/>
          <c:order val="2"/>
          <c:tx>
            <c:v>HELOC</c:v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strLit>
              <c:ptCount val="84"/>
              <c:pt idx="0">
                <c:v>03:Q1</c:v>
              </c:pt>
              <c:pt idx="1">
                <c:v>03:Q2</c:v>
              </c:pt>
              <c:pt idx="2">
                <c:v>03:Q3</c:v>
              </c:pt>
              <c:pt idx="3">
                <c:v>03:Q4</c:v>
              </c:pt>
              <c:pt idx="4">
                <c:v>04:Q1</c:v>
              </c:pt>
              <c:pt idx="5">
                <c:v>04:Q2</c:v>
              </c:pt>
              <c:pt idx="6">
                <c:v>04:Q3</c:v>
              </c:pt>
              <c:pt idx="7">
                <c:v>04:Q4</c:v>
              </c:pt>
              <c:pt idx="8">
                <c:v>05:Q1</c:v>
              </c:pt>
              <c:pt idx="9">
                <c:v>05:Q2</c:v>
              </c:pt>
              <c:pt idx="10">
                <c:v>05:Q3</c:v>
              </c:pt>
              <c:pt idx="11">
                <c:v>05:Q4</c:v>
              </c:pt>
              <c:pt idx="12">
                <c:v>06:Q1</c:v>
              </c:pt>
              <c:pt idx="13">
                <c:v>06:Q2</c:v>
              </c:pt>
              <c:pt idx="14">
                <c:v>06:Q3</c:v>
              </c:pt>
              <c:pt idx="15">
                <c:v>06:Q4</c:v>
              </c:pt>
              <c:pt idx="16">
                <c:v>07:Q1</c:v>
              </c:pt>
              <c:pt idx="17">
                <c:v>07:Q2</c:v>
              </c:pt>
              <c:pt idx="18">
                <c:v>07:Q3</c:v>
              </c:pt>
              <c:pt idx="19">
                <c:v>07:Q4</c:v>
              </c:pt>
              <c:pt idx="20">
                <c:v>08:Q1</c:v>
              </c:pt>
              <c:pt idx="21">
                <c:v>08:Q2</c:v>
              </c:pt>
              <c:pt idx="22">
                <c:v>08:Q3</c:v>
              </c:pt>
              <c:pt idx="23">
                <c:v>08:Q4</c:v>
              </c:pt>
              <c:pt idx="24">
                <c:v>09:Q1</c:v>
              </c:pt>
              <c:pt idx="25">
                <c:v>09:Q2</c:v>
              </c:pt>
              <c:pt idx="26">
                <c:v>09:Q3</c:v>
              </c:pt>
              <c:pt idx="27">
                <c:v>09:Q4</c:v>
              </c:pt>
              <c:pt idx="28">
                <c:v>10:Q1</c:v>
              </c:pt>
              <c:pt idx="29">
                <c:v>10:Q2</c:v>
              </c:pt>
              <c:pt idx="30">
                <c:v>10:Q3</c:v>
              </c:pt>
              <c:pt idx="31">
                <c:v>10:Q4</c:v>
              </c:pt>
              <c:pt idx="32">
                <c:v>11:Q1</c:v>
              </c:pt>
              <c:pt idx="33">
                <c:v>11:Q2</c:v>
              </c:pt>
              <c:pt idx="34">
                <c:v>11:Q3</c:v>
              </c:pt>
              <c:pt idx="35">
                <c:v>11:Q4</c:v>
              </c:pt>
              <c:pt idx="36">
                <c:v>12:Q1</c:v>
              </c:pt>
              <c:pt idx="37">
                <c:v>12:Q2</c:v>
              </c:pt>
              <c:pt idx="38">
                <c:v>12:Q3</c:v>
              </c:pt>
              <c:pt idx="39">
                <c:v>12:Q4</c:v>
              </c:pt>
              <c:pt idx="40">
                <c:v>13:Q1</c:v>
              </c:pt>
              <c:pt idx="41">
                <c:v>13:Q2</c:v>
              </c:pt>
              <c:pt idx="42">
                <c:v>13:Q3</c:v>
              </c:pt>
              <c:pt idx="43">
                <c:v>13:Q4</c:v>
              </c:pt>
              <c:pt idx="44">
                <c:v>14:Q1</c:v>
              </c:pt>
              <c:pt idx="45">
                <c:v>14:Q2</c:v>
              </c:pt>
              <c:pt idx="46">
                <c:v>14:Q3</c:v>
              </c:pt>
              <c:pt idx="47">
                <c:v>14:Q4</c:v>
              </c:pt>
              <c:pt idx="48">
                <c:v>15:Q1</c:v>
              </c:pt>
              <c:pt idx="49">
                <c:v>15:Q2</c:v>
              </c:pt>
              <c:pt idx="50">
                <c:v>15:Q3</c:v>
              </c:pt>
              <c:pt idx="51">
                <c:v>15:Q4</c:v>
              </c:pt>
              <c:pt idx="52">
                <c:v>16:Q1</c:v>
              </c:pt>
              <c:pt idx="53">
                <c:v>16:Q2</c:v>
              </c:pt>
              <c:pt idx="54">
                <c:v>16:Q3</c:v>
              </c:pt>
              <c:pt idx="55">
                <c:v>16:Q4</c:v>
              </c:pt>
              <c:pt idx="56">
                <c:v>17:Q1</c:v>
              </c:pt>
              <c:pt idx="57">
                <c:v>17:Q2</c:v>
              </c:pt>
              <c:pt idx="58">
                <c:v>17:Q3</c:v>
              </c:pt>
              <c:pt idx="59">
                <c:v>17:Q4</c:v>
              </c:pt>
              <c:pt idx="60">
                <c:v>18:Q1</c:v>
              </c:pt>
              <c:pt idx="61">
                <c:v>18:Q2</c:v>
              </c:pt>
              <c:pt idx="62">
                <c:v>18:Q3</c:v>
              </c:pt>
              <c:pt idx="63">
                <c:v>18:Q4</c:v>
              </c:pt>
              <c:pt idx="64">
                <c:v>19:Q1</c:v>
              </c:pt>
              <c:pt idx="65">
                <c:v>19:Q2</c:v>
              </c:pt>
              <c:pt idx="66">
                <c:v>19:Q3</c:v>
              </c:pt>
              <c:pt idx="67">
                <c:v>19:Q4</c:v>
              </c:pt>
              <c:pt idx="68">
                <c:v>20:Q1</c:v>
              </c:pt>
              <c:pt idx="69">
                <c:v>20:Q2</c:v>
              </c:pt>
              <c:pt idx="70">
                <c:v>20:Q3</c:v>
              </c:pt>
              <c:pt idx="71">
                <c:v>20:Q4</c:v>
              </c:pt>
              <c:pt idx="72">
                <c:v>21:Q1</c:v>
              </c:pt>
              <c:pt idx="73">
                <c:v>21:Q2</c:v>
              </c:pt>
              <c:pt idx="74">
                <c:v>21:Q3</c:v>
              </c:pt>
              <c:pt idx="75">
                <c:v>21:Q4</c:v>
              </c:pt>
              <c:pt idx="76">
                <c:v>22:Q1</c:v>
              </c:pt>
              <c:pt idx="77">
                <c:v>22:Q2</c:v>
              </c:pt>
              <c:pt idx="78">
                <c:v>22:Q3</c:v>
              </c:pt>
              <c:pt idx="79">
                <c:v>22:Q4</c:v>
              </c:pt>
              <c:pt idx="80">
                <c:v>23:Q1</c:v>
              </c:pt>
              <c:pt idx="81">
                <c:v>23:Q2</c:v>
              </c:pt>
              <c:pt idx="82">
                <c:v>23:Q3</c:v>
              </c:pt>
              <c:pt idx="83">
                <c:v>23:Q4</c:v>
              </c:pt>
            </c:strLit>
          </c:cat>
          <c:val>
            <c:numLit>
              <c:formatCode>0.00</c:formatCode>
              <c:ptCount val="84"/>
              <c:pt idx="0">
                <c:v>2.9429599387259455</c:v>
              </c:pt>
              <c:pt idx="1">
                <c:v>2.6773400416703006</c:v>
              </c:pt>
              <c:pt idx="2">
                <c:v>2.5258120567882227</c:v>
              </c:pt>
              <c:pt idx="3">
                <c:v>2.0254662065177018</c:v>
              </c:pt>
              <c:pt idx="4">
                <c:v>1.9335568214044327</c:v>
              </c:pt>
              <c:pt idx="5">
                <c:v>1.9828834615013859</c:v>
              </c:pt>
              <c:pt idx="6">
                <c:v>1.8444282291471936</c:v>
              </c:pt>
              <c:pt idx="7">
                <c:v>2.0757118039214393</c:v>
              </c:pt>
              <c:pt idx="8">
                <c:v>2.1422593719946206</c:v>
              </c:pt>
              <c:pt idx="9">
                <c:v>2.0398193815050036</c:v>
              </c:pt>
              <c:pt idx="10">
                <c:v>2.0250021792943644</c:v>
              </c:pt>
              <c:pt idx="11">
                <c:v>1.8388907109414165</c:v>
              </c:pt>
              <c:pt idx="12">
                <c:v>1.9342817659490343</c:v>
              </c:pt>
              <c:pt idx="13">
                <c:v>2.3389576248563584</c:v>
              </c:pt>
              <c:pt idx="14">
                <c:v>2.636941048903136</c:v>
              </c:pt>
              <c:pt idx="15">
                <c:v>2.851751130788085</c:v>
              </c:pt>
              <c:pt idx="16">
                <c:v>3.2317907345773342</c:v>
              </c:pt>
              <c:pt idx="17">
                <c:v>3.3044370489355512</c:v>
              </c:pt>
              <c:pt idx="18">
                <c:v>3.6266597984655822</c:v>
              </c:pt>
              <c:pt idx="19">
                <c:v>4.3030888487626342</c:v>
              </c:pt>
              <c:pt idx="20">
                <c:v>4.8665422267876828</c:v>
              </c:pt>
              <c:pt idx="21">
                <c:v>5.6659262249004891</c:v>
              </c:pt>
              <c:pt idx="22">
                <c:v>6.6383162690506721</c:v>
              </c:pt>
              <c:pt idx="23">
                <c:v>7.3243656625039026</c:v>
              </c:pt>
              <c:pt idx="24">
                <c:v>7.5340804728556563</c:v>
              </c:pt>
              <c:pt idx="25">
                <c:v>7.5805645562727983</c:v>
              </c:pt>
              <c:pt idx="26">
                <c:v>7.1234869469209388</c:v>
              </c:pt>
              <c:pt idx="27">
                <c:v>6.6039081103826041</c:v>
              </c:pt>
              <c:pt idx="28">
                <c:v>6.1426871128487575</c:v>
              </c:pt>
              <c:pt idx="29">
                <c:v>5.5923231807975213</c:v>
              </c:pt>
              <c:pt idx="30">
                <c:v>5.3299924837596757</c:v>
              </c:pt>
              <c:pt idx="31">
                <c:v>5.0559151823149504</c:v>
              </c:pt>
              <c:pt idx="32">
                <c:v>4.8243153462458412</c:v>
              </c:pt>
              <c:pt idx="33">
                <c:v>4.5562271993993058</c:v>
              </c:pt>
              <c:pt idx="34">
                <c:v>4.7564542977226401</c:v>
              </c:pt>
              <c:pt idx="35">
                <c:v>4.3914072521743543</c:v>
              </c:pt>
              <c:pt idx="36">
                <c:v>4.3450426573773662</c:v>
              </c:pt>
              <c:pt idx="37">
                <c:v>4.3101802372133209</c:v>
              </c:pt>
              <c:pt idx="38">
                <c:v>3.4179109612922423</c:v>
              </c:pt>
              <c:pt idx="39">
                <c:v>3.4810074884223372</c:v>
              </c:pt>
              <c:pt idx="40">
                <c:v>3.1069838096068074</c:v>
              </c:pt>
              <c:pt idx="41">
                <c:v>3.0505238897326508</c:v>
              </c:pt>
              <c:pt idx="42">
                <c:v>3.3701111927595804</c:v>
              </c:pt>
              <c:pt idx="43">
                <c:v>3.1810275450840981</c:v>
              </c:pt>
              <c:pt idx="44">
                <c:v>3.5715520856602714</c:v>
              </c:pt>
              <c:pt idx="45">
                <c:v>3.5243066416025064</c:v>
              </c:pt>
              <c:pt idx="46">
                <c:v>3.3377087061237112</c:v>
              </c:pt>
              <c:pt idx="47">
                <c:v>3.1784114384289559</c:v>
              </c:pt>
              <c:pt idx="48">
                <c:v>2.8100265538999802</c:v>
              </c:pt>
              <c:pt idx="49">
                <c:v>2.4393537613211467</c:v>
              </c:pt>
              <c:pt idx="50">
                <c:v>2.4215404083525329</c:v>
              </c:pt>
              <c:pt idx="51">
                <c:v>2.5778311875335684</c:v>
              </c:pt>
              <c:pt idx="52">
                <c:v>2.3862473141502747</c:v>
              </c:pt>
              <c:pt idx="53">
                <c:v>3.172222318827596</c:v>
              </c:pt>
              <c:pt idx="54">
                <c:v>2.9513823781754751</c:v>
              </c:pt>
              <c:pt idx="55">
                <c:v>2.7283622993076215</c:v>
              </c:pt>
              <c:pt idx="56">
                <c:v>2.5240854895226237</c:v>
              </c:pt>
              <c:pt idx="57">
                <c:v>1.75</c:v>
              </c:pt>
              <c:pt idx="58">
                <c:v>2.11</c:v>
              </c:pt>
              <c:pt idx="59">
                <c:v>2.0499999999999998</c:v>
              </c:pt>
              <c:pt idx="60">
                <c:v>2.2200000000000002</c:v>
              </c:pt>
              <c:pt idx="61">
                <c:v>2.2599999999999998</c:v>
              </c:pt>
              <c:pt idx="62">
                <c:v>1.77</c:v>
              </c:pt>
              <c:pt idx="63">
                <c:v>1.75</c:v>
              </c:pt>
              <c:pt idx="64">
                <c:v>1.89</c:v>
              </c:pt>
              <c:pt idx="65">
                <c:v>1.9</c:v>
              </c:pt>
              <c:pt idx="66">
                <c:v>2.1</c:v>
              </c:pt>
              <c:pt idx="67">
                <c:v>2.11</c:v>
              </c:pt>
              <c:pt idx="68">
                <c:v>2.02</c:v>
              </c:pt>
              <c:pt idx="69">
                <c:v>2.0299999999999998</c:v>
              </c:pt>
              <c:pt idx="70">
                <c:v>1.73</c:v>
              </c:pt>
              <c:pt idx="71">
                <c:v>1.61</c:v>
              </c:pt>
              <c:pt idx="72">
                <c:v>1.39</c:v>
              </c:pt>
              <c:pt idx="73">
                <c:v>1.1399999999999999</c:v>
              </c:pt>
              <c:pt idx="74">
                <c:v>1.42</c:v>
              </c:pt>
              <c:pt idx="75">
                <c:v>1.57</c:v>
              </c:pt>
              <c:pt idx="76">
                <c:v>1.65</c:v>
              </c:pt>
              <c:pt idx="77">
                <c:v>2.31</c:v>
              </c:pt>
              <c:pt idx="78">
                <c:v>2.04</c:v>
              </c:pt>
              <c:pt idx="79">
                <c:v>1.95</c:v>
              </c:pt>
              <c:pt idx="80">
                <c:v>1.94</c:v>
              </c:pt>
              <c:pt idx="81">
                <c:v>1.48</c:v>
              </c:pt>
              <c:pt idx="82">
                <c:v>1.8</c:v>
              </c:pt>
              <c:pt idx="83">
                <c:v>2.0099999999999998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0248-0A4F-8600-11CF85B4BD5E}"/>
            </c:ext>
          </c:extLst>
        </c:ser>
        <c:ser>
          <c:idx val="5"/>
          <c:order val="3"/>
          <c:tx>
            <c:v>STUDENT LOAN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84"/>
              <c:pt idx="0">
                <c:v>03:Q1</c:v>
              </c:pt>
              <c:pt idx="1">
                <c:v>03:Q2</c:v>
              </c:pt>
              <c:pt idx="2">
                <c:v>03:Q3</c:v>
              </c:pt>
              <c:pt idx="3">
                <c:v>03:Q4</c:v>
              </c:pt>
              <c:pt idx="4">
                <c:v>04:Q1</c:v>
              </c:pt>
              <c:pt idx="5">
                <c:v>04:Q2</c:v>
              </c:pt>
              <c:pt idx="6">
                <c:v>04:Q3</c:v>
              </c:pt>
              <c:pt idx="7">
                <c:v>04:Q4</c:v>
              </c:pt>
              <c:pt idx="8">
                <c:v>05:Q1</c:v>
              </c:pt>
              <c:pt idx="9">
                <c:v>05:Q2</c:v>
              </c:pt>
              <c:pt idx="10">
                <c:v>05:Q3</c:v>
              </c:pt>
              <c:pt idx="11">
                <c:v>05:Q4</c:v>
              </c:pt>
              <c:pt idx="12">
                <c:v>06:Q1</c:v>
              </c:pt>
              <c:pt idx="13">
                <c:v>06:Q2</c:v>
              </c:pt>
              <c:pt idx="14">
                <c:v>06:Q3</c:v>
              </c:pt>
              <c:pt idx="15">
                <c:v>06:Q4</c:v>
              </c:pt>
              <c:pt idx="16">
                <c:v>07:Q1</c:v>
              </c:pt>
              <c:pt idx="17">
                <c:v>07:Q2</c:v>
              </c:pt>
              <c:pt idx="18">
                <c:v>07:Q3</c:v>
              </c:pt>
              <c:pt idx="19">
                <c:v>07:Q4</c:v>
              </c:pt>
              <c:pt idx="20">
                <c:v>08:Q1</c:v>
              </c:pt>
              <c:pt idx="21">
                <c:v>08:Q2</c:v>
              </c:pt>
              <c:pt idx="22">
                <c:v>08:Q3</c:v>
              </c:pt>
              <c:pt idx="23">
                <c:v>08:Q4</c:v>
              </c:pt>
              <c:pt idx="24">
                <c:v>09:Q1</c:v>
              </c:pt>
              <c:pt idx="25">
                <c:v>09:Q2</c:v>
              </c:pt>
              <c:pt idx="26">
                <c:v>09:Q3</c:v>
              </c:pt>
              <c:pt idx="27">
                <c:v>09:Q4</c:v>
              </c:pt>
              <c:pt idx="28">
                <c:v>10:Q1</c:v>
              </c:pt>
              <c:pt idx="29">
                <c:v>10:Q2</c:v>
              </c:pt>
              <c:pt idx="30">
                <c:v>10:Q3</c:v>
              </c:pt>
              <c:pt idx="31">
                <c:v>10:Q4</c:v>
              </c:pt>
              <c:pt idx="32">
                <c:v>11:Q1</c:v>
              </c:pt>
              <c:pt idx="33">
                <c:v>11:Q2</c:v>
              </c:pt>
              <c:pt idx="34">
                <c:v>11:Q3</c:v>
              </c:pt>
              <c:pt idx="35">
                <c:v>11:Q4</c:v>
              </c:pt>
              <c:pt idx="36">
                <c:v>12:Q1</c:v>
              </c:pt>
              <c:pt idx="37">
                <c:v>12:Q2</c:v>
              </c:pt>
              <c:pt idx="38">
                <c:v>12:Q3</c:v>
              </c:pt>
              <c:pt idx="39">
                <c:v>12:Q4</c:v>
              </c:pt>
              <c:pt idx="40">
                <c:v>13:Q1</c:v>
              </c:pt>
              <c:pt idx="41">
                <c:v>13:Q2</c:v>
              </c:pt>
              <c:pt idx="42">
                <c:v>13:Q3</c:v>
              </c:pt>
              <c:pt idx="43">
                <c:v>13:Q4</c:v>
              </c:pt>
              <c:pt idx="44">
                <c:v>14:Q1</c:v>
              </c:pt>
              <c:pt idx="45">
                <c:v>14:Q2</c:v>
              </c:pt>
              <c:pt idx="46">
                <c:v>14:Q3</c:v>
              </c:pt>
              <c:pt idx="47">
                <c:v>14:Q4</c:v>
              </c:pt>
              <c:pt idx="48">
                <c:v>15:Q1</c:v>
              </c:pt>
              <c:pt idx="49">
                <c:v>15:Q2</c:v>
              </c:pt>
              <c:pt idx="50">
                <c:v>15:Q3</c:v>
              </c:pt>
              <c:pt idx="51">
                <c:v>15:Q4</c:v>
              </c:pt>
              <c:pt idx="52">
                <c:v>16:Q1</c:v>
              </c:pt>
              <c:pt idx="53">
                <c:v>16:Q2</c:v>
              </c:pt>
              <c:pt idx="54">
                <c:v>16:Q3</c:v>
              </c:pt>
              <c:pt idx="55">
                <c:v>16:Q4</c:v>
              </c:pt>
              <c:pt idx="56">
                <c:v>17:Q1</c:v>
              </c:pt>
              <c:pt idx="57">
                <c:v>17:Q2</c:v>
              </c:pt>
              <c:pt idx="58">
                <c:v>17:Q3</c:v>
              </c:pt>
              <c:pt idx="59">
                <c:v>17:Q4</c:v>
              </c:pt>
              <c:pt idx="60">
                <c:v>18:Q1</c:v>
              </c:pt>
              <c:pt idx="61">
                <c:v>18:Q2</c:v>
              </c:pt>
              <c:pt idx="62">
                <c:v>18:Q3</c:v>
              </c:pt>
              <c:pt idx="63">
                <c:v>18:Q4</c:v>
              </c:pt>
              <c:pt idx="64">
                <c:v>19:Q1</c:v>
              </c:pt>
              <c:pt idx="65">
                <c:v>19:Q2</c:v>
              </c:pt>
              <c:pt idx="66">
                <c:v>19:Q3</c:v>
              </c:pt>
              <c:pt idx="67">
                <c:v>19:Q4</c:v>
              </c:pt>
              <c:pt idx="68">
                <c:v>20:Q1</c:v>
              </c:pt>
              <c:pt idx="69">
                <c:v>20:Q2</c:v>
              </c:pt>
              <c:pt idx="70">
                <c:v>20:Q3</c:v>
              </c:pt>
              <c:pt idx="71">
                <c:v>20:Q4</c:v>
              </c:pt>
              <c:pt idx="72">
                <c:v>21:Q1</c:v>
              </c:pt>
              <c:pt idx="73">
                <c:v>21:Q2</c:v>
              </c:pt>
              <c:pt idx="74">
                <c:v>21:Q3</c:v>
              </c:pt>
              <c:pt idx="75">
                <c:v>21:Q4</c:v>
              </c:pt>
              <c:pt idx="76">
                <c:v>22:Q1</c:v>
              </c:pt>
              <c:pt idx="77">
                <c:v>22:Q2</c:v>
              </c:pt>
              <c:pt idx="78">
                <c:v>22:Q3</c:v>
              </c:pt>
              <c:pt idx="79">
                <c:v>22:Q4</c:v>
              </c:pt>
              <c:pt idx="80">
                <c:v>23:Q1</c:v>
              </c:pt>
              <c:pt idx="81">
                <c:v>23:Q2</c:v>
              </c:pt>
              <c:pt idx="82">
                <c:v>23:Q3</c:v>
              </c:pt>
              <c:pt idx="83">
                <c:v>23:Q4</c:v>
              </c:pt>
            </c:strLit>
          </c:cat>
          <c:val>
            <c:numLit>
              <c:formatCode>General</c:formatCode>
              <c:ptCount val="84"/>
              <c:pt idx="4" formatCode="0.00">
                <c:v>7.6096229472028263</c:v>
              </c:pt>
              <c:pt idx="5" formatCode="0.00">
                <c:v>7.2001247393175216</c:v>
              </c:pt>
              <c:pt idx="6" formatCode="0.00">
                <c:v>7.2787659305434387</c:v>
              </c:pt>
              <c:pt idx="7" formatCode="0.00">
                <c:v>7.6101901766547035</c:v>
              </c:pt>
              <c:pt idx="8" formatCode="0.00">
                <c:v>8.171659839377325</c:v>
              </c:pt>
              <c:pt idx="9" formatCode="0.00">
                <c:v>8.4711330340978055</c:v>
              </c:pt>
              <c:pt idx="10" formatCode="0.00">
                <c:v>9.0546483489021163</c:v>
              </c:pt>
              <c:pt idx="11" formatCode="0.00">
                <c:v>8.8794802393340131</c:v>
              </c:pt>
              <c:pt idx="12" formatCode="0.00">
                <c:v>8.8188920674501965</c:v>
              </c:pt>
              <c:pt idx="13" formatCode="0.00">
                <c:v>9.159497462387062</c:v>
              </c:pt>
              <c:pt idx="14" formatCode="0.00">
                <c:v>9.224775304077264</c:v>
              </c:pt>
              <c:pt idx="15" formatCode="0.00">
                <c:v>9.7503982329287275</c:v>
              </c:pt>
              <c:pt idx="16" formatCode="0.00">
                <c:v>9.8712304961136024</c:v>
              </c:pt>
              <c:pt idx="17" formatCode="0.00">
                <c:v>9.999351006122712</c:v>
              </c:pt>
              <c:pt idx="18" formatCode="0.00">
                <c:v>9.8170263706586969</c:v>
              </c:pt>
              <c:pt idx="19" formatCode="0.00">
                <c:v>9.8155354408815931</c:v>
              </c:pt>
              <c:pt idx="20" formatCode="0.00">
                <c:v>9.8465304159105873</c:v>
              </c:pt>
              <c:pt idx="21" formatCode="0.00">
                <c:v>9.28342530186465</c:v>
              </c:pt>
              <c:pt idx="22" formatCode="0.00">
                <c:v>9.5456742666494954</c:v>
              </c:pt>
              <c:pt idx="23" formatCode="0.00">
                <c:v>9.3811806329174612</c:v>
              </c:pt>
              <c:pt idx="24" formatCode="0.00">
                <c:v>9.3438060611391407</c:v>
              </c:pt>
              <c:pt idx="25" formatCode="0.00">
                <c:v>9.785744340806982</c:v>
              </c:pt>
              <c:pt idx="26" formatCode="0.00">
                <c:v>9.7091491726486936</c:v>
              </c:pt>
              <c:pt idx="27" formatCode="0.00">
                <c:v>10.17836554293763</c:v>
              </c:pt>
              <c:pt idx="28" formatCode="0.00">
                <c:v>10.360910466870941</c:v>
              </c:pt>
              <c:pt idx="29" formatCode="0.00">
                <c:v>10.69964202419504</c:v>
              </c:pt>
              <c:pt idx="30" formatCode="0.00">
                <c:v>10.851896980739088</c:v>
              </c:pt>
              <c:pt idx="31" formatCode="0.00">
                <c:v>10.451633113907683</c:v>
              </c:pt>
              <c:pt idx="32" formatCode="0.00">
                <c:v>10.581053301643463</c:v>
              </c:pt>
              <c:pt idx="33" formatCode="0.00">
                <c:v>10.345761579814821</c:v>
              </c:pt>
              <c:pt idx="34" formatCode="0.00">
                <c:v>10.603739889695877</c:v>
              </c:pt>
              <c:pt idx="35" formatCode="0.00">
                <c:v>10.643994624301031</c:v>
              </c:pt>
              <c:pt idx="36" formatCode="0.00">
                <c:v>10.355376034592108</c:v>
              </c:pt>
              <c:pt idx="37" formatCode="0.00">
                <c:v>10.911786875229899</c:v>
              </c:pt>
              <c:pt idx="38" formatCode="0.00">
                <c:v>11.118941249179938</c:v>
              </c:pt>
              <c:pt idx="39" formatCode="0.00">
                <c:v>11.389965672177958</c:v>
              </c:pt>
              <c:pt idx="40" formatCode="0.00">
                <c:v>11.623737171499553</c:v>
              </c:pt>
              <c:pt idx="41" formatCode="0.00">
                <c:v>11.085593425904182</c:v>
              </c:pt>
              <c:pt idx="42" formatCode="0.00">
                <c:v>11.010928327131079</c:v>
              </c:pt>
              <c:pt idx="43" formatCode="0.00">
                <c:v>11.329315939043488</c:v>
              </c:pt>
              <c:pt idx="44" formatCode="0.00">
                <c:v>11.465638120737159</c:v>
              </c:pt>
              <c:pt idx="45" formatCode="0.00">
                <c:v>11.582798439045444</c:v>
              </c:pt>
              <c:pt idx="46" formatCode="0.00">
                <c:v>11.498868891508538</c:v>
              </c:pt>
              <c:pt idx="47" formatCode="0.00">
                <c:v>11.123268103970174</c:v>
              </c:pt>
              <c:pt idx="48" formatCode="0.00">
                <c:v>10.810517733243968</c:v>
              </c:pt>
              <c:pt idx="49" formatCode="0.00">
                <c:v>10.741010414672678</c:v>
              </c:pt>
              <c:pt idx="50" formatCode="0.00">
                <c:v>10.466164024756168</c:v>
              </c:pt>
              <c:pt idx="51" formatCode="0.00">
                <c:v>10.461616654077869</c:v>
              </c:pt>
              <c:pt idx="52" formatCode="0.00">
                <c:v>10.163265847301975</c:v>
              </c:pt>
              <c:pt idx="53" formatCode="0.00">
                <c:v>9.8775270544943012</c:v>
              </c:pt>
              <c:pt idx="54" formatCode="0.00">
                <c:v>9.8823541277621914</c:v>
              </c:pt>
              <c:pt idx="55" formatCode="0.00">
                <c:v>9.7982165716931409</c:v>
              </c:pt>
              <c:pt idx="56" formatCode="0.00">
                <c:v>9.9980488104571386</c:v>
              </c:pt>
              <c:pt idx="57" formatCode="0.00">
                <c:v>10.130000000000001</c:v>
              </c:pt>
              <c:pt idx="58" formatCode="0.00">
                <c:v>10.02</c:v>
              </c:pt>
              <c:pt idx="59" formatCode="0.00">
                <c:v>9.6099996566772461</c:v>
              </c:pt>
              <c:pt idx="60" formatCode="0.00">
                <c:v>9.18</c:v>
              </c:pt>
              <c:pt idx="61" formatCode="0.00">
                <c:v>8.84</c:v>
              </c:pt>
              <c:pt idx="62" formatCode="0.00">
                <c:v>9.2100000000000009</c:v>
              </c:pt>
              <c:pt idx="63" formatCode="0.00">
                <c:v>9.08</c:v>
              </c:pt>
              <c:pt idx="64" formatCode="0.00">
                <c:v>9.5399999999999991</c:v>
              </c:pt>
              <c:pt idx="65" formatCode="0.00">
                <c:v>10.01</c:v>
              </c:pt>
              <c:pt idx="66" formatCode="0.00">
                <c:v>9.44</c:v>
              </c:pt>
              <c:pt idx="67" formatCode="0.00">
                <c:v>9.44</c:v>
              </c:pt>
              <c:pt idx="68" formatCode="0.00">
                <c:v>9.0500000000000007</c:v>
              </c:pt>
              <c:pt idx="69" formatCode="0.00">
                <c:v>6.63</c:v>
              </c:pt>
              <c:pt idx="70" formatCode="0.00">
                <c:v>4.54</c:v>
              </c:pt>
              <c:pt idx="71" formatCode="0.00">
                <c:v>2.91</c:v>
              </c:pt>
              <c:pt idx="72" formatCode="0.00">
                <c:v>1.18</c:v>
              </c:pt>
              <c:pt idx="73" formatCode="0.00">
                <c:v>1.2</c:v>
              </c:pt>
              <c:pt idx="74" formatCode="0.00">
                <c:v>1.25</c:v>
              </c:pt>
              <c:pt idx="75" formatCode="0.00">
                <c:v>1.0900000000000001</c:v>
              </c:pt>
              <c:pt idx="76" formatCode="0.00">
                <c:v>1.05</c:v>
              </c:pt>
              <c:pt idx="77" formatCode="0.00">
                <c:v>1.1299999999999999</c:v>
              </c:pt>
              <c:pt idx="78" formatCode="0.00">
                <c:v>1.17</c:v>
              </c:pt>
              <c:pt idx="79" formatCode="0.00">
                <c:v>1.18</c:v>
              </c:pt>
              <c:pt idx="80" formatCode="0.00">
                <c:v>1.06</c:v>
              </c:pt>
              <c:pt idx="81" formatCode="0.00">
                <c:v>1.01</c:v>
              </c:pt>
              <c:pt idx="82" formatCode="0.00">
                <c:v>0.92</c:v>
              </c:pt>
              <c:pt idx="83" formatCode="0.00">
                <c:v>0.95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0248-0A4F-8600-11CF85B4BD5E}"/>
            </c:ext>
          </c:extLst>
        </c:ser>
        <c:ser>
          <c:idx val="1"/>
          <c:order val="4"/>
          <c:tx>
            <c:v>AUTO</c:v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Lit>
              <c:ptCount val="84"/>
              <c:pt idx="0">
                <c:v>03:Q1</c:v>
              </c:pt>
              <c:pt idx="1">
                <c:v>03:Q2</c:v>
              </c:pt>
              <c:pt idx="2">
                <c:v>03:Q3</c:v>
              </c:pt>
              <c:pt idx="3">
                <c:v>03:Q4</c:v>
              </c:pt>
              <c:pt idx="4">
                <c:v>04:Q1</c:v>
              </c:pt>
              <c:pt idx="5">
                <c:v>04:Q2</c:v>
              </c:pt>
              <c:pt idx="6">
                <c:v>04:Q3</c:v>
              </c:pt>
              <c:pt idx="7">
                <c:v>04:Q4</c:v>
              </c:pt>
              <c:pt idx="8">
                <c:v>05:Q1</c:v>
              </c:pt>
              <c:pt idx="9">
                <c:v>05:Q2</c:v>
              </c:pt>
              <c:pt idx="10">
                <c:v>05:Q3</c:v>
              </c:pt>
              <c:pt idx="11">
                <c:v>05:Q4</c:v>
              </c:pt>
              <c:pt idx="12">
                <c:v>06:Q1</c:v>
              </c:pt>
              <c:pt idx="13">
                <c:v>06:Q2</c:v>
              </c:pt>
              <c:pt idx="14">
                <c:v>06:Q3</c:v>
              </c:pt>
              <c:pt idx="15">
                <c:v>06:Q4</c:v>
              </c:pt>
              <c:pt idx="16">
                <c:v>07:Q1</c:v>
              </c:pt>
              <c:pt idx="17">
                <c:v>07:Q2</c:v>
              </c:pt>
              <c:pt idx="18">
                <c:v>07:Q3</c:v>
              </c:pt>
              <c:pt idx="19">
                <c:v>07:Q4</c:v>
              </c:pt>
              <c:pt idx="20">
                <c:v>08:Q1</c:v>
              </c:pt>
              <c:pt idx="21">
                <c:v>08:Q2</c:v>
              </c:pt>
              <c:pt idx="22">
                <c:v>08:Q3</c:v>
              </c:pt>
              <c:pt idx="23">
                <c:v>08:Q4</c:v>
              </c:pt>
              <c:pt idx="24">
                <c:v>09:Q1</c:v>
              </c:pt>
              <c:pt idx="25">
                <c:v>09:Q2</c:v>
              </c:pt>
              <c:pt idx="26">
                <c:v>09:Q3</c:v>
              </c:pt>
              <c:pt idx="27">
                <c:v>09:Q4</c:v>
              </c:pt>
              <c:pt idx="28">
                <c:v>10:Q1</c:v>
              </c:pt>
              <c:pt idx="29">
                <c:v>10:Q2</c:v>
              </c:pt>
              <c:pt idx="30">
                <c:v>10:Q3</c:v>
              </c:pt>
              <c:pt idx="31">
                <c:v>10:Q4</c:v>
              </c:pt>
              <c:pt idx="32">
                <c:v>11:Q1</c:v>
              </c:pt>
              <c:pt idx="33">
                <c:v>11:Q2</c:v>
              </c:pt>
              <c:pt idx="34">
                <c:v>11:Q3</c:v>
              </c:pt>
              <c:pt idx="35">
                <c:v>11:Q4</c:v>
              </c:pt>
              <c:pt idx="36">
                <c:v>12:Q1</c:v>
              </c:pt>
              <c:pt idx="37">
                <c:v>12:Q2</c:v>
              </c:pt>
              <c:pt idx="38">
                <c:v>12:Q3</c:v>
              </c:pt>
              <c:pt idx="39">
                <c:v>12:Q4</c:v>
              </c:pt>
              <c:pt idx="40">
                <c:v>13:Q1</c:v>
              </c:pt>
              <c:pt idx="41">
                <c:v>13:Q2</c:v>
              </c:pt>
              <c:pt idx="42">
                <c:v>13:Q3</c:v>
              </c:pt>
              <c:pt idx="43">
                <c:v>13:Q4</c:v>
              </c:pt>
              <c:pt idx="44">
                <c:v>14:Q1</c:v>
              </c:pt>
              <c:pt idx="45">
                <c:v>14:Q2</c:v>
              </c:pt>
              <c:pt idx="46">
                <c:v>14:Q3</c:v>
              </c:pt>
              <c:pt idx="47">
                <c:v>14:Q4</c:v>
              </c:pt>
              <c:pt idx="48">
                <c:v>15:Q1</c:v>
              </c:pt>
              <c:pt idx="49">
                <c:v>15:Q2</c:v>
              </c:pt>
              <c:pt idx="50">
                <c:v>15:Q3</c:v>
              </c:pt>
              <c:pt idx="51">
                <c:v>15:Q4</c:v>
              </c:pt>
              <c:pt idx="52">
                <c:v>16:Q1</c:v>
              </c:pt>
              <c:pt idx="53">
                <c:v>16:Q2</c:v>
              </c:pt>
              <c:pt idx="54">
                <c:v>16:Q3</c:v>
              </c:pt>
              <c:pt idx="55">
                <c:v>16:Q4</c:v>
              </c:pt>
              <c:pt idx="56">
                <c:v>17:Q1</c:v>
              </c:pt>
              <c:pt idx="57">
                <c:v>17:Q2</c:v>
              </c:pt>
              <c:pt idx="58">
                <c:v>17:Q3</c:v>
              </c:pt>
              <c:pt idx="59">
                <c:v>17:Q4</c:v>
              </c:pt>
              <c:pt idx="60">
                <c:v>18:Q1</c:v>
              </c:pt>
              <c:pt idx="61">
                <c:v>18:Q2</c:v>
              </c:pt>
              <c:pt idx="62">
                <c:v>18:Q3</c:v>
              </c:pt>
              <c:pt idx="63">
                <c:v>18:Q4</c:v>
              </c:pt>
              <c:pt idx="64">
                <c:v>19:Q1</c:v>
              </c:pt>
              <c:pt idx="65">
                <c:v>19:Q2</c:v>
              </c:pt>
              <c:pt idx="66">
                <c:v>19:Q3</c:v>
              </c:pt>
              <c:pt idx="67">
                <c:v>19:Q4</c:v>
              </c:pt>
              <c:pt idx="68">
                <c:v>20:Q1</c:v>
              </c:pt>
              <c:pt idx="69">
                <c:v>20:Q2</c:v>
              </c:pt>
              <c:pt idx="70">
                <c:v>20:Q3</c:v>
              </c:pt>
              <c:pt idx="71">
                <c:v>20:Q4</c:v>
              </c:pt>
              <c:pt idx="72">
                <c:v>21:Q1</c:v>
              </c:pt>
              <c:pt idx="73">
                <c:v>21:Q2</c:v>
              </c:pt>
              <c:pt idx="74">
                <c:v>21:Q3</c:v>
              </c:pt>
              <c:pt idx="75">
                <c:v>21:Q4</c:v>
              </c:pt>
              <c:pt idx="76">
                <c:v>22:Q1</c:v>
              </c:pt>
              <c:pt idx="77">
                <c:v>22:Q2</c:v>
              </c:pt>
              <c:pt idx="78">
                <c:v>22:Q3</c:v>
              </c:pt>
              <c:pt idx="79">
                <c:v>22:Q4</c:v>
              </c:pt>
              <c:pt idx="80">
                <c:v>23:Q1</c:v>
              </c:pt>
              <c:pt idx="81">
                <c:v>23:Q2</c:v>
              </c:pt>
              <c:pt idx="82">
                <c:v>23:Q3</c:v>
              </c:pt>
              <c:pt idx="83">
                <c:v>23:Q4</c:v>
              </c:pt>
            </c:strLit>
          </c:cat>
          <c:val>
            <c:numLit>
              <c:formatCode>0.00</c:formatCode>
              <c:ptCount val="84"/>
              <c:pt idx="0">
                <c:v>8.570161563956189</c:v>
              </c:pt>
              <c:pt idx="1">
                <c:v>8.4974268718194566</c:v>
              </c:pt>
              <c:pt idx="2">
                <c:v>8.033500798059535</c:v>
              </c:pt>
              <c:pt idx="3">
                <c:v>7.7920189773094233</c:v>
              </c:pt>
              <c:pt idx="4">
                <c:v>7.4183132824098648</c:v>
              </c:pt>
              <c:pt idx="5">
                <c:v>7.2941364633025945</c:v>
              </c:pt>
              <c:pt idx="6">
                <c:v>7.1896072671723568</c:v>
              </c:pt>
              <c:pt idx="7">
                <c:v>6.9792120279026957</c:v>
              </c:pt>
              <c:pt idx="8">
                <c:v>6.7806228236511892</c:v>
              </c:pt>
              <c:pt idx="9">
                <c:v>6.6862323713176766</c:v>
              </c:pt>
              <c:pt idx="10">
                <c:v>7.1308896505492978</c:v>
              </c:pt>
              <c:pt idx="11">
                <c:v>7.3408083830782163</c:v>
              </c:pt>
              <c:pt idx="12">
                <c:v>7.6622427538583713</c:v>
              </c:pt>
              <c:pt idx="13">
                <c:v>8.2123770631747863</c:v>
              </c:pt>
              <c:pt idx="14">
                <c:v>8.3177176507215336</c:v>
              </c:pt>
              <c:pt idx="15">
                <c:v>8.6945819132572399</c:v>
              </c:pt>
              <c:pt idx="16">
                <c:v>8.7558082562643307</c:v>
              </c:pt>
              <c:pt idx="17">
                <c:v>8.8405695881707373</c:v>
              </c:pt>
              <c:pt idx="18">
                <c:v>9.1284576632444026</c:v>
              </c:pt>
              <c:pt idx="19">
                <c:v>9.4053500954011611</c:v>
              </c:pt>
              <c:pt idx="20">
                <c:v>9.7253700310821056</c:v>
              </c:pt>
              <c:pt idx="21">
                <c:v>9.9428896953473451</c:v>
              </c:pt>
              <c:pt idx="22">
                <c:v>10.175367905967985</c:v>
              </c:pt>
              <c:pt idx="23">
                <c:v>10.468382576700858</c:v>
              </c:pt>
              <c:pt idx="24">
                <c:v>10.615868078360812</c:v>
              </c:pt>
              <c:pt idx="25">
                <c:v>10.850396839167162</c:v>
              </c:pt>
              <c:pt idx="26">
                <c:v>10.795294214476684</c:v>
              </c:pt>
              <c:pt idx="27">
                <c:v>10.461105423505634</c:v>
              </c:pt>
              <c:pt idx="28">
                <c:v>10.220766874988557</c:v>
              </c:pt>
              <c:pt idx="29">
                <c:v>9.5526152634774562</c:v>
              </c:pt>
              <c:pt idx="30">
                <c:v>8.7358433696129794</c:v>
              </c:pt>
              <c:pt idx="31">
                <c:v>8.1964718011045221</c:v>
              </c:pt>
              <c:pt idx="32">
                <c:v>7.6266979800144101</c:v>
              </c:pt>
              <c:pt idx="33">
                <c:v>7.0533998505868016</c:v>
              </c:pt>
              <c:pt idx="34">
                <c:v>7.0256690880692112</c:v>
              </c:pt>
              <c:pt idx="35">
                <c:v>6.7703482522748226</c:v>
              </c:pt>
              <c:pt idx="36">
                <c:v>6.6658445145001393</c:v>
              </c:pt>
              <c:pt idx="37">
                <c:v>6.7332291068493211</c:v>
              </c:pt>
              <c:pt idx="38">
                <c:v>6.4112597661988016</c:v>
              </c:pt>
              <c:pt idx="39">
                <c:v>6.3767053841482904</c:v>
              </c:pt>
              <c:pt idx="40">
                <c:v>6.6154339673164158</c:v>
              </c:pt>
              <c:pt idx="41">
                <c:v>6.6491718483992521</c:v>
              </c:pt>
              <c:pt idx="42">
                <c:v>6.7867673069959711</c:v>
              </c:pt>
              <c:pt idx="43">
                <c:v>6.8504040781177498</c:v>
              </c:pt>
              <c:pt idx="44">
                <c:v>6.8595685230497496</c:v>
              </c:pt>
              <c:pt idx="45">
                <c:v>6.9118426671934685</c:v>
              </c:pt>
              <c:pt idx="46">
                <c:v>7.0958065285832221</c:v>
              </c:pt>
              <c:pt idx="47">
                <c:v>7.1549506065083772</c:v>
              </c:pt>
              <c:pt idx="48">
                <c:v>6.9297645375764549</c:v>
              </c:pt>
              <c:pt idx="49">
                <c:v>7.1146355035936821</c:v>
              </c:pt>
              <c:pt idx="50">
                <c:v>7.0548434080445031</c:v>
              </c:pt>
              <c:pt idx="51">
                <c:v>7.1307535423002282</c:v>
              </c:pt>
              <c:pt idx="52">
                <c:v>7.2682832007076872</c:v>
              </c:pt>
              <c:pt idx="53">
                <c:v>7.2762324065359536</c:v>
              </c:pt>
              <c:pt idx="54">
                <c:v>7.3534191429864491</c:v>
              </c:pt>
              <c:pt idx="55">
                <c:v>7.461240895358201</c:v>
              </c:pt>
              <c:pt idx="56">
                <c:v>7.3480373381999211</c:v>
              </c:pt>
              <c:pt idx="57">
                <c:v>7.45</c:v>
              </c:pt>
              <c:pt idx="58">
                <c:v>7.39</c:v>
              </c:pt>
              <c:pt idx="59">
                <c:v>7.21</c:v>
              </c:pt>
              <c:pt idx="60">
                <c:v>7.28</c:v>
              </c:pt>
              <c:pt idx="61">
                <c:v>7.15</c:v>
              </c:pt>
              <c:pt idx="62">
                <c:v>7.05</c:v>
              </c:pt>
              <c:pt idx="63">
                <c:v>7.09</c:v>
              </c:pt>
              <c:pt idx="64">
                <c:v>7.07</c:v>
              </c:pt>
              <c:pt idx="65">
                <c:v>6.93</c:v>
              </c:pt>
              <c:pt idx="66">
                <c:v>6.96</c:v>
              </c:pt>
              <c:pt idx="67">
                <c:v>6.91</c:v>
              </c:pt>
              <c:pt idx="68">
                <c:v>6.89</c:v>
              </c:pt>
              <c:pt idx="69">
                <c:v>6.29</c:v>
              </c:pt>
              <c:pt idx="70">
                <c:v>5.79</c:v>
              </c:pt>
              <c:pt idx="71">
                <c:v>5.45</c:v>
              </c:pt>
              <c:pt idx="72">
                <c:v>5.16</c:v>
              </c:pt>
              <c:pt idx="73">
                <c:v>5.08</c:v>
              </c:pt>
              <c:pt idx="74">
                <c:v>5</c:v>
              </c:pt>
              <c:pt idx="75">
                <c:v>4.96</c:v>
              </c:pt>
              <c:pt idx="76">
                <c:v>5.0999999999999996</c:v>
              </c:pt>
              <c:pt idx="77">
                <c:v>5.64</c:v>
              </c:pt>
              <c:pt idx="78">
                <c:v>6.21</c:v>
              </c:pt>
              <c:pt idx="79">
                <c:v>6.64</c:v>
              </c:pt>
              <c:pt idx="80">
                <c:v>6.88</c:v>
              </c:pt>
              <c:pt idx="81">
                <c:v>7.28</c:v>
              </c:pt>
              <c:pt idx="82">
                <c:v>7.39</c:v>
              </c:pt>
              <c:pt idx="83">
                <c:v>7.69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0248-0A4F-8600-11CF85B4B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618240"/>
        <c:axId val="506619776"/>
      </c:lineChart>
      <c:lineChart>
        <c:grouping val="standard"/>
        <c:varyColors val="0"/>
        <c:ser>
          <c:idx val="3"/>
          <c:order val="0"/>
          <c:tx>
            <c:v>MORTGAGE</c:v>
          </c:tx>
          <c:spPr>
            <a:ln w="50800">
              <a:solidFill>
                <a:srgbClr val="DAB014"/>
              </a:solidFill>
            </a:ln>
          </c:spPr>
          <c:marker>
            <c:symbol val="none"/>
          </c:marker>
          <c:cat>
            <c:strRef>
              <c:f>'Page 13 Data'!$A$6:$A$89</c:f>
              <c:strCache>
                <c:ptCount val="84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  <c:pt idx="58">
                  <c:v>17:Q3</c:v>
                </c:pt>
                <c:pt idx="59">
                  <c:v>17:Q4</c:v>
                </c:pt>
                <c:pt idx="60">
                  <c:v>18:Q1</c:v>
                </c:pt>
                <c:pt idx="61">
                  <c:v>18:Q2</c:v>
                </c:pt>
                <c:pt idx="62">
                  <c:v>18:Q3</c:v>
                </c:pt>
                <c:pt idx="63">
                  <c:v>18:Q4</c:v>
                </c:pt>
                <c:pt idx="64">
                  <c:v>19:Q1</c:v>
                </c:pt>
                <c:pt idx="65">
                  <c:v>19:Q2</c:v>
                </c:pt>
                <c:pt idx="66">
                  <c:v>19:Q3</c:v>
                </c:pt>
                <c:pt idx="67">
                  <c:v>19:Q4</c:v>
                </c:pt>
                <c:pt idx="68">
                  <c:v>20:Q1</c:v>
                </c:pt>
                <c:pt idx="69">
                  <c:v>20:Q2</c:v>
                </c:pt>
                <c:pt idx="70">
                  <c:v>20:Q3</c:v>
                </c:pt>
                <c:pt idx="71">
                  <c:v>20:Q4</c:v>
                </c:pt>
                <c:pt idx="72">
                  <c:v>21:Q1</c:v>
                </c:pt>
                <c:pt idx="73">
                  <c:v>21:Q2</c:v>
                </c:pt>
                <c:pt idx="74">
                  <c:v>21:Q3</c:v>
                </c:pt>
                <c:pt idx="75">
                  <c:v>21:Q4</c:v>
                </c:pt>
                <c:pt idx="76">
                  <c:v>22:Q1</c:v>
                </c:pt>
                <c:pt idx="77">
                  <c:v>22:Q2</c:v>
                </c:pt>
                <c:pt idx="78">
                  <c:v>22:Q3</c:v>
                </c:pt>
                <c:pt idx="79">
                  <c:v>22:Q4</c:v>
                </c:pt>
                <c:pt idx="80">
                  <c:v>23:Q1</c:v>
                </c:pt>
                <c:pt idx="81">
                  <c:v>23:Q2</c:v>
                </c:pt>
                <c:pt idx="82">
                  <c:v>23:Q3</c:v>
                </c:pt>
                <c:pt idx="83">
                  <c:v>23:Q4</c:v>
                </c:pt>
              </c:strCache>
            </c:strRef>
          </c:cat>
          <c:val>
            <c:numLit>
              <c:formatCode>0.00</c:formatCode>
              <c:ptCount val="84"/>
              <c:pt idx="0">
                <c:v>5.3833735911240304</c:v>
              </c:pt>
              <c:pt idx="1">
                <c:v>5.5430651212499713</c:v>
              </c:pt>
              <c:pt idx="2">
                <c:v>5.2720007867957337</c:v>
              </c:pt>
              <c:pt idx="3">
                <c:v>5.2700553816695415</c:v>
              </c:pt>
              <c:pt idx="4">
                <c:v>5.0531026487754955</c:v>
              </c:pt>
              <c:pt idx="5">
                <c:v>5.0717742615647543</c:v>
              </c:pt>
              <c:pt idx="6">
                <c:v>4.9984348951447046</c:v>
              </c:pt>
              <c:pt idx="7">
                <c:v>4.8774859222912115</c:v>
              </c:pt>
              <c:pt idx="8">
                <c:v>4.7476642063700423</c:v>
              </c:pt>
              <c:pt idx="9">
                <c:v>4.6392976631605078</c:v>
              </c:pt>
              <c:pt idx="10">
                <c:v>4.6868940667569108</c:v>
              </c:pt>
              <c:pt idx="11">
                <c:v>4.6789383806848708</c:v>
              </c:pt>
              <c:pt idx="12">
                <c:v>4.7349219931251758</c:v>
              </c:pt>
              <c:pt idx="13">
                <c:v>4.8478975324191476</c:v>
              </c:pt>
              <c:pt idx="14">
                <c:v>5.0330014604060542</c:v>
              </c:pt>
              <c:pt idx="15">
                <c:v>5.453066630733181</c:v>
              </c:pt>
              <c:pt idx="16">
                <c:v>5.9874752823613733</c:v>
              </c:pt>
              <c:pt idx="17">
                <c:v>6.4614472883939182</c:v>
              </c:pt>
              <c:pt idx="18">
                <c:v>7.0888347479535057</c:v>
              </c:pt>
              <c:pt idx="19">
                <c:v>7.9864692574091647</c:v>
              </c:pt>
              <c:pt idx="20">
                <c:v>8.7155343785110855</c:v>
              </c:pt>
              <c:pt idx="21">
                <c:v>9.4984578143691287</c:v>
              </c:pt>
              <c:pt idx="22">
                <c:v>10.258324215261711</c:v>
              </c:pt>
              <c:pt idx="23">
                <c:v>11.208118063484449</c:v>
              </c:pt>
              <c:pt idx="24">
                <c:v>11.938152688541665</c:v>
              </c:pt>
              <c:pt idx="25">
                <c:v>12.398932021779407</c:v>
              </c:pt>
              <c:pt idx="26">
                <c:v>12.444504191284301</c:v>
              </c:pt>
              <c:pt idx="27">
                <c:v>11.663248317130313</c:v>
              </c:pt>
              <c:pt idx="28">
                <c:v>11.057883300667175</c:v>
              </c:pt>
              <c:pt idx="29">
                <c:v>10.315678897819364</c:v>
              </c:pt>
              <c:pt idx="30">
                <c:v>9.7078111483671243</c:v>
              </c:pt>
              <c:pt idx="31">
                <c:v>9.0905652698982351</c:v>
              </c:pt>
              <c:pt idx="32">
                <c:v>8.6361700535799262</c:v>
              </c:pt>
              <c:pt idx="33">
                <c:v>8.213112600525653</c:v>
              </c:pt>
              <c:pt idx="34">
                <c:v>8.199086146852288</c:v>
              </c:pt>
              <c:pt idx="35">
                <c:v>8.0181866856061621</c:v>
              </c:pt>
              <c:pt idx="36">
                <c:v>7.5689249963847223</c:v>
              </c:pt>
              <c:pt idx="37">
                <c:v>7.3076706214294784</c:v>
              </c:pt>
              <c:pt idx="38">
                <c:v>6.6856675511119983</c:v>
              </c:pt>
              <c:pt idx="39">
                <c:v>6.2991134483256976</c:v>
              </c:pt>
              <c:pt idx="40">
                <c:v>6.0439327256638569</c:v>
              </c:pt>
              <c:pt idx="41">
                <c:v>5.7307164445767711</c:v>
              </c:pt>
              <c:pt idx="42">
                <c:v>5.4683129622570492</c:v>
              </c:pt>
              <c:pt idx="43">
                <c:v>5.2499263779662382</c:v>
              </c:pt>
              <c:pt idx="44">
                <c:v>4.9170749152293585</c:v>
              </c:pt>
              <c:pt idx="45">
                <c:v>4.648476406785802</c:v>
              </c:pt>
              <c:pt idx="46">
                <c:v>4.4827573284988</c:v>
              </c:pt>
              <c:pt idx="47">
                <c:v>4.2040427127913933</c:v>
              </c:pt>
              <c:pt idx="48">
                <c:v>4.0464319977911405</c:v>
              </c:pt>
              <c:pt idx="49">
                <c:v>4.0930865862055965</c:v>
              </c:pt>
              <c:pt idx="50">
                <c:v>3.9353890945602621</c:v>
              </c:pt>
              <c:pt idx="51">
                <c:v>3.8520270184677337</c:v>
              </c:pt>
              <c:pt idx="52">
                <c:v>3.7020264947375177</c:v>
              </c:pt>
              <c:pt idx="53">
                <c:v>3.4274665945088274</c:v>
              </c:pt>
              <c:pt idx="54">
                <c:v>3.431511944258149</c:v>
              </c:pt>
              <c:pt idx="55">
                <c:v>3.3848576121031004</c:v>
              </c:pt>
              <c:pt idx="56">
                <c:v>3.5140525728723282</c:v>
              </c:pt>
              <c:pt idx="57">
                <c:v>3.61</c:v>
              </c:pt>
              <c:pt idx="58">
                <c:v>3.46</c:v>
              </c:pt>
              <c:pt idx="59">
                <c:v>3.4</c:v>
              </c:pt>
              <c:pt idx="60">
                <c:v>3.38</c:v>
              </c:pt>
              <c:pt idx="61">
                <c:v>3.41</c:v>
              </c:pt>
              <c:pt idx="62">
                <c:v>3.56</c:v>
              </c:pt>
              <c:pt idx="63">
                <c:v>3.55</c:v>
              </c:pt>
              <c:pt idx="64">
                <c:v>3.5</c:v>
              </c:pt>
              <c:pt idx="65">
                <c:v>3.43</c:v>
              </c:pt>
              <c:pt idx="66">
                <c:v>3.42</c:v>
              </c:pt>
              <c:pt idx="67">
                <c:v>3.5</c:v>
              </c:pt>
              <c:pt idx="68">
                <c:v>3.48</c:v>
              </c:pt>
              <c:pt idx="69">
                <c:v>3.1</c:v>
              </c:pt>
              <c:pt idx="70">
                <c:v>2.54</c:v>
              </c:pt>
              <c:pt idx="71">
                <c:v>1.98</c:v>
              </c:pt>
              <c:pt idx="72">
                <c:v>1.59</c:v>
              </c:pt>
              <c:pt idx="73">
                <c:v>1.45</c:v>
              </c:pt>
              <c:pt idx="74">
                <c:v>1.39</c:v>
              </c:pt>
              <c:pt idx="75">
                <c:v>1.57</c:v>
              </c:pt>
              <c:pt idx="76">
                <c:v>1.66</c:v>
              </c:pt>
              <c:pt idx="77">
                <c:v>1.9</c:v>
              </c:pt>
              <c:pt idx="78">
                <c:v>2.1</c:v>
              </c:pt>
              <c:pt idx="79">
                <c:v>2.25</c:v>
              </c:pt>
              <c:pt idx="80">
                <c:v>2.4300000000000002</c:v>
              </c:pt>
              <c:pt idx="81">
                <c:v>2.56</c:v>
              </c:pt>
              <c:pt idx="82">
                <c:v>2.8</c:v>
              </c:pt>
              <c:pt idx="83">
                <c:v>2.99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0248-0A4F-8600-11CF85B4B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621312"/>
        <c:axId val="506635392"/>
      </c:lineChart>
      <c:catAx>
        <c:axId val="506618240"/>
        <c:scaling>
          <c:orientation val="minMax"/>
        </c:scaling>
        <c:delete val="0"/>
        <c:axPos val="b"/>
        <c:numFmt formatCode="[$-409]yy:\Q&quot;1&quot;;@" sourceLinked="0"/>
        <c:majorTickMark val="in"/>
        <c:minorTickMark val="none"/>
        <c:tickLblPos val="nextTo"/>
        <c:txPr>
          <a:bodyPr rot="-3000000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61977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506619776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ln w="9525">
            <a:solidFill>
              <a:sysClr val="window" lastClr="FFFFFF">
                <a:lumMod val="50000"/>
              </a:sysClr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618240"/>
        <c:crossesAt val="1"/>
        <c:crossBetween val="midCat"/>
      </c:valAx>
      <c:catAx>
        <c:axId val="50662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06635392"/>
        <c:crosses val="autoZero"/>
        <c:auto val="1"/>
        <c:lblAlgn val="ctr"/>
        <c:lblOffset val="100"/>
        <c:noMultiLvlLbl val="0"/>
      </c:catAx>
      <c:valAx>
        <c:axId val="506635392"/>
        <c:scaling>
          <c:orientation val="minMax"/>
          <c:max val="16"/>
          <c:min val="0"/>
        </c:scaling>
        <c:delete val="0"/>
        <c:axPos val="r"/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621312"/>
        <c:crosses val="max"/>
        <c:crossBetween val="between"/>
        <c:majorUnit val="2"/>
        <c:minorUnit val="1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Graph'!$A$46:$A$120</c:f>
              <c:numCache>
                <c:formatCode>[$-409]mmm\-yy;@</c:formatCode>
                <c:ptCount val="7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</c:numCache>
            </c:numRef>
          </c:cat>
          <c:val>
            <c:numRef>
              <c:f>'FRED Graph'!$D$46:$D$120</c:f>
              <c:numCache>
                <c:formatCode>0.00%</c:formatCode>
                <c:ptCount val="75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4.3567574476632176E-2</c:v>
                </c:pt>
                <c:pt idx="49">
                  <c:v>4.7462787242382065E-2</c:v>
                </c:pt>
                <c:pt idx="50">
                  <c:v>4.9488990494889862E-2</c:v>
                </c:pt>
                <c:pt idx="51">
                  <c:v>5.1238861117148371E-2</c:v>
                </c:pt>
                <c:pt idx="52">
                  <c:v>5.4317963655622137E-2</c:v>
                </c:pt>
                <c:pt idx="53">
                  <c:v>5.6116258796250484E-2</c:v>
                </c:pt>
                <c:pt idx="54">
                  <c:v>5.7790623452702583E-2</c:v>
                </c:pt>
                <c:pt idx="55">
                  <c:v>6.3467584432906232E-2</c:v>
                </c:pt>
                <c:pt idx="56">
                  <c:v>6.6217410123985188E-2</c:v>
                </c:pt>
                <c:pt idx="57">
                  <c:v>6.9121921709235146E-2</c:v>
                </c:pt>
                <c:pt idx="58">
                  <c:v>7.0824583302738775E-2</c:v>
                </c:pt>
                <c:pt idx="59">
                  <c:v>7.4206858636753026E-2</c:v>
                </c:pt>
                <c:pt idx="60">
                  <c:v>7.9000551166636068E-2</c:v>
                </c:pt>
                <c:pt idx="61">
                  <c:v>8.0988101246729283E-2</c:v>
                </c:pt>
                <c:pt idx="62">
                  <c:v>8.1572671682555553E-2</c:v>
                </c:pt>
                <c:pt idx="63">
                  <c:v>8.0942781826639942E-2</c:v>
                </c:pt>
                <c:pt idx="64">
                  <c:v>8.0177639765734554E-2</c:v>
                </c:pt>
                <c:pt idx="65">
                  <c:v>7.7985698036245665E-2</c:v>
                </c:pt>
                <c:pt idx="66">
                  <c:v>7.6734802065210328E-2</c:v>
                </c:pt>
                <c:pt idx="67">
                  <c:v>7.2728341629199944E-2</c:v>
                </c:pt>
                <c:pt idx="68">
                  <c:v>7.1564622823823143E-2</c:v>
                </c:pt>
                <c:pt idx="69">
                  <c:v>6.7313849754891075E-2</c:v>
                </c:pt>
                <c:pt idx="70">
                  <c:v>6.5303670708661166E-2</c:v>
                </c:pt>
                <c:pt idx="71">
                  <c:v>6.1632443056685915E-2</c:v>
                </c:pt>
                <c:pt idx="72">
                  <c:v>6.0683947794453408E-2</c:v>
                </c:pt>
                <c:pt idx="73">
                  <c:v>5.759642786224517E-2</c:v>
                </c:pt>
                <c:pt idx="74">
                  <c:v>5.6462548716032179E-2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6-4C90-B2B9-882630D5D412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Graph'!$A$46:$A$120</c:f>
              <c:numCache>
                <c:formatCode>[$-409]mmm\-yy;@</c:formatCode>
                <c:ptCount val="7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</c:numCache>
            </c:numRef>
          </c:cat>
          <c:val>
            <c:numRef>
              <c:f>'FRED Graph'!$E$46:$E$120</c:f>
              <c:numCache>
                <c:formatCode>0.00%</c:formatCode>
                <c:ptCount val="75"/>
                <c:pt idx="0">
                  <c:v>4.5018154446824221E-2</c:v>
                </c:pt>
                <c:pt idx="1">
                  <c:v>4.3532510518151657E-2</c:v>
                </c:pt>
                <c:pt idx="2">
                  <c:v>4.2598640904222496E-2</c:v>
                </c:pt>
                <c:pt idx="3">
                  <c:v>4.0111941950039531E-2</c:v>
                </c:pt>
                <c:pt idx="4">
                  <c:v>4.0959611346996105E-2</c:v>
                </c:pt>
                <c:pt idx="5">
                  <c:v>4.0189891783073195E-2</c:v>
                </c:pt>
                <c:pt idx="6">
                  <c:v>4.0355278608014356E-2</c:v>
                </c:pt>
                <c:pt idx="7">
                  <c:v>4.0611053337138436E-2</c:v>
                </c:pt>
                <c:pt idx="8">
                  <c:v>4.1714421815394642E-2</c:v>
                </c:pt>
                <c:pt idx="9">
                  <c:v>4.1171035737037398E-2</c:v>
                </c:pt>
                <c:pt idx="10">
                  <c:v>4.1711650908492048E-2</c:v>
                </c:pt>
                <c:pt idx="11">
                  <c:v>4.2125402438461412E-2</c:v>
                </c:pt>
                <c:pt idx="12">
                  <c:v>4.2982989680734329E-2</c:v>
                </c:pt>
                <c:pt idx="13">
                  <c:v>4.2544291884560215E-2</c:v>
                </c:pt>
                <c:pt idx="14">
                  <c:v>4.1551595312496081E-2</c:v>
                </c:pt>
                <c:pt idx="15">
                  <c:v>4.1451572932168501E-2</c:v>
                </c:pt>
                <c:pt idx="16">
                  <c:v>4.1248878138506972E-2</c:v>
                </c:pt>
                <c:pt idx="17">
                  <c:v>4.1900142298388898E-2</c:v>
                </c:pt>
                <c:pt idx="18">
                  <c:v>4.2101482816587543E-2</c:v>
                </c:pt>
                <c:pt idx="19">
                  <c:v>4.2399110184439204E-2</c:v>
                </c:pt>
                <c:pt idx="20">
                  <c:v>4.2402278952076378E-2</c:v>
                </c:pt>
                <c:pt idx="21">
                  <c:v>4.282095429942645E-2</c:v>
                </c:pt>
                <c:pt idx="22">
                  <c:v>4.2592097709964971E-2</c:v>
                </c:pt>
                <c:pt idx="23">
                  <c:v>4.1578425040476263E-2</c:v>
                </c:pt>
                <c:pt idx="24">
                  <c:v>4.0754567570157274E-2</c:v>
                </c:pt>
                <c:pt idx="25">
                  <c:v>4.1039146079386413E-2</c:v>
                </c:pt>
                <c:pt idx="26">
                  <c:v>4.2042022148563563E-2</c:v>
                </c:pt>
                <c:pt idx="27">
                  <c:v>4.0424595550305309E-2</c:v>
                </c:pt>
                <c:pt idx="28">
                  <c:v>3.3427409419457765E-2</c:v>
                </c:pt>
                <c:pt idx="29">
                  <c:v>2.5613965750581169E-2</c:v>
                </c:pt>
                <c:pt idx="30">
                  <c:v>1.9863950244311868E-2</c:v>
                </c:pt>
                <c:pt idx="31">
                  <c:v>1.8991625675352397E-2</c:v>
                </c:pt>
                <c:pt idx="32">
                  <c:v>1.7660074519258995E-2</c:v>
                </c:pt>
                <c:pt idx="33">
                  <c:v>1.614279932111029E-2</c:v>
                </c:pt>
                <c:pt idx="34">
                  <c:v>1.5647916259629691E-2</c:v>
                </c:pt>
                <c:pt idx="35">
                  <c:v>1.6866108082092435E-2</c:v>
                </c:pt>
                <c:pt idx="36">
                  <c:v>1.7643188608426286E-2</c:v>
                </c:pt>
                <c:pt idx="37">
                  <c:v>1.7964779836554534E-2</c:v>
                </c:pt>
                <c:pt idx="38">
                  <c:v>1.8168805488884443E-2</c:v>
                </c:pt>
                <c:pt idx="39">
                  <c:v>2.2664641321864076E-2</c:v>
                </c:pt>
                <c:pt idx="40">
                  <c:v>3.6154403845711336E-2</c:v>
                </c:pt>
                <c:pt idx="41">
                  <c:v>5.5024928155618102E-2</c:v>
                </c:pt>
                <c:pt idx="42">
                  <c:v>7.542764254806178E-2</c:v>
                </c:pt>
                <c:pt idx="43">
                  <c:v>9.307696623736339E-2</c:v>
                </c:pt>
                <c:pt idx="44">
                  <c:v>0.11165129003751439</c:v>
                </c:pt>
                <c:pt idx="45">
                  <c:v>0.12918314031976075</c:v>
                </c:pt>
                <c:pt idx="46">
                  <c:v>0.1409427808410495</c:v>
                </c:pt>
                <c:pt idx="47">
                  <c:v>0.14741802694690009</c:v>
                </c:pt>
                <c:pt idx="48">
                  <c:v>0.15243254356116398</c:v>
                </c:pt>
                <c:pt idx="49">
                  <c:v>0.15577204687368429</c:v>
                </c:pt>
                <c:pt idx="50">
                  <c:v>0.15959481536257614</c:v>
                </c:pt>
                <c:pt idx="51">
                  <c:v>0.15908717650231274</c:v>
                </c:pt>
                <c:pt idx="52">
                  <c:v>0.15725755029114086</c:v>
                </c:pt>
                <c:pt idx="53">
                  <c:v>0.1515006143766513</c:v>
                </c:pt>
                <c:pt idx="54">
                  <c:v>0.14370685048311094</c:v>
                </c:pt>
                <c:pt idx="55">
                  <c:v>0.13311225032526885</c:v>
                </c:pt>
                <c:pt idx="56">
                  <c:v>0.1198019267326087</c:v>
                </c:pt>
                <c:pt idx="57">
                  <c:v>0.10599681852753151</c:v>
                </c:pt>
                <c:pt idx="58">
                  <c:v>9.4088431660993788E-2</c:v>
                </c:pt>
                <c:pt idx="59">
                  <c:v>8.3826353212820726E-2</c:v>
                </c:pt>
                <c:pt idx="60">
                  <c:v>7.5574597341670158E-2</c:v>
                </c:pt>
                <c:pt idx="61">
                  <c:v>6.9094039312141753E-2</c:v>
                </c:pt>
                <c:pt idx="62">
                  <c:v>6.2922467400567728E-2</c:v>
                </c:pt>
                <c:pt idx="63">
                  <c:v>5.8908963369413092E-2</c:v>
                </c:pt>
                <c:pt idx="64">
                  <c:v>5.3322343150049578E-2</c:v>
                </c:pt>
                <c:pt idx="65">
                  <c:v>4.8110224875733909E-2</c:v>
                </c:pt>
                <c:pt idx="66">
                  <c:v>4.1071417333572446E-2</c:v>
                </c:pt>
                <c:pt idx="67">
                  <c:v>3.6001007269893526E-2</c:v>
                </c:pt>
                <c:pt idx="68">
                  <c:v>3.3170577515865718E-2</c:v>
                </c:pt>
                <c:pt idx="69">
                  <c:v>3.2670569102897451E-2</c:v>
                </c:pt>
                <c:pt idx="70">
                  <c:v>3.3239988836922807E-2</c:v>
                </c:pt>
                <c:pt idx="71">
                  <c:v>3.3935657539302166E-2</c:v>
                </c:pt>
                <c:pt idx="72">
                  <c:v>3.388466802666823E-2</c:v>
                </c:pt>
                <c:pt idx="73">
                  <c:v>3.4542061388894929E-2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6-4C90-B2B9-882630D5D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  <c:max val="0.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Price</a:t>
            </a:r>
            <a:r>
              <a:rPr lang="en-US" sz="2000" baseline="0"/>
              <a:t> Level Relative to March 2021 &amp; Last 12 Month Inflation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F4-4218-B4B3-75DCA72E014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4F4-4218-B4B3-75DCA72E01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4F4-4218-B4B3-75DCA72E014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4F4-4218-B4B3-75DCA72E01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CCD03EA-10F3-6E4B-A449-573B0D9EE3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4F4-4218-B4B3-75DCA72E01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D0E83A-6251-B84F-BB00-DB8B969022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4F4-4218-B4B3-75DCA72E01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458915-7408-D44C-9D6A-A5569D4A7B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4F4-4218-B4B3-75DCA72E01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0572F15-53C9-4D48-AA1E-67959DCF04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4F4-4218-B4B3-75DCA72E01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EF2F7E-6618-A144-B570-DE7D1BB208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4F4-4218-B4B3-75DCA72E01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D004C3D-A4BC-1440-BBC5-11D4ECB6B3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4F4-4218-B4B3-75DCA72E014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9694EF-C535-1D4E-A75B-365761F067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4F4-4218-B4B3-75DCA72E014C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Gasoline</c:v>
                </c:pt>
                <c:pt idx="1">
                  <c:v>CPI Food</c:v>
                </c:pt>
                <c:pt idx="2">
                  <c:v>CPI Shelter</c:v>
                </c:pt>
                <c:pt idx="3">
                  <c:v>CPI</c:v>
                </c:pt>
                <c:pt idx="4">
                  <c:v>Weekly Earnings</c:v>
                </c:pt>
                <c:pt idx="5">
                  <c:v>Zillow Home</c:v>
                </c:pt>
                <c:pt idx="6">
                  <c:v>Zillow Rent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121.88656</c:v>
                </c:pt>
                <c:pt idx="1">
                  <c:v>120.71633</c:v>
                </c:pt>
                <c:pt idx="2">
                  <c:v>119.94981</c:v>
                </c:pt>
                <c:pt idx="3">
                  <c:v>117.9</c:v>
                </c:pt>
                <c:pt idx="4">
                  <c:v>113.42458000000001</c:v>
                </c:pt>
                <c:pt idx="5">
                  <c:v>125.91992999999999</c:v>
                </c:pt>
                <c:pt idx="6">
                  <c:v>126.35680341376501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Sheet1!$B$4:$H$4</c15:f>
                <c15:dlblRangeCache>
                  <c:ptCount val="7"/>
                  <c:pt idx="0">
                    <c:v>0.1%</c:v>
                  </c:pt>
                  <c:pt idx="1">
                    <c:v>2.2%</c:v>
                  </c:pt>
                  <c:pt idx="2">
                    <c:v>5.6%</c:v>
                  </c:pt>
                  <c:pt idx="3">
                    <c:v>3.5%</c:v>
                  </c:pt>
                  <c:pt idx="4">
                    <c:v>4.3%</c:v>
                  </c:pt>
                  <c:pt idx="5">
                    <c:v>3.6%</c:v>
                  </c:pt>
                  <c:pt idx="6">
                    <c:v>3.5%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94F4-4218-B4B3-75DCA72E0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1387615"/>
        <c:axId val="1192596751"/>
        <c:axId val="0"/>
      </c:bar3DChart>
      <c:catAx>
        <c:axId val="157138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596751"/>
        <c:crosses val="autoZero"/>
        <c:auto val="1"/>
        <c:lblAlgn val="ctr"/>
        <c:lblOffset val="100"/>
        <c:noMultiLvlLbl val="0"/>
      </c:catAx>
      <c:valAx>
        <c:axId val="1192596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38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0.05182</cdr:x>
      <cdr:y>0</cdr:y>
    </cdr:from>
    <cdr:to>
      <cdr:x>0.95259</cdr:x>
      <cdr:y>0.04962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7675" y="0"/>
          <a:ext cx="7781925" cy="311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Transition into Delinquency</a:t>
          </a:r>
          <a:r>
            <a:rPr lang="en-US" sz="2800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(30+) by Loan Type</a:t>
          </a:r>
          <a:endParaRPr lang="en-US" sz="28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0.96029</cdr:y>
    </cdr:from>
    <cdr:to>
      <cdr:x>1</cdr:x>
      <cdr:y>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0" y="6027716"/>
          <a:ext cx="8639175" cy="249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100" baseline="0" dirty="0">
              <a:latin typeface="Arial" pitchFamily="34" charset="0"/>
              <a:cs typeface="Arial" pitchFamily="34" charset="0"/>
            </a:rPr>
            <a:t>Source: New York Fed Consumer Credit Panel/Equifax</a:t>
          </a:r>
          <a:endParaRPr lang="en-US" sz="11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0.45094</cdr:x>
      <cdr:y>0.93833</cdr:y>
    </cdr:from>
    <cdr:to>
      <cdr:x>1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95725" y="5889848"/>
          <a:ext cx="4743450" cy="38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100" baseline="0" dirty="0">
              <a:latin typeface="Arial" pitchFamily="34" charset="0"/>
              <a:cs typeface="Arial" pitchFamily="34" charset="0"/>
            </a:rPr>
            <a:t>Note: 4 Quarter Moving Sum</a:t>
          </a:r>
        </a:p>
        <a:p xmlns:a="http://schemas.openxmlformats.org/drawingml/2006/main">
          <a:pPr algn="r"/>
          <a:r>
            <a:rPr lang="en-US" sz="1100" dirty="0">
              <a:latin typeface="Arial" pitchFamily="34" charset="0"/>
              <a:cs typeface="Arial" pitchFamily="34" charset="0"/>
            </a:rPr>
            <a:t>Student loan data are not reported prior to 2004 due to uneven reporting</a:t>
          </a:r>
        </a:p>
      </cdr:txBody>
    </cdr:sp>
  </cdr:relSizeAnchor>
  <cdr:relSizeAnchor xmlns:cdr="http://schemas.openxmlformats.org/drawingml/2006/chartDrawing">
    <cdr:from>
      <cdr:x>0.487</cdr:x>
      <cdr:y>0.56641</cdr:y>
    </cdr:from>
    <cdr:to>
      <cdr:x>0.64594</cdr:x>
      <cdr:y>0.62468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214565" y="3555599"/>
          <a:ext cx="1375489" cy="365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en-US" sz="14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Credit Card</a:t>
          </a:r>
        </a:p>
      </cdr:txBody>
    </cdr:sp>
  </cdr:relSizeAnchor>
  <cdr:relSizeAnchor xmlns:cdr="http://schemas.openxmlformats.org/drawingml/2006/chartDrawing">
    <cdr:from>
      <cdr:x>0.05368</cdr:x>
      <cdr:y>0.65218</cdr:y>
    </cdr:from>
    <cdr:to>
      <cdr:x>0.21262</cdr:x>
      <cdr:y>0.71045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464717" y="4099926"/>
          <a:ext cx="1375970" cy="36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en-US" sz="1400">
              <a:solidFill>
                <a:srgbClr val="DAB014"/>
              </a:solidFill>
              <a:latin typeface="Arial" pitchFamily="34" charset="0"/>
              <a:cs typeface="Arial" pitchFamily="34" charset="0"/>
            </a:rPr>
            <a:t>Mortgage</a:t>
          </a:r>
          <a:r>
            <a:rPr lang="en-US" sz="1400" baseline="0">
              <a:solidFill>
                <a:srgbClr val="DAB014"/>
              </a:solidFill>
              <a:latin typeface="Arial" pitchFamily="34" charset="0"/>
              <a:cs typeface="Arial" pitchFamily="34" charset="0"/>
            </a:rPr>
            <a:t> </a:t>
          </a:r>
          <a:endParaRPr lang="en-US" sz="1400">
            <a:solidFill>
              <a:srgbClr val="DAB014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0.53118</cdr:x>
      <cdr:y>0.47696</cdr:y>
    </cdr:from>
    <cdr:to>
      <cdr:x>0.69012</cdr:x>
      <cdr:y>0.53523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4598493" y="2998384"/>
          <a:ext cx="1375970" cy="36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en-US" sz="140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Auto Loan</a:t>
          </a:r>
        </a:p>
      </cdr:txBody>
    </cdr:sp>
  </cdr:relSizeAnchor>
  <cdr:relSizeAnchor xmlns:cdr="http://schemas.openxmlformats.org/drawingml/2006/chartDrawing">
    <cdr:from>
      <cdr:x>0.2862</cdr:x>
      <cdr:y>0.65838</cdr:y>
    </cdr:from>
    <cdr:to>
      <cdr:x>0.44514</cdr:x>
      <cdr:y>0.71664</cdr:y>
    </cdr:to>
    <cdr:sp macro="" textlink="">
      <cdr:nvSpPr>
        <cdr:cNvPr id="9" name="TextBox 7"/>
        <cdr:cNvSpPr txBox="1"/>
      </cdr:nvSpPr>
      <cdr:spPr>
        <a:xfrm xmlns:a="http://schemas.openxmlformats.org/drawingml/2006/main">
          <a:off x="2476803" y="4132932"/>
          <a:ext cx="1375489" cy="36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en-US" sz="140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HE Revolving</a:t>
          </a:r>
        </a:p>
      </cdr:txBody>
    </cdr:sp>
  </cdr:relSizeAnchor>
  <cdr:relSizeAnchor xmlns:cdr="http://schemas.openxmlformats.org/drawingml/2006/chartDrawing">
    <cdr:from>
      <cdr:x>0</cdr:x>
      <cdr:y>0.09422</cdr:y>
    </cdr:from>
    <cdr:to>
      <cdr:x>0.19956</cdr:x>
      <cdr:y>0.13354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0" y="591408"/>
          <a:ext cx="1724034" cy="246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sz="1400">
              <a:latin typeface="Arial" pitchFamily="34" charset="0"/>
              <a:cs typeface="Arial" pitchFamily="34" charset="0"/>
            </a:rPr>
            <a:t>Percent of Balance</a:t>
          </a:r>
        </a:p>
      </cdr:txBody>
    </cdr:sp>
  </cdr:relSizeAnchor>
  <cdr:relSizeAnchor xmlns:cdr="http://schemas.openxmlformats.org/drawingml/2006/chartDrawing">
    <cdr:from>
      <cdr:x>0.65056</cdr:x>
      <cdr:y>0.36163</cdr:y>
    </cdr:from>
    <cdr:to>
      <cdr:x>0.8095</cdr:x>
      <cdr:y>0.4199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448038" y="3410038"/>
          <a:ext cx="2063956" cy="549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Student Loan</a:t>
          </a:r>
        </a:p>
      </cdr:txBody>
    </cdr:sp>
  </cdr:relSizeAnchor>
  <cdr:relSizeAnchor xmlns:cdr="http://schemas.openxmlformats.org/drawingml/2006/chartDrawing">
    <cdr:from>
      <cdr:x>0.79874</cdr:x>
      <cdr:y>0.0961</cdr:y>
    </cdr:from>
    <cdr:to>
      <cdr:x>1</cdr:x>
      <cdr:y>0.12798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912430" y="602825"/>
          <a:ext cx="1741713" cy="19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>
              <a:latin typeface="Arial" pitchFamily="34" charset="0"/>
              <a:cs typeface="Arial" pitchFamily="34" charset="0"/>
            </a:rPr>
            <a:t>Percent of Balance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Shelter is 36% of CPI and 45% of Core CPI.  About half as much in PCE.  CPI less shelter is 2.3% sine March of last year. Shelter is up 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Private_Inv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Nativity_Index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Nativity_LFL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tocks/CV_DJSP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Home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recen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veryrecen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Wages/ProdnWagesReal_PostPan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UpperLimit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Alameda/Zhvi_AllHomes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/Volumes/NEED_16TB/NEED/LocalGraphs/Counties/CA/San_Francisco/Zhvi_AllHomes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San_Diego/Zhvi_AllHomes.png" TargetMode="External"/><Relationship Id="rId5" Type="http://schemas.openxmlformats.org/officeDocument/2006/relationships/image" Target="../media/image36.png"/><Relationship Id="rId4" Type="http://schemas.openxmlformats.org/officeDocument/2006/relationships/image" Target="file:////Volumes/NEED_16TB/NEED/LocalGraphs/Counties/CA/Los_Angeles/Zhvi_AllHomes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Fresno/Zhvi_AllHomes.png" TargetMode="External"/><Relationship Id="rId5" Type="http://schemas.openxmlformats.org/officeDocument/2006/relationships/image" Target="../media/image38.png"/><Relationship Id="rId4" Type="http://schemas.openxmlformats.org/officeDocument/2006/relationships/image" Target="file:////Volumes/NEED_16TB/NEED/LocalGraphs/Counties/CA/Sacramento/Zhvi_AllHomes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LastQ_Investmen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hhdebt_change_pandemic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LastQ_Big5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LastQ_Government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9E7F5F-CD55-9924-3860-72EC639D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6797" y="691377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7C27F82-FA9A-3D51-9360-44EE61CCA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B0A923-58AE-2EFA-DE1B-142A7FC3BB34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California Community Colleges Real Estate Education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19, 2023</a:t>
            </a:r>
          </a:p>
        </p:txBody>
      </p:sp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1871831"/>
            <a:ext cx="1106658" cy="152246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1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10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January:       256,000</a:t>
            </a:r>
          </a:p>
          <a:p>
            <a:r>
              <a:rPr lang="en-US" dirty="0"/>
              <a:t>February:	    270,000</a:t>
            </a:r>
          </a:p>
          <a:p>
            <a:r>
              <a:rPr lang="en-US" dirty="0"/>
              <a:t>March:	    303,000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5.8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815-81E3-F614-B223-B7C5120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to the Rescue?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B434BF-EEAA-ED3D-002D-A72A9468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86996" y="1126671"/>
            <a:ext cx="10207110" cy="5103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E69E3-7376-5D01-A24C-1D1D75B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343280" y="3429000"/>
            <a:ext cx="38589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3.5 million ABOVE Feb 2020</a:t>
            </a:r>
          </a:p>
          <a:p>
            <a:r>
              <a:rPr lang="en-US" dirty="0"/>
              <a:t>3.0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360957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815-81E3-F614-B223-B7C5120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to the Rescue?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B434BF-EEAA-ED3D-002D-A72A9468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86996" y="1126671"/>
            <a:ext cx="10207110" cy="5103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E69E3-7376-5D01-A24C-1D1D75B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2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 descr="A graph showing the number of people in the u. s. population growth&#10;&#10;Description automatically generated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97" y="1097281"/>
            <a:ext cx="8662526" cy="50453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5985136" y="6544461"/>
            <a:ext cx="563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www.axios.com</a:t>
            </a:r>
            <a:r>
              <a:rPr lang="en-US" sz="1200" dirty="0"/>
              <a:t>/2024/03/13/immigration-economy-jobs-growth-good#</a:t>
            </a:r>
          </a:p>
        </p:txBody>
      </p:sp>
    </p:spTree>
    <p:extLst>
      <p:ext uri="{BB962C8B-B14F-4D97-AF65-F5344CB8AC3E}">
        <p14:creationId xmlns:p14="http://schemas.microsoft.com/office/powerpoint/2010/main" val="93928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7BD1B-942F-A146-DA0C-9FC2CEC2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23609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18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</a:t>
            </a:r>
            <a:r>
              <a:rPr lang="en-US"/>
              <a:t>Didn’t Like </a:t>
            </a:r>
            <a:r>
              <a:rPr lang="en-US" dirty="0"/>
              <a:t>The Inflation #s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 descr="A graph showing the price of a stock market&#10;&#10;Description automatically generated">
            <a:extLst>
              <a:ext uri="{FF2B5EF4-FFF2-40B4-BE49-F238E27FC236}">
                <a16:creationId xmlns:a16="http://schemas.microsoft.com/office/drawing/2014/main" id="{2391957F-757B-EF6E-973C-8B7A816CD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19660" y="1153886"/>
            <a:ext cx="10152680" cy="5076340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3648-6153-E448-9CAF-C3967A65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5087" y="1211507"/>
            <a:ext cx="10731130" cy="49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B9BEF-5189-DF40-A93D-C42748C3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85262" y="326935"/>
            <a:ext cx="6301624" cy="60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933E9E0C-A34B-CBDB-467E-913FB20706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9651" y="59294"/>
            <a:ext cx="9290930" cy="61552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3D2D-2BA1-906C-8F17-43BE59B1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3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FB63-6897-5567-3A93-985AE520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is the Primary Problem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18CC33-F2DC-6636-DC7C-F6593AAC1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48896" y="1325563"/>
            <a:ext cx="9487852" cy="4743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44B83-1378-90A7-3E2A-EA62457A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9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Importance &amp; Problems with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612401"/>
              </p:ext>
            </p:extLst>
          </p:nvPr>
        </p:nvGraphicFramePr>
        <p:xfrm>
          <a:off x="838200" y="1104900"/>
          <a:ext cx="10515600" cy="512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894229-6759-A9B4-BD54-C2E95C6570C8}"/>
              </a:ext>
            </a:extLst>
          </p:cNvPr>
          <p:cNvSpPr txBox="1"/>
          <p:nvPr/>
        </p:nvSpPr>
        <p:spPr>
          <a:xfrm>
            <a:off x="2076450" y="1104900"/>
            <a:ext cx="3707040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500" dirty="0"/>
              <a:t>Shelter is 36% of CPI </a:t>
            </a:r>
          </a:p>
          <a:p>
            <a:r>
              <a:rPr lang="en-US" sz="2500" dirty="0"/>
              <a:t>	  - 45% of Core CPI.  </a:t>
            </a:r>
          </a:p>
          <a:p>
            <a:endParaRPr lang="en-US" sz="2500" dirty="0"/>
          </a:p>
          <a:p>
            <a:r>
              <a:rPr lang="en-US" sz="2500" dirty="0"/>
              <a:t>About half as much in PCE.</a:t>
            </a:r>
          </a:p>
        </p:txBody>
      </p:sp>
    </p:spTree>
    <p:extLst>
      <p:ext uri="{BB962C8B-B14F-4D97-AF65-F5344CB8AC3E}">
        <p14:creationId xmlns:p14="http://schemas.microsoft.com/office/powerpoint/2010/main" val="80894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8957-DAF4-3CA4-03FF-6AE0FF5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Preferred Measure: PCE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63F92-2814-1819-9287-2F67FAB1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96833" y="1231059"/>
            <a:ext cx="9998334" cy="4999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EAF5-DA18-B386-0BBF-9EF82E1A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53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8957-DAF4-3CA4-03FF-6AE0FF59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Preferred Measure: PCE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63F92-2814-1819-9287-2F67FAB1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96833" y="1231059"/>
            <a:ext cx="9998334" cy="4999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EAF5-DA18-B386-0BBF-9EF82E1A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4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– Exceeds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116987" y="929372"/>
            <a:ext cx="7958026" cy="5300854"/>
          </a:xfrm>
        </p:spPr>
      </p:pic>
    </p:spTree>
    <p:extLst>
      <p:ext uri="{BB962C8B-B14F-4D97-AF65-F5344CB8AC3E}">
        <p14:creationId xmlns:p14="http://schemas.microsoft.com/office/powerpoint/2010/main" val="506858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350522"/>
            <a:ext cx="4931229" cy="4351338"/>
          </a:xfrm>
        </p:spPr>
        <p:txBody>
          <a:bodyPr/>
          <a:lstStyle/>
          <a:p>
            <a:r>
              <a:rPr lang="en-US" dirty="0"/>
              <a:t>Inflation:  A lot of progress on inflation, but the recent data are troubling.</a:t>
            </a:r>
          </a:p>
          <a:p>
            <a:r>
              <a:rPr lang="en-US" dirty="0"/>
              <a:t>But, this is not the popular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35B3-FD18-3556-14B6-59D9C64A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30" y="586149"/>
            <a:ext cx="6359294" cy="58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F65C-76A8-15F6-5912-117489C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</a:t>
            </a:r>
            <a:r>
              <a:rPr lang="en-US" dirty="0"/>
              <a:t>h Prices versus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17313-AFAA-3899-2023-AE17796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FFBB58-1B4E-A6E2-DE53-6D651856D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67598"/>
              </p:ext>
            </p:extLst>
          </p:nvPr>
        </p:nvGraphicFramePr>
        <p:xfrm>
          <a:off x="838199" y="1146629"/>
          <a:ext cx="10724535" cy="497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00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3316-87C7-34FC-FD19-C2800140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</a:t>
            </a:r>
            <a:r>
              <a:rPr lang="en-US" dirty="0"/>
              <a:t>match: Feelings About the Economy</a:t>
            </a:r>
          </a:p>
        </p:txBody>
      </p:sp>
      <p:pic>
        <p:nvPicPr>
          <p:cNvPr id="6" name="Content Placeholder 5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4CF72A50-0774-C33E-B3CC-9751EFA42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388" y="1186959"/>
            <a:ext cx="8843223" cy="49047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84695-C69E-2D4A-92E3-7B325C3F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2808E-2FA3-8D4E-BFD0-5A404381A051}"/>
              </a:ext>
            </a:extLst>
          </p:cNvPr>
          <p:cNvSpPr txBox="1"/>
          <p:nvPr/>
        </p:nvSpPr>
        <p:spPr>
          <a:xfrm>
            <a:off x="7444291" y="6456851"/>
            <a:ext cx="4189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What’s Wrong With the Economy? It’s You, Not the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F75B8-9D21-31AA-5E11-6888DB8EF78D}"/>
              </a:ext>
            </a:extLst>
          </p:cNvPr>
          <p:cNvSpPr/>
          <p:nvPr/>
        </p:nvSpPr>
        <p:spPr>
          <a:xfrm>
            <a:off x="1312433" y="2614108"/>
            <a:ext cx="9563548" cy="2850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1B66D606-A922-ED8D-D965-85D9BD2D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88" y="1186959"/>
            <a:ext cx="8843223" cy="49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Fed: Conservative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54452" y="1188678"/>
            <a:ext cx="10083096" cy="50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6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90854" y="2338943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Pending Developments:</a:t>
            </a:r>
          </a:p>
          <a:p>
            <a:r>
              <a:rPr lang="en-US" dirty="0"/>
              <a:t>Friday, April 26, BEA releases March PCE inflation</a:t>
            </a:r>
          </a:p>
          <a:p>
            <a:r>
              <a:rPr lang="en-US" dirty="0"/>
              <a:t>Wednesday May 1, next Fed Policy Meeting</a:t>
            </a:r>
          </a:p>
          <a:p>
            <a:r>
              <a:rPr lang="en-US" dirty="0"/>
              <a:t>May- June 12 full set of inflation and unemployment for April.</a:t>
            </a:r>
          </a:p>
          <a:p>
            <a:r>
              <a:rPr lang="en-US" dirty="0"/>
              <a:t>Wednesday, June 12 Fed policy meeting with new economic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are Not Horrible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746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Northern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833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Southern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833" y="1501071"/>
            <a:ext cx="5819167" cy="4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The Central Valley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2" y="1501071"/>
            <a:ext cx="5817878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9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71A6-DFDA-C29C-9AE1-B1D60FA5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/>
              <a:t>ou’d like to see other geographies….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6B3B-7200-9F38-6609-63AE03C0D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these graphs for all CA counties and cities.</a:t>
            </a:r>
          </a:p>
          <a:p>
            <a:r>
              <a:rPr lang="en-US" dirty="0"/>
              <a:t>I also have graphs of rents for cities.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would like some other geography, just let me know: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DB3BB-B779-01E7-CAB6-BC1276A3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46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No.</a:t>
            </a:r>
          </a:p>
          <a:p>
            <a:pPr lvl="1"/>
            <a:r>
              <a:rPr lang="en-US" dirty="0"/>
              <a:t>Many indicators are in the black.</a:t>
            </a:r>
          </a:p>
          <a:p>
            <a:pPr lvl="2"/>
            <a:r>
              <a:rPr lang="en-US" dirty="0"/>
              <a:t>2023 2</a:t>
            </a:r>
            <a:r>
              <a:rPr lang="en-US" baseline="30000" dirty="0"/>
              <a:t>nd</a:t>
            </a:r>
            <a:r>
              <a:rPr lang="en-US" dirty="0"/>
              <a:t> half GDP growth was pretty good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Certainly trending in the wrong direction.</a:t>
            </a:r>
          </a:p>
          <a:p>
            <a:pPr lvl="1"/>
            <a:r>
              <a:rPr lang="en-US" dirty="0"/>
              <a:t>Not worried about it.</a:t>
            </a:r>
          </a:p>
          <a:p>
            <a:pPr lvl="2"/>
            <a:r>
              <a:rPr lang="en-US" dirty="0"/>
              <a:t>Driven by housing and insurance.</a:t>
            </a:r>
          </a:p>
          <a:p>
            <a:pPr lvl="1"/>
            <a:r>
              <a:rPr lang="en-US" dirty="0"/>
              <a:t>Fed policy will continue to push against it.</a:t>
            </a:r>
          </a:p>
          <a:p>
            <a:pPr lvl="1"/>
            <a:r>
              <a:rPr lang="en-US" dirty="0"/>
              <a:t>Likely to recover 2%ish by middle of next year.</a:t>
            </a:r>
          </a:p>
        </p:txBody>
      </p:sp>
    </p:spTree>
    <p:extLst>
      <p:ext uri="{BB962C8B-B14F-4D97-AF65-F5344CB8AC3E}">
        <p14:creationId xmlns:p14="http://schemas.microsoft.com/office/powerpoint/2010/main" val="2543692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B8D-BD8F-E7DE-92BC-F1510B60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0E98-8EBF-4CAA-92FD-14B0E2D5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Conflicts in Ukraine and Israel.</a:t>
            </a:r>
          </a:p>
          <a:p>
            <a:pPr lvl="1"/>
            <a:r>
              <a:rPr lang="en-US" dirty="0"/>
              <a:t>Global Supply Chains?</a:t>
            </a:r>
          </a:p>
          <a:p>
            <a:pPr lvl="1"/>
            <a:r>
              <a:rPr lang="en-US" dirty="0"/>
              <a:t>Oil Prices?</a:t>
            </a:r>
          </a:p>
          <a:p>
            <a:pPr lvl="1"/>
            <a:r>
              <a:rPr lang="en-US" dirty="0"/>
              <a:t>Aid to Ukraine and Israel?</a:t>
            </a:r>
          </a:p>
          <a:p>
            <a:pPr lvl="2"/>
            <a:r>
              <a:rPr lang="en-US" dirty="0"/>
              <a:t>Total world aid $380 billion of which US total is $45 Billion.</a:t>
            </a:r>
          </a:p>
          <a:p>
            <a:r>
              <a:rPr lang="en-US" dirty="0"/>
              <a:t>Asset prices (stocks)</a:t>
            </a:r>
          </a:p>
          <a:p>
            <a:r>
              <a:rPr lang="en-US" dirty="0"/>
              <a:t>Household balance sheets</a:t>
            </a:r>
          </a:p>
          <a:p>
            <a:r>
              <a:rPr lang="en-US" dirty="0"/>
              <a:t>Fed Actions in a Political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B7E0-8C4F-FB91-9906-E914E007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FEB8-890E-A35D-70A4-09736A0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Investment’s Contribution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C5EEB-A9E1-3443-F01A-A02EC736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83D8-A589-C519-358A-8F51285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5CDED9-5BC1-B116-882F-986A2181D9D0}"/>
              </a:ext>
            </a:extLst>
          </p:cNvPr>
          <p:cNvGrpSpPr/>
          <p:nvPr/>
        </p:nvGrpSpPr>
        <p:grpSpPr>
          <a:xfrm>
            <a:off x="5418403" y="2229965"/>
            <a:ext cx="1040670" cy="1174518"/>
            <a:chOff x="4598504" y="3063152"/>
            <a:chExt cx="1040670" cy="11745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C509C7-F0B1-E927-B512-18631BF8BE85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0.6%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FECAFB-9758-2F28-0D62-916F2755FB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7505" y="3063152"/>
              <a:ext cx="251334" cy="515752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F1F2A-D13E-862D-A5E0-EC06EAD4AA9D}"/>
              </a:ext>
            </a:extLst>
          </p:cNvPr>
          <p:cNvGrpSpPr/>
          <p:nvPr/>
        </p:nvGrpSpPr>
        <p:grpSpPr>
          <a:xfrm>
            <a:off x="7154771" y="1770189"/>
            <a:ext cx="1040670" cy="1338470"/>
            <a:chOff x="4598504" y="3591339"/>
            <a:chExt cx="1040670" cy="1338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FD726-E06E-ABAF-03E6-62FD62D015DE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0.1%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B48635-7986-2961-3581-3BB6AE3D2116}"/>
                </a:ext>
              </a:extLst>
            </p:cNvPr>
            <p:cNvCxnSpPr/>
            <p:nvPr/>
          </p:nvCxnSpPr>
          <p:spPr>
            <a:xfrm flipH="1">
              <a:off x="4969565" y="4373217"/>
              <a:ext cx="132522" cy="556592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D6C590-1DF4-4CC6-ADBA-07803D36ED41}"/>
              </a:ext>
            </a:extLst>
          </p:cNvPr>
          <p:cNvGrpSpPr/>
          <p:nvPr/>
        </p:nvGrpSpPr>
        <p:grpSpPr>
          <a:xfrm>
            <a:off x="8571640" y="1855783"/>
            <a:ext cx="1040670" cy="1000132"/>
            <a:chOff x="4598504" y="3591339"/>
            <a:chExt cx="1040670" cy="10001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2B0CF4-8F48-00E2-7126-32CF5806BE25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0.5%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0A726-89BA-572E-6B6E-C9A411265468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57" y="4123082"/>
              <a:ext cx="0" cy="46838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BD7932-1B9B-14B7-1810-02B77DF45706}"/>
              </a:ext>
            </a:extLst>
          </p:cNvPr>
          <p:cNvGrpSpPr/>
          <p:nvPr/>
        </p:nvGrpSpPr>
        <p:grpSpPr>
          <a:xfrm>
            <a:off x="2288152" y="1938331"/>
            <a:ext cx="1040670" cy="917584"/>
            <a:chOff x="4872824" y="3591339"/>
            <a:chExt cx="1040670" cy="9175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A786CB-7540-5885-54FF-622265B8CF38}"/>
                </a:ext>
              </a:extLst>
            </p:cNvPr>
            <p:cNvSpPr txBox="1"/>
            <p:nvPr/>
          </p:nvSpPr>
          <p:spPr>
            <a:xfrm>
              <a:off x="487282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0.7%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55A530-36D9-D7A3-E798-C72BC884D2E6}"/>
                </a:ext>
              </a:extLst>
            </p:cNvPr>
            <p:cNvCxnSpPr>
              <a:cxnSpLocks/>
            </p:cNvCxnSpPr>
            <p:nvPr/>
          </p:nvCxnSpPr>
          <p:spPr>
            <a:xfrm>
              <a:off x="5299168" y="4288528"/>
              <a:ext cx="345325" cy="220395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7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89C2-28F9-BD44-8098-9C58DBE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Ho</a:t>
            </a:r>
            <a:r>
              <a:rPr lang="en-US" sz="3800" dirty="0"/>
              <a:t>usehold Debt: Change During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99C5-3FCC-5A44-8DD9-6C872EEE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307010-1584-9A40-B1E9-D2352A752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14375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FBBBCC-4552-EB33-42BC-0AF633C479FC}"/>
              </a:ext>
            </a:extLst>
          </p:cNvPr>
          <p:cNvSpPr/>
          <p:nvPr/>
        </p:nvSpPr>
        <p:spPr>
          <a:xfrm>
            <a:off x="3754419" y="3560781"/>
            <a:ext cx="894816" cy="73152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F00AC-54F8-2682-AAD8-04DC50DC7F15}"/>
              </a:ext>
            </a:extLst>
          </p:cNvPr>
          <p:cNvSpPr/>
          <p:nvPr/>
        </p:nvSpPr>
        <p:spPr>
          <a:xfrm>
            <a:off x="6243575" y="2077411"/>
            <a:ext cx="894816" cy="208579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4F40-9D17-7D81-8CBE-0D051131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215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 is Still Low</a:t>
            </a:r>
          </a:p>
        </p:txBody>
      </p:sp>
      <p:pic>
        <p:nvPicPr>
          <p:cNvPr id="6" name="Content Placeholder 5" descr="A graph of growth in the united states&#10;&#10;Description automatically generated">
            <a:extLst>
              <a:ext uri="{FF2B5EF4-FFF2-40B4-BE49-F238E27FC236}">
                <a16:creationId xmlns:a16="http://schemas.microsoft.com/office/drawing/2014/main" id="{3534EB54-9B77-BA83-7659-F655752E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78" y="1381983"/>
            <a:ext cx="9583644" cy="47918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8A48F-761C-9884-FA69-CD75573F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40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F25C-5F1B-0FBC-5A6E-9C639C47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Li</a:t>
            </a:r>
            <a:r>
              <a:rPr lang="en-US" dirty="0"/>
              <a:t>ttle Provocative: How do we drive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C89F5-D11B-F71D-4E98-75491BD1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784" y="1325563"/>
            <a:ext cx="7434431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Allow more immigration.</a:t>
            </a:r>
          </a:p>
          <a:p>
            <a:pPr>
              <a:spcAft>
                <a:spcPts val="1000"/>
              </a:spcAft>
            </a:pPr>
            <a:r>
              <a:rPr lang="en-US" dirty="0"/>
              <a:t>Develop a pro-growth immigration policy.</a:t>
            </a:r>
          </a:p>
          <a:p>
            <a:pPr>
              <a:spcAft>
                <a:spcPts val="1000"/>
              </a:spcAft>
            </a:pPr>
            <a:r>
              <a:rPr lang="en-US" dirty="0"/>
              <a:t>Invest: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people – education and safety net.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infrastructure.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knowledge – basic R&amp;D.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 a clean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Fix health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082C-1232-5F92-E696-C0CD27B3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47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 descr="A graph showing the number of people in the u. s. population growth&#10;&#10;Description automatically generated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97" y="1097281"/>
            <a:ext cx="8662526" cy="50453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5985136" y="6544461"/>
            <a:ext cx="563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www.axios.com</a:t>
            </a:r>
            <a:r>
              <a:rPr lang="en-US" sz="1200" dirty="0"/>
              <a:t>/2024/03/13/immigration-economy-jobs-growth-good#</a:t>
            </a:r>
          </a:p>
        </p:txBody>
      </p:sp>
    </p:spTree>
    <p:extLst>
      <p:ext uri="{BB962C8B-B14F-4D97-AF65-F5344CB8AC3E}">
        <p14:creationId xmlns:p14="http://schemas.microsoft.com/office/powerpoint/2010/main" val="235591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7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GD</a:t>
            </a:r>
            <a:r>
              <a:rPr lang="en-US" sz="3800" dirty="0"/>
              <a:t>P Trajectory: Pandemic Recovery Complete!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&lt; $0.1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$1.8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81352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Q1-2023: 2.2%</a:t>
            </a:r>
          </a:p>
          <a:p>
            <a:r>
              <a:rPr lang="en-US" dirty="0"/>
              <a:t>Q2-2023:	2.1%</a:t>
            </a:r>
          </a:p>
          <a:p>
            <a:r>
              <a:rPr lang="en-US" dirty="0"/>
              <a:t>Q3-2023: 4.9%</a:t>
            </a:r>
          </a:p>
          <a:p>
            <a:r>
              <a:rPr lang="en-US" dirty="0"/>
              <a:t>Q4-2023: 3.4%</a:t>
            </a:r>
          </a:p>
        </p:txBody>
      </p:sp>
    </p:spTree>
    <p:extLst>
      <p:ext uri="{BB962C8B-B14F-4D97-AF65-F5344CB8AC3E}">
        <p14:creationId xmlns:p14="http://schemas.microsoft.com/office/powerpoint/2010/main" val="198249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FEB8-890E-A35D-70A4-09736A07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Drove GDP to Such Growth?</a:t>
            </a:r>
          </a:p>
        </p:txBody>
      </p:sp>
      <p:pic>
        <p:nvPicPr>
          <p:cNvPr id="6" name="Content Placeholder 5" descr="A graph of blue squares&#10;&#10;Description automatically generated">
            <a:extLst>
              <a:ext uri="{FF2B5EF4-FFF2-40B4-BE49-F238E27FC236}">
                <a16:creationId xmlns:a16="http://schemas.microsoft.com/office/drawing/2014/main" id="{E53C5EEB-A9E1-3443-F01A-A02EC736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83D8-A589-C519-358A-8F51285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67C805-79B4-9DC8-4C2F-7642B13E84B6}"/>
              </a:ext>
            </a:extLst>
          </p:cNvPr>
          <p:cNvGrpSpPr/>
          <p:nvPr/>
        </p:nvGrpSpPr>
        <p:grpSpPr>
          <a:xfrm>
            <a:off x="3574276" y="1819061"/>
            <a:ext cx="1269270" cy="871130"/>
            <a:chOff x="4369904" y="3591339"/>
            <a:chExt cx="1269270" cy="8711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A1893E-4DDC-6CAB-4C29-6AF095EFF1CE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2.3%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F5C02E-5614-79CC-D651-B225F1957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9904" y="4237670"/>
              <a:ext cx="576272" cy="22479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1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1871831"/>
            <a:ext cx="1106658" cy="152246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9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FEB8-890E-A35D-70A4-09736A0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Government’s Contribution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C5EEB-A9E1-3443-F01A-A02EC736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83D8-A589-C519-358A-8F51285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6F478C-A6B7-0228-2F4C-25920A646340}"/>
              </a:ext>
            </a:extLst>
          </p:cNvPr>
          <p:cNvGrpSpPr/>
          <p:nvPr/>
        </p:nvGrpSpPr>
        <p:grpSpPr>
          <a:xfrm>
            <a:off x="7652756" y="1965529"/>
            <a:ext cx="1083323" cy="1339982"/>
            <a:chOff x="4598504" y="3591339"/>
            <a:chExt cx="1083323" cy="1339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05A1D7-98C0-E720-762A-E0A4D51C7F8D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0.26%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20DDDA-5FD4-C899-1604-060930BAF424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57" y="4123082"/>
              <a:ext cx="301070" cy="80823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87B7CE-A47E-3C52-755A-96FBD6845908}"/>
              </a:ext>
            </a:extLst>
          </p:cNvPr>
          <p:cNvGrpSpPr/>
          <p:nvPr/>
        </p:nvGrpSpPr>
        <p:grpSpPr>
          <a:xfrm>
            <a:off x="5971483" y="3283800"/>
            <a:ext cx="1083323" cy="1339982"/>
            <a:chOff x="4598504" y="3591339"/>
            <a:chExt cx="1083323" cy="13399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BEBF45-BE81-FA26-B90D-14D270AC9184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0.3%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26EAC5-01DB-4ACC-5A5C-62925F33F691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57" y="4123082"/>
              <a:ext cx="301070" cy="80823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DD3462-1491-BDA7-BC04-50505C4ADAB5}"/>
              </a:ext>
            </a:extLst>
          </p:cNvPr>
          <p:cNvGrpSpPr/>
          <p:nvPr/>
        </p:nvGrpSpPr>
        <p:grpSpPr>
          <a:xfrm>
            <a:off x="4500542" y="2960635"/>
            <a:ext cx="1040670" cy="1386078"/>
            <a:chOff x="4598504" y="3591339"/>
            <a:chExt cx="1040670" cy="13860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56BB1E-A04C-E83F-36E7-E5F4CFF59D85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0.0%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D69F17-794F-EE23-B393-2233CCFFB8CC}"/>
                </a:ext>
              </a:extLst>
            </p:cNvPr>
            <p:cNvCxnSpPr>
              <a:cxnSpLocks/>
            </p:cNvCxnSpPr>
            <p:nvPr/>
          </p:nvCxnSpPr>
          <p:spPr>
            <a:xfrm>
              <a:off x="4881749" y="4237670"/>
              <a:ext cx="132770" cy="739747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746B4D-E5E8-24F6-290F-D5FE24120F80}"/>
              </a:ext>
            </a:extLst>
          </p:cNvPr>
          <p:cNvGrpSpPr/>
          <p:nvPr/>
        </p:nvGrpSpPr>
        <p:grpSpPr>
          <a:xfrm>
            <a:off x="2013832" y="1938331"/>
            <a:ext cx="1040670" cy="917584"/>
            <a:chOff x="4598504" y="3591339"/>
            <a:chExt cx="1040670" cy="9175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683ABD-6412-99B2-2303-617CE5D596ED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0.55%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F6A99E-E201-A8E7-45C4-D9CF012FE20E}"/>
                </a:ext>
              </a:extLst>
            </p:cNvPr>
            <p:cNvCxnSpPr>
              <a:cxnSpLocks/>
            </p:cNvCxnSpPr>
            <p:nvPr/>
          </p:nvCxnSpPr>
          <p:spPr>
            <a:xfrm>
              <a:off x="5024848" y="4288528"/>
              <a:ext cx="345325" cy="220395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24766</TotalTime>
  <Words>1377</Words>
  <Application>Microsoft Macintosh PowerPoint</Application>
  <PresentationFormat>Widescreen</PresentationFormat>
  <Paragraphs>269</Paragraphs>
  <Slides>49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 New</vt:lpstr>
      <vt:lpstr>Wingdings</vt:lpstr>
      <vt:lpstr>Custom Design</vt:lpstr>
      <vt:lpstr>PowerPoint Presentation</vt:lpstr>
      <vt:lpstr>Credits and Disclaimer</vt:lpstr>
      <vt:lpstr>Outline</vt:lpstr>
      <vt:lpstr>Economic Indicators</vt:lpstr>
      <vt:lpstr>GDP Trajectory: Pandemic Recovery Complete!</vt:lpstr>
      <vt:lpstr>GDP: Quarterly Growth</vt:lpstr>
      <vt:lpstr>What Drove GDP to Such Growth?</vt:lpstr>
      <vt:lpstr> Contributions to GDP: Government</vt:lpstr>
      <vt:lpstr>Sources of Government’s Contribution</vt:lpstr>
      <vt:lpstr> Contributions to GDP: Investment</vt:lpstr>
      <vt:lpstr>Monthly Changes in Nonfarm Employment</vt:lpstr>
      <vt:lpstr>Employment Gap</vt:lpstr>
      <vt:lpstr>Immigrants to the Rescue?</vt:lpstr>
      <vt:lpstr>Where Have All the Workers Gone?</vt:lpstr>
      <vt:lpstr>Immigrants to the Rescue?</vt:lpstr>
      <vt:lpstr>Is Immigration Saving the Day?</vt:lpstr>
      <vt:lpstr>PowerPoint Presentation</vt:lpstr>
      <vt:lpstr>Stock Prices:  Didn’t Like The Inflation #s</vt:lpstr>
      <vt:lpstr>Inflation</vt:lpstr>
      <vt:lpstr>Inflation: Latest Figures</vt:lpstr>
      <vt:lpstr>Which Prices?</vt:lpstr>
      <vt:lpstr>PowerPoint Presentation</vt:lpstr>
      <vt:lpstr>Housing is the Primary Problem</vt:lpstr>
      <vt:lpstr>The Importance &amp; Problems with Rents</vt:lpstr>
      <vt:lpstr>Fed’s Preferred Measure: PCE</vt:lpstr>
      <vt:lpstr>Fed’s Preferred Measure: PCE</vt:lpstr>
      <vt:lpstr>Wage Growth – Exceeds Inflation</vt:lpstr>
      <vt:lpstr>The “Nominal”  Side</vt:lpstr>
      <vt:lpstr>High Prices versus Inflation</vt:lpstr>
      <vt:lpstr>Mismatch: Feelings About the Economy</vt:lpstr>
      <vt:lpstr>The Fed: Conservative</vt:lpstr>
      <vt:lpstr>Federal Funds Rate</vt:lpstr>
      <vt:lpstr>Fed: Reducing its Asset Holdings</vt:lpstr>
      <vt:lpstr>What will the Fed Do?</vt:lpstr>
      <vt:lpstr>Treasuries</vt:lpstr>
      <vt:lpstr>Mortgage Rates</vt:lpstr>
      <vt:lpstr>Home Sales are Not Horrible</vt:lpstr>
      <vt:lpstr> Home Prices … in Northern CA</vt:lpstr>
      <vt:lpstr> Home Prices … in Southern CA</vt:lpstr>
      <vt:lpstr> Home Prices … in The Central Valley</vt:lpstr>
      <vt:lpstr>If you’d like to see other geographies….</vt:lpstr>
      <vt:lpstr>Takeaways</vt:lpstr>
      <vt:lpstr>Uncertainties</vt:lpstr>
      <vt:lpstr> Thank you!</vt:lpstr>
      <vt:lpstr>Sources of Investment’s Contribution</vt:lpstr>
      <vt:lpstr>Household Debt: Change During the Pandemic</vt:lpstr>
      <vt:lpstr>GDP Growth is Still Low</vt:lpstr>
      <vt:lpstr>A Little Provocative: How do we drive growth?</vt:lpstr>
      <vt:lpstr>Is Immigration Saving the 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450</cp:revision>
  <cp:lastPrinted>2023-02-15T16:00:36Z</cp:lastPrinted>
  <dcterms:created xsi:type="dcterms:W3CDTF">2017-05-03T22:30:38Z</dcterms:created>
  <dcterms:modified xsi:type="dcterms:W3CDTF">2024-04-19T22:00:05Z</dcterms:modified>
</cp:coreProperties>
</file>