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3"/>
  </p:notesMasterIdLst>
  <p:sldIdLst>
    <p:sldId id="4085" r:id="rId2"/>
    <p:sldId id="4001" r:id="rId3"/>
    <p:sldId id="4086" r:id="rId4"/>
    <p:sldId id="1027" r:id="rId5"/>
    <p:sldId id="4113" r:id="rId6"/>
    <p:sldId id="330" r:id="rId7"/>
    <p:sldId id="331" r:id="rId8"/>
    <p:sldId id="406" r:id="rId9"/>
    <p:sldId id="4095" r:id="rId10"/>
    <p:sldId id="407" r:id="rId11"/>
    <p:sldId id="408" r:id="rId12"/>
    <p:sldId id="410" r:id="rId13"/>
    <p:sldId id="500" r:id="rId14"/>
    <p:sldId id="727" r:id="rId15"/>
    <p:sldId id="353" r:id="rId16"/>
    <p:sldId id="354" r:id="rId17"/>
    <p:sldId id="355" r:id="rId18"/>
    <p:sldId id="356" r:id="rId19"/>
    <p:sldId id="357" r:id="rId20"/>
    <p:sldId id="358" r:id="rId21"/>
    <p:sldId id="501" r:id="rId22"/>
    <p:sldId id="502" r:id="rId23"/>
    <p:sldId id="749" r:id="rId24"/>
    <p:sldId id="503" r:id="rId25"/>
    <p:sldId id="437" r:id="rId26"/>
    <p:sldId id="438" r:id="rId27"/>
    <p:sldId id="4096" r:id="rId28"/>
    <p:sldId id="275" r:id="rId29"/>
    <p:sldId id="290" r:id="rId30"/>
    <p:sldId id="291" r:id="rId31"/>
    <p:sldId id="292" r:id="rId32"/>
    <p:sldId id="293" r:id="rId33"/>
    <p:sldId id="813" r:id="rId34"/>
    <p:sldId id="4097" r:id="rId35"/>
    <p:sldId id="439" r:id="rId36"/>
    <p:sldId id="294" r:id="rId37"/>
    <p:sldId id="440" r:id="rId38"/>
    <p:sldId id="295" r:id="rId39"/>
    <p:sldId id="4106" r:id="rId40"/>
    <p:sldId id="441" r:id="rId41"/>
    <p:sldId id="452" r:id="rId42"/>
    <p:sldId id="442" r:id="rId43"/>
    <p:sldId id="428" r:id="rId44"/>
    <p:sldId id="429" r:id="rId45"/>
    <p:sldId id="443" r:id="rId46"/>
    <p:sldId id="430" r:id="rId47"/>
    <p:sldId id="431" r:id="rId48"/>
    <p:sldId id="432" r:id="rId49"/>
    <p:sldId id="433" r:id="rId50"/>
    <p:sldId id="434" r:id="rId51"/>
    <p:sldId id="435" r:id="rId52"/>
    <p:sldId id="385" r:id="rId53"/>
    <p:sldId id="453" r:id="rId54"/>
    <p:sldId id="455" r:id="rId55"/>
    <p:sldId id="436" r:id="rId56"/>
    <p:sldId id="444" r:id="rId57"/>
    <p:sldId id="445" r:id="rId58"/>
    <p:sldId id="806" r:id="rId59"/>
    <p:sldId id="504" r:id="rId60"/>
    <p:sldId id="505" r:id="rId61"/>
    <p:sldId id="506" r:id="rId62"/>
    <p:sldId id="507" r:id="rId63"/>
    <p:sldId id="4098" r:id="rId64"/>
    <p:sldId id="810" r:id="rId65"/>
    <p:sldId id="811" r:id="rId66"/>
    <p:sldId id="456" r:id="rId67"/>
    <p:sldId id="4099" r:id="rId68"/>
    <p:sldId id="4100" r:id="rId69"/>
    <p:sldId id="4101" r:id="rId70"/>
    <p:sldId id="4102" r:id="rId71"/>
    <p:sldId id="4103" r:id="rId72"/>
    <p:sldId id="4104" r:id="rId73"/>
    <p:sldId id="4105" r:id="rId74"/>
    <p:sldId id="812" r:id="rId75"/>
    <p:sldId id="804" r:id="rId76"/>
    <p:sldId id="805" r:id="rId77"/>
    <p:sldId id="497" r:id="rId78"/>
    <p:sldId id="498" r:id="rId79"/>
    <p:sldId id="4112" r:id="rId80"/>
    <p:sldId id="4094" r:id="rId81"/>
    <p:sldId id="119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39" autoAdjust="0"/>
    <p:restoredTop sz="91311"/>
  </p:normalViewPr>
  <p:slideViewPr>
    <p:cSldViewPr snapToGrid="0" snapToObjects="1">
      <p:cViewPr varScale="1">
        <p:scale>
          <a:sx n="86" d="100"/>
          <a:sy n="86" d="100"/>
        </p:scale>
        <p:origin x="216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counts as of 2/2/22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dispu_e</a:t>
            </a:r>
            <a:r>
              <a:rPr lang="en-US" dirty="0"/>
              <a:t>/</a:t>
            </a:r>
            <a:r>
              <a:rPr lang="en-US" dirty="0" err="1"/>
              <a:t>dispu_by_country_e.htm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Arizona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7346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Supply Chains</a:t>
            </a:r>
          </a:p>
          <a:p>
            <a:pPr lvl="1"/>
            <a:r>
              <a:rPr lang="en-US" sz="3200" dirty="0"/>
              <a:t>Globalization has created long and complex international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85953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can, by producing </a:t>
            </a:r>
          </a:p>
          <a:p>
            <a:pPr lvl="2"/>
            <a:r>
              <a:rPr lang="en-US" dirty="0"/>
              <a:t>More than they need of what they do relatively best, and</a:t>
            </a:r>
          </a:p>
          <a:p>
            <a:pPr lvl="2"/>
            <a:r>
              <a:rPr lang="en-US" dirty="0"/>
              <a:t>Less than they need of what they do relatively worst</a:t>
            </a:r>
          </a:p>
          <a:p>
            <a:pPr lvl="1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 if that’s what they want, and</a:t>
            </a:r>
          </a:p>
          <a:p>
            <a:pPr lvl="2"/>
            <a:r>
              <a:rPr lang="en-US" dirty="0"/>
              <a:t>Gain from trade</a:t>
            </a:r>
          </a:p>
          <a:p>
            <a:r>
              <a:rPr lang="en-US" dirty="0"/>
              <a:t>Illustration with a graph of just 2 countries &amp; 2 goods</a:t>
            </a:r>
          </a:p>
          <a:p>
            <a:pPr lvl="1"/>
            <a:r>
              <a:rPr lang="en-US" dirty="0"/>
              <a:t>(I’m eager to know whether this helps you understand.)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(1/27):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(2/3): 	Climate Change (Simone </a:t>
            </a:r>
            <a:r>
              <a:rPr lang="en-US" dirty="0" err="1"/>
              <a:t>Wegge</a:t>
            </a:r>
            <a:r>
              <a:rPr lang="en-US" dirty="0"/>
              <a:t>, CUNY, Staten Island)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(2/10): 	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(2/17):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(2/24): 	The Black-White Wealth Gap (Me)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(3/3):	Autonomous Vehicles (Me)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18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Theory of Comparative Advantage requires:</a:t>
            </a:r>
          </a:p>
          <a:p>
            <a:pPr lvl="1"/>
            <a:r>
              <a:rPr lang="en-US" dirty="0"/>
              <a:t>“Perfect competition” (i.e., all buyers and sellers are very small)</a:t>
            </a:r>
          </a:p>
          <a:p>
            <a:pPr lvl="1"/>
            <a:r>
              <a:rPr lang="en-US" dirty="0"/>
              <a:t>Absence of market “distortions” (externalities, etc.)</a:t>
            </a:r>
          </a:p>
          <a:p>
            <a:pPr lvl="2"/>
            <a:r>
              <a:rPr lang="en-US" dirty="0"/>
              <a:t>i.e., reasons why supplies and demands don’t reflect true costs and benefits</a:t>
            </a:r>
          </a:p>
          <a:p>
            <a:r>
              <a:rPr lang="en-US" dirty="0"/>
              <a:t>The Theory of Comparative Advantage does </a:t>
            </a:r>
            <a:r>
              <a:rPr lang="en-US" u="sng" dirty="0"/>
              <a:t>not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Any limit on numbers of goods, factors, and countries</a:t>
            </a:r>
          </a:p>
          <a:p>
            <a:pPr lvl="1"/>
            <a:r>
              <a:rPr lang="en-US" dirty="0"/>
              <a:t>That only final goods are traded (thus consistent with supply chains)</a:t>
            </a:r>
          </a:p>
          <a:p>
            <a:pPr lvl="1"/>
            <a:r>
              <a:rPr lang="en-US" dirty="0"/>
              <a:t>That factors (labor, capital) be immobile between countries</a:t>
            </a:r>
          </a:p>
          <a:p>
            <a:pPr lvl="2"/>
            <a:r>
              <a:rPr lang="en-US" dirty="0"/>
              <a:t>(However, the gains from trade then accrue to countries including their mobile-factor owners.)</a:t>
            </a:r>
          </a:p>
        </p:txBody>
      </p:sp>
    </p:spTree>
    <p:extLst>
      <p:ext uri="{BB962C8B-B14F-4D97-AF65-F5344CB8AC3E}">
        <p14:creationId xmlns:p14="http://schemas.microsoft.com/office/powerpoint/2010/main" val="2746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note: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</a:t>
            </a:r>
            <a:r>
              <a:rPr lang="en-US" sz="2800" dirty="0"/>
              <a:t> in 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  <a:p>
            <a:pPr lvl="2"/>
            <a:r>
              <a:rPr lang="en-US" dirty="0"/>
              <a:t>In example, losers are producers of</a:t>
            </a:r>
          </a:p>
          <a:p>
            <a:pPr lvl="3"/>
            <a:r>
              <a:rPr lang="en-US" sz="2000" dirty="0"/>
              <a:t>Cloth in US</a:t>
            </a:r>
          </a:p>
          <a:p>
            <a:pPr lvl="3"/>
            <a:r>
              <a:rPr lang="en-US" sz="2000" dirty="0"/>
              <a:t>Food in UK</a:t>
            </a:r>
          </a:p>
          <a:p>
            <a:pPr lvl="2"/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E9F16-3458-7347-9958-0AC2C4306691}"/>
              </a:ext>
            </a:extLst>
          </p:cNvPr>
          <p:cNvGrpSpPr/>
          <p:nvPr/>
        </p:nvGrpSpPr>
        <p:grpSpPr>
          <a:xfrm>
            <a:off x="6322730" y="3995167"/>
            <a:ext cx="4762006" cy="2135155"/>
            <a:chOff x="990600" y="1981200"/>
            <a:chExt cx="9982202" cy="42736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E7FDA6-72FE-E64E-9A38-9E963BD32B0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9FABB8-0D35-224C-84CD-B64F4984A0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80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4D179-24E9-7E48-93AE-E3CB224188FD}"/>
                </a:ext>
              </a:extLst>
            </p:cNvPr>
            <p:cNvSpPr txBox="1"/>
            <p:nvPr/>
          </p:nvSpPr>
          <p:spPr>
            <a:xfrm>
              <a:off x="4114801" y="5638799"/>
              <a:ext cx="168020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F1136-37B2-124E-91D1-1E62AF4DE0BE}"/>
                </a:ext>
              </a:extLst>
            </p:cNvPr>
            <p:cNvSpPr txBox="1"/>
            <p:nvPr/>
          </p:nvSpPr>
          <p:spPr>
            <a:xfrm>
              <a:off x="990600" y="2057399"/>
              <a:ext cx="129445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5AFA8-3EA2-0143-988C-EDA86BABE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00" y="4267200"/>
              <a:ext cx="26670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EC062-7DB4-874B-AAA0-1D69CE61B67C}"/>
                </a:ext>
              </a:extLst>
            </p:cNvPr>
            <p:cNvSpPr txBox="1"/>
            <p:nvPr/>
          </p:nvSpPr>
          <p:spPr>
            <a:xfrm>
              <a:off x="27432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3F0830-B9DE-904A-8F27-E25AC5B04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6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B0B2F7-61D7-874F-9D46-3EB5876B3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392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FC9A58-9A56-F14B-8AFB-91B9FB8A963F}"/>
                </a:ext>
              </a:extLst>
            </p:cNvPr>
            <p:cNvSpPr txBox="1"/>
            <p:nvPr/>
          </p:nvSpPr>
          <p:spPr>
            <a:xfrm>
              <a:off x="9354740" y="5638801"/>
              <a:ext cx="16180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966F2-5C36-D749-B4C0-E079D8B62AB8}"/>
                </a:ext>
              </a:extLst>
            </p:cNvPr>
            <p:cNvSpPr txBox="1"/>
            <p:nvPr/>
          </p:nvSpPr>
          <p:spPr>
            <a:xfrm>
              <a:off x="6781800" y="2057399"/>
              <a:ext cx="130338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F8FFE4-9236-964D-A6A6-770E4400F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000" y="2819400"/>
              <a:ext cx="1600200" cy="2895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6CDE-22FA-5F46-BFA3-E45B3C3F3D93}"/>
                </a:ext>
              </a:extLst>
            </p:cNvPr>
            <p:cNvSpPr txBox="1"/>
            <p:nvPr/>
          </p:nvSpPr>
          <p:spPr>
            <a:xfrm>
              <a:off x="85344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CB752B-D575-0A46-A4DB-F09B1B43EC80}"/>
                </a:ext>
              </a:extLst>
            </p:cNvPr>
            <p:cNvSpPr/>
            <p:nvPr/>
          </p:nvSpPr>
          <p:spPr>
            <a:xfrm>
              <a:off x="4038600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8CA63C-F498-0247-93EA-1D4A4B12952C}"/>
                </a:ext>
              </a:extLst>
            </p:cNvPr>
            <p:cNvSpPr txBox="1"/>
            <p:nvPr/>
          </p:nvSpPr>
          <p:spPr>
            <a:xfrm>
              <a:off x="3856459" y="5052367"/>
              <a:ext cx="9303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0FB6E-E953-6E4E-8FF6-FD221F954035}"/>
                </a:ext>
              </a:extLst>
            </p:cNvPr>
            <p:cNvSpPr/>
            <p:nvPr/>
          </p:nvSpPr>
          <p:spPr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C0437-0EF0-B449-81A9-54CF5D09D3EF}"/>
                </a:ext>
              </a:extLst>
            </p:cNvPr>
            <p:cNvSpPr txBox="1"/>
            <p:nvPr/>
          </p:nvSpPr>
          <p:spPr>
            <a:xfrm>
              <a:off x="7082528" y="2421222"/>
              <a:ext cx="1422284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B3A5C5-6D5A-124C-94E1-BFE394E69ED6}"/>
                </a:ext>
              </a:extLst>
            </p:cNvPr>
            <p:cNvSpPr/>
            <p:nvPr/>
          </p:nvSpPr>
          <p:spPr>
            <a:xfrm>
              <a:off x="8077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23D213-1B39-4742-BBDB-FA244AAA00AC}"/>
                </a:ext>
              </a:extLst>
            </p:cNvPr>
            <p:cNvSpPr txBox="1"/>
            <p:nvPr/>
          </p:nvSpPr>
          <p:spPr>
            <a:xfrm>
              <a:off x="6965175" y="4490909"/>
              <a:ext cx="1717446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216EB-DBC5-1B43-9ADB-3FA7E227CEC4}"/>
                </a:ext>
              </a:extLst>
            </p:cNvPr>
            <p:cNvSpPr/>
            <p:nvPr/>
          </p:nvSpPr>
          <p:spPr>
            <a:xfrm>
              <a:off x="259080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45FAC-4F0D-5E4F-8031-507E529EDD3F}"/>
                </a:ext>
              </a:extLst>
            </p:cNvPr>
            <p:cNvSpPr txBox="1"/>
            <p:nvPr/>
          </p:nvSpPr>
          <p:spPr>
            <a:xfrm>
              <a:off x="1380721" y="4929232"/>
              <a:ext cx="1850273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A893FF-F564-8847-9203-553525F4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766951" y="4785756"/>
              <a:ext cx="1424049" cy="77684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B3F5E-07A6-BC46-A631-57E9A9EC7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6452" y="2707575"/>
              <a:ext cx="888671" cy="156556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shrink of shut down</a:t>
            </a:r>
          </a:p>
          <a:p>
            <a:pPr lvl="2"/>
            <a:r>
              <a:rPr lang="en-US" dirty="0"/>
              <a:t>Workers in both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5AFCE-06F4-1E44-9512-172BA7D0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4D5A6-6DF4-E344-804B-7A5734C22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0C4C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82223-BFC1-854D-B332-B17F43E945F0}"/>
              </a:ext>
            </a:extLst>
          </p:cNvPr>
          <p:cNvSpPr txBox="1">
            <a:spLocks/>
          </p:cNvSpPr>
          <p:nvPr/>
        </p:nvSpPr>
        <p:spPr>
          <a:xfrm>
            <a:off x="8991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Pa</a:t>
            </a:r>
            <a:r>
              <a:rPr lang="en-US" dirty="0"/>
              <a:t>use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AA88E7-3B0E-E746-9001-A026167C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984867"/>
            <a:ext cx="8310271" cy="4638693"/>
          </a:xfrm>
        </p:spPr>
        <p:txBody>
          <a:bodyPr>
            <a:normAutofit/>
          </a:bodyPr>
          <a:lstStyle/>
          <a:p>
            <a:r>
              <a:rPr lang="en-US" sz="5400" dirty="0"/>
              <a:t>Pause for</a:t>
            </a:r>
            <a:endParaRPr lang="en-US" sz="4800" dirty="0"/>
          </a:p>
          <a:p>
            <a:pPr lvl="1"/>
            <a:r>
              <a:rPr lang="en-US" sz="4800" dirty="0"/>
              <a:t>Questions</a:t>
            </a:r>
          </a:p>
          <a:p>
            <a:pPr lvl="1"/>
            <a:r>
              <a:rPr lang="en-US" sz="4800" dirty="0"/>
              <a:t>10-Minute Break</a:t>
            </a:r>
          </a:p>
          <a:p>
            <a:r>
              <a:rPr lang="en-US" sz="5200" dirty="0"/>
              <a:t>Next: 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36921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99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515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35" y="3355367"/>
            <a:ext cx="2781300" cy="292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Alan Deardorff,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76091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[More on this later]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Presentation to </a:t>
            </a:r>
            <a:r>
              <a:rPr lang="en-US" sz="2400" i="0" dirty="0" err="1"/>
              <a:t>Osher</a:t>
            </a:r>
            <a:r>
              <a:rPr lang="en-US" sz="2400" i="0" dirty="0"/>
              <a:t> Lifelong Learning Institute</a:t>
            </a:r>
          </a:p>
          <a:p>
            <a:pPr algn="ctr"/>
            <a:r>
              <a:rPr lang="en-US" sz="2400" i="0" dirty="0"/>
              <a:t>University of Arizona</a:t>
            </a:r>
          </a:p>
          <a:p>
            <a:pPr algn="ctr"/>
            <a:r>
              <a:rPr lang="en-US" sz="2400" i="0" dirty="0"/>
              <a:t>February 18, 2022</a:t>
            </a:r>
          </a:p>
        </p:txBody>
      </p:sp>
    </p:spTree>
    <p:extLst>
      <p:ext uri="{BB962C8B-B14F-4D97-AF65-F5344CB8AC3E}">
        <p14:creationId xmlns:p14="http://schemas.microsoft.com/office/powerpoint/2010/main" val="3843007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economists are so opposed to tariffs, why are they used?</a:t>
            </a:r>
          </a:p>
          <a:p>
            <a:r>
              <a:rPr lang="en-US" dirty="0"/>
              <a:t>Arguments </a:t>
            </a:r>
            <a:r>
              <a:rPr lang="en-US" u="sng" dirty="0"/>
              <a:t>for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Many have been used, both past and present</a:t>
            </a:r>
          </a:p>
          <a:p>
            <a:pPr lvl="1"/>
            <a:r>
              <a:rPr lang="en-US" dirty="0"/>
              <a:t>See the list in my 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631218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DABB65-A68C-F04F-87B9-1EADB933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37" y="1570038"/>
            <a:ext cx="4651725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tariffs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8DE33-44AE-B949-8A51-8C0E73C1AE0D}"/>
              </a:ext>
            </a:extLst>
          </p:cNvPr>
          <p:cNvSpPr txBox="1"/>
          <p:nvPr/>
        </p:nvSpPr>
        <p:spPr>
          <a:xfrm>
            <a:off x="800100" y="1905000"/>
            <a:ext cx="22479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CABC2-BF11-C243-8069-B69DFB64A920}"/>
              </a:ext>
            </a:extLst>
          </p:cNvPr>
          <p:cNvSpPr txBox="1"/>
          <p:nvPr/>
        </p:nvSpPr>
        <p:spPr>
          <a:xfrm>
            <a:off x="1752600" y="3733800"/>
            <a:ext cx="12954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AD10EA-F08E-9B4E-94B4-73E68E6723FF}"/>
              </a:ext>
            </a:extLst>
          </p:cNvPr>
          <p:cNvCxnSpPr/>
          <p:nvPr/>
        </p:nvCxnSpPr>
        <p:spPr>
          <a:xfrm>
            <a:off x="3048000" y="4114800"/>
            <a:ext cx="914400" cy="1066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68886-C4CD-8C45-81EE-320763BDB717}"/>
              </a:ext>
            </a:extLst>
          </p:cNvPr>
          <p:cNvSpPr txBox="1"/>
          <p:nvPr/>
        </p:nvSpPr>
        <p:spPr>
          <a:xfrm>
            <a:off x="914400" y="5638800"/>
            <a:ext cx="16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Infant Industry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5EBC4-D150-2E4B-A0A8-BC9062A55C87}"/>
              </a:ext>
            </a:extLst>
          </p:cNvPr>
          <p:cNvCxnSpPr>
            <a:cxnSpLocks/>
          </p:cNvCxnSpPr>
          <p:nvPr/>
        </p:nvCxnSpPr>
        <p:spPr>
          <a:xfrm flipV="1">
            <a:off x="2514600" y="5562600"/>
            <a:ext cx="1447800" cy="76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AF63A-53AC-B343-BB71-0AD378153063}"/>
              </a:ext>
            </a:extLst>
          </p:cNvPr>
          <p:cNvSpPr txBox="1"/>
          <p:nvPr/>
        </p:nvSpPr>
        <p:spPr>
          <a:xfrm>
            <a:off x="9448800" y="3505200"/>
            <a:ext cx="2209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trade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C9A30-EF7F-8D48-A7FA-20CA535502F0}"/>
              </a:ext>
            </a:extLst>
          </p:cNvPr>
          <p:cNvCxnSpPr>
            <a:cxnSpLocks/>
          </p:cNvCxnSpPr>
          <p:nvPr/>
        </p:nvCxnSpPr>
        <p:spPr>
          <a:xfrm flipH="1">
            <a:off x="7924800" y="3886200"/>
            <a:ext cx="1524000" cy="1371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7BBDF1-28BB-3B41-9179-7C380AB6C497}"/>
              </a:ext>
            </a:extLst>
          </p:cNvPr>
          <p:cNvSpPr txBox="1"/>
          <p:nvPr/>
        </p:nvSpPr>
        <p:spPr>
          <a:xfrm>
            <a:off x="9601200" y="1752600"/>
            <a:ext cx="1828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915B85-56D5-DF4F-97EC-80B6A0B71FAD}"/>
              </a:ext>
            </a:extLst>
          </p:cNvPr>
          <p:cNvCxnSpPr>
            <a:cxnSpLocks/>
          </p:cNvCxnSpPr>
          <p:nvPr/>
        </p:nvCxnSpPr>
        <p:spPr>
          <a:xfrm flipH="1">
            <a:off x="7620000" y="2133600"/>
            <a:ext cx="1981200" cy="609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4F253-5DB6-2646-9EFB-DAA5413284FC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3055620" cy="1863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852FE8-7350-2547-80B3-258160BFC3FE}"/>
              </a:ext>
            </a:extLst>
          </p:cNvPr>
          <p:cNvSpPr txBox="1"/>
          <p:nvPr/>
        </p:nvSpPr>
        <p:spPr>
          <a:xfrm>
            <a:off x="3429000" y="6019800"/>
            <a:ext cx="541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Deardorffs</a:t>
            </a:r>
            <a:r>
              <a:rPr lang="en-US" dirty="0"/>
              <a:t>’ </a:t>
            </a:r>
            <a:r>
              <a:rPr lang="en-US" i="1" dirty="0"/>
              <a:t>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9" grpId="0" animBg="1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tariffs</a:t>
            </a:r>
          </a:p>
          <a:p>
            <a:pPr lvl="1"/>
            <a:r>
              <a:rPr lang="en-US" dirty="0"/>
              <a:t>Economic gains from trade (see above)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Some valid arguments for tariffs depend on information that is either</a:t>
            </a:r>
          </a:p>
          <a:p>
            <a:pPr lvl="2"/>
            <a:r>
              <a:rPr lang="en-US" dirty="0"/>
              <a:t>Unavailable, or</a:t>
            </a:r>
          </a:p>
          <a:p>
            <a:pPr lvl="2"/>
            <a:r>
              <a:rPr lang="en-US" dirty="0"/>
              <a:t>Available only from the protected industry</a:t>
            </a:r>
          </a:p>
          <a:p>
            <a:pPr lvl="1"/>
            <a:r>
              <a:rPr lang="en-US" dirty="0"/>
              <a:t>Even when net beneficial, tariffs are politically hard to remove</a:t>
            </a:r>
          </a:p>
          <a:p>
            <a:pPr lvl="1"/>
            <a:r>
              <a:rPr lang="en-US" dirty="0"/>
              <a:t>Enables transfer of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Reduces likelihood of war</a:t>
            </a:r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Countries have negotiated trade agreements throughout history</a:t>
            </a:r>
          </a:p>
          <a:p>
            <a:pPr lvl="1"/>
            <a:r>
              <a:rPr lang="en-US" dirty="0"/>
              <a:t>At least back to the 1500’s between the Ottoman Empire and the powers of Europe</a:t>
            </a:r>
          </a:p>
          <a:p>
            <a:pPr lvl="1"/>
            <a:r>
              <a:rPr lang="en-US" dirty="0"/>
              <a:t>The first “free trade agreement” (FTA) was between Britain and France in 1860, soon followed by many more</a:t>
            </a:r>
          </a:p>
          <a:p>
            <a:pPr lvl="2"/>
            <a:r>
              <a:rPr lang="en-US" dirty="0"/>
              <a:t>Removed tariffs on trade with each other</a:t>
            </a:r>
          </a:p>
          <a:p>
            <a:pPr lvl="1"/>
            <a:r>
              <a:rPr lang="en-US" dirty="0"/>
              <a:t>US used “reciprocal trade agreements” starting in 1934 to reduce tariffs and dig out of the Great Depression</a:t>
            </a:r>
          </a:p>
          <a:p>
            <a:pPr lvl="1"/>
            <a:r>
              <a:rPr lang="en-US" dirty="0"/>
              <a:t>US led negotiation of multilateral agreements via</a:t>
            </a:r>
          </a:p>
          <a:p>
            <a:pPr lvl="2"/>
            <a:r>
              <a:rPr lang="en-US" dirty="0"/>
              <a:t>GATT (General Agreement on Tariffs and Trade) 1948</a:t>
            </a:r>
          </a:p>
          <a:p>
            <a:pPr lvl="2"/>
            <a:r>
              <a:rPr lang="en-US" dirty="0"/>
              <a:t>WTO (World Trade Organization) 1995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Trade Agreements (both WTO &amp; FTAs)</a:t>
            </a:r>
          </a:p>
          <a:p>
            <a:pPr lvl="1"/>
            <a:r>
              <a:rPr lang="en-US" sz="2800" dirty="0"/>
              <a:t>Promote trade by </a:t>
            </a:r>
          </a:p>
          <a:p>
            <a:pPr lvl="2"/>
            <a:r>
              <a:rPr lang="en-US" sz="2800" dirty="0"/>
              <a:t>Reducing tariffs</a:t>
            </a:r>
          </a:p>
          <a:p>
            <a:pPr lvl="2"/>
            <a:r>
              <a:rPr lang="en-US" sz="2800" dirty="0"/>
              <a:t>Blocking policies that discriminate against imports</a:t>
            </a:r>
          </a:p>
          <a:p>
            <a:pPr lvl="1"/>
            <a:r>
              <a:rPr lang="en-US" sz="2800" dirty="0"/>
              <a:t>But they also do much else, mostly to serve business interests:</a:t>
            </a:r>
          </a:p>
          <a:p>
            <a:pPr lvl="2"/>
            <a:r>
              <a:rPr lang="en-US" sz="2800" dirty="0"/>
              <a:t>Permit anti-dumping duties to deter competition</a:t>
            </a:r>
          </a:p>
          <a:p>
            <a:pPr lvl="2"/>
            <a:r>
              <a:rPr lang="en-US" sz="2800" dirty="0"/>
              <a:t>Protect intellectual property (patents, etc.)</a:t>
            </a:r>
          </a:p>
          <a:p>
            <a:pPr lvl="2"/>
            <a:r>
              <a:rPr lang="en-US" sz="2800" dirty="0"/>
              <a:t>Allow investor action against governments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</a:t>
            </a:r>
          </a:p>
          <a:p>
            <a:pPr lvl="1"/>
            <a:r>
              <a:rPr lang="en-US" sz="3200" dirty="0"/>
              <a:t>164 member countries</a:t>
            </a:r>
          </a:p>
          <a:p>
            <a:pPr lvl="1"/>
            <a:r>
              <a:rPr lang="en-US" sz="3200" dirty="0"/>
              <a:t>Includes</a:t>
            </a:r>
          </a:p>
          <a:p>
            <a:pPr lvl="2"/>
            <a:r>
              <a:rPr lang="en-US" sz="3200" dirty="0"/>
              <a:t>China since 2001</a:t>
            </a:r>
          </a:p>
          <a:p>
            <a:pPr lvl="2"/>
            <a:r>
              <a:rPr lang="en-US" sz="3200" dirty="0"/>
              <a:t>Russia since 2012</a:t>
            </a:r>
          </a:p>
          <a:p>
            <a:pPr lvl="2"/>
            <a:r>
              <a:rPr lang="en-US" sz="3200" u="sng" dirty="0"/>
              <a:t>Not</a:t>
            </a:r>
            <a:r>
              <a:rPr lang="en-US" sz="3200" dirty="0"/>
              <a:t> Iran, N. Korea</a:t>
            </a:r>
          </a:p>
          <a:p>
            <a:pPr lvl="1"/>
            <a:r>
              <a:rPr lang="en-US" sz="3200" dirty="0"/>
              <a:t>Headquarters Geneva, Switzerland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1026" name="Picture 2" descr="Where Is The Headquarters Of The World Trade Organization Located? -  WorldAtlas">
            <a:extLst>
              <a:ext uri="{FF2B5EF4-FFF2-40B4-BE49-F238E27FC236}">
                <a16:creationId xmlns:a16="http://schemas.microsoft.com/office/drawing/2014/main" id="{E819A21E-6FE1-FF46-8B97-CF930AB3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7053"/>
            <a:ext cx="8382000" cy="54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The Role of Trade Agreements</a:t>
            </a:r>
          </a:p>
          <a:p>
            <a:r>
              <a:rPr lang="en-US" dirty="0"/>
              <a:t>(Effects of the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9DC41-5E3B-C845-83C0-41791EF9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9848550" cy="558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E50B-6ED6-F341-8318-115A575C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368010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WTO has</a:t>
            </a:r>
          </a:p>
          <a:p>
            <a:pPr lvl="1"/>
            <a:r>
              <a:rPr lang="en-US" sz="3200" dirty="0"/>
              <a:t>Three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GATT (Still exists, as largest part of WTO) </a:t>
            </a:r>
          </a:p>
          <a:p>
            <a:pPr lvl="3"/>
            <a:r>
              <a:rPr lang="en-US" sz="2400" dirty="0"/>
              <a:t>limits tariffs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GATS = General Agreement on Trade in Services</a:t>
            </a:r>
            <a:endParaRPr lang="en-US" sz="2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TRIPs Agreement = Trade Related aspects of Intellectual Property Rights</a:t>
            </a:r>
          </a:p>
          <a:p>
            <a:pPr lvl="1"/>
            <a:r>
              <a:rPr lang="en-US" sz="2800" dirty="0"/>
              <a:t>Two Basic Principles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Most Favored Nation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National Treatment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WTO’s Main Functions</a:t>
            </a:r>
          </a:p>
          <a:p>
            <a:pPr lvl="1"/>
            <a:r>
              <a:rPr lang="en-US" sz="3200" dirty="0"/>
              <a:t>Negotiation of reduced trade barriers</a:t>
            </a:r>
          </a:p>
          <a:p>
            <a:pPr lvl="2"/>
            <a:r>
              <a:rPr lang="en-US" sz="3200" dirty="0"/>
              <a:t>Tariffs (GATT did this well; WTO not)</a:t>
            </a:r>
          </a:p>
          <a:p>
            <a:pPr lvl="2"/>
            <a:r>
              <a:rPr lang="en-US" sz="3200" dirty="0"/>
              <a:t>Removal of other barriers</a:t>
            </a:r>
          </a:p>
          <a:p>
            <a:pPr lvl="1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Countries bring cases against others</a:t>
            </a:r>
          </a:p>
          <a:p>
            <a:pPr lvl="2"/>
            <a:r>
              <a:rPr lang="en-US" sz="3200" dirty="0"/>
              <a:t>WTO “panels” and “Appellate Body”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 Dispute Settlement</a:t>
            </a:r>
          </a:p>
          <a:p>
            <a:pPr lvl="1"/>
            <a:r>
              <a:rPr lang="en-US" sz="2800" dirty="0"/>
              <a:t>There have been 609 cases initiated since 1995 (as of 1/30/22)</a:t>
            </a:r>
          </a:p>
          <a:p>
            <a:pPr lvl="1"/>
            <a:r>
              <a:rPr lang="en-US" sz="2800" dirty="0"/>
              <a:t>About 90% have been decided in favor of the complainant, both by (132) and against US (168)</a:t>
            </a:r>
          </a:p>
          <a:p>
            <a:pPr lvl="1"/>
            <a:r>
              <a:rPr lang="en-US" sz="2800" dirty="0"/>
              <a:t>The mechanism has been unable to decided cases since December 10, 2019 when</a:t>
            </a:r>
          </a:p>
          <a:p>
            <a:pPr lvl="2"/>
            <a:r>
              <a:rPr lang="en-US" dirty="0"/>
              <a:t>President Trump blocked appointments to Appellate Body</a:t>
            </a:r>
          </a:p>
          <a:p>
            <a:pPr lvl="2"/>
            <a:r>
              <a:rPr lang="en-US" dirty="0"/>
              <a:t>President Biden has not changed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1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/>
              <a:t>Yes.  </a:t>
            </a:r>
            <a:endParaRPr lang="en-US" dirty="0"/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8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B-W Wealth Gap: Jon </a:t>
            </a:r>
            <a:r>
              <a:rPr lang="en-US"/>
              <a:t>Haveman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39648966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Alan Deardorff</a:t>
            </a:r>
          </a:p>
          <a:p>
            <a:pPr marL="0" indent="0" algn="ctr">
              <a:buNone/>
            </a:pPr>
            <a:r>
              <a:rPr lang="en-US" dirty="0" err="1"/>
              <a:t>alandear@</a:t>
            </a:r>
            <a:r>
              <a:rPr lang="en-US" err="1"/>
              <a:t>umich</a:t>
            </a:r>
            <a:r>
              <a:rPr lang="en-US"/>
              <a:t>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4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15636</TotalTime>
  <Words>3011</Words>
  <Application>Microsoft Macintosh PowerPoint</Application>
  <PresentationFormat>Widescreen</PresentationFormat>
  <Paragraphs>591</Paragraphs>
  <Slides>81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Courier New</vt:lpstr>
      <vt:lpstr>Palatino Linotype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Trade and Globalization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Generality of Comparative Advantage</vt:lpstr>
      <vt:lpstr> Generality of Comparative Advantage</vt:lpstr>
      <vt:lpstr>Gains from Trade Other Sources of Gain from Trade</vt:lpstr>
      <vt:lpstr> Other sources of Gain from Trade</vt:lpstr>
      <vt:lpstr>Costs of Trade</vt:lpstr>
      <vt:lpstr> But there are Costs</vt:lpstr>
      <vt:lpstr>PowerPoint Presentation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Arguments for and against tariffs</vt:lpstr>
      <vt:lpstr> Arguments for tariffs</vt:lpstr>
      <vt:lpstr> Arguments against tariffs</vt:lpstr>
      <vt:lpstr> The Role of Trade Agreements</vt:lpstr>
      <vt:lpstr> The Role of Trade Agreements</vt:lpstr>
      <vt:lpstr> The Role of Trade Agreements</vt:lpstr>
      <vt:lpstr>PowerPoint Presentation</vt:lpstr>
      <vt:lpstr>PowerPoint Presentation</vt:lpstr>
      <vt:lpstr> The Role of Trade Agreements</vt:lpstr>
      <vt:lpstr> The Role of Trade Agreements</vt:lpstr>
      <vt:lpstr> The Role of Trade Agreements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 Thank you!</vt:lpstr>
      <vt:lpstr>The B-W Wealth Gap: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292</cp:revision>
  <cp:lastPrinted>2022-01-18T19:59:29Z</cp:lastPrinted>
  <dcterms:created xsi:type="dcterms:W3CDTF">2017-05-03T22:30:38Z</dcterms:created>
  <dcterms:modified xsi:type="dcterms:W3CDTF">2022-02-20T22:27:22Z</dcterms:modified>
</cp:coreProperties>
</file>