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7"/>
  </p:notesMasterIdLst>
  <p:sldIdLst>
    <p:sldId id="1026" r:id="rId2"/>
    <p:sldId id="4094" r:id="rId3"/>
    <p:sldId id="1027" r:id="rId4"/>
    <p:sldId id="256" r:id="rId5"/>
    <p:sldId id="330" r:id="rId6"/>
    <p:sldId id="4127" r:id="rId7"/>
    <p:sldId id="331" r:id="rId8"/>
    <p:sldId id="4129" r:id="rId9"/>
    <p:sldId id="4130" r:id="rId10"/>
    <p:sldId id="4131" r:id="rId11"/>
    <p:sldId id="4128" r:id="rId12"/>
    <p:sldId id="406" r:id="rId13"/>
    <p:sldId id="4095" r:id="rId14"/>
    <p:sldId id="407" r:id="rId15"/>
    <p:sldId id="408" r:id="rId16"/>
    <p:sldId id="410" r:id="rId17"/>
    <p:sldId id="500" r:id="rId18"/>
    <p:sldId id="727" r:id="rId19"/>
    <p:sldId id="353" r:id="rId20"/>
    <p:sldId id="354" r:id="rId21"/>
    <p:sldId id="355" r:id="rId22"/>
    <p:sldId id="356" r:id="rId23"/>
    <p:sldId id="357" r:id="rId24"/>
    <p:sldId id="358" r:id="rId25"/>
    <p:sldId id="501" r:id="rId26"/>
    <p:sldId id="502" r:id="rId27"/>
    <p:sldId id="749" r:id="rId28"/>
    <p:sldId id="503" r:id="rId29"/>
    <p:sldId id="437" r:id="rId30"/>
    <p:sldId id="438" r:id="rId31"/>
    <p:sldId id="4096" r:id="rId32"/>
    <p:sldId id="275" r:id="rId33"/>
    <p:sldId id="290" r:id="rId34"/>
    <p:sldId id="291" r:id="rId35"/>
    <p:sldId id="292" r:id="rId36"/>
    <p:sldId id="293" r:id="rId37"/>
    <p:sldId id="813" r:id="rId38"/>
    <p:sldId id="4097" r:id="rId39"/>
    <p:sldId id="439" r:id="rId40"/>
    <p:sldId id="294" r:id="rId41"/>
    <p:sldId id="440" r:id="rId42"/>
    <p:sldId id="295" r:id="rId43"/>
    <p:sldId id="4106" r:id="rId44"/>
    <p:sldId id="441" r:id="rId45"/>
    <p:sldId id="452" r:id="rId46"/>
    <p:sldId id="442" r:id="rId47"/>
    <p:sldId id="428" r:id="rId48"/>
    <p:sldId id="429" r:id="rId49"/>
    <p:sldId id="443" r:id="rId50"/>
    <p:sldId id="430" r:id="rId51"/>
    <p:sldId id="431" r:id="rId52"/>
    <p:sldId id="432" r:id="rId53"/>
    <p:sldId id="433" r:id="rId54"/>
    <p:sldId id="434" r:id="rId55"/>
    <p:sldId id="435" r:id="rId56"/>
    <p:sldId id="385" r:id="rId57"/>
    <p:sldId id="453" r:id="rId58"/>
    <p:sldId id="455" r:id="rId59"/>
    <p:sldId id="436" r:id="rId60"/>
    <p:sldId id="444" r:id="rId61"/>
    <p:sldId id="445" r:id="rId62"/>
    <p:sldId id="806" r:id="rId63"/>
    <p:sldId id="504" r:id="rId64"/>
    <p:sldId id="505" r:id="rId65"/>
    <p:sldId id="506" r:id="rId66"/>
    <p:sldId id="507" r:id="rId67"/>
    <p:sldId id="4098" r:id="rId68"/>
    <p:sldId id="810" r:id="rId69"/>
    <p:sldId id="811" r:id="rId70"/>
    <p:sldId id="456" r:id="rId71"/>
    <p:sldId id="4099" r:id="rId72"/>
    <p:sldId id="4100" r:id="rId73"/>
    <p:sldId id="4101" r:id="rId74"/>
    <p:sldId id="4102" r:id="rId75"/>
    <p:sldId id="4103" r:id="rId76"/>
    <p:sldId id="4104" r:id="rId77"/>
    <p:sldId id="4105" r:id="rId78"/>
    <p:sldId id="812" r:id="rId79"/>
    <p:sldId id="804" r:id="rId80"/>
    <p:sldId id="805" r:id="rId81"/>
    <p:sldId id="497" r:id="rId82"/>
    <p:sldId id="498" r:id="rId83"/>
    <p:sldId id="4112" r:id="rId84"/>
    <p:sldId id="4125" r:id="rId85"/>
    <p:sldId id="4126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1293"/>
  </p:normalViewPr>
  <p:slideViewPr>
    <p:cSldViewPr snapToGrid="0" snapToObjects="1">
      <p:cViewPr varScale="1">
        <p:scale>
          <a:sx n="116" d="100"/>
          <a:sy n="116" d="100"/>
        </p:scale>
        <p:origin x="6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-briefing.com/news/china-to-join-rcep-creating-massive-free-trade-area-with-asean-india-and-japan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China Briefing 2012</a:t>
            </a:r>
          </a:p>
          <a:p>
            <a:r>
              <a:rPr lang="en-US" dirty="0">
                <a:hlinkClick r:id="rId3"/>
              </a:rPr>
              <a:t>https://www.china-briefing.com/news/china-to-join-rcep-creating-massive-free-trade-area-with-asean-india-and-japan/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Hannon, Paul, "Global Trade Roars Back From Depths of Covid-19 Pandemic", </a:t>
            </a:r>
            <a:r>
              <a:rPr lang="en-US" i="1" dirty="0"/>
              <a:t>Wall Street Journal,</a:t>
            </a:r>
            <a:r>
              <a:rPr lang="en-US" dirty="0"/>
              <a:t>, February 25,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2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11,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Oklahoma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Mar 11: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</a:t>
            </a:r>
          </a:p>
          <a:p>
            <a:r>
              <a:rPr lang="en-US" dirty="0"/>
              <a:t>(Effects of the Pandemic)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(2/15): 	US Economy &amp; Coronavirus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(2/22): 	Climate Change Economics (Simone </a:t>
            </a:r>
            <a:r>
              <a:rPr lang="en-US" dirty="0" err="1"/>
              <a:t>Wegge</a:t>
            </a:r>
            <a:r>
              <a:rPr lang="en-US" dirty="0"/>
              <a:t>, CUNY)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(3/1):	Immigration Economics (Roger White,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(3/8):	Infrastructure Economics (Mallika </a:t>
            </a:r>
            <a:r>
              <a:rPr lang="en-US" dirty="0" err="1"/>
              <a:t>Pung</a:t>
            </a:r>
            <a:r>
              <a:rPr lang="en-US" dirty="0"/>
              <a:t>, Univ. of New Mexico)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5 (3/15):	Trade and Globalization (Alan Deardorff, Univ.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(3/22):	The Black-White Wealth Gap (Me)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4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79066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of Michigan</a:t>
            </a:r>
          </a:p>
        </p:txBody>
      </p:sp>
    </p:spTree>
    <p:extLst>
      <p:ext uri="{BB962C8B-B14F-4D97-AF65-F5344CB8AC3E}">
        <p14:creationId xmlns:p14="http://schemas.microsoft.com/office/powerpoint/2010/main" val="1125831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both lose jobs</a:t>
            </a:r>
          </a:p>
          <a:p>
            <a:pPr lvl="2"/>
            <a:r>
              <a:rPr lang="en-US" dirty="0"/>
              <a:t>Their communities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10-Minute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7226300" y="3670300"/>
            <a:ext cx="3111500" cy="1397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470900" y="1816100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470900" y="3016429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Oklahoma State University</a:t>
            </a:r>
          </a:p>
          <a:p>
            <a:pPr algn="ctr"/>
            <a:r>
              <a:rPr lang="en-US" sz="2400" i="0" dirty="0"/>
              <a:t>March 15, 2022</a:t>
            </a:r>
          </a:p>
        </p:txBody>
      </p:sp>
    </p:spTree>
    <p:extLst>
      <p:ext uri="{BB962C8B-B14F-4D97-AF65-F5344CB8AC3E}">
        <p14:creationId xmlns:p14="http://schemas.microsoft.com/office/powerpoint/2010/main" val="22666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48701-0F3C-F64C-8EC9-5CBE948B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85799"/>
            <a:ext cx="4688024" cy="54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large, such as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imports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Helps US steel firms and their workers</a:t>
            </a:r>
          </a:p>
          <a:p>
            <a:pPr lvl="2"/>
            <a:r>
              <a:rPr lang="en-US" dirty="0"/>
              <a:t>Hurts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  <a:p>
            <a:pPr marL="1428750" lvl="2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609 cases initiated since 1995 (as of 1/30/22)</a:t>
            </a:r>
          </a:p>
          <a:p>
            <a:pPr lvl="1"/>
            <a:r>
              <a:rPr lang="en-US" sz="2800" dirty="0"/>
              <a:t>About 90% have been decided in favor of the complainant, both by (132) and against US (168)</a:t>
            </a:r>
          </a:p>
          <a:p>
            <a:pPr lvl="1"/>
            <a:r>
              <a:rPr lang="en-US" sz="2800" dirty="0"/>
              <a:t>The mechanism has been unable to decided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Effects of the Pandemic on Economies</a:t>
            </a:r>
          </a:p>
          <a:p>
            <a:pPr lvl="1"/>
            <a:r>
              <a:rPr lang="en-US" sz="3200" dirty="0"/>
              <a:t>Travel halted</a:t>
            </a:r>
          </a:p>
          <a:p>
            <a:pPr lvl="1"/>
            <a:r>
              <a:rPr lang="en-US" sz="3200" dirty="0"/>
              <a:t>Stock markets fell but came back strongly</a:t>
            </a:r>
          </a:p>
          <a:p>
            <a:pPr lvl="1"/>
            <a:r>
              <a:rPr lang="en-US" sz="3200" dirty="0"/>
              <a:t>Factories shut down</a:t>
            </a:r>
          </a:p>
          <a:p>
            <a:pPr lvl="1"/>
            <a:r>
              <a:rPr lang="en-US" sz="3200" dirty="0"/>
              <a:t>Supply chains were interrupted</a:t>
            </a:r>
          </a:p>
          <a:p>
            <a:pPr lvl="1"/>
            <a:r>
              <a:rPr lang="en-US" sz="3200" dirty="0"/>
              <a:t>Trade plummeted but came back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7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96F4F-A7A3-1A4A-B2A7-8BC8DBAB2FCA}"/>
              </a:ext>
            </a:extLst>
          </p:cNvPr>
          <p:cNvSpPr/>
          <p:nvPr/>
        </p:nvSpPr>
        <p:spPr>
          <a:xfrm>
            <a:off x="1295400" y="5867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222422" y="5735376"/>
            <a:ext cx="163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Hannon, WSJ, Feb 25,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0680EF-1EFC-054D-828A-1D464F02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450850"/>
            <a:ext cx="7200900" cy="5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2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Pandemic and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and Covid-19</a:t>
            </a:r>
          </a:p>
          <a:p>
            <a:pPr lvl="1"/>
            <a:r>
              <a:rPr lang="en-US" sz="2800" dirty="0"/>
              <a:t>Globalization helped it spread</a:t>
            </a:r>
          </a:p>
          <a:p>
            <a:pPr lvl="1"/>
            <a:r>
              <a:rPr lang="en-US" sz="2800" dirty="0"/>
              <a:t>Trade in PPE and medical supplies helped to fight it</a:t>
            </a:r>
          </a:p>
          <a:p>
            <a:pPr lvl="1"/>
            <a:r>
              <a:rPr lang="en-US" sz="2800" dirty="0"/>
              <a:t>Trade in vaccines is essential globally</a:t>
            </a:r>
          </a:p>
          <a:p>
            <a:pPr lvl="1"/>
            <a:r>
              <a:rPr lang="en-US" sz="2800" dirty="0"/>
              <a:t>Trade policies have often interfered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34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partly</a:t>
            </a:r>
          </a:p>
          <a:p>
            <a:r>
              <a:rPr lang="en-US" dirty="0"/>
              <a:t>Will it reach the previous trend</a:t>
            </a:r>
          </a:p>
          <a:p>
            <a:pPr lvl="1"/>
            <a:r>
              <a:rPr lang="en-US" dirty="0"/>
              <a:t>Probably not.</a:t>
            </a:r>
          </a:p>
          <a:p>
            <a:pPr lvl="1"/>
            <a:r>
              <a:rPr lang="en-US" dirty="0"/>
              <a:t>It didn’t after the financial crisis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good, </a:t>
            </a:r>
          </a:p>
          <a:p>
            <a:pPr lvl="2"/>
            <a:r>
              <a:rPr lang="en-US" dirty="0"/>
              <a:t>But we’re learning that it needs to include greater protections for those who are hurt.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89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1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28507632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</a:t>
            </a:r>
            <a:r>
              <a:rPr lang="en-US" err="1"/>
              <a:t>umich</a:t>
            </a:r>
            <a:r>
              <a:rPr lang="en-US"/>
              <a:t>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55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28661</TotalTime>
  <Words>3511</Words>
  <Application>Microsoft Macintosh PowerPoint</Application>
  <PresentationFormat>Widescreen</PresentationFormat>
  <Paragraphs>640</Paragraphs>
  <Slides>85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Effects of the Pandemic</vt:lpstr>
      <vt:lpstr>PowerPoint Presentation</vt:lpstr>
      <vt:lpstr> The Pandemic and Globalization</vt:lpstr>
      <vt:lpstr>Globalization’s Future?</vt:lpstr>
      <vt:lpstr>Globalization’s Future?</vt:lpstr>
      <vt:lpstr> Thank you!</vt:lpstr>
      <vt:lpstr>The B-W Wealth Gap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298</cp:revision>
  <cp:lastPrinted>2022-01-18T19:59:29Z</cp:lastPrinted>
  <dcterms:created xsi:type="dcterms:W3CDTF">2017-05-03T22:30:38Z</dcterms:created>
  <dcterms:modified xsi:type="dcterms:W3CDTF">2022-03-15T17:54:46Z</dcterms:modified>
</cp:coreProperties>
</file>