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4536" r:id="rId2"/>
    <p:sldId id="4001" r:id="rId3"/>
    <p:sldId id="4084" r:id="rId4"/>
    <p:sldId id="4130" r:id="rId5"/>
    <p:sldId id="4196" r:id="rId6"/>
    <p:sldId id="256" r:id="rId7"/>
    <p:sldId id="380" r:id="rId8"/>
    <p:sldId id="4095" r:id="rId9"/>
    <p:sldId id="407" r:id="rId10"/>
    <p:sldId id="381" r:id="rId11"/>
    <p:sldId id="500" r:id="rId12"/>
    <p:sldId id="501" r:id="rId13"/>
    <p:sldId id="353" r:id="rId14"/>
    <p:sldId id="354" r:id="rId15"/>
    <p:sldId id="355" r:id="rId16"/>
    <p:sldId id="356" r:id="rId17"/>
    <p:sldId id="357" r:id="rId18"/>
    <p:sldId id="358" r:id="rId19"/>
    <p:sldId id="502" r:id="rId20"/>
    <p:sldId id="749" r:id="rId21"/>
    <p:sldId id="503" r:id="rId22"/>
    <p:sldId id="437" r:id="rId23"/>
    <p:sldId id="438" r:id="rId24"/>
    <p:sldId id="4096" r:id="rId25"/>
    <p:sldId id="4322" r:id="rId26"/>
    <p:sldId id="4323" r:id="rId27"/>
    <p:sldId id="4320" r:id="rId28"/>
    <p:sldId id="4324" r:id="rId29"/>
    <p:sldId id="4321" r:id="rId30"/>
    <p:sldId id="4097" r:id="rId31"/>
    <p:sldId id="439" r:id="rId32"/>
    <p:sldId id="294" r:id="rId33"/>
    <p:sldId id="4326" r:id="rId34"/>
    <p:sldId id="440" r:id="rId35"/>
    <p:sldId id="295" r:id="rId36"/>
    <p:sldId id="4328" r:id="rId37"/>
    <p:sldId id="441" r:id="rId38"/>
    <p:sldId id="452" r:id="rId39"/>
    <p:sldId id="442" r:id="rId40"/>
    <p:sldId id="428" r:id="rId41"/>
    <p:sldId id="429" r:id="rId42"/>
    <p:sldId id="443" r:id="rId43"/>
    <p:sldId id="430" r:id="rId44"/>
    <p:sldId id="431" r:id="rId45"/>
    <p:sldId id="432" r:id="rId46"/>
    <p:sldId id="433" r:id="rId47"/>
    <p:sldId id="4316" r:id="rId48"/>
    <p:sldId id="434" r:id="rId49"/>
    <p:sldId id="435" r:id="rId50"/>
    <p:sldId id="385" r:id="rId51"/>
    <p:sldId id="453" r:id="rId52"/>
    <p:sldId id="4317" r:id="rId53"/>
    <p:sldId id="444" r:id="rId54"/>
    <p:sldId id="445" r:id="rId55"/>
    <p:sldId id="806" r:id="rId56"/>
    <p:sldId id="504" r:id="rId57"/>
    <p:sldId id="505" r:id="rId58"/>
    <p:sldId id="506" r:id="rId59"/>
    <p:sldId id="507" r:id="rId60"/>
    <p:sldId id="4327" r:id="rId61"/>
    <p:sldId id="810" r:id="rId62"/>
    <p:sldId id="811" r:id="rId63"/>
    <p:sldId id="4329" r:id="rId64"/>
    <p:sldId id="412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51" autoAdjust="0"/>
    <p:restoredTop sz="94615"/>
  </p:normalViewPr>
  <p:slideViewPr>
    <p:cSldViewPr snapToGrid="0" snapToObjects="1">
      <p:cViewPr varScale="1">
        <p:scale>
          <a:sx n="105" d="100"/>
          <a:sy n="105" d="100"/>
        </p:scale>
        <p:origin x="216" y="2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Fall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West Virginia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C14F-366A-FC47-B6F2-0D262FCF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Drives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9409-A856-A740-BE59-FE24DF5F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930" y="1325563"/>
            <a:ext cx="5672445" cy="4351338"/>
          </a:xfrm>
        </p:spPr>
        <p:txBody>
          <a:bodyPr/>
          <a:lstStyle/>
          <a:p>
            <a:r>
              <a:rPr lang="en-US" dirty="0"/>
              <a:t>Reduction in Transportation Costs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Advances in Technology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Cooperation across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C8B24-C8B1-0441-A629-7A018683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7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br>
              <a:rPr lang="en-US" sz="9600" dirty="0"/>
            </a:br>
            <a:r>
              <a:rPr lang="en-US" sz="9600" dirty="0"/>
              <a:t>(GVCs)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sz="4000" dirty="0">
                <a:solidFill>
                  <a:srgbClr val="00B050"/>
                </a:solidFill>
              </a:rPr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2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1FE122-F9B1-854E-8A09-C47882AB7B6E}"/>
              </a:ext>
            </a:extLst>
          </p:cNvPr>
          <p:cNvSpPr/>
          <p:nvPr/>
        </p:nvSpPr>
        <p:spPr>
          <a:xfrm>
            <a:off x="0" y="5656753"/>
            <a:ext cx="8755693" cy="5863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Mutually Beneficial Trade</a:t>
            </a:r>
          </a:p>
          <a:p>
            <a:pPr lvl="2"/>
            <a:r>
              <a:rPr lang="en-US" sz="3200" dirty="0"/>
              <a:t>Comparative Advantage</a:t>
            </a:r>
          </a:p>
          <a:p>
            <a:pPr lvl="2"/>
            <a:r>
              <a:rPr lang="en-US" sz="3200" dirty="0"/>
              <a:t>Other Sources of Gains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1210358"/>
            <a:ext cx="10455215" cy="1892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Mutually Beneficial Trade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based on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Principle of Comparative Advantage says:</a:t>
            </a:r>
          </a:p>
          <a:p>
            <a:pPr lvl="1"/>
            <a:r>
              <a:rPr lang="en-US" dirty="0"/>
              <a:t>Countries can gain by</a:t>
            </a:r>
          </a:p>
          <a:p>
            <a:pPr lvl="2"/>
            <a:r>
              <a:rPr lang="en-US" dirty="0"/>
              <a:t>Producing </a:t>
            </a:r>
          </a:p>
          <a:p>
            <a:pPr lvl="3"/>
            <a:r>
              <a:rPr lang="en-US" sz="2400" dirty="0"/>
              <a:t>More than they need of what they do relatively best, and</a:t>
            </a:r>
          </a:p>
          <a:p>
            <a:pPr lvl="3"/>
            <a:r>
              <a:rPr lang="en-US" sz="2400" dirty="0"/>
              <a:t>Less than they need of what they do relatively worst</a:t>
            </a:r>
          </a:p>
          <a:p>
            <a:pPr lvl="2"/>
            <a:r>
              <a:rPr lang="en-US" dirty="0"/>
              <a:t>Exporting any excess to other countries in exchange for what they need</a:t>
            </a:r>
          </a:p>
          <a:p>
            <a:pPr lvl="1"/>
            <a:r>
              <a:rPr lang="en-US" b="1" u="sng" dirty="0"/>
              <a:t>All</a:t>
            </a:r>
            <a:r>
              <a:rPr lang="en-US" dirty="0"/>
              <a:t> countries </a:t>
            </a:r>
            <a:r>
              <a:rPr lang="en-US" b="1" u="sng" dirty="0"/>
              <a:t>can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Get more of everything, if that’s what they want, and therefore</a:t>
            </a:r>
          </a:p>
          <a:p>
            <a:pPr lvl="2"/>
            <a:r>
              <a:rPr lang="en-US" dirty="0"/>
              <a:t>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2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 Comparative Advantage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BDD61-D016-DD35-FD21-3A9C7C28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87" y="1976194"/>
            <a:ext cx="8513483" cy="1042901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123250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Paul Krugman’s illustration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David Ricardo’s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CB612-E7B5-A495-DE3F-F22720B2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7" y="1401372"/>
            <a:ext cx="6553545" cy="40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248038"/>
            <a:ext cx="12073183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36918-C0DE-05DE-EA29-7A3C5DFB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31" y="1966293"/>
            <a:ext cx="767613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9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Sp</a:t>
            </a:r>
            <a:r>
              <a:rPr lang="en-US" dirty="0"/>
              <a:t>ecialization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6345F-6194-8209-03FB-055D1DAC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3803"/>
            <a:ext cx="7772400" cy="39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7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</a:t>
            </a:r>
            <a:r>
              <a:rPr lang="en-US" dirty="0"/>
              <a:t>tually Beneficial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14907-D290-2780-E90A-3DEEA067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9862"/>
            <a:ext cx="7772400" cy="37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(10/6): 	Economic Update (Geoffrey Woglom, Amherst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(10/13):   Trade and Globalization (Avik Chakrabarti, U of Wisconsin Milwaukee)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(10/27):  Economics of Immigration (Robert </a:t>
            </a:r>
            <a:r>
              <a:rPr lang="en-US" dirty="0" err="1"/>
              <a:t>Gitter</a:t>
            </a:r>
            <a:r>
              <a:rPr lang="en-US" dirty="0"/>
              <a:t>, Ohio Wesleyan)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(11/3):  Monetary Policy (Geoffrey Woglom ,Amherst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(11/10):  Federal Debt (Joseph Carolan, Oakland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(11/17):  International Institutions (Alan Deardorff University of Michigan)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Without a mechanism for </a:t>
            </a:r>
            <a:r>
              <a:rPr lang="en-US" sz="3200" dirty="0">
                <a:solidFill>
                  <a:srgbClr val="FF0000"/>
                </a:solidFill>
              </a:rPr>
              <a:t>redistribution</a:t>
            </a:r>
            <a:r>
              <a:rPr lang="en-US" sz="3200" dirty="0"/>
              <a:t> …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 in </a:t>
            </a:r>
            <a:r>
              <a:rPr lang="en-US" sz="2800" dirty="0"/>
              <a:t>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</p:txBody>
      </p: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Increased 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(buyers, both consumers and firms, can have more choices)</a:t>
            </a:r>
          </a:p>
          <a:p>
            <a:r>
              <a:rPr lang="en-US" dirty="0"/>
              <a:t>Efficiency </a:t>
            </a:r>
            <a:r>
              <a:rPr lang="en-US" b="0" dirty="0"/>
              <a:t>(relatively productive firms expand and export)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r>
              <a:rPr lang="en-US" dirty="0"/>
              <a:t>Learning </a:t>
            </a:r>
            <a:r>
              <a:rPr lang="en-US" b="0" dirty="0"/>
              <a:t>(firms can have access to foreign technology)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Other sources of Gain from Trade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F74DD6-F4AC-F248-B002-2283915D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05" y="1560359"/>
            <a:ext cx="6553545" cy="41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94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to those firms shrink or shut down</a:t>
            </a:r>
          </a:p>
          <a:p>
            <a:pPr lvl="2"/>
            <a:r>
              <a:rPr lang="en-US" dirty="0"/>
              <a:t>Workers in </a:t>
            </a:r>
            <a:r>
              <a:rPr lang="en-US" u="sng" dirty="0"/>
              <a:t>both</a:t>
            </a:r>
            <a:r>
              <a:rPr lang="en-US" dirty="0"/>
              <a:t> lose jobs</a:t>
            </a:r>
          </a:p>
          <a:p>
            <a:pPr lvl="2"/>
            <a:r>
              <a:rPr lang="en-US" u="sng" dirty="0"/>
              <a:t>And</a:t>
            </a:r>
            <a:r>
              <a:rPr lang="en-US" dirty="0"/>
              <a:t> their </a:t>
            </a:r>
            <a:r>
              <a:rPr lang="en-US" b="1" dirty="0"/>
              <a:t>communities</a:t>
            </a:r>
            <a:r>
              <a:rPr lang="en-US" dirty="0"/>
              <a:t>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pPr lvl="1"/>
            <a:r>
              <a:rPr lang="en-US" dirty="0"/>
              <a:t>Dependence on other countries’ willingness to trade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disease, war)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Spread of invasive species and plant disease</a:t>
            </a:r>
          </a:p>
          <a:p>
            <a:pPr lvl="1"/>
            <a:r>
              <a:rPr lang="en-US" dirty="0"/>
              <a:t>Spread of human disease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69359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En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9" y="1325563"/>
            <a:ext cx="10515600" cy="42273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verbal Q&amp;A session will follow this presentation.</a:t>
            </a:r>
          </a:p>
          <a:p>
            <a:endParaRPr lang="en-US" dirty="0"/>
          </a:p>
          <a:p>
            <a:r>
              <a:rPr lang="en-US" dirty="0"/>
              <a:t>Slides will be available from the NEED website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84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CEDEF-D064-4544-BC6A-2E71AF8041E5}"/>
              </a:ext>
            </a:extLst>
          </p:cNvPr>
          <p:cNvSpPr/>
          <p:nvPr/>
        </p:nvSpPr>
        <p:spPr>
          <a:xfrm>
            <a:off x="6713951" y="3429000"/>
            <a:ext cx="3623849" cy="16383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01FC2-6712-E44D-8162-49E64DB6803C}"/>
              </a:ext>
            </a:extLst>
          </p:cNvPr>
          <p:cNvSpPr txBox="1"/>
          <p:nvPr/>
        </p:nvSpPr>
        <p:spPr>
          <a:xfrm>
            <a:off x="8102600" y="1587848"/>
            <a:ext cx="2781300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in tariffs under GATT/WTO MFN.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G-7 wants to cancel this for Russia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8F341B-029B-834B-8BD4-63042CD2D230}"/>
              </a:ext>
            </a:extLst>
          </p:cNvPr>
          <p:cNvCxnSpPr/>
          <p:nvPr/>
        </p:nvCxnSpPr>
        <p:spPr>
          <a:xfrm>
            <a:off x="8102600" y="2788177"/>
            <a:ext cx="190500" cy="6538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9AF6D7-9923-3F9C-147D-6F8F9F586B0A}"/>
              </a:ext>
            </a:extLst>
          </p:cNvPr>
          <p:cNvCxnSpPr>
            <a:cxnSpLocks/>
          </p:cNvCxnSpPr>
          <p:nvPr/>
        </p:nvCxnSpPr>
        <p:spPr>
          <a:xfrm flipH="1" flipV="1">
            <a:off x="7284203" y="3812972"/>
            <a:ext cx="1988548" cy="697035"/>
          </a:xfrm>
          <a:prstGeom prst="line">
            <a:avLst/>
          </a:prstGeom>
          <a:ln w="57150">
            <a:solidFill>
              <a:srgbClr val="00B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A2652-6810-3D47-B21C-AA81A0F5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12" y="304908"/>
            <a:ext cx="9437888" cy="61722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9D796-D115-80C7-2134-790DFA5CD44F}"/>
              </a:ext>
            </a:extLst>
          </p:cNvPr>
          <p:cNvSpPr txBox="1"/>
          <p:nvPr/>
        </p:nvSpPr>
        <p:spPr>
          <a:xfrm>
            <a:off x="4443783" y="1397675"/>
            <a:ext cx="258331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Surge in 2021 was mostly UK doing FTAs with former EU partners.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2DB15-3B85-3C0D-DADB-6E2155D66BA7}"/>
              </a:ext>
            </a:extLst>
          </p:cNvPr>
          <p:cNvCxnSpPr>
            <a:cxnSpLocks/>
          </p:cNvCxnSpPr>
          <p:nvPr/>
        </p:nvCxnSpPr>
        <p:spPr>
          <a:xfrm>
            <a:off x="7027101" y="1397675"/>
            <a:ext cx="2659340" cy="157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5D7712-FDF4-574D-ABF4-6A58D2C7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35" y="541798"/>
            <a:ext cx="4003346" cy="5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0E44C-4363-8732-2482-E0E45436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711200"/>
            <a:ext cx="7416800" cy="5435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B9A2C1-B1DC-A5A5-CC86-DDECA7AF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" y="1408303"/>
            <a:ext cx="3143534" cy="25952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/>
              <a:t>AfCFTA</a:t>
            </a:r>
            <a:br>
              <a:rPr lang="en-US" sz="4800" dirty="0"/>
            </a:br>
            <a:r>
              <a:rPr lang="en-US" sz="4800" dirty="0"/>
              <a:t>Largest FTA, with 55 countries</a:t>
            </a:r>
          </a:p>
        </p:txBody>
      </p:sp>
    </p:spTree>
    <p:extLst>
      <p:ext uri="{BB962C8B-B14F-4D97-AF65-F5344CB8AC3E}">
        <p14:creationId xmlns:p14="http://schemas.microsoft.com/office/powerpoint/2010/main" val="1991721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A02EF-7F30-6545-AB65-458E3DEE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23378"/>
            <a:ext cx="4662146" cy="54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Avik</a:t>
            </a:r>
            <a:r>
              <a:rPr lang="en-US" dirty="0"/>
              <a:t> Chakrabarti, University of Wisconsin-Milwaukee (UWM)</a:t>
            </a:r>
          </a:p>
          <a:p>
            <a:pPr lvl="1"/>
            <a:r>
              <a:rPr lang="en-US" dirty="0"/>
              <a:t>Peter Eppinger, University of Tübingen</a:t>
            </a:r>
          </a:p>
          <a:p>
            <a:pPr lvl="1"/>
            <a:r>
              <a:rPr lang="en-US" dirty="0"/>
              <a:t>James Lake, Southern Methodist University</a:t>
            </a:r>
          </a:p>
          <a:p>
            <a:pPr lvl="1"/>
            <a:r>
              <a:rPr lang="en-US" dirty="0"/>
              <a:t>Michael Plouffe, University College London</a:t>
            </a:r>
          </a:p>
          <a:p>
            <a:pPr lvl="1"/>
            <a:r>
              <a:rPr lang="en-US" dirty="0"/>
              <a:t>Swati Verma, ISID, New Delhi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Alan Deardorff, University of Michigan</a:t>
            </a:r>
          </a:p>
          <a:p>
            <a:pPr lvl="1"/>
            <a:r>
              <a:rPr lang="en-US" dirty="0"/>
              <a:t>Ed </a:t>
            </a:r>
            <a:r>
              <a:rPr lang="en-US" dirty="0" err="1"/>
              <a:t>Leamer</a:t>
            </a:r>
            <a:r>
              <a:rPr lang="en-US" dirty="0"/>
              <a:t>, UCLA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39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 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Dis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E682D-8D32-AA47-A989-79490CEEA9E4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176049" y="60455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533400" y="5672021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as large as the U.S.</a:t>
            </a:r>
          </a:p>
          <a:p>
            <a:pPr lvl="1"/>
            <a:r>
              <a:rPr lang="en-US" dirty="0"/>
              <a:t>Example:  President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changes: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the protected product as inputs	</a:t>
            </a:r>
          </a:p>
          <a:p>
            <a:pPr lvl="1"/>
            <a:r>
              <a:rPr lang="en-US" dirty="0"/>
              <a:t>Example:  President Trump’s 25% tariff on steel</a:t>
            </a:r>
          </a:p>
          <a:p>
            <a:pPr lvl="2"/>
            <a:r>
              <a:rPr lang="en-US" dirty="0"/>
              <a:t>Helped US steel firms and their workers</a:t>
            </a:r>
          </a:p>
          <a:p>
            <a:pPr lvl="2"/>
            <a:r>
              <a:rPr lang="en-US" dirty="0"/>
              <a:t>Hurt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40761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979" y="1877409"/>
            <a:ext cx="2777430" cy="2916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6" y="262731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528127" y="3785764"/>
            <a:ext cx="11375139" cy="262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OLLI – </a:t>
            </a:r>
            <a:r>
              <a:rPr lang="en-US" sz="2400" dirty="0">
                <a:solidFill>
                  <a:schemeClr val="tx2"/>
                </a:solidFill>
              </a:rPr>
              <a:t>West Virginia University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October 13,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2"/>
                </a:solidFill>
              </a:rPr>
              <a:t>Avik</a:t>
            </a:r>
            <a:r>
              <a:rPr lang="en-US" dirty="0">
                <a:solidFill>
                  <a:schemeClr val="tx2"/>
                </a:solidFill>
              </a:rPr>
              <a:t> Chakrabarti, Ph.D., University of Michigan, Ann Arbor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Associate Professor of Economics, University of Wisconsin-Milwaukee (UWM)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Affiliated Faculty, Northwestern Mutual Data Science Institute (NMDSI), UWM</a:t>
            </a:r>
          </a:p>
        </p:txBody>
      </p:sp>
    </p:spTree>
    <p:extLst>
      <p:ext uri="{BB962C8B-B14F-4D97-AF65-F5344CB8AC3E}">
        <p14:creationId xmlns:p14="http://schemas.microsoft.com/office/powerpoint/2010/main" val="718123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3" y="227493"/>
            <a:ext cx="10748575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Costs and Benefits of Tariffs: Paul Krugman’s Illustration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C08BE38-9067-AA3A-82A4-557CB895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29" y="1966293"/>
            <a:ext cx="735894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51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Arguments for tariffs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F5484-6B77-DA62-2E27-0E131092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425948"/>
            <a:ext cx="6553545" cy="40140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</a:t>
            </a:r>
            <a:r>
              <a:rPr lang="en-US" u="sng" dirty="0"/>
              <a:t>against</a:t>
            </a:r>
            <a:r>
              <a:rPr lang="en-US" dirty="0"/>
              <a:t> tariffs</a:t>
            </a:r>
          </a:p>
          <a:p>
            <a:endParaRPr lang="en-US" dirty="0"/>
          </a:p>
          <a:p>
            <a:pPr lvl="1"/>
            <a:r>
              <a:rPr lang="en-US" dirty="0"/>
              <a:t>Foregone gains from trade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Even when beneficial, tariffs are politically hard to remove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Co-Creation: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Future of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Trade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Globalization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3AF9B0C-CB7C-710D-59DF-0672B49C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925656"/>
            <a:ext cx="6553545" cy="3014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41F59-E578-95FA-75CA-6CD4AB8F2F67}"/>
              </a:ext>
            </a:extLst>
          </p:cNvPr>
          <p:cNvSpPr txBox="1"/>
          <p:nvPr/>
        </p:nvSpPr>
        <p:spPr>
          <a:xfrm>
            <a:off x="5303520" y="5591359"/>
            <a:ext cx="646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Ref. Chakrabarti, A. and Ramaswamy, V.. Rethinking </a:t>
            </a:r>
            <a:r>
              <a:rPr lang="en-US" sz="1400" dirty="0" err="1"/>
              <a:t>Ricardian'Sum</a:t>
            </a:r>
            <a:r>
              <a:rPr lang="en-US" sz="1400" dirty="0"/>
              <a:t> of Enjoyments’: </a:t>
            </a:r>
          </a:p>
          <a:p>
            <a:r>
              <a:rPr lang="en-US" sz="1400" dirty="0"/>
              <a:t>Gains from Trade in a Co-Creational Economy. Ross School of Business Paper No. 1211.</a:t>
            </a:r>
          </a:p>
        </p:txBody>
      </p:sp>
    </p:spTree>
    <p:extLst>
      <p:ext uri="{BB962C8B-B14F-4D97-AF65-F5344CB8AC3E}">
        <p14:creationId xmlns:p14="http://schemas.microsoft.com/office/powerpoint/2010/main" val="1634862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Avik Chakrabarti, Ph.D.</a:t>
            </a:r>
          </a:p>
          <a:p>
            <a:pPr marL="0" indent="0" algn="ctr">
              <a:buNone/>
            </a:pPr>
            <a:r>
              <a:rPr lang="en-US" dirty="0"/>
              <a:t>chakra@uwm.edu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1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C32A-704C-A84D-9727-D67EE1E4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2112-1245-E445-A73B-1EE710C1D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1942"/>
            <a:ext cx="5181600" cy="3827050"/>
          </a:xfrm>
        </p:spPr>
        <p:txBody>
          <a:bodyPr/>
          <a:lstStyle/>
          <a:p>
            <a:r>
              <a:rPr lang="en-US" dirty="0"/>
              <a:t>The growing integration of the world’s:</a:t>
            </a:r>
          </a:p>
          <a:p>
            <a:pPr lvl="1"/>
            <a:r>
              <a:rPr lang="en-US" dirty="0"/>
              <a:t>Economies</a:t>
            </a:r>
          </a:p>
          <a:p>
            <a:pPr lvl="1"/>
            <a:r>
              <a:rPr lang="en-US" dirty="0"/>
              <a:t>Cultures</a:t>
            </a:r>
          </a:p>
          <a:p>
            <a:pPr lvl="1"/>
            <a:r>
              <a:rPr lang="en-US" dirty="0"/>
              <a:t>Populations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F4C98-C7E3-D44D-8F43-0C4C7BFE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1942"/>
            <a:ext cx="5181600" cy="3827050"/>
          </a:xfrm>
        </p:spPr>
        <p:txBody>
          <a:bodyPr/>
          <a:lstStyle/>
          <a:p>
            <a:r>
              <a:rPr lang="en-US" dirty="0"/>
              <a:t>Brought about by cross-border flows of:</a:t>
            </a:r>
          </a:p>
          <a:p>
            <a:pPr lvl="1"/>
            <a:r>
              <a:rPr lang="en-US" dirty="0"/>
              <a:t>Goods and services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Investment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Information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A046C-7C79-B842-8CB9-13E48C1C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15505</TotalTime>
  <Words>2121</Words>
  <Application>Microsoft Macintosh PowerPoint</Application>
  <PresentationFormat>Widescreen</PresentationFormat>
  <Paragraphs>376</Paragraphs>
  <Slides>64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Credits and Disclaimer</vt:lpstr>
      <vt:lpstr>PowerPoint Presentation</vt:lpstr>
      <vt:lpstr>What is Globalization?</vt:lpstr>
      <vt:lpstr>PowerPoint Presentation</vt:lpstr>
      <vt:lpstr>PowerPoint Presentation</vt:lpstr>
      <vt:lpstr>What Drives Globalization?</vt:lpstr>
      <vt:lpstr>Global Value Chains (GVCs)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 Supply Chains</vt:lpstr>
      <vt:lpstr>PowerPoint Presentation</vt:lpstr>
      <vt:lpstr>  Pros and Cons of Globalization</vt:lpstr>
      <vt:lpstr>Mutually Beneficial Trade based on Comparative Advantage</vt:lpstr>
      <vt:lpstr> Comparative Advantage</vt:lpstr>
      <vt:lpstr> Comparative Advantage</vt:lpstr>
      <vt:lpstr> Paul Krugman’s illustration  of  David Ricardo’s Principle of Comparative Advantage</vt:lpstr>
      <vt:lpstr>The Principle of Comparative Advantage</vt:lpstr>
      <vt:lpstr> Specialization</vt:lpstr>
      <vt:lpstr>Mutually Beneficial Trade</vt:lpstr>
      <vt:lpstr> Comparative Advantage</vt:lpstr>
      <vt:lpstr>Gains from Trade Other sources of Gain from Trade</vt:lpstr>
      <vt:lpstr> Other sources of Gain from Trade</vt:lpstr>
      <vt:lpstr> Other sources of Gain from Trade</vt:lpstr>
      <vt:lpstr>Costs of Trade</vt:lpstr>
      <vt:lpstr> But there are Costs</vt:lpstr>
      <vt:lpstr>Trade Policies</vt:lpstr>
      <vt:lpstr>  Trade Policies that Affect Globalization</vt:lpstr>
      <vt:lpstr>Trade Policies Encouraging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AfCFTA Largest FTA, with 55 countries</vt:lpstr>
      <vt:lpstr>CPTPP = Trans-Pacific Partnership minus US</vt:lpstr>
      <vt:lpstr>RCEP = Regional Comprehensive Economic Partnership </vt:lpstr>
      <vt:lpstr> Other Policies to Encourage Globalization</vt:lpstr>
      <vt:lpstr>Trade Policies Discouraging Globalization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Costs and Benefits of Tariffs: Paul Krugman’s Illustration</vt:lpstr>
      <vt:lpstr> Arguments for tariffs</vt:lpstr>
      <vt:lpstr> Arguments against tariffs</vt:lpstr>
      <vt:lpstr>Co-Creation: The Future of Trade and Globalization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Avik Chakrabarti</cp:lastModifiedBy>
  <cp:revision>361</cp:revision>
  <cp:lastPrinted>2022-10-04T02:23:09Z</cp:lastPrinted>
  <dcterms:created xsi:type="dcterms:W3CDTF">2017-05-03T22:30:38Z</dcterms:created>
  <dcterms:modified xsi:type="dcterms:W3CDTF">2023-10-13T17:50:08Z</dcterms:modified>
</cp:coreProperties>
</file>