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6"/>
  </p:notesMasterIdLst>
  <p:sldIdLst>
    <p:sldId id="1026" r:id="rId2"/>
    <p:sldId id="328" r:id="rId3"/>
    <p:sldId id="3935" r:id="rId4"/>
    <p:sldId id="1029" r:id="rId5"/>
    <p:sldId id="4151" r:id="rId6"/>
    <p:sldId id="4152" r:id="rId7"/>
    <p:sldId id="4153" r:id="rId8"/>
    <p:sldId id="3974" r:id="rId9"/>
    <p:sldId id="1027" r:id="rId10"/>
    <p:sldId id="4155" r:id="rId11"/>
    <p:sldId id="4154" r:id="rId12"/>
    <p:sldId id="4127" r:id="rId13"/>
    <p:sldId id="331" r:id="rId14"/>
    <p:sldId id="4129" r:id="rId15"/>
    <p:sldId id="4130" r:id="rId16"/>
    <p:sldId id="4131" r:id="rId17"/>
    <p:sldId id="4137" r:id="rId18"/>
    <p:sldId id="4138" r:id="rId19"/>
    <p:sldId id="4139" r:id="rId20"/>
    <p:sldId id="4140" r:id="rId21"/>
    <p:sldId id="4142" r:id="rId22"/>
    <p:sldId id="4135" r:id="rId23"/>
    <p:sldId id="4128" r:id="rId24"/>
    <p:sldId id="406" r:id="rId25"/>
    <p:sldId id="4095" r:id="rId26"/>
    <p:sldId id="407" r:id="rId27"/>
    <p:sldId id="408" r:id="rId28"/>
    <p:sldId id="410" r:id="rId29"/>
    <p:sldId id="500" r:id="rId30"/>
    <p:sldId id="727" r:id="rId31"/>
    <p:sldId id="353" r:id="rId32"/>
    <p:sldId id="354" r:id="rId33"/>
    <p:sldId id="355" r:id="rId34"/>
    <p:sldId id="356" r:id="rId35"/>
    <p:sldId id="357" r:id="rId36"/>
    <p:sldId id="358" r:id="rId37"/>
    <p:sldId id="501" r:id="rId38"/>
    <p:sldId id="502" r:id="rId39"/>
    <p:sldId id="749" r:id="rId40"/>
    <p:sldId id="503" r:id="rId41"/>
    <p:sldId id="437" r:id="rId42"/>
    <p:sldId id="438" r:id="rId43"/>
    <p:sldId id="4096" r:id="rId44"/>
    <p:sldId id="275" r:id="rId45"/>
    <p:sldId id="290" r:id="rId46"/>
    <p:sldId id="291" r:id="rId47"/>
    <p:sldId id="292" r:id="rId48"/>
    <p:sldId id="293" r:id="rId49"/>
    <p:sldId id="813" r:id="rId50"/>
    <p:sldId id="4097" r:id="rId51"/>
    <p:sldId id="439" r:id="rId52"/>
    <p:sldId id="294" r:id="rId53"/>
    <p:sldId id="440" r:id="rId54"/>
    <p:sldId id="295" r:id="rId55"/>
    <p:sldId id="4106" r:id="rId56"/>
    <p:sldId id="441" r:id="rId57"/>
    <p:sldId id="452" r:id="rId58"/>
    <p:sldId id="442" r:id="rId59"/>
    <p:sldId id="428" r:id="rId60"/>
    <p:sldId id="429" r:id="rId61"/>
    <p:sldId id="443" r:id="rId62"/>
    <p:sldId id="430" r:id="rId63"/>
    <p:sldId id="431" r:id="rId64"/>
    <p:sldId id="432" r:id="rId65"/>
    <p:sldId id="433" r:id="rId66"/>
    <p:sldId id="434" r:id="rId67"/>
    <p:sldId id="435" r:id="rId68"/>
    <p:sldId id="385" r:id="rId69"/>
    <p:sldId id="453" r:id="rId70"/>
    <p:sldId id="455" r:id="rId71"/>
    <p:sldId id="436" r:id="rId72"/>
    <p:sldId id="444" r:id="rId73"/>
    <p:sldId id="445" r:id="rId74"/>
    <p:sldId id="806" r:id="rId75"/>
    <p:sldId id="504" r:id="rId76"/>
    <p:sldId id="505" r:id="rId77"/>
    <p:sldId id="506" r:id="rId78"/>
    <p:sldId id="507" r:id="rId79"/>
    <p:sldId id="4098" r:id="rId80"/>
    <p:sldId id="810" r:id="rId81"/>
    <p:sldId id="811" r:id="rId82"/>
    <p:sldId id="456" r:id="rId83"/>
    <p:sldId id="4099" r:id="rId84"/>
    <p:sldId id="4100" r:id="rId85"/>
    <p:sldId id="4101" r:id="rId86"/>
    <p:sldId id="4102" r:id="rId87"/>
    <p:sldId id="4103" r:id="rId88"/>
    <p:sldId id="4104" r:id="rId89"/>
    <p:sldId id="4105" r:id="rId90"/>
    <p:sldId id="497" r:id="rId91"/>
    <p:sldId id="498" r:id="rId92"/>
    <p:sldId id="4112" r:id="rId93"/>
    <p:sldId id="1148" r:id="rId94"/>
    <p:sldId id="4156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53" autoAdjust="0"/>
    <p:restoredTop sz="91311"/>
  </p:normalViewPr>
  <p:slideViewPr>
    <p:cSldViewPr snapToGrid="0" snapToObjects="1">
      <p:cViewPr varScale="1">
        <p:scale>
          <a:sx n="95" d="100"/>
          <a:sy n="95" d="100"/>
        </p:scale>
        <p:origin x="43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4/19/22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2/2/22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" Target="slide9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Spring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South Dakota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April-May,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2118768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91515"/>
            <a:ext cx="9144000" cy="87497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/>
              <a:t>Trade and Globalization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72D02-0803-D942-BBC2-5568076A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335" y="3355367"/>
            <a:ext cx="27813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1593F-002F-EB46-8EDC-C51BA6E5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6" y="322229"/>
            <a:ext cx="3390900" cy="2400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D657A0-B03A-0B43-B1F6-E088FE5A02B2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Alan Deardorff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i="1" dirty="0">
                <a:solidFill>
                  <a:schemeClr val="tx2"/>
                </a:solidFill>
              </a:rPr>
              <a:t>University of Michigan</a:t>
            </a:r>
          </a:p>
        </p:txBody>
      </p:sp>
    </p:spTree>
    <p:extLst>
      <p:ext uri="{BB962C8B-B14F-4D97-AF65-F5344CB8AC3E}">
        <p14:creationId xmlns:p14="http://schemas.microsoft.com/office/powerpoint/2010/main" val="105414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University of S. Dakota</a:t>
            </a:r>
          </a:p>
          <a:p>
            <a:pPr algn="ctr"/>
            <a:r>
              <a:rPr lang="en-US" sz="2400" i="0"/>
              <a:t>April 19, </a:t>
            </a:r>
            <a:r>
              <a:rPr lang="en-US" sz="2400" i="0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updated Mar 16: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149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no, or at least not yet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already have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651+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49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150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84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107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</a:t>
            </a:r>
            <a:r>
              <a:rPr lang="en-US" sz="2800" dirty="0"/>
              <a:t> in 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/>
              <a:t>5-Minute </a:t>
            </a:r>
            <a:r>
              <a:rPr lang="en-US" sz="4800" dirty="0"/>
              <a:t>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253331"/>
            <a:ext cx="11375871" cy="4351338"/>
          </a:xfrm>
        </p:spPr>
        <p:txBody>
          <a:bodyPr/>
          <a:lstStyle/>
          <a:p>
            <a:r>
              <a:rPr lang="en-US" dirty="0"/>
              <a:t>Contemporary Economic Policy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/>
              <a:t>Week 1 (4/19): 	Trade and Globalization (Alan Deardorff, University of Michigan)</a:t>
            </a:r>
          </a:p>
          <a:p>
            <a:pPr marL="457200" lvl="1" indent="0">
              <a:buNone/>
            </a:pPr>
            <a:endParaRPr lang="en-US" b="1" dirty="0"/>
          </a:p>
          <a:p>
            <a:pPr lvl="1"/>
            <a:r>
              <a:rPr lang="en-US" dirty="0"/>
              <a:t>Week 2 (4/26): 	Economic Inequality (Kyle </a:t>
            </a:r>
            <a:r>
              <a:rPr lang="en-US" dirty="0" err="1"/>
              <a:t>Montanio</a:t>
            </a:r>
            <a:r>
              <a:rPr lang="en-US" dirty="0"/>
              <a:t>, Univ. Colorado-Denver)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Week 3 (5/3): 	Climate Change (Sarah Jacobson, Williams College)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9386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7226300" y="3670300"/>
            <a:ext cx="3111500" cy="13970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470900" y="1816100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470900" y="3016429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Chart, line chart&#10;&#10;Description automatically generated">
            <a:extLst>
              <a:ext uri="{FF2B5EF4-FFF2-40B4-BE49-F238E27FC236}">
                <a16:creationId xmlns:a16="http://schemas.microsoft.com/office/drawing/2014/main" id="{60AAD2E0-F2B3-B94D-A37B-FD662AAA6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37478" y="1260089"/>
            <a:ext cx="9940273" cy="49701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Inequality: Share of Top 10%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9368927" y="2690870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777489" y="3628042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>
            <a:cxnSpLocks/>
          </p:cNvCxnSpPr>
          <p:nvPr/>
        </p:nvCxnSpPr>
        <p:spPr>
          <a:xfrm>
            <a:off x="9979755" y="2272312"/>
            <a:ext cx="664596" cy="786625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9734575" y="3058937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3457487" y="1843487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4473566" y="3058937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4124011" y="1652596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27418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3B96-75F7-FB49-8190-A32A329D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4768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  <a:p>
            <a:pPr marL="1428750" lvl="2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did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612 cases initiated since 1995 (as of 4/15/22)</a:t>
            </a:r>
          </a:p>
          <a:p>
            <a:pPr lvl="1"/>
            <a:r>
              <a:rPr lang="en-US" sz="2800" dirty="0"/>
              <a:t>About 90% have been decided in favor of the complainant, both by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609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2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06"/>
            <a:ext cx="10515600" cy="47986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6000" dirty="0"/>
              <a:t>Thank you!</a:t>
            </a:r>
          </a:p>
          <a:p>
            <a:pPr marL="0" indent="0" algn="ctr">
              <a:buNone/>
            </a:pPr>
            <a:r>
              <a:rPr lang="en-US" sz="6000" dirty="0"/>
              <a:t>Any Questions?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Alan V. Deardorff</a:t>
            </a:r>
          </a:p>
          <a:p>
            <a:pPr marL="0" indent="0" algn="ctr">
              <a:buNone/>
            </a:pPr>
            <a:r>
              <a:rPr lang="en-US" sz="2400" dirty="0"/>
              <a:t>Ford School of Public Policy</a:t>
            </a:r>
          </a:p>
          <a:p>
            <a:pPr marL="0" indent="0" algn="ctr">
              <a:buNone/>
            </a:pPr>
            <a:r>
              <a:rPr lang="en-US" sz="2400" dirty="0"/>
              <a:t>University of Michigan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www.NEEDelegation.org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5889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Inequality: Kyle </a:t>
            </a:r>
            <a:r>
              <a:rPr lang="en-US" dirty="0" err="1"/>
              <a:t>Montanio</a:t>
            </a:r>
            <a:endParaRPr lang="en-US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8C0E623B-DFE7-184B-81B1-C9DF8CC55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957015" y="1331741"/>
            <a:ext cx="6277970" cy="4572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8118666" y="2902357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359265" y="3770420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/>
          <p:nvPr/>
        </p:nvCxnSpPr>
        <p:spPr>
          <a:xfrm>
            <a:off x="8450499" y="2348531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8725570" y="3216594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4340364" y="1953846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5006888" y="3046336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5006888" y="1762955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8643940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</a:t>
            </a:r>
            <a:r>
              <a:rPr lang="en-US" err="1"/>
              <a:t>umich</a:t>
            </a:r>
            <a:r>
              <a:rPr lang="en-US"/>
              <a:t>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57001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55052</TotalTime>
  <Words>4070</Words>
  <Application>Microsoft Macintosh PowerPoint</Application>
  <PresentationFormat>Widescreen</PresentationFormat>
  <Paragraphs>711</Paragraphs>
  <Slides>94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0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Income Inequality: Share of Top 10%</vt:lpstr>
      <vt:lpstr>Climate Change Economics</vt:lpstr>
      <vt:lpstr>Submitting Questions</vt:lpstr>
      <vt:lpstr>PowerPoint Presentation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 Impact of Russia-Ukraine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 Thank you!</vt:lpstr>
      <vt:lpstr>Income Inequality: Kyle Montanio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306</cp:revision>
  <cp:lastPrinted>2022-01-18T19:59:29Z</cp:lastPrinted>
  <dcterms:created xsi:type="dcterms:W3CDTF">2017-05-03T22:30:38Z</dcterms:created>
  <dcterms:modified xsi:type="dcterms:W3CDTF">2022-04-19T20:21:46Z</dcterms:modified>
</cp:coreProperties>
</file>