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4"/>
  </p:notesMasterIdLst>
  <p:sldIdLst>
    <p:sldId id="4418" r:id="rId2"/>
    <p:sldId id="4001" r:id="rId3"/>
    <p:sldId id="4419" r:id="rId4"/>
    <p:sldId id="4420" r:id="rId5"/>
    <p:sldId id="4422" r:id="rId6"/>
    <p:sldId id="4127" r:id="rId7"/>
    <p:sldId id="331" r:id="rId8"/>
    <p:sldId id="4129" r:id="rId9"/>
    <p:sldId id="4130" r:id="rId10"/>
    <p:sldId id="4143" r:id="rId11"/>
    <p:sldId id="4144" r:id="rId12"/>
    <p:sldId id="4145" r:id="rId13"/>
    <p:sldId id="4137" r:id="rId14"/>
    <p:sldId id="4138" r:id="rId15"/>
    <p:sldId id="4139" r:id="rId16"/>
    <p:sldId id="4140" r:id="rId17"/>
    <p:sldId id="4142" r:id="rId18"/>
    <p:sldId id="4318" r:id="rId19"/>
    <p:sldId id="4135" r:id="rId20"/>
    <p:sldId id="4128" r:id="rId21"/>
    <p:sldId id="406" r:id="rId22"/>
    <p:sldId id="4095" r:id="rId23"/>
    <p:sldId id="407" r:id="rId24"/>
    <p:sldId id="408" r:id="rId25"/>
    <p:sldId id="410" r:id="rId26"/>
    <p:sldId id="4313" r:id="rId27"/>
    <p:sldId id="4378" r:id="rId28"/>
    <p:sldId id="4315" r:id="rId29"/>
    <p:sldId id="500" r:id="rId30"/>
    <p:sldId id="727" r:id="rId31"/>
    <p:sldId id="353" r:id="rId32"/>
    <p:sldId id="354" r:id="rId33"/>
    <p:sldId id="355" r:id="rId34"/>
    <p:sldId id="356" r:id="rId35"/>
    <p:sldId id="357" r:id="rId36"/>
    <p:sldId id="358" r:id="rId37"/>
    <p:sldId id="501" r:id="rId38"/>
    <p:sldId id="502" r:id="rId39"/>
    <p:sldId id="749" r:id="rId40"/>
    <p:sldId id="503" r:id="rId41"/>
    <p:sldId id="437" r:id="rId42"/>
    <p:sldId id="438" r:id="rId43"/>
    <p:sldId id="4096" r:id="rId44"/>
    <p:sldId id="275" r:id="rId45"/>
    <p:sldId id="290" r:id="rId46"/>
    <p:sldId id="291" r:id="rId47"/>
    <p:sldId id="292" r:id="rId48"/>
    <p:sldId id="293" r:id="rId49"/>
    <p:sldId id="4379" r:id="rId50"/>
    <p:sldId id="813" r:id="rId51"/>
    <p:sldId id="4097" r:id="rId52"/>
    <p:sldId id="439" r:id="rId53"/>
    <p:sldId id="294" r:id="rId54"/>
    <p:sldId id="440" r:id="rId55"/>
    <p:sldId id="295" r:id="rId56"/>
    <p:sldId id="4106" r:id="rId57"/>
    <p:sldId id="441" r:id="rId58"/>
    <p:sldId id="452" r:id="rId59"/>
    <p:sldId id="442" r:id="rId60"/>
    <p:sldId id="428" r:id="rId61"/>
    <p:sldId id="429" r:id="rId62"/>
    <p:sldId id="443" r:id="rId63"/>
    <p:sldId id="430" r:id="rId64"/>
    <p:sldId id="431" r:id="rId65"/>
    <p:sldId id="432" r:id="rId66"/>
    <p:sldId id="433" r:id="rId67"/>
    <p:sldId id="4312" r:id="rId68"/>
    <p:sldId id="434" r:id="rId69"/>
    <p:sldId id="435" r:id="rId70"/>
    <p:sldId id="385" r:id="rId71"/>
    <p:sldId id="453" r:id="rId72"/>
    <p:sldId id="455" r:id="rId73"/>
    <p:sldId id="436" r:id="rId74"/>
    <p:sldId id="444" r:id="rId75"/>
    <p:sldId id="445" r:id="rId76"/>
    <p:sldId id="806" r:id="rId77"/>
    <p:sldId id="504" r:id="rId78"/>
    <p:sldId id="505" r:id="rId79"/>
    <p:sldId id="506" r:id="rId80"/>
    <p:sldId id="4170" r:id="rId81"/>
    <p:sldId id="4316" r:id="rId82"/>
    <p:sldId id="507" r:id="rId83"/>
    <p:sldId id="4098" r:id="rId84"/>
    <p:sldId id="810" r:id="rId85"/>
    <p:sldId id="811" r:id="rId86"/>
    <p:sldId id="456" r:id="rId87"/>
    <p:sldId id="4099" r:id="rId88"/>
    <p:sldId id="4100" r:id="rId89"/>
    <p:sldId id="4101" r:id="rId90"/>
    <p:sldId id="4102" r:id="rId91"/>
    <p:sldId id="4103" r:id="rId92"/>
    <p:sldId id="4104" r:id="rId93"/>
    <p:sldId id="4105" r:id="rId94"/>
    <p:sldId id="4317" r:id="rId95"/>
    <p:sldId id="4171" r:id="rId96"/>
    <p:sldId id="497" r:id="rId97"/>
    <p:sldId id="498" r:id="rId98"/>
    <p:sldId id="4376" r:id="rId99"/>
    <p:sldId id="4168" r:id="rId100"/>
    <p:sldId id="4423" r:id="rId101"/>
    <p:sldId id="4421" r:id="rId102"/>
    <p:sldId id="4375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6" autoAdjust="0"/>
    <p:restoredTop sz="83946"/>
  </p:normalViewPr>
  <p:slideViewPr>
    <p:cSldViewPr snapToGrid="0" snapToObjects="1">
      <p:cViewPr varScale="1">
        <p:scale>
          <a:sx n="106" d="100"/>
          <a:sy n="106" d="100"/>
        </p:scale>
        <p:origin x="672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3/1/23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Simon J. </a:t>
            </a:r>
            <a:r>
              <a:rPr lang="en-US" dirty="0" err="1">
                <a:effectLst/>
                <a:latin typeface="Arial" panose="020B0604020202020204" pitchFamily="34" charset="0"/>
              </a:rPr>
              <a:t>Evenett</a:t>
            </a:r>
            <a:r>
              <a:rPr lang="en-US" dirty="0">
                <a:effectLst/>
                <a:latin typeface="Arial" panose="020B0604020202020204" pitchFamily="34" charset="0"/>
              </a:rPr>
              <a:t> and Niccolò Pisani, “</a:t>
            </a:r>
            <a:r>
              <a:rPr lang="en-US" b="0" dirty="0">
                <a:effectLst/>
                <a:latin typeface="Arial" panose="020B0604020202020204" pitchFamily="34" charset="0"/>
              </a:rPr>
              <a:t>Less Than Nine Percent of Western Firms Have Divested from Russia,” December 20, 2022</a:t>
            </a:r>
          </a:p>
          <a:p>
            <a:r>
              <a:rPr lang="en-US" b="0" dirty="0">
                <a:effectLst/>
                <a:latin typeface="Arial" panose="020B0604020202020204" pitchFamily="34" charset="0"/>
              </a:rPr>
              <a:t>https://stgallen-endowment.us1.list-manage.com/track/</a:t>
            </a:r>
            <a:r>
              <a:rPr lang="en-US" b="0" dirty="0" err="1">
                <a:effectLst/>
                <a:latin typeface="Arial" panose="020B0604020202020204" pitchFamily="34" charset="0"/>
              </a:rPr>
              <a:t>click?u</a:t>
            </a:r>
            <a:r>
              <a:rPr lang="en-US" b="0">
                <a:effectLst/>
                <a:latin typeface="Arial" panose="020B0604020202020204" pitchFamily="34" charset="0"/>
              </a:rPr>
              <a:t>=4d3c72e64f71605940b148af0&amp;id=02549618ae&amp;e=1c71eb253a</a:t>
            </a:r>
            <a:endParaRPr lang="en-US" b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" Target="slide9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Nevada, Las Vegas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February-March,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17512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3574951" y="2251881"/>
            <a:ext cx="48230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Economic Mobility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Jon </a:t>
            </a:r>
            <a:r>
              <a:rPr lang="en-US" sz="4000" dirty="0" err="1"/>
              <a:t>Haveman</a:t>
            </a:r>
            <a:endParaRPr lang="en-US" sz="4000" dirty="0"/>
          </a:p>
          <a:p>
            <a:pPr algn="ctr"/>
            <a:r>
              <a:rPr lang="en-US" sz="4000" dirty="0"/>
              <a:t>NEED</a:t>
            </a:r>
          </a:p>
        </p:txBody>
      </p:sp>
    </p:spTree>
    <p:extLst>
      <p:ext uri="{BB962C8B-B14F-4D97-AF65-F5344CB8AC3E}">
        <p14:creationId xmlns:p14="http://schemas.microsoft.com/office/powerpoint/2010/main" val="31914031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D93436-3375-AE4D-9441-E1D77BDB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FC1F8-820B-6F4F-8F2A-F6554421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335" y="274109"/>
            <a:ext cx="8679329" cy="5956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40E987-3E98-FE4A-B25F-544F79AD213D}"/>
              </a:ext>
            </a:extLst>
          </p:cNvPr>
          <p:cNvSpPr/>
          <p:nvPr/>
        </p:nvSpPr>
        <p:spPr>
          <a:xfrm>
            <a:off x="4394389" y="1159895"/>
            <a:ext cx="4554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9 out of 10 </a:t>
            </a:r>
            <a:r>
              <a:rPr lang="en-US" dirty="0"/>
              <a:t>of those born in the early 1940s could expect to earn more than their parents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CD50CE-FC38-B844-872E-80FAD672C532}"/>
              </a:ext>
            </a:extLst>
          </p:cNvPr>
          <p:cNvCxnSpPr>
            <a:cxnSpLocks/>
          </p:cNvCxnSpPr>
          <p:nvPr/>
        </p:nvCxnSpPr>
        <p:spPr>
          <a:xfrm flipH="1">
            <a:off x="3603812" y="1416424"/>
            <a:ext cx="790578" cy="358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3F60861-AB60-B64E-9677-EB31D36878C2}"/>
              </a:ext>
            </a:extLst>
          </p:cNvPr>
          <p:cNvSpPr/>
          <p:nvPr/>
        </p:nvSpPr>
        <p:spPr>
          <a:xfrm>
            <a:off x="6895071" y="2431477"/>
            <a:ext cx="426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/>
              <a:t>1 in 2 </a:t>
            </a:r>
            <a:r>
              <a:rPr lang="en-US" dirty="0"/>
              <a:t>Millennials (born after 1980) earn more than their parents.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660861-5314-D34B-ABE0-B2EBF5B94F76}"/>
              </a:ext>
            </a:extLst>
          </p:cNvPr>
          <p:cNvCxnSpPr>
            <a:cxnSpLocks/>
          </p:cNvCxnSpPr>
          <p:nvPr/>
        </p:nvCxnSpPr>
        <p:spPr>
          <a:xfrm flipH="1">
            <a:off x="9663953" y="3429000"/>
            <a:ext cx="162218" cy="515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C69E68-4168-0249-9187-542FECDE3E44}"/>
              </a:ext>
            </a:extLst>
          </p:cNvPr>
          <p:cNvSpPr txBox="1"/>
          <p:nvPr/>
        </p:nvSpPr>
        <p:spPr>
          <a:xfrm>
            <a:off x="357353" y="189187"/>
            <a:ext cx="180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Mobility</a:t>
            </a:r>
          </a:p>
        </p:txBody>
      </p:sp>
    </p:spTree>
    <p:extLst>
      <p:ext uri="{BB962C8B-B14F-4D97-AF65-F5344CB8AC3E}">
        <p14:creationId xmlns:p14="http://schemas.microsoft.com/office/powerpoint/2010/main" val="33975786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11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/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163773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50" y="6211666"/>
            <a:ext cx="27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and Pisani, December 20,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B2A3-33E3-C4A2-4091-DD39A4E4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304800"/>
            <a:ext cx="64516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71BA-A6C5-F122-C585-2D605C431B0B}"/>
              </a:ext>
            </a:extLst>
          </p:cNvPr>
          <p:cNvSpPr txBox="1"/>
          <p:nvPr/>
        </p:nvSpPr>
        <p:spPr>
          <a:xfrm>
            <a:off x="382136" y="1596788"/>
            <a:ext cx="233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But…</a:t>
            </a:r>
          </a:p>
          <a:p>
            <a:pPr algn="ctr"/>
            <a:r>
              <a:rPr lang="en-US" dirty="0"/>
              <a:t>Recent study reports: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“</a:t>
            </a:r>
            <a:r>
              <a:rPr lang="en-US" b="1" dirty="0">
                <a:effectLst/>
                <a:latin typeface="Arial" panose="020B0604020202020204" pitchFamily="34" charset="0"/>
              </a:rPr>
              <a:t>Less Than Nine Percent of 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</a:rPr>
              <a:t>Western Firms Have Divested from Russia”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did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518F-F69F-1B75-C1A7-26E0394D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8034"/>
            <a:ext cx="7772400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673080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dirty="0"/>
              <a:t>Week 1 (2/15): 	US Economic Update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/>
            <a:r>
              <a:rPr lang="en-US" dirty="0"/>
              <a:t>Week 2 (2/22): 	Monetary Economics (Geoffrey </a:t>
            </a:r>
            <a:r>
              <a:rPr lang="en-US" dirty="0" err="1"/>
              <a:t>Woglom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Week 3 (3/1): 	Trade and Globalization (Alan Deardorff, Univ. Michigan)</a:t>
            </a:r>
          </a:p>
          <a:p>
            <a:pPr lvl="1"/>
            <a:r>
              <a:rPr lang="en-US" dirty="0"/>
              <a:t>Week 4 (3/8): 	Trade Deficits and Exchange Rates (Alan Deardorff)</a:t>
            </a:r>
          </a:p>
          <a:p>
            <a:pPr lvl="1"/>
            <a:r>
              <a:rPr lang="en-US" dirty="0"/>
              <a:t>Week 5 (3/22):	Economic Mobility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6 (3/29):	The Black-White Wealth Gap (Jon </a:t>
            </a:r>
            <a:r>
              <a:rPr lang="en-US" dirty="0" err="1"/>
              <a:t>Haveman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235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49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University of Nevada, Las Vegas</a:t>
            </a:r>
          </a:p>
          <a:p>
            <a:pPr algn="ctr"/>
            <a:r>
              <a:rPr lang="en-US" sz="2400" i="0" dirty="0"/>
              <a:t>March 1, 2023</a:t>
            </a:r>
          </a:p>
        </p:txBody>
      </p:sp>
      <p:sp>
        <p:nvSpPr>
          <p:cNvPr id="5" name="Folded Corner 4">
            <a:hlinkClick r:id="rId3" action="ppaction://hlinksldjump"/>
            <a:extLst>
              <a:ext uri="{FF2B5EF4-FFF2-40B4-BE49-F238E27FC236}">
                <a16:creationId xmlns:a16="http://schemas.microsoft.com/office/drawing/2014/main" id="{1BEA2FFB-648C-CF4E-2B4C-409C58E2C09D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C1D75-095F-A6CA-B190-66DD6349672B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Ukraine War</a:t>
            </a:r>
          </a:p>
        </p:txBody>
      </p:sp>
    </p:spTree>
    <p:extLst>
      <p:ext uri="{BB962C8B-B14F-4D97-AF65-F5344CB8AC3E}">
        <p14:creationId xmlns:p14="http://schemas.microsoft.com/office/powerpoint/2010/main" val="18885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615 cases initiated since 1995 (as of 1/10/23)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1662660" y="2251881"/>
            <a:ext cx="864762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Trade Deficits and Exchange Rates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514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109186</TotalTime>
  <Words>4677</Words>
  <Application>Microsoft Macintosh PowerPoint</Application>
  <PresentationFormat>Widescreen</PresentationFormat>
  <Paragraphs>866</Paragraphs>
  <Slides>102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1" baseType="lpstr">
      <vt:lpstr>Arial</vt:lpstr>
      <vt:lpstr>Calibri</vt:lpstr>
      <vt:lpstr>Courier New</vt:lpstr>
      <vt:lpstr>freight-book</vt:lpstr>
      <vt:lpstr>knowledge-medium</vt:lpstr>
      <vt:lpstr>Palatino Linotype</vt:lpstr>
      <vt:lpstr>Playfair Display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Next Week</vt:lpstr>
      <vt:lpstr>Trade Deficits and Exchange Rates</vt:lpstr>
      <vt:lpstr>Next Week</vt:lpstr>
      <vt:lpstr>PowerPoint Presentation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378</cp:revision>
  <cp:lastPrinted>2022-09-09T18:17:38Z</cp:lastPrinted>
  <dcterms:created xsi:type="dcterms:W3CDTF">2017-05-03T22:30:38Z</dcterms:created>
  <dcterms:modified xsi:type="dcterms:W3CDTF">2023-03-01T19:46:26Z</dcterms:modified>
</cp:coreProperties>
</file>