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2"/>
  </p:notesMasterIdLst>
  <p:sldIdLst>
    <p:sldId id="4418" r:id="rId2"/>
    <p:sldId id="4001" r:id="rId3"/>
    <p:sldId id="4419" r:id="rId4"/>
    <p:sldId id="4154" r:id="rId5"/>
    <p:sldId id="4127" r:id="rId6"/>
    <p:sldId id="331" r:id="rId7"/>
    <p:sldId id="4129" r:id="rId8"/>
    <p:sldId id="4130" r:id="rId9"/>
    <p:sldId id="4143" r:id="rId10"/>
    <p:sldId id="4144" r:id="rId11"/>
    <p:sldId id="4145" r:id="rId12"/>
    <p:sldId id="4137" r:id="rId13"/>
    <p:sldId id="4138" r:id="rId14"/>
    <p:sldId id="4139" r:id="rId15"/>
    <p:sldId id="4140" r:id="rId16"/>
    <p:sldId id="4142" r:id="rId17"/>
    <p:sldId id="4318" r:id="rId18"/>
    <p:sldId id="4135" r:id="rId19"/>
    <p:sldId id="4128" r:id="rId20"/>
    <p:sldId id="406" r:id="rId21"/>
    <p:sldId id="4095" r:id="rId22"/>
    <p:sldId id="407" r:id="rId23"/>
    <p:sldId id="408" r:id="rId24"/>
    <p:sldId id="410" r:id="rId25"/>
    <p:sldId id="4313" r:id="rId26"/>
    <p:sldId id="4378" r:id="rId27"/>
    <p:sldId id="4315" r:id="rId28"/>
    <p:sldId id="500" r:id="rId29"/>
    <p:sldId id="727" r:id="rId30"/>
    <p:sldId id="353" r:id="rId31"/>
    <p:sldId id="354" r:id="rId32"/>
    <p:sldId id="355" r:id="rId33"/>
    <p:sldId id="356" r:id="rId34"/>
    <p:sldId id="357" r:id="rId35"/>
    <p:sldId id="358" r:id="rId36"/>
    <p:sldId id="501" r:id="rId37"/>
    <p:sldId id="502" r:id="rId38"/>
    <p:sldId id="749" r:id="rId39"/>
    <p:sldId id="503" r:id="rId40"/>
    <p:sldId id="437" r:id="rId41"/>
    <p:sldId id="438" r:id="rId42"/>
    <p:sldId id="4096" r:id="rId43"/>
    <p:sldId id="275" r:id="rId44"/>
    <p:sldId id="290" r:id="rId45"/>
    <p:sldId id="291" r:id="rId46"/>
    <p:sldId id="292" r:id="rId47"/>
    <p:sldId id="293" r:id="rId48"/>
    <p:sldId id="4379" r:id="rId49"/>
    <p:sldId id="813" r:id="rId50"/>
    <p:sldId id="4097" r:id="rId51"/>
    <p:sldId id="439" r:id="rId52"/>
    <p:sldId id="294" r:id="rId53"/>
    <p:sldId id="440" r:id="rId54"/>
    <p:sldId id="295" r:id="rId55"/>
    <p:sldId id="4106" r:id="rId56"/>
    <p:sldId id="441" r:id="rId57"/>
    <p:sldId id="452" r:id="rId58"/>
    <p:sldId id="442" r:id="rId59"/>
    <p:sldId id="428" r:id="rId60"/>
    <p:sldId id="429" r:id="rId61"/>
    <p:sldId id="443" r:id="rId62"/>
    <p:sldId id="430" r:id="rId63"/>
    <p:sldId id="431" r:id="rId64"/>
    <p:sldId id="432" r:id="rId65"/>
    <p:sldId id="433" r:id="rId66"/>
    <p:sldId id="4312" r:id="rId67"/>
    <p:sldId id="434" r:id="rId68"/>
    <p:sldId id="435" r:id="rId69"/>
    <p:sldId id="385" r:id="rId70"/>
    <p:sldId id="453" r:id="rId71"/>
    <p:sldId id="455" r:id="rId72"/>
    <p:sldId id="436" r:id="rId73"/>
    <p:sldId id="444" r:id="rId74"/>
    <p:sldId id="445" r:id="rId75"/>
    <p:sldId id="806" r:id="rId76"/>
    <p:sldId id="504" r:id="rId77"/>
    <p:sldId id="505" r:id="rId78"/>
    <p:sldId id="506" r:id="rId79"/>
    <p:sldId id="4170" r:id="rId80"/>
    <p:sldId id="4316" r:id="rId81"/>
    <p:sldId id="507" r:id="rId82"/>
    <p:sldId id="4098" r:id="rId83"/>
    <p:sldId id="810" r:id="rId84"/>
    <p:sldId id="811" r:id="rId85"/>
    <p:sldId id="456" r:id="rId86"/>
    <p:sldId id="4099" r:id="rId87"/>
    <p:sldId id="4100" r:id="rId88"/>
    <p:sldId id="4101" r:id="rId89"/>
    <p:sldId id="4102" r:id="rId90"/>
    <p:sldId id="4103" r:id="rId91"/>
    <p:sldId id="4104" r:id="rId92"/>
    <p:sldId id="4105" r:id="rId93"/>
    <p:sldId id="4317" r:id="rId94"/>
    <p:sldId id="4171" r:id="rId95"/>
    <p:sldId id="497" r:id="rId96"/>
    <p:sldId id="498" r:id="rId97"/>
    <p:sldId id="4376" r:id="rId98"/>
    <p:sldId id="4249" r:id="rId99"/>
    <p:sldId id="4420" r:id="rId100"/>
    <p:sldId id="4116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haveman" initials="jdh" lastIdx="1" clrIdx="1">
    <p:extLst>
      <p:ext uri="{19B8F6BF-5375-455C-9EA6-DF929625EA0E}">
        <p15:presenceInfo xmlns:p15="http://schemas.microsoft.com/office/powerpoint/2012/main" userId="haveman" providerId="None"/>
      </p:ext>
    </p:extLst>
  </p:cmAuthor>
  <p:cmAuthor id="3" name="debra soled" initials="ds" lastIdx="7" clrIdx="2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88" autoAdjust="0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17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99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FRED, </a:t>
            </a:r>
          </a:p>
          <a:p>
            <a:r>
              <a:rPr lang="en-US" dirty="0"/>
              <a:t>https://</a:t>
            </a:r>
            <a:r>
              <a:rPr lang="en-US" dirty="0" err="1"/>
              <a:t>fred.stlouisfed.org</a:t>
            </a:r>
            <a:r>
              <a:rPr lang="en-US" dirty="0"/>
              <a:t>/series/BOPGSTB</a:t>
            </a:r>
          </a:p>
          <a:p>
            <a:r>
              <a:rPr lang="en-US" dirty="0"/>
              <a:t>Feb 15, 2023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0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Massachusetts, Boston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March-April,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17512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3773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economic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2"/>
            <a:r>
              <a:rPr lang="en-US" sz="28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673080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(3/13): 	US 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2 (3/20): 	Monetary Economics (Geoffrey Woglom)</a:t>
            </a:r>
          </a:p>
          <a:p>
            <a:pPr lvl="1"/>
            <a:r>
              <a:rPr lang="en-US" b="1" dirty="0"/>
              <a:t>Week 3 (3/27): 	Trade and Globalization (Alan Deardorff, Univ. Michigan)</a:t>
            </a:r>
          </a:p>
          <a:p>
            <a:pPr lvl="1"/>
            <a:r>
              <a:rPr lang="en-US" dirty="0"/>
              <a:t>Week 4 (4/3): 	Trade Deficits and Exchange Rates (Alan Deardorff)</a:t>
            </a:r>
          </a:p>
          <a:p>
            <a:pPr lvl="1"/>
            <a:r>
              <a:rPr lang="en-US" dirty="0"/>
              <a:t>Week 5 (4/10):	Healthcare Economics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6 (4/17):	Climate Change Economics (Sarah Jacobson, Williams College)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235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>
                <a:solidFill>
                  <a:schemeClr val="tx2"/>
                </a:solidFill>
              </a:rPr>
              <a:t>University of Massachusetts, Boston</a:t>
            </a:r>
            <a:endParaRPr lang="en-US" sz="2400" i="0" dirty="0"/>
          </a:p>
          <a:p>
            <a:pPr algn="ctr"/>
            <a:r>
              <a:rPr lang="en-US" sz="2400" i="0" dirty="0"/>
              <a:t>March 27, 2023</a:t>
            </a:r>
          </a:p>
        </p:txBody>
      </p:sp>
      <p:sp>
        <p:nvSpPr>
          <p:cNvPr id="5" name="Folded Corner 4">
            <a:hlinkClick r:id="rId3" action="ppaction://hlinksldjump"/>
            <a:extLst>
              <a:ext uri="{FF2B5EF4-FFF2-40B4-BE49-F238E27FC236}">
                <a16:creationId xmlns:a16="http://schemas.microsoft.com/office/drawing/2014/main" id="{A031042D-F7CE-9589-FDD6-F5048F633603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ADF9D-69A2-81F6-D77B-D09BA15D00E5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Russia Sanctions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BF77B7-19BB-A78C-BAD6-CF18C2C8F0F9}"/>
              </a:ext>
            </a:extLst>
          </p:cNvPr>
          <p:cNvCxnSpPr>
            <a:cxnSpLocks/>
          </p:cNvCxnSpPr>
          <p:nvPr/>
        </p:nvCxnSpPr>
        <p:spPr>
          <a:xfrm flipV="1">
            <a:off x="7165110" y="1447800"/>
            <a:ext cx="0" cy="3581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FC3147-802B-B9FA-3168-470F062E19DF}"/>
              </a:ext>
            </a:extLst>
          </p:cNvPr>
          <p:cNvSpPr txBox="1"/>
          <p:nvPr/>
        </p:nvSpPr>
        <p:spPr>
          <a:xfrm>
            <a:off x="6477000" y="4953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Smoot-Hawley Tariff of 1930</a:t>
            </a:r>
          </a:p>
        </p:txBody>
      </p: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Government procurement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616 cases initiated since 1995 (as of 3/12/23)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665406" y="2115957"/>
            <a:ext cx="107625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Trade Deficits and Exchange Rates</a:t>
            </a:r>
            <a:endParaRPr lang="en-US" sz="48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Me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F8439-9B9E-0D06-CDDB-13035B377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7A00E4-05AD-8797-D4D6-8CDB8C55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</a:t>
            </a:r>
            <a:r>
              <a:rPr lang="en-US" dirty="0"/>
              <a:t>Trade Balance: Goods and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54385-EA92-7D8A-9C81-C48D5E40A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121919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91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55776</TotalTime>
  <Words>4655</Words>
  <Application>Microsoft Macintosh PowerPoint</Application>
  <PresentationFormat>Widescreen</PresentationFormat>
  <Paragraphs>869</Paragraphs>
  <Slides>100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PowerPoint Presentation</vt:lpstr>
      <vt:lpstr> Available NEED Topics Include:</vt:lpstr>
      <vt:lpstr> Course Outline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US Trade Balance: Goods and Services</vt:lpstr>
      <vt:lpstr> Thank you!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312</cp:revision>
  <cp:lastPrinted>2023-03-13T02:41:35Z</cp:lastPrinted>
  <dcterms:created xsi:type="dcterms:W3CDTF">2017-05-03T22:30:38Z</dcterms:created>
  <dcterms:modified xsi:type="dcterms:W3CDTF">2023-03-27T19:57:34Z</dcterms:modified>
</cp:coreProperties>
</file>