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6"/>
  </p:notesMasterIdLst>
  <p:sldIdLst>
    <p:sldId id="4194" r:id="rId2"/>
    <p:sldId id="4001" r:id="rId3"/>
    <p:sldId id="436" r:id="rId4"/>
    <p:sldId id="4130" r:id="rId5"/>
    <p:sldId id="4196" r:id="rId6"/>
    <p:sldId id="256" r:id="rId7"/>
    <p:sldId id="380" r:id="rId8"/>
    <p:sldId id="4095" r:id="rId9"/>
    <p:sldId id="407" r:id="rId10"/>
    <p:sldId id="381" r:id="rId11"/>
    <p:sldId id="500" r:id="rId12"/>
    <p:sldId id="501" r:id="rId13"/>
    <p:sldId id="353" r:id="rId14"/>
    <p:sldId id="354" r:id="rId15"/>
    <p:sldId id="355" r:id="rId16"/>
    <p:sldId id="356" r:id="rId17"/>
    <p:sldId id="357" r:id="rId18"/>
    <p:sldId id="358" r:id="rId19"/>
    <p:sldId id="502" r:id="rId20"/>
    <p:sldId id="749" r:id="rId21"/>
    <p:sldId id="503" r:id="rId22"/>
    <p:sldId id="437" r:id="rId23"/>
    <p:sldId id="438" r:id="rId24"/>
    <p:sldId id="4096" r:id="rId25"/>
    <p:sldId id="4322" r:id="rId26"/>
    <p:sldId id="4323" r:id="rId27"/>
    <p:sldId id="4320" r:id="rId28"/>
    <p:sldId id="4324" r:id="rId29"/>
    <p:sldId id="4321" r:id="rId30"/>
    <p:sldId id="4097" r:id="rId31"/>
    <p:sldId id="439" r:id="rId32"/>
    <p:sldId id="294" r:id="rId33"/>
    <p:sldId id="4326" r:id="rId34"/>
    <p:sldId id="440" r:id="rId35"/>
    <p:sldId id="295" r:id="rId36"/>
    <p:sldId id="4328" r:id="rId37"/>
    <p:sldId id="441" r:id="rId38"/>
    <p:sldId id="452" r:id="rId39"/>
    <p:sldId id="442" r:id="rId40"/>
    <p:sldId id="428" r:id="rId41"/>
    <p:sldId id="429" r:id="rId42"/>
    <p:sldId id="443" r:id="rId43"/>
    <p:sldId id="430" r:id="rId44"/>
    <p:sldId id="431" r:id="rId45"/>
    <p:sldId id="432" r:id="rId46"/>
    <p:sldId id="433" r:id="rId47"/>
    <p:sldId id="4316" r:id="rId48"/>
    <p:sldId id="434" r:id="rId49"/>
    <p:sldId id="435" r:id="rId50"/>
    <p:sldId id="385" r:id="rId51"/>
    <p:sldId id="453" r:id="rId52"/>
    <p:sldId id="4317" r:id="rId53"/>
    <p:sldId id="444" r:id="rId54"/>
    <p:sldId id="445" r:id="rId55"/>
    <p:sldId id="806" r:id="rId56"/>
    <p:sldId id="504" r:id="rId57"/>
    <p:sldId id="505" r:id="rId58"/>
    <p:sldId id="506" r:id="rId59"/>
    <p:sldId id="507" r:id="rId60"/>
    <p:sldId id="4327" r:id="rId61"/>
    <p:sldId id="810" r:id="rId62"/>
    <p:sldId id="811" r:id="rId63"/>
    <p:sldId id="4329" r:id="rId64"/>
    <p:sldId id="4195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debra soled" initials="ds" lastIdx="1" clrIdx="1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51" autoAdjust="0"/>
    <p:restoredTop sz="94577"/>
  </p:normalViewPr>
  <p:slideViewPr>
    <p:cSldViewPr snapToGrid="0" snapToObjects="1">
      <p:cViewPr varScale="1">
        <p:scale>
          <a:sx n="105" d="100"/>
          <a:sy n="105" d="100"/>
        </p:scale>
        <p:origin x="216" y="4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br.com/2019/09/18/these-4-charts-show-how-us-china-trade-has-changed-during-the-tariff-dispute/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br.com/author/yneelee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1230399/a-history-of-tariffs-us-protectionism-in-one-230-year-chart/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tratop_e/region_e/region_e.htm#facts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1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38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2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9:46 am"/>
              </a:rPr>
              <a:t>SEPTEMBER 18, 2019</a:t>
            </a:r>
            <a:r>
              <a:rPr lang="en-US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osts by Yen Nee Lee, CNBC.com"/>
              </a:rPr>
              <a:t>Yen Nee Lee, CNBC.com</a:t>
            </a:r>
            <a:endParaRPr lang="en-US" dirty="0"/>
          </a:p>
          <a:p>
            <a:r>
              <a:rPr lang="en-US" dirty="0">
                <a:hlinkClick r:id="rId3"/>
              </a:rPr>
              <a:t>http://nbr.com/2019/09/18/these-4-charts-show-how-us-china-trade-has-changed-during-the-tariff-dispute/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8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Zheng, Jian, </a:t>
            </a:r>
            <a:r>
              <a:rPr lang="en-US" dirty="0" err="1"/>
              <a:t>Shudong</a:t>
            </a:r>
            <a:r>
              <a:rPr lang="en-US" dirty="0"/>
              <a:t> Zhou, </a:t>
            </a:r>
            <a:r>
              <a:rPr lang="en-US" dirty="0" err="1"/>
              <a:t>Xingzi</a:t>
            </a:r>
            <a:r>
              <a:rPr lang="en-US" dirty="0"/>
              <a:t> Li, Antonio </a:t>
            </a:r>
            <a:r>
              <a:rPr lang="en-US" dirty="0" err="1"/>
              <a:t>Domingos</a:t>
            </a:r>
            <a:r>
              <a:rPr lang="en-US" dirty="0"/>
              <a:t> </a:t>
            </a:r>
            <a:r>
              <a:rPr lang="en-US" dirty="0" err="1"/>
              <a:t>Padula</a:t>
            </a:r>
            <a:r>
              <a:rPr lang="en-US" dirty="0"/>
              <a:t>, Will Martin, “Effects of Eliminating the US-China Trade War Tariffs,” 27 October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3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Krueger, Anne O., </a:t>
            </a:r>
            <a:r>
              <a:rPr lang="en-US" u="sng" dirty="0"/>
              <a:t>International Trade (What Everyone Needs to Know) </a:t>
            </a:r>
            <a:r>
              <a:rPr lang="en-US" dirty="0"/>
              <a:t>(p. 254). Oxford University Press,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8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an Economist “Barriers to Entry” article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8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Quartz, Kopf 2018</a:t>
            </a:r>
          </a:p>
          <a:p>
            <a:r>
              <a:rPr lang="en-US" dirty="0">
                <a:hlinkClick r:id="rId3"/>
              </a:rPr>
              <a:t>https://qz.com/1230399/a-history-of-tariffs-us-protectionism-in-one-230-year-chart/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2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</a:p>
          <a:p>
            <a:r>
              <a:rPr lang="en-US" dirty="0">
                <a:hlinkClick r:id="rId3"/>
              </a:rPr>
              <a:t>https://www.wto.org/english/tratop_e/region_e/region_e.htm#facts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9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europa.eu</a:t>
            </a:r>
            <a:r>
              <a:rPr lang="en-US" dirty="0"/>
              <a:t>/</a:t>
            </a:r>
            <a:r>
              <a:rPr lang="en-US" dirty="0" err="1"/>
              <a:t>european</a:t>
            </a:r>
            <a:r>
              <a:rPr lang="en-US" dirty="0"/>
              <a:t>-union/about-</a:t>
            </a:r>
            <a:r>
              <a:rPr lang="en-US" dirty="0" err="1"/>
              <a:t>eu</a:t>
            </a:r>
            <a:r>
              <a:rPr lang="en-US" dirty="0"/>
              <a:t>/money/</a:t>
            </a:r>
            <a:r>
              <a:rPr lang="en-US" dirty="0" err="1"/>
              <a:t>euro_en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chakra@umich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Fall</a:t>
            </a:r>
            <a:r>
              <a:rPr lang="en-US" sz="3600" b="1" i="1" dirty="0"/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Connecticut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October,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C14F-366A-FC47-B6F2-0D262FCF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Drives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C9409-A856-A740-BE59-FE24DF5F6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2930" y="1325563"/>
            <a:ext cx="5672445" cy="4351338"/>
          </a:xfrm>
        </p:spPr>
        <p:txBody>
          <a:bodyPr/>
          <a:lstStyle/>
          <a:p>
            <a:r>
              <a:rPr lang="en-US" dirty="0"/>
              <a:t>Reduction in Transportation Costs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Advances in Technology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Cooperation across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C8B24-C8B1-0441-A629-7A018683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76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 Value Chains</a:t>
            </a:r>
            <a:br>
              <a:rPr lang="en-US" sz="9600" dirty="0"/>
            </a:br>
            <a:r>
              <a:rPr lang="en-US" sz="9600" dirty="0"/>
              <a:t>(GVCs)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058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295400" y="457200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Growth of Global Value Chains, 1970-2015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9CBAD-6F18-9549-A124-BC6C359A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90600"/>
            <a:ext cx="7023597" cy="52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322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415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4486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2362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6637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7646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3246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4EECC-54F4-F448-AFF0-2F720D90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685800"/>
            <a:ext cx="6264689" cy="5374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58BEB-65A5-6C42-883B-6D78EF0CCE82}"/>
              </a:ext>
            </a:extLst>
          </p:cNvPr>
          <p:cNvSpPr txBox="1"/>
          <p:nvPr/>
        </p:nvSpPr>
        <p:spPr>
          <a:xfrm>
            <a:off x="9322130" y="2363190"/>
            <a:ext cx="2232561" cy="2585323"/>
          </a:xfrm>
          <a:prstGeom prst="rect">
            <a:avLst/>
          </a:prstGeom>
          <a:noFill/>
          <a:ln w="57150">
            <a:solidFill>
              <a:srgbClr val="0C4C8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Countries mentioned: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Singapore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Vietnam</a:t>
            </a:r>
          </a:p>
        </p:txBody>
      </p:sp>
    </p:spTree>
    <p:extLst>
      <p:ext uri="{BB962C8B-B14F-4D97-AF65-F5344CB8AC3E}">
        <p14:creationId xmlns:p14="http://schemas.microsoft.com/office/powerpoint/2010/main" val="25947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sz="4000" dirty="0">
                <a:solidFill>
                  <a:srgbClr val="00B050"/>
                </a:solidFill>
              </a:rPr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27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C810-290D-E740-AA74-8DCD2FD1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The iPhone assembled in China from parts: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5E28-129C-C646-8718-797DB512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66C16-7378-2649-85C5-B993A09A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pply Chains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1007A8-17FA-2144-9993-D3F7244B2A66}"/>
              </a:ext>
            </a:extLst>
          </p:cNvPr>
          <p:cNvGraphicFramePr>
            <a:graphicFrameLocks noGrp="1"/>
          </p:cNvGraphicFramePr>
          <p:nvPr/>
        </p:nvGraphicFramePr>
        <p:xfrm>
          <a:off x="700910" y="1748605"/>
          <a:ext cx="1057283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356">
                  <a:extLst>
                    <a:ext uri="{9D8B030D-6E8A-4147-A177-3AD203B41FA5}">
                      <a16:colId xmlns:a16="http://schemas.microsoft.com/office/drawing/2014/main" val="352012417"/>
                    </a:ext>
                  </a:extLst>
                </a:gridCol>
                <a:gridCol w="7280475">
                  <a:extLst>
                    <a:ext uri="{9D8B030D-6E8A-4147-A177-3AD203B41FA5}">
                      <a16:colId xmlns:a16="http://schemas.microsoft.com/office/drawing/2014/main" val="2113271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8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﻿Accelerometers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﻿Germany, the US, South Korea, China, Japan,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02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﻿Audio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﻿US, UK, China, South Korea, Taiwan, Japan, and Singapore.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4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﻿Batteries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﻿Samsung (South Korea), which has factories in eighty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6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and Sony (Japan), both with plants in  many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5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﻿Chips ﻿for 3G/4G/LTE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55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﻿Compasses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﻿AKM Semiconductor (Japan) with plants in the US, France, England, China, South Korea,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8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﻿Glass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﻿Corning (US) with plants in twenty-six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1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﻿Gyroscopes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0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 and many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550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2033FE-970E-104C-840A-E3AED8EC778D}"/>
              </a:ext>
            </a:extLst>
          </p:cNvPr>
          <p:cNvSpPr txBox="1"/>
          <p:nvPr/>
        </p:nvSpPr>
        <p:spPr>
          <a:xfrm>
            <a:off x="464023" y="5760226"/>
            <a:ext cx="8478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Krueger 2020, </a:t>
            </a:r>
            <a:r>
              <a:rPr lang="en-US" u="sng" dirty="0"/>
              <a:t>International Trade (What Everyone Needs to Know)</a:t>
            </a:r>
            <a:r>
              <a:rPr lang="en-US" dirty="0"/>
              <a:t>, p. 254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1FE122-F9B1-854E-8A09-C47882AB7B6E}"/>
              </a:ext>
            </a:extLst>
          </p:cNvPr>
          <p:cNvSpPr/>
          <p:nvPr/>
        </p:nvSpPr>
        <p:spPr>
          <a:xfrm>
            <a:off x="0" y="5656753"/>
            <a:ext cx="8755693" cy="58639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3515D-A240-D24D-8876-F566D5D0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41653"/>
            <a:ext cx="9372600" cy="5529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C5A20C-9FBC-CC4E-866C-043968F57EDD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Bank</a:t>
            </a:r>
          </a:p>
        </p:txBody>
      </p:sp>
    </p:spTree>
    <p:extLst>
      <p:ext uri="{BB962C8B-B14F-4D97-AF65-F5344CB8AC3E}">
        <p14:creationId xmlns:p14="http://schemas.microsoft.com/office/powerpoint/2010/main" val="2705822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Pr</a:t>
            </a:r>
            <a:r>
              <a:rPr lang="en-US" dirty="0"/>
              <a:t>os and Cons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Pros and Cons of Globalization</a:t>
            </a:r>
          </a:p>
          <a:p>
            <a:pPr lvl="1"/>
            <a:r>
              <a:rPr lang="en-US" sz="3200" dirty="0"/>
              <a:t>Mutually Beneficial Trade</a:t>
            </a:r>
          </a:p>
          <a:p>
            <a:pPr lvl="2"/>
            <a:r>
              <a:rPr lang="en-US" sz="3200" dirty="0"/>
              <a:t>Comparative Advantage</a:t>
            </a:r>
          </a:p>
          <a:p>
            <a:pPr lvl="2"/>
            <a:r>
              <a:rPr lang="en-US" sz="3200" dirty="0"/>
              <a:t>Other Sources of Gains from Trade</a:t>
            </a:r>
          </a:p>
          <a:p>
            <a:pPr lvl="1"/>
            <a:r>
              <a:rPr lang="en-US" sz="3200" dirty="0"/>
              <a:t>Costs of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38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0" y="1210358"/>
            <a:ext cx="10455215" cy="1892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Mutually Beneficial Trade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based on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Comparative Advantage</a:t>
            </a:r>
          </a:p>
        </p:txBody>
      </p:sp>
    </p:spTree>
    <p:extLst>
      <p:ext uri="{BB962C8B-B14F-4D97-AF65-F5344CB8AC3E}">
        <p14:creationId xmlns:p14="http://schemas.microsoft.com/office/powerpoint/2010/main" val="2257789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Principle of Comparative Advantage says:</a:t>
            </a:r>
          </a:p>
          <a:p>
            <a:pPr lvl="1"/>
            <a:r>
              <a:rPr lang="en-US" dirty="0"/>
              <a:t>Countries can gain by</a:t>
            </a:r>
          </a:p>
          <a:p>
            <a:pPr lvl="2"/>
            <a:r>
              <a:rPr lang="en-US" dirty="0"/>
              <a:t>Producing </a:t>
            </a:r>
          </a:p>
          <a:p>
            <a:pPr lvl="3"/>
            <a:r>
              <a:rPr lang="en-US" sz="2400" dirty="0"/>
              <a:t>More than they need of what they do relatively best, and</a:t>
            </a:r>
          </a:p>
          <a:p>
            <a:pPr lvl="3"/>
            <a:r>
              <a:rPr lang="en-US" sz="2400" dirty="0"/>
              <a:t>Less than they need of what they do relatively worst</a:t>
            </a:r>
          </a:p>
          <a:p>
            <a:pPr lvl="2"/>
            <a:r>
              <a:rPr lang="en-US" dirty="0"/>
              <a:t>Exporting any excess to other countries in exchange for what they need</a:t>
            </a:r>
          </a:p>
          <a:p>
            <a:pPr lvl="1"/>
            <a:r>
              <a:rPr lang="en-US" b="1" u="sng" dirty="0"/>
              <a:t>All</a:t>
            </a:r>
            <a:r>
              <a:rPr lang="en-US" dirty="0"/>
              <a:t> countries </a:t>
            </a:r>
            <a:r>
              <a:rPr lang="en-US" b="1" u="sng" dirty="0"/>
              <a:t>can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Get more of everything, if that’s what they want, and therefore</a:t>
            </a:r>
          </a:p>
          <a:p>
            <a:pPr lvl="2"/>
            <a:r>
              <a:rPr lang="en-US" dirty="0"/>
              <a:t>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8963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27CD12-A6CF-489C-ADCF-17D7E56C7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E48C8E-1009-4750-9630-436223C9E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0ACFF1E-E5E6-43E9-A5B7-33E0BEBD6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217FABC-C638-4392-847B-1D5D24ACF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F4D7986-89F7-4A82-BCE1-D3748FA19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86EDA91-62A8-4A58-8FD1-50579B98C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2FE2666-E34E-4114-988D-0D6E0E7EF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30447EE7-0C29-4B15-AABB-C0C4A8F6A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5347D5C-1205-4D74-AA55-A6AC8C781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3696D3F-405F-490D-AF68-9BBDC7DDD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194048F-FCD0-4944-9723-14BFD0715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634E52A-02AD-4955-AA3F-8E8935F41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9E661E3-26F4-4992-B424-91AAE0A00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65FC5C1D-91B5-4EBF-9A3E-BB5DC1E2A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D39CDA7-D7D3-4FED-B2BA-40464AA42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7F716E2-501F-47E8-9626-D9EC5492C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074FC5C-533A-4B99-8B9E-ED1C65AE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0EDCFC2-0B77-4D95-8F8E-DB60A85F2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74CB405-A36B-4456-9DE3-EBE212552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D84B494-4095-4E61-B65F-34F5C6BC8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3484AA0-BE6E-4F8B-85CF-9C4C750FF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D38E5F-6E59-41DA-B3CA-6AD28BF6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32" name="Isosceles Triangle 39">
              <a:extLst>
                <a:ext uri="{FF2B5EF4-FFF2-40B4-BE49-F238E27FC236}">
                  <a16:creationId xmlns:a16="http://schemas.microsoft.com/office/drawing/2014/main" id="{9AF9BC5C-44FD-4080-8C54-CC4E5F83F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884903-3516-494A-B966-3E7651567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3980237"/>
            <a:ext cx="8672295" cy="72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 Comparative Advantage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019510-1F68-48FE-8C72-905BF5582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BDD61-D016-DD35-FD21-3A9C7C28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387" y="1976194"/>
            <a:ext cx="8513483" cy="1042901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123250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Paul Krugman’s illustration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David Ricardo’s Principle of Comparative Advantage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CB612-E7B5-A495-DE3F-F22720B2B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27" y="1401372"/>
            <a:ext cx="6553545" cy="406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9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248038"/>
            <a:ext cx="12073183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Principle of Comparative Advantage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36918-C0DE-05DE-EA29-7A3C5DFB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31" y="1966293"/>
            <a:ext cx="7676137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93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Sp</a:t>
            </a:r>
            <a:r>
              <a:rPr lang="en-US" dirty="0"/>
              <a:t>ecialization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6345F-6194-8209-03FB-055D1DAC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43803"/>
            <a:ext cx="7772400" cy="39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27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Mu</a:t>
            </a:r>
            <a:r>
              <a:rPr lang="en-US" dirty="0"/>
              <a:t>tually Beneficial Trade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14907-D290-2780-E90A-3DEEA0673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9862"/>
            <a:ext cx="7772400" cy="37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7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7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Week 1 (10/3):	Economics of Immigration (Roger White, Whittier College)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Week 2 (10/10): US Economic Update (</a:t>
            </a:r>
            <a:r>
              <a:rPr lang="en-US" dirty="0" err="1"/>
              <a:t>Geof</a:t>
            </a:r>
            <a:r>
              <a:rPr lang="en-US" dirty="0"/>
              <a:t>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Week 3 (10/17): Cryptocurrencies (</a:t>
            </a:r>
            <a:r>
              <a:rPr lang="en-US" dirty="0" err="1"/>
              <a:t>Geof</a:t>
            </a:r>
            <a:r>
              <a:rPr lang="en-US" dirty="0"/>
              <a:t>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500"/>
              </a:spcAft>
            </a:pPr>
            <a:r>
              <a:rPr lang="en-US" b="1" dirty="0"/>
              <a:t>Week 4 (10/14):	Trade and Globalization (</a:t>
            </a:r>
            <a:r>
              <a:rPr lang="en-US" b="1" dirty="0" err="1"/>
              <a:t>Avik</a:t>
            </a:r>
            <a:r>
              <a:rPr lang="en-US" b="1" dirty="0"/>
              <a:t> Chakrabarti, UW-Milwaukee)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Without a mechanism for </a:t>
            </a:r>
            <a:r>
              <a:rPr lang="en-US" sz="3200" dirty="0">
                <a:solidFill>
                  <a:srgbClr val="FF0000"/>
                </a:solidFill>
              </a:rPr>
              <a:t>redistribution</a:t>
            </a:r>
            <a:r>
              <a:rPr lang="en-US" sz="3200" dirty="0"/>
              <a:t> …</a:t>
            </a:r>
          </a:p>
          <a:p>
            <a:pPr lvl="1"/>
            <a:r>
              <a:rPr lang="en-US" sz="2800" dirty="0"/>
              <a:t>Nothing in the theory says that </a:t>
            </a:r>
            <a:r>
              <a:rPr lang="en-US" sz="2800" u="sng" dirty="0"/>
              <a:t>everyone in </a:t>
            </a:r>
            <a:r>
              <a:rPr lang="en-US" sz="2800" dirty="0"/>
              <a:t>each country gains</a:t>
            </a:r>
          </a:p>
          <a:p>
            <a:pPr lvl="1"/>
            <a:r>
              <a:rPr lang="en-US" sz="2800" dirty="0"/>
              <a:t>Opening to trade requires</a:t>
            </a:r>
          </a:p>
          <a:p>
            <a:pPr lvl="2"/>
            <a:r>
              <a:rPr lang="en-US" dirty="0"/>
              <a:t>Some industries to shrink or disappear while others expand</a:t>
            </a:r>
          </a:p>
          <a:p>
            <a:pPr lvl="2"/>
            <a:r>
              <a:rPr lang="en-US" dirty="0"/>
              <a:t>Firms and workers in shrinking industries </a:t>
            </a:r>
          </a:p>
          <a:p>
            <a:pPr lvl="3"/>
            <a:r>
              <a:rPr lang="en-US" sz="2000" dirty="0"/>
              <a:t>Certainly lose during the transition</a:t>
            </a:r>
          </a:p>
          <a:p>
            <a:pPr lvl="3"/>
            <a:r>
              <a:rPr lang="en-US" sz="2000" dirty="0"/>
              <a:t>May be permanently worse off</a:t>
            </a:r>
          </a:p>
        </p:txBody>
      </p:sp>
    </p:spTree>
    <p:extLst>
      <p:ext uri="{BB962C8B-B14F-4D97-AF65-F5344CB8AC3E}">
        <p14:creationId xmlns:p14="http://schemas.microsoft.com/office/powerpoint/2010/main" val="31998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Other sources of 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439778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sources of Gain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Returns to scale </a:t>
            </a:r>
            <a:r>
              <a:rPr lang="en-US" b="0" dirty="0"/>
              <a:t>(small countries can support larger firms)</a:t>
            </a:r>
          </a:p>
          <a:p>
            <a:r>
              <a:rPr lang="en-US" dirty="0"/>
              <a:t>Increased competition </a:t>
            </a:r>
            <a:r>
              <a:rPr lang="en-US" b="0" dirty="0"/>
              <a:t>(monopolies in small countries lose market power)</a:t>
            </a:r>
          </a:p>
          <a:p>
            <a:r>
              <a:rPr lang="en-US" dirty="0"/>
              <a:t>Variety </a:t>
            </a:r>
            <a:r>
              <a:rPr lang="en-US" b="0" dirty="0"/>
              <a:t>(buyers, both consumers and firms, can have more choices)</a:t>
            </a:r>
          </a:p>
          <a:p>
            <a:r>
              <a:rPr lang="en-US" dirty="0"/>
              <a:t>Efficiency </a:t>
            </a:r>
            <a:r>
              <a:rPr lang="en-US" b="0" dirty="0"/>
              <a:t>(relatively productive firms expand and export)</a:t>
            </a:r>
          </a:p>
          <a:p>
            <a:r>
              <a:rPr lang="en-US" dirty="0"/>
              <a:t>Supply chains </a:t>
            </a:r>
            <a:r>
              <a:rPr lang="en-US" b="0" dirty="0"/>
              <a:t>(firms can source parts from cheapest or best sources)</a:t>
            </a:r>
          </a:p>
          <a:p>
            <a:r>
              <a:rPr lang="en-US" dirty="0"/>
              <a:t>Learning </a:t>
            </a:r>
            <a:r>
              <a:rPr lang="en-US" b="0" dirty="0"/>
              <a:t>(firms can have access to foreign technology)</a:t>
            </a:r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767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Other sources of Gain from Trade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F74DD6-F4AC-F248-B002-2283915D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505" y="1560359"/>
            <a:ext cx="6553545" cy="41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94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Costs of 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4508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Bu</a:t>
            </a:r>
            <a:r>
              <a:rPr lang="en-US" dirty="0"/>
              <a:t>t there are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Economic:  </a:t>
            </a:r>
          </a:p>
          <a:p>
            <a:pPr lvl="1"/>
            <a:r>
              <a:rPr lang="en-US" dirty="0"/>
              <a:t>When trade expands (or contracts)</a:t>
            </a:r>
          </a:p>
          <a:p>
            <a:pPr lvl="2"/>
            <a:r>
              <a:rPr lang="en-US" dirty="0"/>
              <a:t>Some firms lose market share or shut down</a:t>
            </a:r>
          </a:p>
          <a:p>
            <a:pPr lvl="2"/>
            <a:r>
              <a:rPr lang="en-US" dirty="0"/>
              <a:t>Other firms supplying inputs to those firms shrink or shut down</a:t>
            </a:r>
          </a:p>
          <a:p>
            <a:pPr lvl="2"/>
            <a:r>
              <a:rPr lang="en-US" dirty="0"/>
              <a:t>Workers in </a:t>
            </a:r>
            <a:r>
              <a:rPr lang="en-US" u="sng" dirty="0"/>
              <a:t>both</a:t>
            </a:r>
            <a:r>
              <a:rPr lang="en-US" dirty="0"/>
              <a:t> lose jobs</a:t>
            </a:r>
          </a:p>
          <a:p>
            <a:pPr lvl="2"/>
            <a:r>
              <a:rPr lang="en-US" u="sng" dirty="0"/>
              <a:t>And</a:t>
            </a:r>
            <a:r>
              <a:rPr lang="en-US" dirty="0"/>
              <a:t> their </a:t>
            </a:r>
            <a:r>
              <a:rPr lang="en-US" b="1" dirty="0"/>
              <a:t>communities</a:t>
            </a:r>
            <a:r>
              <a:rPr lang="en-US" dirty="0"/>
              <a:t> lose customers</a:t>
            </a:r>
          </a:p>
          <a:p>
            <a:pPr lvl="1"/>
            <a:r>
              <a:rPr lang="en-US" dirty="0"/>
              <a:t>Macroeconomic cost:  Vulnerability to foreign recession/inflation</a:t>
            </a:r>
          </a:p>
          <a:p>
            <a:pPr lvl="1"/>
            <a:r>
              <a:rPr lang="en-US" dirty="0"/>
              <a:t>Dependence on other countries’ willingness to trade</a:t>
            </a:r>
          </a:p>
          <a:p>
            <a:pPr lvl="1"/>
            <a:r>
              <a:rPr lang="en-US" dirty="0"/>
              <a:t>Vulnerability to trade disruption</a:t>
            </a:r>
          </a:p>
          <a:p>
            <a:pPr lvl="2"/>
            <a:r>
              <a:rPr lang="en-US" dirty="0"/>
              <a:t>Crisis induced (earthquake, flood, disease, war)</a:t>
            </a:r>
          </a:p>
          <a:p>
            <a:pPr lvl="2"/>
            <a:r>
              <a:rPr lang="en-US" dirty="0"/>
              <a:t>Policy induced (sanctions, tariffs, export bans)</a:t>
            </a:r>
          </a:p>
          <a:p>
            <a:r>
              <a:rPr lang="en-US" dirty="0"/>
              <a:t>Non-economic</a:t>
            </a:r>
          </a:p>
          <a:p>
            <a:pPr lvl="1"/>
            <a:r>
              <a:rPr lang="en-US" dirty="0"/>
              <a:t>Loss of cultural differences</a:t>
            </a:r>
          </a:p>
          <a:p>
            <a:pPr lvl="1"/>
            <a:r>
              <a:rPr lang="en-US" dirty="0"/>
              <a:t>Spread of invasive species and plant disease</a:t>
            </a:r>
          </a:p>
          <a:p>
            <a:pPr lvl="1"/>
            <a:r>
              <a:rPr lang="en-US" dirty="0"/>
              <a:t>Spread of human disease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Policies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69359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Tr</a:t>
            </a:r>
            <a:r>
              <a:rPr lang="en-US" dirty="0"/>
              <a:t>ade Policies that Affect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Policies that </a:t>
            </a:r>
            <a:r>
              <a:rPr lang="en-US" sz="3600" u="sng" dirty="0"/>
              <a:t>En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 Reductions</a:t>
            </a:r>
          </a:p>
          <a:p>
            <a:pPr lvl="1"/>
            <a:r>
              <a:rPr lang="en-US" sz="3200" dirty="0"/>
              <a:t>Trade Agreements</a:t>
            </a:r>
          </a:p>
          <a:p>
            <a:pPr lvl="1"/>
            <a:r>
              <a:rPr lang="en-US" sz="3200" dirty="0"/>
              <a:t>Other</a:t>
            </a:r>
          </a:p>
          <a:p>
            <a:r>
              <a:rPr lang="en-US" sz="3600" dirty="0"/>
              <a:t>Policies that </a:t>
            </a:r>
            <a:r>
              <a:rPr lang="en-US" sz="3600" u="sng" dirty="0"/>
              <a:t>Dis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Tariffs</a:t>
            </a:r>
          </a:p>
          <a:p>
            <a:pPr lvl="1"/>
            <a:r>
              <a:rPr lang="en-US" sz="3200" dirty="0"/>
              <a:t>Trade War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Policies </a:t>
            </a:r>
            <a:r>
              <a:rPr lang="en-US" sz="9600" u="sng" dirty="0"/>
              <a:t>En</a:t>
            </a:r>
            <a:r>
              <a:rPr lang="en-US" sz="9600" dirty="0"/>
              <a:t>couraging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4991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Tariff Reductions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375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9" y="1325563"/>
            <a:ext cx="10515600" cy="42273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 verbal Q&amp;A session will follow this presentation.</a:t>
            </a:r>
          </a:p>
          <a:p>
            <a:endParaRPr lang="en-US" dirty="0"/>
          </a:p>
          <a:p>
            <a:r>
              <a:rPr lang="en-US" dirty="0"/>
              <a:t>Slides will be available from the NEED website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84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6DEB8-0F72-0E4D-AC7D-29B71365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09600"/>
            <a:ext cx="57150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2C05A6-EC8A-4B42-8C5D-88386F7DBC88}"/>
              </a:ext>
            </a:extLst>
          </p:cNvPr>
          <p:cNvSpPr txBox="1"/>
          <p:nvPr/>
        </p:nvSpPr>
        <p:spPr>
          <a:xfrm>
            <a:off x="128788" y="6488668"/>
            <a:ext cx="373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Economist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45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E7D87-6AE6-A94B-9029-ED1C2D9A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730250"/>
            <a:ext cx="8153400" cy="539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C03F0-AF96-5243-BA8E-C463ECBC4B89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Quartz 2018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1CEDEF-D064-4544-BC6A-2E71AF8041E5}"/>
              </a:ext>
            </a:extLst>
          </p:cNvPr>
          <p:cNvSpPr/>
          <p:nvPr/>
        </p:nvSpPr>
        <p:spPr>
          <a:xfrm>
            <a:off x="6713951" y="3429000"/>
            <a:ext cx="3623849" cy="16383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01FC2-6712-E44D-8162-49E64DB6803C}"/>
              </a:ext>
            </a:extLst>
          </p:cNvPr>
          <p:cNvSpPr txBox="1"/>
          <p:nvPr/>
        </p:nvSpPr>
        <p:spPr>
          <a:xfrm>
            <a:off x="8102600" y="1587848"/>
            <a:ext cx="2781300" cy="12003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Reduction in tariffs under GATT/WTO MFN.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G-7 wants to cancel this for Russia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8F341B-029B-834B-8BD4-63042CD2D230}"/>
              </a:ext>
            </a:extLst>
          </p:cNvPr>
          <p:cNvCxnSpPr/>
          <p:nvPr/>
        </p:nvCxnSpPr>
        <p:spPr>
          <a:xfrm>
            <a:off x="8102600" y="2788177"/>
            <a:ext cx="190500" cy="65387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9AF6D7-9923-3F9C-147D-6F8F9F586B0A}"/>
              </a:ext>
            </a:extLst>
          </p:cNvPr>
          <p:cNvCxnSpPr>
            <a:cxnSpLocks/>
          </p:cNvCxnSpPr>
          <p:nvPr/>
        </p:nvCxnSpPr>
        <p:spPr>
          <a:xfrm flipH="1" flipV="1">
            <a:off x="7284203" y="3812972"/>
            <a:ext cx="1988548" cy="697035"/>
          </a:xfrm>
          <a:prstGeom prst="line">
            <a:avLst/>
          </a:prstGeom>
          <a:ln w="57150">
            <a:solidFill>
              <a:srgbClr val="00B05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5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Agreements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8213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242DB-B1A3-494E-B791-75A1D495546B}"/>
              </a:ext>
            </a:extLst>
          </p:cNvPr>
          <p:cNvSpPr txBox="1"/>
          <p:nvPr/>
        </p:nvSpPr>
        <p:spPr>
          <a:xfrm>
            <a:off x="152400" y="6096000"/>
            <a:ext cx="116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A2652-6810-3D47-B21C-AA81A0F53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012" y="304908"/>
            <a:ext cx="9437888" cy="617226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79D796-D115-80C7-2134-790DFA5CD44F}"/>
              </a:ext>
            </a:extLst>
          </p:cNvPr>
          <p:cNvSpPr txBox="1"/>
          <p:nvPr/>
        </p:nvSpPr>
        <p:spPr>
          <a:xfrm>
            <a:off x="4443783" y="1397675"/>
            <a:ext cx="2583318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Surge in 2021 was mostly UK doing FTAs with former EU partners.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D2DB15-3B85-3C0D-DADB-6E2155D66BA7}"/>
              </a:ext>
            </a:extLst>
          </p:cNvPr>
          <p:cNvCxnSpPr>
            <a:cxnSpLocks/>
          </p:cNvCxnSpPr>
          <p:nvPr/>
        </p:nvCxnSpPr>
        <p:spPr>
          <a:xfrm>
            <a:off x="7027101" y="1397675"/>
            <a:ext cx="2659340" cy="1578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7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F21D0-3246-A54F-B860-7B647F4C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685800"/>
            <a:ext cx="4741975" cy="54930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03D8B2-5FE0-1546-A64D-3CDBAADD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90672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European Union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8E266-FEE2-124D-81A8-B6403E71E3F5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Europa.eu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59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mage result for nafta map">
            <a:extLst>
              <a:ext uri="{FF2B5EF4-FFF2-40B4-BE49-F238E27FC236}">
                <a16:creationId xmlns:a16="http://schemas.microsoft.com/office/drawing/2014/main" id="{3093DE3F-9DE4-7643-9C33-94CA656D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944558"/>
            <a:ext cx="5636525" cy="51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2058A4-9AAC-5C4C-8951-D2BA283F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2775045" cy="14763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NAFTA (now USMCA)</a:t>
            </a:r>
          </a:p>
        </p:txBody>
      </p:sp>
    </p:spTree>
    <p:extLst>
      <p:ext uri="{BB962C8B-B14F-4D97-AF65-F5344CB8AC3E}">
        <p14:creationId xmlns:p14="http://schemas.microsoft.com/office/powerpoint/2010/main" val="4156992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2F57CB-0983-D543-9875-B2362D6A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43534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MERCOSUR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FFF29-CCEE-3443-A23B-A736A2FEF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425" y="996287"/>
            <a:ext cx="3675384" cy="47835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5D7712-FDF4-574D-ABF4-6A58D2C70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635" y="541798"/>
            <a:ext cx="4003346" cy="56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A0E44C-4363-8732-2482-E0E45436B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711200"/>
            <a:ext cx="7416800" cy="5435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9B9A2C1-B1DC-A5A5-CC86-DDECA7AF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" y="1408303"/>
            <a:ext cx="3143534" cy="25952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err="1"/>
              <a:t>AfCFTA</a:t>
            </a:r>
            <a:br>
              <a:rPr lang="en-US" sz="4800" dirty="0"/>
            </a:br>
            <a:r>
              <a:rPr lang="en-US" sz="4800" dirty="0"/>
              <a:t>Largest FTA, with 55 countries</a:t>
            </a:r>
          </a:p>
        </p:txBody>
      </p:sp>
    </p:spTree>
    <p:extLst>
      <p:ext uri="{BB962C8B-B14F-4D97-AF65-F5344CB8AC3E}">
        <p14:creationId xmlns:p14="http://schemas.microsoft.com/office/powerpoint/2010/main" val="19917212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07816-DC96-1B4E-940A-6D66E3F3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09600"/>
            <a:ext cx="7631838" cy="55845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E8E5F0-B604-A74B-95FC-8100C7B0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7607"/>
            <a:ext cx="314353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CPTPP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Trans-Pacific Partnership</a:t>
            </a:r>
            <a:br>
              <a:rPr lang="en-US" sz="4800" dirty="0"/>
            </a:br>
            <a:r>
              <a:rPr lang="en-US" sz="4800" dirty="0"/>
              <a:t>minus US</a:t>
            </a:r>
          </a:p>
        </p:txBody>
      </p:sp>
    </p:spTree>
    <p:extLst>
      <p:ext uri="{BB962C8B-B14F-4D97-AF65-F5344CB8AC3E}">
        <p14:creationId xmlns:p14="http://schemas.microsoft.com/office/powerpoint/2010/main" val="7593955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B1140C-533E-034F-AD50-27D1CC43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1" y="1446664"/>
            <a:ext cx="387596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RCEP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Regional Comprehensive Economic Partnership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3A02EF-7F30-6545-AB65-458E3DEE4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23378"/>
            <a:ext cx="4662146" cy="54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Avik</a:t>
            </a:r>
            <a:r>
              <a:rPr lang="en-US" dirty="0"/>
              <a:t> Chakrabarti, University of Wisconsin-Milwaukee (UWM)</a:t>
            </a:r>
          </a:p>
          <a:p>
            <a:pPr lvl="1"/>
            <a:r>
              <a:rPr lang="en-US" dirty="0"/>
              <a:t>Peter Eppinger, University of Tübingen</a:t>
            </a:r>
          </a:p>
          <a:p>
            <a:pPr lvl="1"/>
            <a:r>
              <a:rPr lang="en-US" dirty="0"/>
              <a:t>James Lake, Southern Methodist University</a:t>
            </a:r>
          </a:p>
          <a:p>
            <a:pPr lvl="1"/>
            <a:r>
              <a:rPr lang="en-US" dirty="0"/>
              <a:t>Michael Plouffe, University College London</a:t>
            </a:r>
          </a:p>
          <a:p>
            <a:pPr lvl="1"/>
            <a:r>
              <a:rPr lang="en-US" dirty="0"/>
              <a:t>Swati Verma, ISID, New Delhi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Alan Deardorff, University of Michigan</a:t>
            </a:r>
          </a:p>
          <a:p>
            <a:pPr lvl="1"/>
            <a:r>
              <a:rPr lang="en-US" dirty="0"/>
              <a:t>Ed </a:t>
            </a:r>
            <a:r>
              <a:rPr lang="en-US" dirty="0" err="1"/>
              <a:t>Leamer</a:t>
            </a:r>
            <a:r>
              <a:rPr lang="en-US" dirty="0"/>
              <a:t>, UCLA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390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Policies to </a:t>
            </a:r>
            <a:r>
              <a:rPr lang="en-US" u="sng" dirty="0"/>
              <a:t>En</a:t>
            </a:r>
            <a:r>
              <a:rPr lang="en-US" dirty="0"/>
              <a:t>courage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IMF/World Bank</a:t>
            </a:r>
          </a:p>
          <a:p>
            <a:pPr lvl="1"/>
            <a:r>
              <a:rPr lang="en-US" dirty="0"/>
              <a:t>Policy advice to open markets (the ”Washington Consensus”)</a:t>
            </a:r>
          </a:p>
          <a:p>
            <a:pPr lvl="1"/>
            <a:r>
              <a:rPr lang="en-US" dirty="0"/>
              <a:t>Loans to countries conditional on</a:t>
            </a:r>
          </a:p>
          <a:p>
            <a:pPr lvl="2"/>
            <a:r>
              <a:rPr lang="en-US" dirty="0"/>
              <a:t>Reducing trade barriers</a:t>
            </a:r>
          </a:p>
          <a:p>
            <a:pPr lvl="2"/>
            <a:r>
              <a:rPr lang="en-US" dirty="0"/>
              <a:t>Permitting capital flows</a:t>
            </a:r>
          </a:p>
          <a:p>
            <a:r>
              <a:rPr lang="en-US" dirty="0"/>
              <a:t>GATT/WTO (World Trade Organization)  </a:t>
            </a:r>
          </a:p>
          <a:p>
            <a:pPr lvl="1"/>
            <a:r>
              <a:rPr lang="en-US" dirty="0"/>
              <a:t>Negotiate reciprocal trade liberalization</a:t>
            </a:r>
          </a:p>
          <a:p>
            <a:pPr lvl="1"/>
            <a:r>
              <a:rPr lang="en-US" dirty="0"/>
              <a:t>Settlement of trade disputes (usually about interfering with trade)</a:t>
            </a:r>
          </a:p>
        </p:txBody>
      </p:sp>
    </p:spTree>
    <p:extLst>
      <p:ext uri="{BB962C8B-B14F-4D97-AF65-F5344CB8AC3E}">
        <p14:creationId xmlns:p14="http://schemas.microsoft.com/office/powerpoint/2010/main" val="3895073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Policies </a:t>
            </a:r>
            <a:r>
              <a:rPr lang="en-US" sz="9600" u="sng" dirty="0"/>
              <a:t>Dis</a:t>
            </a:r>
            <a:r>
              <a:rPr lang="en-US" sz="9600" dirty="0"/>
              <a:t>couraging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01286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E5F67-51FC-1740-8F1C-F91D41BE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09600"/>
            <a:ext cx="7249071" cy="5572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08727-E05B-7142-AF8A-E4C524DAE8CF}"/>
              </a:ext>
            </a:extLst>
          </p:cNvPr>
          <p:cNvSpPr txBox="1"/>
          <p:nvPr/>
        </p:nvSpPr>
        <p:spPr>
          <a:xfrm>
            <a:off x="426396" y="5212459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892640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0D7F5-16B9-9146-8500-E1C4E6D9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90525"/>
            <a:ext cx="7543800" cy="5734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0E682D-8D32-AA47-A989-79490CEEA9E4}"/>
              </a:ext>
            </a:extLst>
          </p:cNvPr>
          <p:cNvSpPr txBox="1"/>
          <p:nvPr/>
        </p:nvSpPr>
        <p:spPr>
          <a:xfrm>
            <a:off x="426396" y="5212459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594731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38260-A3DE-7D4C-A9AA-9FF520F6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97882"/>
            <a:ext cx="7848600" cy="5919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176049" y="604556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CNBC.com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745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186A32-AC59-2E45-B58E-1B782CD2F9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30480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533400" y="5672021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 Zheng et al. Oct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147DF-6452-E849-AF06-AC4A6BA0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33400"/>
            <a:ext cx="7305936" cy="5679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61C74D-5B6C-804B-B89E-00C4889DC3E6}"/>
              </a:ext>
            </a:extLst>
          </p:cNvPr>
          <p:cNvSpPr txBox="1"/>
          <p:nvPr/>
        </p:nvSpPr>
        <p:spPr>
          <a:xfrm>
            <a:off x="381000" y="2413337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US tariffs on China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Industrial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China tariffs on US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Industrial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4B9E2E-CF35-8041-8579-2A60DAB44ED8}"/>
              </a:ext>
            </a:extLst>
          </p:cNvPr>
          <p:cNvCxnSpPr/>
          <p:nvPr/>
        </p:nvCxnSpPr>
        <p:spPr>
          <a:xfrm>
            <a:off x="1752600" y="3276600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C01A9-E614-E64B-A935-038D92CB27EE}"/>
              </a:ext>
            </a:extLst>
          </p:cNvPr>
          <p:cNvCxnSpPr/>
          <p:nvPr/>
        </p:nvCxnSpPr>
        <p:spPr>
          <a:xfrm>
            <a:off x="1752600" y="4191000"/>
            <a:ext cx="838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2CD23F-EEB7-9F41-AA49-A8EFDE77DA36}"/>
              </a:ext>
            </a:extLst>
          </p:cNvPr>
          <p:cNvCxnSpPr/>
          <p:nvPr/>
        </p:nvCxnSpPr>
        <p:spPr>
          <a:xfrm>
            <a:off x="1752600" y="29718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C1C051-9DED-754F-8902-D10F816BD4B3}"/>
              </a:ext>
            </a:extLst>
          </p:cNvPr>
          <p:cNvCxnSpPr/>
          <p:nvPr/>
        </p:nvCxnSpPr>
        <p:spPr>
          <a:xfrm>
            <a:off x="1752600" y="4495800"/>
            <a:ext cx="838200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49A5CD1-C65E-BE44-98CE-9778DA84032A}"/>
              </a:ext>
            </a:extLst>
          </p:cNvPr>
          <p:cNvSpPr/>
          <p:nvPr/>
        </p:nvSpPr>
        <p:spPr>
          <a:xfrm>
            <a:off x="8839200" y="1219200"/>
            <a:ext cx="1143000" cy="3048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67FBD-5691-1F48-B1E4-13B5D819BFB7}"/>
              </a:ext>
            </a:extLst>
          </p:cNvPr>
          <p:cNvSpPr txBox="1"/>
          <p:nvPr/>
        </p:nvSpPr>
        <p:spPr>
          <a:xfrm>
            <a:off x="9906000" y="11430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Phase One Agreement Reductions Jan 2020</a:t>
            </a:r>
          </a:p>
        </p:txBody>
      </p:sp>
    </p:spTree>
    <p:extLst>
      <p:ext uri="{BB962C8B-B14F-4D97-AF65-F5344CB8AC3E}">
        <p14:creationId xmlns:p14="http://schemas.microsoft.com/office/powerpoint/2010/main" val="14133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Effects of Tariffs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01460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tariff is a tax on imports.  It causes</a:t>
            </a:r>
          </a:p>
          <a:p>
            <a:pPr lvl="1"/>
            <a:r>
              <a:rPr lang="en-US" dirty="0"/>
              <a:t>A rise in the price of the imported good in the importing country</a:t>
            </a:r>
          </a:p>
          <a:p>
            <a:pPr lvl="1"/>
            <a:r>
              <a:rPr lang="en-US" dirty="0"/>
              <a:t>A fall in the price of the imported good in the exporting country</a:t>
            </a:r>
          </a:p>
          <a:p>
            <a:pPr lvl="1"/>
            <a:r>
              <a:rPr lang="en-US" dirty="0"/>
              <a:t>The quantity imported to fall</a:t>
            </a:r>
          </a:p>
          <a:p>
            <a:pPr lvl="1"/>
            <a:r>
              <a:rPr lang="en-US" dirty="0"/>
              <a:t>The revenue of the tariff-levying government to rise</a:t>
            </a:r>
          </a:p>
          <a:p>
            <a:r>
              <a:rPr lang="en-US" dirty="0"/>
              <a:t>Almost always:  the </a:t>
            </a:r>
            <a:r>
              <a:rPr lang="en-US" u="sng" dirty="0"/>
              <a:t>rise</a:t>
            </a:r>
            <a:r>
              <a:rPr lang="en-US" dirty="0"/>
              <a:t> at home is much larger than the </a:t>
            </a:r>
            <a:r>
              <a:rPr lang="en-US" u="sng" dirty="0"/>
              <a:t>fall</a:t>
            </a:r>
            <a:r>
              <a:rPr lang="en-US" dirty="0"/>
              <a:t> abroad</a:t>
            </a:r>
          </a:p>
          <a:p>
            <a:pPr lvl="1"/>
            <a:r>
              <a:rPr lang="en-US" dirty="0"/>
              <a:t>That’s especially true if importing country is small</a:t>
            </a:r>
          </a:p>
          <a:p>
            <a:pPr lvl="1"/>
            <a:r>
              <a:rPr lang="en-US" dirty="0"/>
              <a:t>But it’s also true if importing country is as large as the U.S.</a:t>
            </a:r>
          </a:p>
          <a:p>
            <a:pPr lvl="1"/>
            <a:r>
              <a:rPr lang="en-US" dirty="0"/>
              <a:t>Example:  President Trump’s tariffs caused US prices to rise, with hardly any perceptible fall in prices abroad.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6843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rise in price in the importing country causes</a:t>
            </a:r>
          </a:p>
          <a:p>
            <a:pPr lvl="1"/>
            <a:r>
              <a:rPr lang="en-US" dirty="0"/>
              <a:t>A rise in price of competing goods produced there</a:t>
            </a:r>
          </a:p>
          <a:p>
            <a:pPr lvl="1"/>
            <a:r>
              <a:rPr lang="en-US" dirty="0"/>
              <a:t>Benefits to those producers</a:t>
            </a:r>
          </a:p>
          <a:p>
            <a:pPr lvl="1"/>
            <a:r>
              <a:rPr lang="en-US" dirty="0"/>
              <a:t>Harm to buyers of </a:t>
            </a:r>
            <a:r>
              <a:rPr lang="en-US" u="sng" dirty="0"/>
              <a:t>both</a:t>
            </a:r>
            <a:r>
              <a:rPr lang="en-US" dirty="0"/>
              <a:t> the import and the competing goods</a:t>
            </a:r>
          </a:p>
          <a:p>
            <a:pPr lvl="2"/>
            <a:r>
              <a:rPr lang="en-US" dirty="0"/>
              <a:t>Including producers that use the higher-priced goods as inputs</a:t>
            </a:r>
          </a:p>
          <a:p>
            <a:pPr lvl="3"/>
            <a:r>
              <a:rPr lang="en-US" sz="2200" dirty="0"/>
              <a:t>Their prices also rise, hurting </a:t>
            </a:r>
            <a:r>
              <a:rPr lang="en-US" sz="2200" u="sng" dirty="0"/>
              <a:t>their</a:t>
            </a:r>
            <a:r>
              <a:rPr lang="en-US" sz="2200" dirty="0"/>
              <a:t> buyers</a:t>
            </a:r>
          </a:p>
          <a:p>
            <a:pPr lvl="1"/>
            <a:r>
              <a:rPr lang="en-US" dirty="0"/>
              <a:t>Employment changes:</a:t>
            </a:r>
          </a:p>
          <a:p>
            <a:pPr lvl="2"/>
            <a:r>
              <a:rPr lang="en-US" dirty="0"/>
              <a:t>Increase in the protected industry</a:t>
            </a:r>
          </a:p>
          <a:p>
            <a:pPr lvl="2"/>
            <a:r>
              <a:rPr lang="en-US" dirty="0"/>
              <a:t>Decrease in industries that use the protected product as inputs	</a:t>
            </a:r>
          </a:p>
          <a:p>
            <a:pPr lvl="1"/>
            <a:r>
              <a:rPr lang="en-US" dirty="0"/>
              <a:t>Example:  President Trump’s 25% tariff on steel</a:t>
            </a:r>
          </a:p>
          <a:p>
            <a:pPr lvl="2"/>
            <a:r>
              <a:rPr lang="en-US" dirty="0"/>
              <a:t>Helped US steel firms and their workers</a:t>
            </a:r>
          </a:p>
          <a:p>
            <a:pPr lvl="2"/>
            <a:r>
              <a:rPr lang="en-US" dirty="0"/>
              <a:t>Hurt US auto firms and workers </a:t>
            </a:r>
          </a:p>
          <a:p>
            <a:pPr lvl="3"/>
            <a:r>
              <a:rPr lang="en-US" sz="2000" dirty="0"/>
              <a:t>and many other industries that use steel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3625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fall in price in the exporting country causes</a:t>
            </a:r>
          </a:p>
          <a:p>
            <a:pPr lvl="1"/>
            <a:r>
              <a:rPr lang="en-US" dirty="0"/>
              <a:t>Harm to sellers there</a:t>
            </a:r>
          </a:p>
          <a:p>
            <a:pPr lvl="1"/>
            <a:r>
              <a:rPr lang="en-US" dirty="0"/>
              <a:t>Benefit to buyers there</a:t>
            </a:r>
          </a:p>
          <a:p>
            <a:pPr lvl="1"/>
            <a:r>
              <a:rPr lang="en-US" dirty="0"/>
              <a:t>Shift of sales to other countries</a:t>
            </a:r>
          </a:p>
          <a:p>
            <a:pPr lvl="1"/>
            <a:endParaRPr lang="en-US" dirty="0"/>
          </a:p>
          <a:p>
            <a:r>
              <a:rPr lang="en-US" dirty="0"/>
              <a:t>If the tariff is on exports from only one country (</a:t>
            </a:r>
            <a:r>
              <a:rPr lang="en-US" dirty="0" err="1"/>
              <a:t>e.g</a:t>
            </a:r>
            <a:r>
              <a:rPr lang="en-US" dirty="0"/>
              <a:t>, China)</a:t>
            </a:r>
          </a:p>
          <a:p>
            <a:pPr lvl="1"/>
            <a:r>
              <a:rPr lang="en-US" dirty="0"/>
              <a:t>Buyers shift to imports from other, more costly, countries (e.g., Vietnam)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10410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40761"/>
            <a:ext cx="9144000" cy="8749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/>
              <a:t>Trade and Globalization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72D02-0803-D942-BBC2-5568076A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979" y="1877409"/>
            <a:ext cx="2777430" cy="2916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11593F-002F-EB46-8EDC-C51BA6E5A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6" y="262731"/>
            <a:ext cx="3390900" cy="24003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D657A0-B03A-0B43-B1F6-E088FE5A02B2}"/>
              </a:ext>
            </a:extLst>
          </p:cNvPr>
          <p:cNvSpPr txBox="1">
            <a:spLocks/>
          </p:cNvSpPr>
          <p:nvPr/>
        </p:nvSpPr>
        <p:spPr>
          <a:xfrm>
            <a:off x="528127" y="3785764"/>
            <a:ext cx="11375139" cy="2627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OLLI – University of Connecticut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October 24,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solidFill>
                  <a:schemeClr val="tx2"/>
                </a:solidFill>
              </a:rPr>
              <a:t>Avik</a:t>
            </a:r>
            <a:r>
              <a:rPr lang="en-US" dirty="0">
                <a:solidFill>
                  <a:schemeClr val="tx2"/>
                </a:solidFill>
              </a:rPr>
              <a:t> Chakrabarti, Ph.D., University of Michigan, Ann Arbor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Associate Professor of Economics, University of Wisconsin-Milwaukee (UWM)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Affiliated Faculty, Northwestern Mutual Data Science Institute (NMDSI), UWM</a:t>
            </a:r>
          </a:p>
        </p:txBody>
      </p:sp>
    </p:spTree>
    <p:extLst>
      <p:ext uri="{BB962C8B-B14F-4D97-AF65-F5344CB8AC3E}">
        <p14:creationId xmlns:p14="http://schemas.microsoft.com/office/powerpoint/2010/main" val="7181238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53" y="227493"/>
            <a:ext cx="10748575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Costs and Benefits of Tariffs: Paul Krugman’s Illustration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C08BE38-9067-AA3A-82A4-557CB8958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529" y="1966293"/>
            <a:ext cx="7358941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51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Arguments for tariffs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1F5484-6B77-DA62-2E27-0E131092C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425948"/>
            <a:ext cx="6553545" cy="401404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317" y="6423025"/>
            <a:ext cx="7715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61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2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against tariffs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924E-F09A-7A4A-A0A5-6758E0AE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</a:t>
            </a:r>
            <a:r>
              <a:rPr lang="en-US" u="sng" dirty="0"/>
              <a:t>against</a:t>
            </a:r>
            <a:r>
              <a:rPr lang="en-US" dirty="0"/>
              <a:t> tariffs</a:t>
            </a:r>
          </a:p>
          <a:p>
            <a:endParaRPr lang="en-US" dirty="0"/>
          </a:p>
          <a:p>
            <a:pPr lvl="1"/>
            <a:r>
              <a:rPr lang="en-US" dirty="0"/>
              <a:t>Foregone gains from trade</a:t>
            </a:r>
          </a:p>
          <a:p>
            <a:pPr lvl="1"/>
            <a:r>
              <a:rPr lang="en-US" dirty="0"/>
              <a:t>Tariffs prompt retaliation</a:t>
            </a:r>
          </a:p>
          <a:p>
            <a:pPr lvl="1"/>
            <a:r>
              <a:rPr lang="en-US" dirty="0"/>
              <a:t>Even when beneficial, tariffs are politically hard to remove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251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Co-Creation: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Future of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Trade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Globalization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3AF9B0C-CB7C-710D-59DF-0672B49C6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925656"/>
            <a:ext cx="6553545" cy="3014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741F59-E578-95FA-75CA-6CD4AB8F2F67}"/>
              </a:ext>
            </a:extLst>
          </p:cNvPr>
          <p:cNvSpPr txBox="1"/>
          <p:nvPr/>
        </p:nvSpPr>
        <p:spPr>
          <a:xfrm>
            <a:off x="5303520" y="5591359"/>
            <a:ext cx="646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Ref. Chakrabarti, A. and Ramaswamy, V.. Rethinking </a:t>
            </a:r>
            <a:r>
              <a:rPr lang="en-US" sz="1400" dirty="0" err="1"/>
              <a:t>Ricardian'Sum</a:t>
            </a:r>
            <a:r>
              <a:rPr lang="en-US" sz="1400" dirty="0"/>
              <a:t> of Enjoyments’: </a:t>
            </a:r>
          </a:p>
          <a:p>
            <a:r>
              <a:rPr lang="en-US" sz="1400" dirty="0"/>
              <a:t>Gains from Trade in a Co-Creational Economy. Ross School of Business Paper No. 1211.</a:t>
            </a:r>
          </a:p>
        </p:txBody>
      </p:sp>
    </p:spTree>
    <p:extLst>
      <p:ext uri="{BB962C8B-B14F-4D97-AF65-F5344CB8AC3E}">
        <p14:creationId xmlns:p14="http://schemas.microsoft.com/office/powerpoint/2010/main" val="16348624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Avik</a:t>
            </a:r>
            <a:r>
              <a:rPr lang="en-US" dirty="0"/>
              <a:t> Chakrabarti,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chakra@umich.edu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25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C32A-704C-A84D-9727-D67EE1E4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Globalization?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52112-1245-E445-A73B-1EE710C1D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1942"/>
            <a:ext cx="5181600" cy="3827050"/>
          </a:xfrm>
        </p:spPr>
        <p:txBody>
          <a:bodyPr/>
          <a:lstStyle/>
          <a:p>
            <a:r>
              <a:rPr lang="en-US" dirty="0"/>
              <a:t>The growing integration of the world’s:</a:t>
            </a:r>
          </a:p>
          <a:p>
            <a:pPr lvl="1"/>
            <a:r>
              <a:rPr lang="en-US" dirty="0"/>
              <a:t>Economies</a:t>
            </a:r>
          </a:p>
          <a:p>
            <a:pPr lvl="1"/>
            <a:r>
              <a:rPr lang="en-US" dirty="0"/>
              <a:t>Cultures</a:t>
            </a:r>
          </a:p>
          <a:p>
            <a:pPr lvl="1"/>
            <a:r>
              <a:rPr lang="en-US" dirty="0"/>
              <a:t>Populations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F4C98-C7E3-D44D-8F43-0C4C7BFE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1942"/>
            <a:ext cx="5181600" cy="3827050"/>
          </a:xfrm>
        </p:spPr>
        <p:txBody>
          <a:bodyPr/>
          <a:lstStyle/>
          <a:p>
            <a:r>
              <a:rPr lang="en-US" dirty="0"/>
              <a:t>Brought about by cross-border flows of:</a:t>
            </a:r>
          </a:p>
          <a:p>
            <a:pPr lvl="1"/>
            <a:r>
              <a:rPr lang="en-US" dirty="0"/>
              <a:t>Goods and services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Investment</a:t>
            </a:r>
          </a:p>
          <a:p>
            <a:pPr lvl="1"/>
            <a:r>
              <a:rPr lang="en-US" dirty="0"/>
              <a:t>People</a:t>
            </a:r>
          </a:p>
          <a:p>
            <a:pPr lvl="1"/>
            <a:r>
              <a:rPr lang="en-US" dirty="0"/>
              <a:t>Information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A046C-7C79-B842-8CB9-13E48C1C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9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2AB8D2E-8642-6A38-8E1C-8218D31641C0}"/>
              </a:ext>
            </a:extLst>
          </p:cNvPr>
          <p:cNvSpPr/>
          <p:nvPr/>
        </p:nvSpPr>
        <p:spPr>
          <a:xfrm>
            <a:off x="4840224" y="304800"/>
            <a:ext cx="6047232" cy="592531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FAF4C6-6786-7157-D736-843814654ACF}"/>
              </a:ext>
            </a:extLst>
          </p:cNvPr>
          <p:cNvSpPr/>
          <p:nvPr/>
        </p:nvSpPr>
        <p:spPr>
          <a:xfrm>
            <a:off x="4840224" y="1938047"/>
            <a:ext cx="2810256" cy="271272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TRADE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3C6BFB3-27BC-4FD9-44AA-35D78FA136CE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Wh</a:t>
            </a:r>
            <a:r>
              <a:rPr lang="en-US"/>
              <a:t>at is Globalization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B158B-D322-C45F-8277-519352701AB0}"/>
              </a:ext>
            </a:extLst>
          </p:cNvPr>
          <p:cNvSpPr txBox="1"/>
          <p:nvPr/>
        </p:nvSpPr>
        <p:spPr>
          <a:xfrm>
            <a:off x="6715087" y="1555068"/>
            <a:ext cx="3906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dirty="0">
                <a:solidFill>
                  <a:srgbClr val="0C4C88"/>
                </a:solidFill>
              </a:rPr>
              <a:t>Global Value Chains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16705-220C-836F-7EA1-9E93A30898A9}"/>
              </a:ext>
            </a:extLst>
          </p:cNvPr>
          <p:cNvSpPr txBox="1"/>
          <p:nvPr/>
        </p:nvSpPr>
        <p:spPr>
          <a:xfrm>
            <a:off x="7650480" y="2530763"/>
            <a:ext cx="3755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Foreign Direct Investment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19CDC1-7ECE-62BD-0B38-CE267B41FD17}"/>
              </a:ext>
            </a:extLst>
          </p:cNvPr>
          <p:cNvSpPr txBox="1"/>
          <p:nvPr/>
        </p:nvSpPr>
        <p:spPr>
          <a:xfrm>
            <a:off x="7674864" y="3459632"/>
            <a:ext cx="2810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Financial Flows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F8554-E20F-9F16-E631-91A1E6210B43}"/>
              </a:ext>
            </a:extLst>
          </p:cNvPr>
          <p:cNvSpPr txBox="1"/>
          <p:nvPr/>
        </p:nvSpPr>
        <p:spPr>
          <a:xfrm>
            <a:off x="6108192" y="5076403"/>
            <a:ext cx="2962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International Travel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B9E60F-DDF7-2E81-FE3D-BACAF8221D51}"/>
              </a:ext>
            </a:extLst>
          </p:cNvPr>
          <p:cNvSpPr txBox="1"/>
          <p:nvPr/>
        </p:nvSpPr>
        <p:spPr>
          <a:xfrm>
            <a:off x="7260336" y="4270842"/>
            <a:ext cx="2426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rgbClr val="0C4C88"/>
                </a:solidFill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39488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D80AD-33A5-104F-91CF-FC24F975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90966"/>
            <a:ext cx="8610600" cy="58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976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15493</TotalTime>
  <Words>2094</Words>
  <Application>Microsoft Macintosh PowerPoint</Application>
  <PresentationFormat>Widescreen</PresentationFormat>
  <Paragraphs>374</Paragraphs>
  <Slides>64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Credits and Disclaimer</vt:lpstr>
      <vt:lpstr>PowerPoint Presentation</vt:lpstr>
      <vt:lpstr>What is Globalization?</vt:lpstr>
      <vt:lpstr>PowerPoint Presentation</vt:lpstr>
      <vt:lpstr>PowerPoint Presentation</vt:lpstr>
      <vt:lpstr>What Drives Globalization?</vt:lpstr>
      <vt:lpstr>Global Value Chains (GVCs)</vt:lpstr>
      <vt:lpstr>PowerPoint Presentation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PowerPoint Presentation</vt:lpstr>
      <vt:lpstr> Supply Chains</vt:lpstr>
      <vt:lpstr>PowerPoint Presentation</vt:lpstr>
      <vt:lpstr>  Pros and Cons of Globalization</vt:lpstr>
      <vt:lpstr>Mutually Beneficial Trade based on Comparative Advantage</vt:lpstr>
      <vt:lpstr> Comparative Advantage</vt:lpstr>
      <vt:lpstr> Comparative Advantage</vt:lpstr>
      <vt:lpstr> Paul Krugman’s illustration  of  David Ricardo’s Principle of Comparative Advantage</vt:lpstr>
      <vt:lpstr>The Principle of Comparative Advantage</vt:lpstr>
      <vt:lpstr> Specialization</vt:lpstr>
      <vt:lpstr>Mutually Beneficial Trade</vt:lpstr>
      <vt:lpstr> Comparative Advantage</vt:lpstr>
      <vt:lpstr>Gains from Trade Other sources of Gain from Trade</vt:lpstr>
      <vt:lpstr> Other sources of Gain from Trade</vt:lpstr>
      <vt:lpstr> Other sources of Gain from Trade</vt:lpstr>
      <vt:lpstr>Costs of Trade</vt:lpstr>
      <vt:lpstr> But there are Costs</vt:lpstr>
      <vt:lpstr>Trade Policies</vt:lpstr>
      <vt:lpstr>  Trade Policies that Affect Globalization</vt:lpstr>
      <vt:lpstr>Trade Policies Encouraging Globalization</vt:lpstr>
      <vt:lpstr>Tariff Reductions</vt:lpstr>
      <vt:lpstr>PowerPoint Presentation</vt:lpstr>
      <vt:lpstr>PowerPoint Presentation</vt:lpstr>
      <vt:lpstr>Trade Agreements</vt:lpstr>
      <vt:lpstr>PowerPoint Presentation</vt:lpstr>
      <vt:lpstr>European Union</vt:lpstr>
      <vt:lpstr>NAFTA (now USMCA)</vt:lpstr>
      <vt:lpstr>MERCOSUR</vt:lpstr>
      <vt:lpstr>AfCFTA Largest FTA, with 55 countries</vt:lpstr>
      <vt:lpstr>CPTPP = Trans-Pacific Partnership minus US</vt:lpstr>
      <vt:lpstr>RCEP = Regional Comprehensive Economic Partnership </vt:lpstr>
      <vt:lpstr> Other Policies to Encourage Globalization</vt:lpstr>
      <vt:lpstr>Trade Policies Discouraging Globalization</vt:lpstr>
      <vt:lpstr>PowerPoint Presentation</vt:lpstr>
      <vt:lpstr>PowerPoint Presentation</vt:lpstr>
      <vt:lpstr>PowerPoint Presentation</vt:lpstr>
      <vt:lpstr>PowerPoint Presentation</vt:lpstr>
      <vt:lpstr>Effects of Tariffs</vt:lpstr>
      <vt:lpstr> Effects of a tariff</vt:lpstr>
      <vt:lpstr> Effects of a tariff</vt:lpstr>
      <vt:lpstr> Effects of a tariff</vt:lpstr>
      <vt:lpstr>Costs and Benefits of Tariffs: Paul Krugman’s Illustration</vt:lpstr>
      <vt:lpstr> Arguments for tariffs</vt:lpstr>
      <vt:lpstr> Arguments against tariffs</vt:lpstr>
      <vt:lpstr>Co-Creation: The Future of Trade and Globalization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357</cp:revision>
  <cp:lastPrinted>2022-10-04T02:23:09Z</cp:lastPrinted>
  <dcterms:created xsi:type="dcterms:W3CDTF">2017-05-03T22:30:38Z</dcterms:created>
  <dcterms:modified xsi:type="dcterms:W3CDTF">2022-10-25T03:26:16Z</dcterms:modified>
</cp:coreProperties>
</file>