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08"/>
  </p:notesMasterIdLst>
  <p:sldIdLst>
    <p:sldId id="1026" r:id="rId2"/>
    <p:sldId id="4001" r:id="rId3"/>
    <p:sldId id="4084" r:id="rId4"/>
    <p:sldId id="4168" r:id="rId5"/>
    <p:sldId id="4111" r:id="rId6"/>
    <p:sldId id="1027" r:id="rId7"/>
    <p:sldId id="4154" r:id="rId8"/>
    <p:sldId id="4127" r:id="rId9"/>
    <p:sldId id="331" r:id="rId10"/>
    <p:sldId id="4129" r:id="rId11"/>
    <p:sldId id="4130" r:id="rId12"/>
    <p:sldId id="4143" r:id="rId13"/>
    <p:sldId id="4144" r:id="rId14"/>
    <p:sldId id="4145" r:id="rId15"/>
    <p:sldId id="4137" r:id="rId16"/>
    <p:sldId id="4138" r:id="rId17"/>
    <p:sldId id="4139" r:id="rId18"/>
    <p:sldId id="4140" r:id="rId19"/>
    <p:sldId id="4142" r:id="rId20"/>
    <p:sldId id="4318" r:id="rId21"/>
    <p:sldId id="4380" r:id="rId22"/>
    <p:sldId id="4135" r:id="rId23"/>
    <p:sldId id="4128" r:id="rId24"/>
    <p:sldId id="406" r:id="rId25"/>
    <p:sldId id="4095" r:id="rId26"/>
    <p:sldId id="407" r:id="rId27"/>
    <p:sldId id="408" r:id="rId28"/>
    <p:sldId id="410" r:id="rId29"/>
    <p:sldId id="4381" r:id="rId30"/>
    <p:sldId id="4313" r:id="rId31"/>
    <p:sldId id="4378" r:id="rId32"/>
    <p:sldId id="4315" r:id="rId33"/>
    <p:sldId id="500" r:id="rId34"/>
    <p:sldId id="727" r:id="rId35"/>
    <p:sldId id="353" r:id="rId36"/>
    <p:sldId id="354" r:id="rId37"/>
    <p:sldId id="355" r:id="rId38"/>
    <p:sldId id="356" r:id="rId39"/>
    <p:sldId id="357" r:id="rId40"/>
    <p:sldId id="358" r:id="rId41"/>
    <p:sldId id="501" r:id="rId42"/>
    <p:sldId id="502" r:id="rId43"/>
    <p:sldId id="749" r:id="rId44"/>
    <p:sldId id="503" r:id="rId45"/>
    <p:sldId id="437" r:id="rId46"/>
    <p:sldId id="438" r:id="rId47"/>
    <p:sldId id="4096" r:id="rId48"/>
    <p:sldId id="275" r:id="rId49"/>
    <p:sldId id="290" r:id="rId50"/>
    <p:sldId id="291" r:id="rId51"/>
    <p:sldId id="292" r:id="rId52"/>
    <p:sldId id="293" r:id="rId53"/>
    <p:sldId id="4379" r:id="rId54"/>
    <p:sldId id="813" r:id="rId55"/>
    <p:sldId id="4097" r:id="rId56"/>
    <p:sldId id="439" r:id="rId57"/>
    <p:sldId id="294" r:id="rId58"/>
    <p:sldId id="440" r:id="rId59"/>
    <p:sldId id="295" r:id="rId60"/>
    <p:sldId id="4383" r:id="rId61"/>
    <p:sldId id="4106" r:id="rId62"/>
    <p:sldId id="441" r:id="rId63"/>
    <p:sldId id="452" r:id="rId64"/>
    <p:sldId id="442" r:id="rId65"/>
    <p:sldId id="428" r:id="rId66"/>
    <p:sldId id="4382" r:id="rId67"/>
    <p:sldId id="429" r:id="rId68"/>
    <p:sldId id="443" r:id="rId69"/>
    <p:sldId id="430" r:id="rId70"/>
    <p:sldId id="431" r:id="rId71"/>
    <p:sldId id="432" r:id="rId72"/>
    <p:sldId id="433" r:id="rId73"/>
    <p:sldId id="4312" r:id="rId74"/>
    <p:sldId id="434" r:id="rId75"/>
    <p:sldId id="435" r:id="rId76"/>
    <p:sldId id="385" r:id="rId77"/>
    <p:sldId id="453" r:id="rId78"/>
    <p:sldId id="455" r:id="rId79"/>
    <p:sldId id="436" r:id="rId80"/>
    <p:sldId id="444" r:id="rId81"/>
    <p:sldId id="445" r:id="rId82"/>
    <p:sldId id="806" r:id="rId83"/>
    <p:sldId id="504" r:id="rId84"/>
    <p:sldId id="505" r:id="rId85"/>
    <p:sldId id="506" r:id="rId86"/>
    <p:sldId id="4170" r:id="rId87"/>
    <p:sldId id="4316" r:id="rId88"/>
    <p:sldId id="507" r:id="rId89"/>
    <p:sldId id="4098" r:id="rId90"/>
    <p:sldId id="810" r:id="rId91"/>
    <p:sldId id="811" r:id="rId92"/>
    <p:sldId id="456" r:id="rId93"/>
    <p:sldId id="4099" r:id="rId94"/>
    <p:sldId id="4100" r:id="rId95"/>
    <p:sldId id="4101" r:id="rId96"/>
    <p:sldId id="4102" r:id="rId97"/>
    <p:sldId id="4103" r:id="rId98"/>
    <p:sldId id="4104" r:id="rId99"/>
    <p:sldId id="4105" r:id="rId100"/>
    <p:sldId id="4317" r:id="rId101"/>
    <p:sldId id="4171" r:id="rId102"/>
    <p:sldId id="497" r:id="rId103"/>
    <p:sldId id="498" r:id="rId104"/>
    <p:sldId id="4384" r:id="rId105"/>
    <p:sldId id="4385" r:id="rId106"/>
    <p:sldId id="4116" r:id="rId10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59" autoAdjust="0"/>
    <p:restoredTop sz="91408"/>
  </p:normalViewPr>
  <p:slideViewPr>
    <p:cSldViewPr snapToGrid="0" snapToObjects="1">
      <p:cViewPr varScale="1">
        <p:scale>
          <a:sx n="98" d="100"/>
          <a:sy n="98" d="100"/>
        </p:scale>
        <p:origin x="208" y="49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commentAuthors" Target="commentAuthor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6/8/23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ourworldindata.org/trade-and-globalization" TargetMode="External"/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orldbank.org/en/publication/wdr2020" TargetMode="External"/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qz.com/1230399/a-history-of-tariffs-us-protectionism-in-one-230-year-chart/" TargetMode="External"/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to.org/english/tratop_e/region_e/region_e.htm#facts" TargetMode="External"/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deralreserve.gov/econres/feds/files/2019086pap.pdf" TargetMode="External"/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nbr.com/2019/09/18/these-4-charts-show-how-us-china-trade-has-changed-during-the-tariff-dispute/" TargetMode="External"/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nbr.com/author/yneelee/" TargetMode="Externa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journalists/rajesh-kumar-singh" TargetMode="External"/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federalreserve.gov/econres/feds/files/2019086pap.pdf" TargetMode="Externa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graphics.reuters.com/UKRAINE-CRISIS/SANCTIONS/byvrjenzmve/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ie.com/blogs/realtime-economic-issues-watch/russias-war-ukraine-sanctions-timeline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0810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461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437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2421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ffectLst/>
                <a:latin typeface="Arial" panose="020B0604020202020204" pitchFamily="34" charset="0"/>
              </a:rPr>
              <a:t>Simon J. </a:t>
            </a:r>
            <a:r>
              <a:rPr lang="en-US" dirty="0" err="1">
                <a:effectLst/>
                <a:latin typeface="Arial" panose="020B0604020202020204" pitchFamily="34" charset="0"/>
              </a:rPr>
              <a:t>Evenett</a:t>
            </a:r>
            <a:r>
              <a:rPr lang="en-US" dirty="0">
                <a:effectLst/>
                <a:latin typeface="Arial" panose="020B0604020202020204" pitchFamily="34" charset="0"/>
              </a:rPr>
              <a:t> and Niccolò Pisani, “</a:t>
            </a:r>
            <a:r>
              <a:rPr lang="en-US" b="0" dirty="0">
                <a:effectLst/>
                <a:latin typeface="Arial" panose="020B0604020202020204" pitchFamily="34" charset="0"/>
              </a:rPr>
              <a:t>Less Than Nine Percent of Western Firms Have Divested from Russia,” December 20, 2022</a:t>
            </a:r>
          </a:p>
          <a:p>
            <a:r>
              <a:rPr lang="en-US" b="0" dirty="0">
                <a:effectLst/>
                <a:latin typeface="Arial" panose="020B0604020202020204" pitchFamily="34" charset="0"/>
              </a:rPr>
              <a:t>https://stgallen-endowment.us1.list-manage.com/track/</a:t>
            </a:r>
            <a:r>
              <a:rPr lang="en-US" b="0" dirty="0" err="1">
                <a:effectLst/>
                <a:latin typeface="Arial" panose="020B0604020202020204" pitchFamily="34" charset="0"/>
              </a:rPr>
              <a:t>click?u</a:t>
            </a:r>
            <a:r>
              <a:rPr lang="en-US" b="0">
                <a:effectLst/>
                <a:latin typeface="Arial" panose="020B0604020202020204" pitchFamily="34" charset="0"/>
              </a:rPr>
              <a:t>=4d3c72e64f71605940b148af0&amp;id=02549618ae&amp;e=1c71eb253a</a:t>
            </a:r>
            <a:endParaRPr lang="en-US" b="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00310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8987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Haley Messenger and Noah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Sheidlower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“Which companies have stopped doing business with Russia?” NBC News, updated Mar 16,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www.nbcnews.com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/business/business-news/companies-stopped-business-russia-rcna19006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8178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6812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World in Data</a:t>
            </a:r>
          </a:p>
          <a:p>
            <a:r>
              <a:rPr lang="en-US" dirty="0">
                <a:hlinkClick r:id="rId3"/>
              </a:rPr>
              <a:t>https://ourworldindata.org/trade-and-globalization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548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res_e</a:t>
            </a:r>
            <a:r>
              <a:rPr lang="en-US" dirty="0"/>
              <a:t>/</a:t>
            </a:r>
            <a:r>
              <a:rPr lang="en-US" dirty="0" err="1"/>
              <a:t>statis_e</a:t>
            </a:r>
            <a:r>
              <a:rPr lang="en-US" dirty="0"/>
              <a:t>/</a:t>
            </a:r>
            <a:r>
              <a:rPr lang="en-US" dirty="0" err="1"/>
              <a:t>trade_evolution_e</a:t>
            </a:r>
            <a:r>
              <a:rPr lang="en-US" dirty="0"/>
              <a:t>/</a:t>
            </a:r>
            <a:r>
              <a:rPr lang="en-US" dirty="0" err="1"/>
              <a:t>evolution_trade_wto_e.htm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1142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res_e</a:t>
            </a:r>
            <a:r>
              <a:rPr lang="en-US" dirty="0"/>
              <a:t>/</a:t>
            </a:r>
            <a:r>
              <a:rPr lang="en-US" dirty="0" err="1"/>
              <a:t>statis_e</a:t>
            </a:r>
            <a:r>
              <a:rPr lang="en-US" dirty="0"/>
              <a:t>/</a:t>
            </a:r>
            <a:r>
              <a:rPr lang="en-US" dirty="0" err="1"/>
              <a:t>trade_evolution_e</a:t>
            </a:r>
            <a:r>
              <a:rPr lang="en-US" dirty="0"/>
              <a:t>/</a:t>
            </a:r>
            <a:r>
              <a:rPr lang="en-US" dirty="0" err="1"/>
              <a:t>evolution_trade_wto_e.htm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7346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/>
              <a:t>Josh </a:t>
            </a:r>
            <a:r>
              <a:rPr lang="en-US" b="0" dirty="0" err="1"/>
              <a:t>Zumbrun</a:t>
            </a:r>
            <a:r>
              <a:rPr lang="en-US" b="0" dirty="0"/>
              <a:t>, “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Economic Blacklist of Russia Marks New Blow for Globalization,”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 Street Journal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10, 2022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www.wsj.com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/articles/economic-blacklist-of-russia-marks-new-blow-for-globalization-11646940040?mod=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itp_wsj&amp;ru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=yahoo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219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139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86344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news_e</a:t>
            </a:r>
            <a:r>
              <a:rPr lang="en-US" dirty="0"/>
              <a:t>/pres22_e/pr909_e.htm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9339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9324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656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Krueger, Anne O., </a:t>
            </a:r>
            <a:r>
              <a:rPr lang="en-US" u="sng" dirty="0"/>
              <a:t>International Trade (What Everyone Needs to Know) </a:t>
            </a:r>
            <a:r>
              <a:rPr lang="en-US" dirty="0"/>
              <a:t>(p. 254). Oxford University Press, 2020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2586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World Bank</a:t>
            </a:r>
          </a:p>
          <a:p>
            <a:r>
              <a:rPr lang="en-US" dirty="0">
                <a:hlinkClick r:id="rId3"/>
              </a:rPr>
              <a:t>https://www.worldbank.org/en/publication/wdr2020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51824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2869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4570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2515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Noisoe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Valentina Pop, “Russia sanctions list: What the west imposed over the Ukraine invasion,”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Financial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March 4,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www.ft.com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/content/6f3ce193-ab7d-4449-ac1b-751d49b1aaf8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1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2839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C2EE44-F91A-F44A-BE80-EE371A5301F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7927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www.history.com</a:t>
            </a:r>
            <a:r>
              <a:rPr lang="en-US" dirty="0"/>
              <a:t>/news/silk-road-black-death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3119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www.history.com</a:t>
            </a:r>
            <a:r>
              <a:rPr lang="en-US" dirty="0"/>
              <a:t>/news/silk-road-black-death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345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From an Economist “Barriers to Entry” article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2683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commons.wikimedia.org</a:t>
            </a:r>
            <a:r>
              <a:rPr lang="en-US" dirty="0"/>
              <a:t>/wiki/File:Average_tariff_rates_%28France,_UK,_US%29.png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81881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Quartz, Kopf 2018</a:t>
            </a:r>
          </a:p>
          <a:p>
            <a:r>
              <a:rPr lang="en-US" dirty="0">
                <a:hlinkClick r:id="rId3"/>
              </a:rPr>
              <a:t>https://qz.com/1230399/a-history-of-tariffs-us-protectionism-in-one-230-year-chart/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www.descartes.com</a:t>
            </a:r>
            <a:r>
              <a:rPr lang="en-US" dirty="0"/>
              <a:t>/resources/knowledge-center/</a:t>
            </a:r>
            <a:r>
              <a:rPr lang="en-US" dirty="0" err="1"/>
              <a:t>russia</a:t>
            </a:r>
            <a:r>
              <a:rPr lang="en-US" dirty="0"/>
              <a:t>-loses-MFN-status-and-what-it-means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0297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WTO</a:t>
            </a:r>
          </a:p>
          <a:p>
            <a:r>
              <a:rPr lang="en-US" dirty="0">
                <a:hlinkClick r:id="rId3"/>
              </a:rPr>
              <a:t>https://www.wto.org/english/tratop_e/region_e/region_e.htm#facts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093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</a:t>
            </a:r>
            <a:r>
              <a:rPr lang="en-US" dirty="0" err="1"/>
              <a:t>europa.eu</a:t>
            </a:r>
            <a:r>
              <a:rPr lang="en-US" dirty="0"/>
              <a:t>/</a:t>
            </a:r>
            <a:r>
              <a:rPr lang="en-US" dirty="0" err="1"/>
              <a:t>european</a:t>
            </a:r>
            <a:r>
              <a:rPr lang="en-US" dirty="0"/>
              <a:t>-union/about-</a:t>
            </a:r>
            <a:r>
              <a:rPr lang="en-US" dirty="0" err="1"/>
              <a:t>eu</a:t>
            </a:r>
            <a:r>
              <a:rPr lang="en-US" dirty="0"/>
              <a:t>/money/</a:t>
            </a:r>
            <a:r>
              <a:rPr lang="en-US" dirty="0" err="1"/>
              <a:t>euro_en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62418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Applicants as of April 2, 2023:</a:t>
            </a:r>
          </a:p>
          <a:p>
            <a:r>
              <a:rPr lang="en-US" dirty="0"/>
              <a:t>https://</a:t>
            </a:r>
            <a:r>
              <a:rPr lang="en-US" dirty="0" err="1"/>
              <a:t>www.piie.com</a:t>
            </a:r>
            <a:r>
              <a:rPr lang="en-US" dirty="0"/>
              <a:t>/research/</a:t>
            </a:r>
            <a:r>
              <a:rPr lang="en-US" dirty="0" err="1"/>
              <a:t>piie</a:t>
            </a:r>
            <a:r>
              <a:rPr lang="en-US" dirty="0"/>
              <a:t>-charts/which-countries-are-cptpp-and-rcep-trade-agreements-and-which-want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07988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bis.doc.gov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index.php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/policy-guidance/country-guidance/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russia-belarus</a:t>
            </a: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03091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388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Flaaen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53269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Flaaen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3"/>
              </a:rPr>
              <a:t>https://www.federalreserve.gov/econres/feds/files/2019086pap.pdf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18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u="none" strike="noStrike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 tooltip="9:46 am"/>
              </a:rPr>
              <a:t>SEPTEMBER 18, 2019</a:t>
            </a:r>
            <a:r>
              <a:rPr lang="en-US" sz="1200" b="0" i="0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| </a:t>
            </a:r>
            <a:r>
              <a:rPr lang="en-US" sz="1200" b="1" i="1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 tooltip="Posts by Yen Nee Lee, CNBC.com"/>
              </a:rPr>
              <a:t>Yen Nee Lee, CNBC.com</a:t>
            </a:r>
            <a:endParaRPr lang="en-US" dirty="0"/>
          </a:p>
          <a:p>
            <a:r>
              <a:rPr lang="en-US" dirty="0">
                <a:hlinkClick r:id="rId3"/>
              </a:rPr>
              <a:t>http://nbr.com/2019/09/18/these-4-charts-show-how-us-china-trade-has-changed-during-the-tariff-dispute/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79852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Zheng, Jian, </a:t>
            </a:r>
            <a:r>
              <a:rPr lang="en-US" dirty="0" err="1"/>
              <a:t>Shudong</a:t>
            </a:r>
            <a:r>
              <a:rPr lang="en-US" dirty="0"/>
              <a:t> Zhou, </a:t>
            </a:r>
            <a:r>
              <a:rPr lang="en-US" dirty="0" err="1"/>
              <a:t>Xingzi</a:t>
            </a:r>
            <a:r>
              <a:rPr lang="en-US" dirty="0"/>
              <a:t> Li, Antonio </a:t>
            </a:r>
            <a:r>
              <a:rPr lang="en-US" dirty="0" err="1"/>
              <a:t>Domingos</a:t>
            </a:r>
            <a:r>
              <a:rPr lang="en-US" dirty="0"/>
              <a:t> </a:t>
            </a:r>
            <a:r>
              <a:rPr lang="en-US" dirty="0" err="1"/>
              <a:t>Padula</a:t>
            </a:r>
            <a:r>
              <a:rPr lang="en-US" dirty="0"/>
              <a:t>, Will Martin, “Effects of Eliminating the US-China Trade War Tariffs,” 27 October 2021</a:t>
            </a:r>
          </a:p>
          <a:p>
            <a:r>
              <a:rPr lang="en-US" dirty="0" err="1"/>
              <a:t>Bown</a:t>
            </a:r>
            <a:r>
              <a:rPr lang="en-US" dirty="0"/>
              <a:t>, Chad P., “</a:t>
            </a:r>
            <a:r>
              <a:rPr lang="en-US" b="0" dirty="0">
                <a:solidFill>
                  <a:srgbClr val="172A3A"/>
                </a:solidFill>
                <a:effectLst/>
                <a:latin typeface="mercury text g1 a"/>
              </a:rPr>
              <a:t>US-China phase one tracker: China’s purchases of US goods,” PIIE, July 19, 2021</a:t>
            </a:r>
          </a:p>
          <a:p>
            <a:r>
              <a:rPr lang="en-US" b="0" i="0" cap="all" dirty="0">
                <a:solidFill>
                  <a:srgbClr val="172A3A"/>
                </a:solidFill>
                <a:effectLst/>
                <a:latin typeface="gotham a"/>
              </a:rPr>
              <a:t>https://</a:t>
            </a:r>
            <a:r>
              <a:rPr lang="en-US" b="0" i="0" cap="all" dirty="0" err="1">
                <a:solidFill>
                  <a:srgbClr val="172A3A"/>
                </a:solidFill>
                <a:effectLst/>
                <a:latin typeface="gotham a"/>
              </a:rPr>
              <a:t>www.piie.com</a:t>
            </a:r>
            <a:r>
              <a:rPr lang="en-US" b="0" i="0" cap="all" dirty="0">
                <a:solidFill>
                  <a:srgbClr val="172A3A"/>
                </a:solidFill>
                <a:effectLst/>
                <a:latin typeface="gotham a"/>
              </a:rPr>
              <a:t>/research/</a:t>
            </a:r>
            <a:r>
              <a:rPr lang="en-US" b="0" i="0" cap="all" dirty="0" err="1">
                <a:solidFill>
                  <a:srgbClr val="172A3A"/>
                </a:solidFill>
                <a:effectLst/>
                <a:latin typeface="gotham a"/>
              </a:rPr>
              <a:t>piie</a:t>
            </a:r>
            <a:r>
              <a:rPr lang="en-US" b="0" i="0" cap="all" dirty="0">
                <a:solidFill>
                  <a:srgbClr val="172A3A"/>
                </a:solidFill>
                <a:effectLst/>
                <a:latin typeface="gotham a"/>
              </a:rPr>
              <a:t>-charts/us-</a:t>
            </a:r>
            <a:r>
              <a:rPr lang="en-US" b="0" i="0" cap="all" dirty="0" err="1">
                <a:solidFill>
                  <a:srgbClr val="172A3A"/>
                </a:solidFill>
                <a:effectLst/>
                <a:latin typeface="gotham a"/>
              </a:rPr>
              <a:t>china</a:t>
            </a:r>
            <a:r>
              <a:rPr lang="en-US" b="0" i="0" cap="all" dirty="0">
                <a:solidFill>
                  <a:srgbClr val="172A3A"/>
                </a:solidFill>
                <a:effectLst/>
                <a:latin typeface="gotham a"/>
              </a:rPr>
              <a:t>-phase-one-tracker-</a:t>
            </a:r>
            <a:r>
              <a:rPr lang="en-US" b="0" i="0" cap="all" dirty="0" err="1">
                <a:solidFill>
                  <a:srgbClr val="172A3A"/>
                </a:solidFill>
                <a:effectLst/>
                <a:latin typeface="gotham a"/>
              </a:rPr>
              <a:t>chinas</a:t>
            </a:r>
            <a:r>
              <a:rPr lang="en-US" b="0" i="0" cap="all" dirty="0">
                <a:solidFill>
                  <a:srgbClr val="172A3A"/>
                </a:solidFill>
                <a:effectLst/>
                <a:latin typeface="gotham a"/>
              </a:rPr>
              <a:t>-purchases-us-goods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solidFill>
                  <a:srgbClr val="000000"/>
                </a:solidFill>
                <a:effectLst/>
                <a:latin typeface="Inter Variable"/>
              </a:rPr>
              <a:t>Simon Lester and Huan Zhu</a:t>
            </a:r>
            <a:r>
              <a:rPr lang="en-US" b="0" i="0" cap="all" dirty="0">
                <a:solidFill>
                  <a:srgbClr val="172A3A"/>
                </a:solidFill>
                <a:effectLst/>
                <a:latin typeface="gotham a"/>
              </a:rPr>
              <a:t>, “</a:t>
            </a:r>
            <a:r>
              <a:rPr lang="en-US" b="0" i="0" dirty="0">
                <a:effectLst/>
                <a:latin typeface="var(--bs-font-serif)"/>
              </a:rPr>
              <a:t>The U.S.-China Phase One Trade Deal: On to Phase Two, or Time to Phase It Out?” Cato, March 22, 2021.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dirty="0">
                <a:effectLst/>
                <a:latin typeface="var(--bs-font-serif)"/>
              </a:rPr>
              <a:t>https://</a:t>
            </a:r>
            <a:r>
              <a:rPr lang="en-US" b="0" i="0" dirty="0" err="1">
                <a:effectLst/>
                <a:latin typeface="var(--bs-font-serif)"/>
              </a:rPr>
              <a:t>www.cato.org</a:t>
            </a:r>
            <a:r>
              <a:rPr lang="en-US" b="0" i="0" dirty="0">
                <a:effectLst/>
                <a:latin typeface="var(--bs-font-serif)"/>
              </a:rPr>
              <a:t>/blog/us-</a:t>
            </a:r>
            <a:r>
              <a:rPr lang="en-US" b="0" i="0" dirty="0" err="1">
                <a:effectLst/>
                <a:latin typeface="var(--bs-font-serif)"/>
              </a:rPr>
              <a:t>china</a:t>
            </a:r>
            <a:r>
              <a:rPr lang="en-US" b="0" i="0" dirty="0">
                <a:effectLst/>
                <a:latin typeface="var(--bs-font-serif)"/>
              </a:rPr>
              <a:t>-phase-one-deal-phase-two-or-time-phase-it-out</a:t>
            </a:r>
          </a:p>
          <a:p>
            <a:endParaRPr lang="en-US" b="0" i="0" cap="all" dirty="0">
              <a:solidFill>
                <a:srgbClr val="172A3A"/>
              </a:solidFill>
              <a:effectLst/>
              <a:latin typeface="mercury text g1 a"/>
            </a:endParaRPr>
          </a:p>
          <a:p>
            <a:endParaRPr lang="en-US" b="0" i="0" cap="all" dirty="0">
              <a:solidFill>
                <a:srgbClr val="172A3A"/>
              </a:solidFill>
              <a:effectLst/>
              <a:latin typeface="gotham a"/>
            </a:endParaRPr>
          </a:p>
          <a:p>
            <a:br>
              <a:rPr lang="en-US" b="0" dirty="0">
                <a:solidFill>
                  <a:srgbClr val="407CA7"/>
                </a:solidFill>
                <a:effectLst/>
                <a:latin typeface="mercury text g1 a"/>
              </a:rPr>
            </a:br>
            <a:endParaRPr lang="en-US" b="0" dirty="0">
              <a:solidFill>
                <a:srgbClr val="407CA7"/>
              </a:solidFill>
              <a:effectLst/>
              <a:latin typeface="mercury text g1 a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7455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www.cfr.org</a:t>
            </a:r>
            <a:r>
              <a:rPr lang="en-US" dirty="0"/>
              <a:t>/blog/trump-steel-tariffs-could-kill-40000-auto-jobs-equal-nearly-one-third-steel-workforce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654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  <a:hlinkClick r:id="rId3"/>
              </a:rPr>
              <a:t>Rajesh Kumar Singh</a:t>
            </a:r>
            <a:r>
              <a:rPr lang="en-US" b="0" i="0" u="none" strike="noStrike" dirty="0">
                <a:solidFill>
                  <a:srgbClr val="F06F21"/>
                </a:solidFill>
                <a:effectLst/>
                <a:latin typeface="freight-book"/>
              </a:rPr>
              <a:t>, “</a:t>
            </a:r>
            <a:r>
              <a:rPr lang="en-US" b="1" i="0" dirty="0">
                <a:solidFill>
                  <a:srgbClr val="3F3F40"/>
                </a:solidFill>
                <a:effectLst/>
                <a:latin typeface="knowledge-medium"/>
              </a:rPr>
              <a:t>Trump steel tariffs bring job losses to swing state Michigan,” Reuters, October 9, 2020</a:t>
            </a:r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www.reuters.com</a:t>
            </a:r>
            <a:r>
              <a:rPr lang="en-US" dirty="0"/>
              <a:t>/article/us-</a:t>
            </a:r>
            <a:r>
              <a:rPr lang="en-US" dirty="0" err="1"/>
              <a:t>usa</a:t>
            </a:r>
            <a:r>
              <a:rPr lang="en-US" dirty="0"/>
              <a:t>-election-steel-insight/trump-steel-tariffs-bring-job-losses-to-swing-state-michigan-idUSKBN26U161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Kadee</a:t>
            </a:r>
            <a:r>
              <a:rPr lang="en-US" dirty="0"/>
              <a:t> Russ and Lydia Cox, “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Steel Tariffs and U.S. Jobs Revisited,” </a:t>
            </a:r>
            <a:r>
              <a:rPr lang="en-US" b="0" i="1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</a:t>
            </a:r>
            <a:r>
              <a:rPr lang="en-US" b="0" i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, February 6, 2020.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https://</a:t>
            </a:r>
            <a:r>
              <a:rPr lang="en-US" b="0" dirty="0" err="1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econofact.org</a:t>
            </a:r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/steel-tariffs-and-u-s-jobs-revisited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r>
              <a:rPr lang="en-US" b="0" dirty="0">
                <a:solidFill>
                  <a:srgbClr val="111111"/>
                </a:solidFill>
                <a:effectLst/>
                <a:latin typeface="Playfair Display" panose="020F0502020204030204" pitchFamily="34" charset="0"/>
              </a:rPr>
              <a:t>Calculated from </a:t>
            </a:r>
            <a:r>
              <a:rPr lang="en-US" dirty="0" err="1"/>
              <a:t>Flaan</a:t>
            </a:r>
            <a:r>
              <a:rPr lang="en-US" dirty="0"/>
              <a:t> and Pierce 2020</a:t>
            </a:r>
          </a:p>
          <a:p>
            <a:r>
              <a:rPr lang="en-US" dirty="0">
                <a:hlinkClick r:id="rId4"/>
              </a:rPr>
              <a:t>https://www.federalreserve.gov/econres/feds/files/2019086pap.pdf</a:t>
            </a: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>
              <a:solidFill>
                <a:srgbClr val="111111"/>
              </a:solidFill>
              <a:effectLst/>
              <a:latin typeface="Playfair Display" panose="020F0502020204030204" pitchFamily="34" charset="0"/>
            </a:endParaRP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64356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5844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4199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Case counts as of 6/15/22</a:t>
            </a:r>
          </a:p>
          <a:p>
            <a:r>
              <a:rPr lang="en-US" dirty="0"/>
              <a:t>https://</a:t>
            </a:r>
            <a:r>
              <a:rPr lang="en-US" dirty="0" err="1"/>
              <a:t>www.wto.org</a:t>
            </a:r>
            <a:r>
              <a:rPr lang="en-US" dirty="0"/>
              <a:t>/</a:t>
            </a:r>
            <a:r>
              <a:rPr lang="en-US" dirty="0" err="1"/>
              <a:t>english</a:t>
            </a:r>
            <a:r>
              <a:rPr lang="en-US" dirty="0"/>
              <a:t>/</a:t>
            </a:r>
            <a:r>
              <a:rPr lang="en-US" dirty="0" err="1"/>
              <a:t>tratop_e</a:t>
            </a:r>
            <a:r>
              <a:rPr lang="en-US" dirty="0"/>
              <a:t>/</a:t>
            </a:r>
            <a:r>
              <a:rPr lang="en-US" dirty="0" err="1"/>
              <a:t>dispu_e</a:t>
            </a:r>
            <a:r>
              <a:rPr lang="en-US" dirty="0"/>
              <a:t>/</a:t>
            </a:r>
            <a:r>
              <a:rPr lang="en-US" dirty="0" err="1"/>
              <a:t>dispu_by_country_e.htm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25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44698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103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491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Funakoshi, Minami, Hugh Lawson, and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Kannaki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 Deka, “Tracking sanctions against Russia,” Reuters, March 9, 2022, updated July 7, 2022..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https://graphics.reuters.com/UKRAINE-CRISIS/SANCTIONS/byvrjenzmve/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6586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err="1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</a:rPr>
              <a:t>, Chad P.  “Russia's war on Ukraine: A sanctions timeline,” Realtime Economic Issues Watch, Peterson Institute for International Economics, March 14, 20202, last updated July 18, 2022.  [4p]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  <a:cs typeface="ＭＳ Ｐゴシック" charset="-128"/>
                <a:hlinkClick r:id="rId3"/>
              </a:rPr>
              <a:t>https://www.piie.com/blogs/realtime-economic-issues-watch/russias-war-ukraine-sanctions-timeline</a:t>
            </a: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7339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65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Sonnenfeld, Jeffrey and Steven Tan, “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Some of the Biggest Brands Are Leaving Russia. Others Just Can’t Quit Putin. Here’s a List.” 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New York Times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April 7, 2022.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https://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www.nytimes.com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/interactive/2022/04/07/opinion/companies-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ukraine</a:t>
            </a:r>
            <a:r>
              <a:rPr lang="en-US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n-US" sz="1200" b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boycott.html</a:t>
            </a: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8949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 anchor="t" anchorCtr="0"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Monetary/bitcoin.pn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legati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Monetary/bitcoin.pn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slide" Target="slide102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895" y="1795708"/>
            <a:ext cx="10219508" cy="2187011"/>
          </a:xfrm>
        </p:spPr>
        <p:txBody>
          <a:bodyPr anchor="ctr" anchorCtr="0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600" b="1" i="1" dirty="0" err="1"/>
              <a:t>Osher</a:t>
            </a:r>
            <a:r>
              <a:rPr lang="en-US" sz="3600" b="1" i="1" dirty="0"/>
              <a:t> Lifelong Learning Institute, Spring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4400" dirty="0"/>
              <a:t>Contemporary Economic Policy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0AE01C54-87B5-E047-A90C-F1A958BEF150}"/>
              </a:ext>
            </a:extLst>
          </p:cNvPr>
          <p:cNvSpPr txBox="1">
            <a:spLocks/>
          </p:cNvSpPr>
          <p:nvPr/>
        </p:nvSpPr>
        <p:spPr>
          <a:xfrm>
            <a:off x="1547649" y="4460328"/>
            <a:ext cx="9144000" cy="1384081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None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None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University of Arizona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May-June, 2023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3100" dirty="0">
              <a:solidFill>
                <a:schemeClr val="tx2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100" dirty="0">
                <a:solidFill>
                  <a:schemeClr val="tx2"/>
                </a:solidFill>
              </a:rPr>
              <a:t>Jon </a:t>
            </a:r>
            <a:r>
              <a:rPr lang="en-US" sz="3100" dirty="0" err="1">
                <a:solidFill>
                  <a:schemeClr val="tx2"/>
                </a:solidFill>
              </a:rPr>
              <a:t>Haveman</a:t>
            </a:r>
            <a:r>
              <a:rPr lang="en-US" sz="3100" dirty="0">
                <a:solidFill>
                  <a:schemeClr val="tx2"/>
                </a:solidFill>
              </a:rPr>
              <a:t>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2"/>
                </a:solidFill>
              </a:rPr>
              <a:t>National Economic Education Delegation</a:t>
            </a:r>
          </a:p>
        </p:txBody>
      </p:sp>
    </p:spTree>
    <p:extLst>
      <p:ext uri="{BB962C8B-B14F-4D97-AF65-F5344CB8AC3E}">
        <p14:creationId xmlns:p14="http://schemas.microsoft.com/office/powerpoint/2010/main" val="6599225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223962"/>
            <a:ext cx="8310271" cy="4638693"/>
          </a:xfrm>
        </p:spPr>
        <p:txBody>
          <a:bodyPr/>
          <a:lstStyle/>
          <a:p>
            <a:r>
              <a:rPr lang="en-US" dirty="0"/>
              <a:t>Financial sanctions by US, EU, UK, and others</a:t>
            </a:r>
          </a:p>
          <a:p>
            <a:pPr lvl="1"/>
            <a:r>
              <a:rPr lang="en-US" dirty="0"/>
              <a:t>Frozen foreign-held assets of individuals, Putin and dozens of others</a:t>
            </a:r>
          </a:p>
          <a:p>
            <a:pPr lvl="1"/>
            <a:r>
              <a:rPr lang="en-US" dirty="0"/>
              <a:t>Restrictions on Russia’s Central Bank’s use of international reserves</a:t>
            </a:r>
          </a:p>
          <a:p>
            <a:pPr lvl="1"/>
            <a:r>
              <a:rPr lang="en-US" dirty="0"/>
              <a:t>Several Russian banks removed from the Swift international payments system</a:t>
            </a:r>
          </a:p>
          <a:p>
            <a:pPr lvl="1"/>
            <a:r>
              <a:rPr lang="en-US" dirty="0"/>
              <a:t>Cut off many Russian banks from transactions and operations</a:t>
            </a:r>
          </a:p>
          <a:p>
            <a:pPr lvl="1"/>
            <a:r>
              <a:rPr lang="en-US" dirty="0"/>
              <a:t>Long list of Russian companies banned or restricted</a:t>
            </a:r>
          </a:p>
          <a:p>
            <a:pPr lvl="1"/>
            <a:r>
              <a:rPr lang="en-US" dirty="0"/>
              <a:t>Possible restrictions on Russia borrowing from IMF and World Bank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186042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Agreements</a:t>
            </a:r>
          </a:p>
          <a:p>
            <a:pPr lvl="2"/>
            <a:r>
              <a:rPr lang="en-US" dirty="0"/>
              <a:t>Multilateral (all members)</a:t>
            </a:r>
          </a:p>
          <a:p>
            <a:pPr lvl="3"/>
            <a:r>
              <a:rPr lang="en-US" dirty="0"/>
              <a:t>None on tariffs</a:t>
            </a:r>
          </a:p>
          <a:p>
            <a:pPr lvl="3"/>
            <a:r>
              <a:rPr lang="en-US" dirty="0"/>
              <a:t>A few on other measures</a:t>
            </a:r>
            <a:r>
              <a:rPr lang="en-US" dirty="0">
                <a:sym typeface="Wingdings" pitchFamily="2" charset="2"/>
              </a:rPr>
              <a:t> (e.g., export subsidies in agriculture)</a:t>
            </a:r>
            <a:endParaRPr lang="en-US" dirty="0"/>
          </a:p>
          <a:p>
            <a:pPr lvl="2"/>
            <a:r>
              <a:rPr lang="en-US" dirty="0"/>
              <a:t>Plurilateral (willing members)</a:t>
            </a:r>
          </a:p>
          <a:p>
            <a:pPr lvl="3"/>
            <a:r>
              <a:rPr lang="en-US" dirty="0"/>
              <a:t>Government procurement</a:t>
            </a:r>
          </a:p>
          <a:p>
            <a:pPr lvl="3"/>
            <a:r>
              <a:rPr lang="en-US" dirty="0"/>
              <a:t>Information technology</a:t>
            </a:r>
          </a:p>
          <a:p>
            <a:pPr lvl="3"/>
            <a:r>
              <a:rPr lang="en-US" dirty="0"/>
              <a:t>Telecoms</a:t>
            </a:r>
          </a:p>
          <a:p>
            <a:pPr lvl="3"/>
            <a:r>
              <a:rPr lang="en-US" dirty="0"/>
              <a:t>Financial services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35825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Dispute Settlement</a:t>
            </a:r>
          </a:p>
          <a:p>
            <a:pPr lvl="1"/>
            <a:r>
              <a:rPr lang="en-US" sz="2800" dirty="0"/>
              <a:t>There have been 617 cases initiated since 1995 (as of 6/5/23)</a:t>
            </a:r>
          </a:p>
          <a:p>
            <a:pPr lvl="1"/>
            <a:r>
              <a:rPr lang="en-US" sz="2800" dirty="0"/>
              <a:t>About 90% have been decided in favor of the complainant, both by US (132) and against US (168)</a:t>
            </a:r>
          </a:p>
          <a:p>
            <a:pPr lvl="1"/>
            <a:r>
              <a:rPr lang="en-US" sz="2800" dirty="0"/>
              <a:t>The mechanism has been unable to decide cases since December 10, 2019 when</a:t>
            </a:r>
          </a:p>
          <a:p>
            <a:pPr lvl="2"/>
            <a:r>
              <a:rPr lang="en-US" dirty="0"/>
              <a:t>President Trump blocked appointments to Appellate Body</a:t>
            </a:r>
          </a:p>
          <a:p>
            <a:pPr lvl="2"/>
            <a:r>
              <a:rPr lang="en-US" dirty="0"/>
              <a:t>President Biden has not changed this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101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3548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Globalization’s Future?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62989570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3966E-B06B-924F-934F-B7B9D9DA5F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balization’s Future?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B6951E-257F-044E-A642-9CD2FE0BB3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Will trade, travel, etc. come back?</a:t>
            </a:r>
          </a:p>
          <a:p>
            <a:pPr lvl="1"/>
            <a:r>
              <a:rPr lang="en-US" dirty="0"/>
              <a:t>Yes, but never resume the pre-2008 growth</a:t>
            </a:r>
          </a:p>
          <a:p>
            <a:pPr lvl="1"/>
            <a:r>
              <a:rPr lang="en-US" dirty="0"/>
              <a:t>They’ve been hit hard by financial crisis, trade war, pandemic, and now war</a:t>
            </a:r>
          </a:p>
          <a:p>
            <a:r>
              <a:rPr lang="en-US" dirty="0"/>
              <a:t>Will attitudes change?</a:t>
            </a:r>
          </a:p>
          <a:p>
            <a:pPr lvl="1"/>
            <a:r>
              <a:rPr lang="en-US" dirty="0"/>
              <a:t>Yes.  </a:t>
            </a:r>
          </a:p>
          <a:p>
            <a:pPr lvl="1"/>
            <a:r>
              <a:rPr lang="en-US" dirty="0"/>
              <a:t>Firm’s will try to limit exposure (“just in case” instead of “just in time”)</a:t>
            </a:r>
          </a:p>
          <a:p>
            <a:pPr lvl="1"/>
            <a:r>
              <a:rPr lang="en-US" dirty="0"/>
              <a:t>Consumers may learn to live differently</a:t>
            </a:r>
          </a:p>
          <a:p>
            <a:pPr lvl="1"/>
            <a:r>
              <a:rPr lang="en-US" dirty="0"/>
              <a:t>Reported July 20:  Biden administration wants “friend-shoring.”  No mention yet of policies.</a:t>
            </a:r>
          </a:p>
          <a:p>
            <a:r>
              <a:rPr lang="en-US" dirty="0"/>
              <a:t>Will economists’ views of globalization change?</a:t>
            </a:r>
          </a:p>
          <a:p>
            <a:pPr lvl="1"/>
            <a:r>
              <a:rPr lang="en-US" dirty="0"/>
              <a:t>I think so.</a:t>
            </a:r>
          </a:p>
          <a:p>
            <a:pPr lvl="2"/>
            <a:r>
              <a:rPr lang="en-US" dirty="0"/>
              <a:t>We still think globalization is good overall, </a:t>
            </a:r>
          </a:p>
          <a:p>
            <a:pPr lvl="2"/>
            <a:r>
              <a:rPr lang="en-US" dirty="0"/>
              <a:t>But we’re learning that it needs to include </a:t>
            </a:r>
          </a:p>
          <a:p>
            <a:pPr lvl="3"/>
            <a:r>
              <a:rPr lang="en-US" sz="2200" dirty="0"/>
              <a:t>Reduced reliance on single sources</a:t>
            </a:r>
          </a:p>
          <a:p>
            <a:pPr lvl="3"/>
            <a:r>
              <a:rPr lang="en-US" sz="2200" dirty="0"/>
              <a:t>Greater protections for those who are hurt.</a:t>
            </a:r>
            <a:endParaRPr lang="en-US" b="1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20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C8C0-D909-4047-AF19-95730CF2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 Deficits and Exchange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FD946-3FC2-B44C-AA99-8C56D457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4F304-E443-75A5-68AB-C239915E3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134"/>
            <a:ext cx="12192000" cy="498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88931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ECFEF-05E2-4673-ABA0-EE19ACCD4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105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6204B2-99B2-4226-9178-EA778323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8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Bitc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oins: What   Is   All the Excitement About?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25FDF2-55A1-8347-5B62-2B11B43269BD}"/>
              </a:ext>
            </a:extLst>
          </p:cNvPr>
          <p:cNvSpPr txBox="1"/>
          <p:nvPr/>
        </p:nvSpPr>
        <p:spPr>
          <a:xfrm>
            <a:off x="3839483" y="284124"/>
            <a:ext cx="109839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Was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299BCCDF-9C07-3340-810B-10BF24A95A96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951470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75382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2355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Alan Deardorff</a:t>
            </a:r>
          </a:p>
          <a:p>
            <a:pPr marL="0" indent="0" algn="ctr">
              <a:buNone/>
            </a:pPr>
            <a:r>
              <a:rPr lang="en-US" dirty="0" err="1"/>
              <a:t>alandear@umich.edu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u="sng" dirty="0">
                <a:hlinkClick r:id="rId4"/>
              </a:rPr>
              <a:t>www.NEEDEcon.org/testimonials.php</a:t>
            </a:r>
            <a:endParaRPr lang="en-US" u="sng" dirty="0"/>
          </a:p>
          <a:p>
            <a:pPr marL="0" indent="0" algn="ctr">
              <a:buNone/>
            </a:pPr>
            <a:endParaRPr lang="en-US" u="sng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/friend.php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951573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Trade sanctions by governments</a:t>
            </a:r>
          </a:p>
          <a:p>
            <a:pPr lvl="1"/>
            <a:r>
              <a:rPr lang="en-US" dirty="0"/>
              <a:t>Oil and other energy</a:t>
            </a:r>
          </a:p>
          <a:p>
            <a:pPr lvl="2"/>
            <a:r>
              <a:rPr lang="en-US" dirty="0"/>
              <a:t>Germany puts Nord Stream 2 gas pipeline on hold</a:t>
            </a:r>
          </a:p>
          <a:p>
            <a:pPr lvl="2"/>
            <a:r>
              <a:rPr lang="en-US" dirty="0"/>
              <a:t>US bans from Russia</a:t>
            </a:r>
          </a:p>
          <a:p>
            <a:pPr lvl="2"/>
            <a:r>
              <a:rPr lang="en-US" dirty="0"/>
              <a:t>UK to phase out Russian oil by end of 2022</a:t>
            </a:r>
          </a:p>
          <a:p>
            <a:pPr lvl="2"/>
            <a:r>
              <a:rPr lang="en-US" dirty="0"/>
              <a:t>EU to become independent from Russia by 2030</a:t>
            </a:r>
          </a:p>
          <a:p>
            <a:pPr lvl="1"/>
            <a:r>
              <a:rPr lang="en-US" dirty="0"/>
              <a:t>EU bans steel imports from Russia</a:t>
            </a:r>
          </a:p>
          <a:p>
            <a:pPr lvl="1"/>
            <a:r>
              <a:rPr lang="en-US" dirty="0"/>
              <a:t>US restricts exports to Russia, especially technology and military; later also to Belarus; later also luxury goods</a:t>
            </a:r>
          </a:p>
          <a:p>
            <a:pPr lvl="1"/>
            <a:r>
              <a:rPr lang="en-US" dirty="0"/>
              <a:t>EU and UK impose export restrictions similar to US</a:t>
            </a:r>
          </a:p>
          <a:p>
            <a:pPr lvl="1"/>
            <a:r>
              <a:rPr lang="en-US" dirty="0"/>
              <a:t>Ban on Russian air carriers by Canada, EU, US, UK</a:t>
            </a:r>
          </a:p>
          <a:p>
            <a:pPr lvl="1"/>
            <a:r>
              <a:rPr lang="en-US" dirty="0"/>
              <a:t>G-7 to revoke Russia’s most favored nation status</a:t>
            </a:r>
          </a:p>
          <a:p>
            <a:pPr lvl="2"/>
            <a:r>
              <a:rPr lang="en-US" dirty="0"/>
              <a:t>Permits them to raise tariffs on Russian goods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490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12</a:t>
            </a:fld>
            <a:endParaRPr lang="en-GB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3E07A5E5-D23E-7179-AC18-141489BA8152}"/>
              </a:ext>
            </a:extLst>
          </p:cNvPr>
          <p:cNvGraphicFramePr>
            <a:graphicFrameLocks noGrp="1"/>
          </p:cNvGraphicFramePr>
          <p:nvPr/>
        </p:nvGraphicFramePr>
        <p:xfrm>
          <a:off x="3048000" y="1397000"/>
          <a:ext cx="6096000" cy="296672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122968784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424910467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622033425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r>
                        <a:rPr lang="en-US" dirty="0"/>
                        <a:t>Countries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52440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Australia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Iceland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Singapore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6162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Bahamas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449087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Canada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Taiwan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92277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New Zealand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85340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Finland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Norway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6566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Poland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8039142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Germany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 Korea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825968"/>
                  </a:ext>
                </a:extLst>
              </a:tr>
            </a:tbl>
          </a:graphicData>
        </a:graphic>
      </p:graphicFrame>
      <p:sp>
        <p:nvSpPr>
          <p:cNvPr id="12" name="Title 1">
            <a:extLst>
              <a:ext uri="{FF2B5EF4-FFF2-40B4-BE49-F238E27FC236}">
                <a16:creationId xmlns:a16="http://schemas.microsoft.com/office/drawing/2014/main" id="{E0853248-B82C-3796-E69B-8AD770EFAE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AFC9E81-886D-025B-1014-92CA43B2259E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</p:spTree>
    <p:extLst>
      <p:ext uri="{BB962C8B-B14F-4D97-AF65-F5344CB8AC3E}">
        <p14:creationId xmlns:p14="http://schemas.microsoft.com/office/powerpoint/2010/main" val="16273569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1524000" y="857250"/>
            <a:ext cx="914400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4497405" y="5507332"/>
            <a:ext cx="27963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>
                <a:latin typeface="Arial" charset="0"/>
                <a:ea typeface="ＭＳ Ｐゴシック" charset="-128"/>
                <a:cs typeface="ＭＳ Ｐゴシック" charset="-128"/>
              </a:rPr>
              <a:t>Funakoshi et al</a:t>
            </a:r>
            <a:r>
              <a:rPr lang="en-US" dirty="0"/>
              <a:t>, “Updated July 7, 2022” but includes from July 29</a:t>
            </a:r>
          </a:p>
        </p:txBody>
      </p:sp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115E6771-AC67-A058-AE16-E6645062A50A}"/>
              </a:ext>
            </a:extLst>
          </p:cNvPr>
          <p:cNvGraphicFramePr>
            <a:graphicFrameLocks noGrp="1"/>
          </p:cNvGraphicFramePr>
          <p:nvPr/>
        </p:nvGraphicFramePr>
        <p:xfrm>
          <a:off x="2305292" y="1400773"/>
          <a:ext cx="7581417" cy="415457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01123">
                  <a:extLst>
                    <a:ext uri="{9D8B030D-6E8A-4147-A177-3AD203B41FA5}">
                      <a16:colId xmlns:a16="http://schemas.microsoft.com/office/drawing/2014/main" val="2559867862"/>
                    </a:ext>
                  </a:extLst>
                </a:gridCol>
                <a:gridCol w="494231">
                  <a:extLst>
                    <a:ext uri="{9D8B030D-6E8A-4147-A177-3AD203B41FA5}">
                      <a16:colId xmlns:a16="http://schemas.microsoft.com/office/drawing/2014/main" val="181539624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249213091"/>
                    </a:ext>
                  </a:extLst>
                </a:gridCol>
                <a:gridCol w="1451506">
                  <a:extLst>
                    <a:ext uri="{9D8B030D-6E8A-4147-A177-3AD203B41FA5}">
                      <a16:colId xmlns:a16="http://schemas.microsoft.com/office/drawing/2014/main" val="1044099047"/>
                    </a:ext>
                  </a:extLst>
                </a:gridCol>
                <a:gridCol w="443849">
                  <a:extLst>
                    <a:ext uri="{9D8B030D-6E8A-4147-A177-3AD203B41FA5}">
                      <a16:colId xmlns:a16="http://schemas.microsoft.com/office/drawing/2014/main" val="3306991475"/>
                    </a:ext>
                  </a:extLst>
                </a:gridCol>
                <a:gridCol w="947677">
                  <a:extLst>
                    <a:ext uri="{9D8B030D-6E8A-4147-A177-3AD203B41FA5}">
                      <a16:colId xmlns:a16="http://schemas.microsoft.com/office/drawing/2014/main" val="3157023133"/>
                    </a:ext>
                  </a:extLst>
                </a:gridCol>
                <a:gridCol w="1415517">
                  <a:extLst>
                    <a:ext uri="{9D8B030D-6E8A-4147-A177-3AD203B41FA5}">
                      <a16:colId xmlns:a16="http://schemas.microsoft.com/office/drawing/2014/main" val="3802997760"/>
                    </a:ext>
                  </a:extLst>
                </a:gridCol>
                <a:gridCol w="479837">
                  <a:extLst>
                    <a:ext uri="{9D8B030D-6E8A-4147-A177-3AD203B41FA5}">
                      <a16:colId xmlns:a16="http://schemas.microsoft.com/office/drawing/2014/main" val="3710708672"/>
                    </a:ext>
                  </a:extLst>
                </a:gridCol>
              </a:tblGrid>
              <a:tr h="416541">
                <a:tc gridSpan="8">
                  <a:txBody>
                    <a:bodyPr/>
                    <a:lstStyle/>
                    <a:p>
                      <a:r>
                        <a:rPr lang="en-US" dirty="0"/>
                        <a:t>Russian Targets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478664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Airlines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Generals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Oligarchs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8801381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Government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Retail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3284406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 err="1"/>
                        <a:t>Cnt</a:t>
                      </a:r>
                      <a:r>
                        <a:rPr lang="en-US" dirty="0"/>
                        <a:t>. Banks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Lawmakers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4911016"/>
                  </a:ext>
                </a:extLst>
              </a:tr>
              <a:tr h="405705">
                <a:tc>
                  <a:txBody>
                    <a:bodyPr/>
                    <a:lstStyle/>
                    <a:p>
                      <a:r>
                        <a:rPr lang="en-US" dirty="0"/>
                        <a:t>Commodity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Lux. goods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Sv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wlth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fnd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9372051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Companies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Media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Tax service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312423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Economy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Mil. Comps.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Tech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79018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Entities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Mining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Transit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728739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Finance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764407"/>
                  </a:ext>
                </a:extLst>
              </a:tr>
              <a:tr h="416541">
                <a:tc>
                  <a:txBody>
                    <a:bodyPr/>
                    <a:lstStyle/>
                    <a:p>
                      <a:r>
                        <a:rPr lang="en-US" dirty="0"/>
                        <a:t>Gas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Oil imports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7486633"/>
                  </a:ext>
                </a:extLst>
              </a:tr>
            </a:tbl>
          </a:graphicData>
        </a:graphic>
      </p:graphicFrame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</p:spTree>
    <p:extLst>
      <p:ext uri="{BB962C8B-B14F-4D97-AF65-F5344CB8AC3E}">
        <p14:creationId xmlns:p14="http://schemas.microsoft.com/office/powerpoint/2010/main" val="3719353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14</a:t>
            </a:fld>
            <a:endParaRPr lang="en-GB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57E0F5-D099-53E7-6FB7-F0DD19E2E1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1143000"/>
          </a:xfrm>
        </p:spPr>
        <p:txBody>
          <a:bodyPr/>
          <a:lstStyle/>
          <a:p>
            <a:r>
              <a:rPr lang="en-US" dirty="0"/>
              <a:t>Russia Sanctions, Gov’t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0EADF35B-B3FF-0114-967A-3BC48CB3D0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0529" y="1326052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Countries announcing they would </a:t>
            </a:r>
            <a:r>
              <a:rPr lang="en-US" i="1" u="sng" dirty="0"/>
              <a:t>not</a:t>
            </a:r>
            <a:r>
              <a:rPr lang="en-US" dirty="0"/>
              <a:t> use sanctions against Russia: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BF18E923-5917-B58D-87FC-55486283808F}"/>
              </a:ext>
            </a:extLst>
          </p:cNvPr>
          <p:cNvGraphicFramePr>
            <a:graphicFrameLocks noGrp="1"/>
          </p:cNvGraphicFramePr>
          <p:nvPr/>
        </p:nvGraphicFramePr>
        <p:xfrm>
          <a:off x="3954452" y="2389086"/>
          <a:ext cx="3643922" cy="37084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821961">
                  <a:extLst>
                    <a:ext uri="{9D8B030D-6E8A-4147-A177-3AD203B41FA5}">
                      <a16:colId xmlns:a16="http://schemas.microsoft.com/office/drawing/2014/main" val="510324727"/>
                    </a:ext>
                  </a:extLst>
                </a:gridCol>
                <a:gridCol w="1821961">
                  <a:extLst>
                    <a:ext uri="{9D8B030D-6E8A-4147-A177-3AD203B41FA5}">
                      <a16:colId xmlns:a16="http://schemas.microsoft.com/office/drawing/2014/main" val="155328113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r>
                        <a:rPr lang="en-US" dirty="0"/>
                        <a:t>NOT using sanctions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6724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Feb 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64403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Mexico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6933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Brazil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304121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China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8352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Argentina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75099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Indonesia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50974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Turkey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4811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 Africa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Mar 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13599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Serbia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Apr 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0731793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2DF09DAA-79A4-1562-22F7-8EC786940DBB}"/>
              </a:ext>
            </a:extLst>
          </p:cNvPr>
          <p:cNvSpPr txBox="1"/>
          <p:nvPr/>
        </p:nvSpPr>
        <p:spPr>
          <a:xfrm>
            <a:off x="1400809" y="5595413"/>
            <a:ext cx="17199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>
                <a:latin typeface="Arial" charset="0"/>
                <a:ea typeface="ＭＳ Ｐゴシック" charset="-128"/>
                <a:cs typeface="ＭＳ Ｐゴシック" charset="-128"/>
              </a:rPr>
              <a:t>Bown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60579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DC4805-D0B1-3044-915D-EA865FA3F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54003"/>
            <a:ext cx="12192000" cy="574999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</p:spTree>
    <p:extLst>
      <p:ext uri="{BB962C8B-B14F-4D97-AF65-F5344CB8AC3E}">
        <p14:creationId xmlns:p14="http://schemas.microsoft.com/office/powerpoint/2010/main" val="25521438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C16C0-367F-BA49-B7D9-5845C883B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22" y="0"/>
            <a:ext cx="11577355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E9D0EA-A472-D441-A1DB-DF0A2990BBEF}"/>
              </a:ext>
            </a:extLst>
          </p:cNvPr>
          <p:cNvSpPr txBox="1"/>
          <p:nvPr/>
        </p:nvSpPr>
        <p:spPr>
          <a:xfrm>
            <a:off x="307322" y="5907060"/>
            <a:ext cx="2153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DCB6A9-17A5-BEE7-39CD-3D5FEDCAD64C}"/>
              </a:ext>
            </a:extLst>
          </p:cNvPr>
          <p:cNvSpPr/>
          <p:nvPr/>
        </p:nvSpPr>
        <p:spPr>
          <a:xfrm>
            <a:off x="3206663" y="3983277"/>
            <a:ext cx="1427967" cy="13778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E523D8B-1136-3297-39E9-67210E29F5B6}"/>
              </a:ext>
            </a:extLst>
          </p:cNvPr>
          <p:cNvSpPr txBox="1"/>
          <p:nvPr/>
        </p:nvSpPr>
        <p:spPr>
          <a:xfrm>
            <a:off x="4633369" y="5176474"/>
            <a:ext cx="6527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Sold all stores May 20.  Stores will operate under new brand.</a:t>
            </a:r>
          </a:p>
        </p:txBody>
      </p:sp>
    </p:spTree>
    <p:extLst>
      <p:ext uri="{BB962C8B-B14F-4D97-AF65-F5344CB8AC3E}">
        <p14:creationId xmlns:p14="http://schemas.microsoft.com/office/powerpoint/2010/main" val="393775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B384F2-C054-EC43-B430-3E2F1773C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4090"/>
            <a:ext cx="12192000" cy="4189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872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A07B923-75BE-E146-B104-CFEE2C6218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65545"/>
            <a:ext cx="12192000" cy="412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4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49" y="6211666"/>
            <a:ext cx="42337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New York Times, April 7,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2B8F24-74F3-3449-8577-254161764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63192"/>
            <a:ext cx="12192000" cy="293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729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326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US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Healthcare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/>
              <a:t>Black-White Wealth Gap</a:t>
            </a:r>
            <a:endParaRPr lang="en-US" dirty="0"/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12915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29570"/>
            <a:ext cx="12192000" cy="7062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63C385-A3A1-424B-A61B-6E5DC6327824}"/>
              </a:ext>
            </a:extLst>
          </p:cNvPr>
          <p:cNvSpPr txBox="1"/>
          <p:nvPr/>
        </p:nvSpPr>
        <p:spPr>
          <a:xfrm>
            <a:off x="176050" y="6211666"/>
            <a:ext cx="2730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Evenett</a:t>
            </a:r>
            <a:r>
              <a:rPr lang="en-US" dirty="0"/>
              <a:t> and Pisani, December 20, 2022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4DB2A3-33E3-C4A2-4091-DD39A4E4F4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200" y="304800"/>
            <a:ext cx="6451600" cy="6248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0771BA-A6C5-F122-C585-2D605C431B0B}"/>
              </a:ext>
            </a:extLst>
          </p:cNvPr>
          <p:cNvSpPr txBox="1"/>
          <p:nvPr/>
        </p:nvSpPr>
        <p:spPr>
          <a:xfrm>
            <a:off x="382136" y="1596788"/>
            <a:ext cx="23337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But…</a:t>
            </a:r>
          </a:p>
          <a:p>
            <a:pPr algn="ctr"/>
            <a:r>
              <a:rPr lang="en-US" dirty="0"/>
              <a:t>Recent study reports: </a:t>
            </a:r>
            <a:br>
              <a:rPr lang="en-US" dirty="0">
                <a:effectLst/>
                <a:latin typeface="Arial" panose="020B0604020202020204" pitchFamily="34" charset="0"/>
              </a:rPr>
            </a:br>
            <a:endParaRPr lang="en-US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dirty="0">
                <a:latin typeface="Arial" panose="020B0604020202020204" pitchFamily="34" charset="0"/>
              </a:rPr>
              <a:t>“</a:t>
            </a:r>
            <a:r>
              <a:rPr lang="en-US" b="1" dirty="0">
                <a:effectLst/>
                <a:latin typeface="Arial" panose="020B0604020202020204" pitchFamily="34" charset="0"/>
              </a:rPr>
              <a:t>Less Than Nine Percent of </a:t>
            </a:r>
            <a:endParaRPr lang="en-US" dirty="0">
              <a:effectLst/>
              <a:latin typeface="Arial" panose="020B0604020202020204" pitchFamily="34" charset="0"/>
            </a:endParaRPr>
          </a:p>
          <a:p>
            <a:pPr algn="ctr"/>
            <a:r>
              <a:rPr lang="en-US" b="1" dirty="0">
                <a:effectLst/>
                <a:latin typeface="Arial" panose="020B0604020202020204" pitchFamily="34" charset="0"/>
              </a:rPr>
              <a:t>Western Firms Have Divested from Russia”</a:t>
            </a:r>
            <a:endParaRPr lang="en-US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409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706271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, March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84AD43-1F0C-649B-35C5-2F6D492D1E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2178050"/>
            <a:ext cx="7315200" cy="2501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3FADD0D-79A2-3D47-62DE-31D99C17F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524000"/>
            <a:ext cx="2692400" cy="4953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0C2B3B4-50B9-8152-BD74-6C64E6028967}"/>
              </a:ext>
            </a:extLst>
          </p:cNvPr>
          <p:cNvSpPr txBox="1"/>
          <p:nvPr/>
        </p:nvSpPr>
        <p:spPr>
          <a:xfrm>
            <a:off x="3657600" y="1524000"/>
            <a:ext cx="25598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, March 2, 2023:</a:t>
            </a:r>
          </a:p>
        </p:txBody>
      </p:sp>
    </p:spTree>
    <p:extLst>
      <p:ext uri="{BB962C8B-B14F-4D97-AF65-F5344CB8AC3E}">
        <p14:creationId xmlns:p14="http://schemas.microsoft.com/office/powerpoint/2010/main" val="40374096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</a:t>
            </a:r>
            <a:r>
              <a:rPr lang="en-US" dirty="0"/>
              <a:t>ect of Sanctions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8971" y="1109653"/>
            <a:ext cx="8310271" cy="4638693"/>
          </a:xfrm>
        </p:spPr>
        <p:txBody>
          <a:bodyPr>
            <a:normAutofit/>
          </a:bodyPr>
          <a:lstStyle/>
          <a:p>
            <a:r>
              <a:rPr lang="en-US" dirty="0"/>
              <a:t>Will they stop Russia?  </a:t>
            </a:r>
          </a:p>
          <a:p>
            <a:pPr lvl="1"/>
            <a:r>
              <a:rPr lang="en-US" dirty="0"/>
              <a:t>Clearly no</a:t>
            </a:r>
          </a:p>
          <a:p>
            <a:pPr lvl="1"/>
            <a:r>
              <a:rPr lang="en-US" dirty="0"/>
              <a:t>Sanctions in the past have only sometimes worked</a:t>
            </a:r>
          </a:p>
          <a:p>
            <a:r>
              <a:rPr lang="en-US" dirty="0"/>
              <a:t>Will they reduce trade?  </a:t>
            </a:r>
          </a:p>
          <a:p>
            <a:pPr lvl="1"/>
            <a:r>
              <a:rPr lang="en-US" dirty="0"/>
              <a:t>They did</a:t>
            </a:r>
          </a:p>
          <a:p>
            <a:pPr lvl="1"/>
            <a:r>
              <a:rPr lang="en-US" dirty="0"/>
              <a:t>But Russia’s role in trade is not large in most products</a:t>
            </a:r>
          </a:p>
          <a:p>
            <a:pPr lvl="1"/>
            <a:r>
              <a:rPr lang="en-US" dirty="0"/>
              <a:t>Short-term effects are greater from the war itself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8268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Ou</a:t>
            </a:r>
            <a:r>
              <a:rPr lang="en-US" dirty="0"/>
              <a:t>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What is Globalization?</a:t>
            </a:r>
          </a:p>
          <a:p>
            <a:r>
              <a:rPr lang="en-US" dirty="0"/>
              <a:t>Pros and Cons of Trade</a:t>
            </a:r>
          </a:p>
          <a:p>
            <a:r>
              <a:rPr lang="en-US" dirty="0"/>
              <a:t>Trade Policies</a:t>
            </a:r>
          </a:p>
          <a:p>
            <a:r>
              <a:rPr lang="en-US" dirty="0"/>
              <a:t>The Role of Trade Agreements &amp; WTO (if time)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0127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Globalizations 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1430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Growth over time of many economic interactions between countries</a:t>
            </a:r>
          </a:p>
          <a:p>
            <a:pPr lvl="1"/>
            <a:r>
              <a:rPr lang="en-US" sz="3200" dirty="0"/>
              <a:t>Trade</a:t>
            </a:r>
          </a:p>
          <a:p>
            <a:pPr lvl="2"/>
            <a:r>
              <a:rPr lang="en-US" sz="2800" dirty="0"/>
              <a:t>Global Value Chains</a:t>
            </a:r>
          </a:p>
          <a:p>
            <a:pPr lvl="1"/>
            <a:r>
              <a:rPr lang="en-US" sz="3200" dirty="0"/>
              <a:t>Foreign Direct Investment</a:t>
            </a:r>
          </a:p>
          <a:p>
            <a:pPr lvl="1"/>
            <a:r>
              <a:rPr lang="en-US" sz="3200" dirty="0"/>
              <a:t>Financial Flows</a:t>
            </a:r>
          </a:p>
          <a:p>
            <a:pPr lvl="1"/>
            <a:r>
              <a:rPr lang="en-US" sz="3200" dirty="0"/>
              <a:t>International Travel</a:t>
            </a:r>
          </a:p>
          <a:p>
            <a:pPr lvl="1"/>
            <a:r>
              <a:rPr lang="en-US" sz="3200" dirty="0"/>
              <a:t>Migration</a:t>
            </a:r>
          </a:p>
          <a:p>
            <a:r>
              <a:rPr lang="en-US" sz="3600" dirty="0"/>
              <a:t>I will focus here on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0873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94888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0D80AD-33A5-104F-91CF-FC24F9753B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90966"/>
            <a:ext cx="8610600" cy="5824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9976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0F0A7FD-2EA1-D04D-BC88-0E2AE6C960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605241"/>
            <a:ext cx="8610600" cy="5697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9327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28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 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487C88-D698-96ED-7548-585BA38685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0" y="546100"/>
            <a:ext cx="7353300" cy="5765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E2C9F37-DDE0-90A9-EBE7-A478309F1D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00" y="381000"/>
            <a:ext cx="5016500" cy="812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F47450-D9F2-87CB-7EBE-DFF9AF8B25EB}"/>
              </a:ext>
            </a:extLst>
          </p:cNvPr>
          <p:cNvSpPr txBox="1"/>
          <p:nvPr/>
        </p:nvSpPr>
        <p:spPr>
          <a:xfrm>
            <a:off x="3200400" y="381000"/>
            <a:ext cx="56388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Evolution of World Trade, 1950-2022</a:t>
            </a:r>
          </a:p>
          <a:p>
            <a:pPr algn="ctr"/>
            <a:r>
              <a:rPr lang="en-US" sz="2800" dirty="0"/>
              <a:t>Volume index, 1950=100</a:t>
            </a:r>
          </a:p>
        </p:txBody>
      </p:sp>
    </p:spTree>
    <p:extLst>
      <p:ext uri="{BB962C8B-B14F-4D97-AF65-F5344CB8AC3E}">
        <p14:creationId xmlns:p14="http://schemas.microsoft.com/office/powerpoint/2010/main" val="42607893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37348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 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45DC3D-4913-CE46-A31A-8A8E09D93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9350" y="1212850"/>
            <a:ext cx="7353300" cy="4432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BB9B8F-EF3A-90E8-3FE6-F790BCA013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6200" y="762000"/>
            <a:ext cx="5066709" cy="927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895C1C-7E56-FC62-5658-8E5CFD68CAEE}"/>
              </a:ext>
            </a:extLst>
          </p:cNvPr>
          <p:cNvSpPr txBox="1"/>
          <p:nvPr/>
        </p:nvSpPr>
        <p:spPr>
          <a:xfrm>
            <a:off x="3276600" y="685800"/>
            <a:ext cx="5638800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Evolution of World Trade, 1950-2022</a:t>
            </a:r>
          </a:p>
          <a:p>
            <a:pPr algn="ctr"/>
            <a:r>
              <a:rPr lang="en-US" sz="2800" dirty="0"/>
              <a:t>Values, Billion USD</a:t>
            </a:r>
          </a:p>
        </p:txBody>
      </p:sp>
    </p:spTree>
    <p:extLst>
      <p:ext uri="{BB962C8B-B14F-4D97-AF65-F5344CB8AC3E}">
        <p14:creationId xmlns:p14="http://schemas.microsoft.com/office/powerpoint/2010/main" val="41597254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170EF-8EDB-7745-8BB2-2100735B8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urse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022FA3-29B6-8E48-8CFA-C14EC58E75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3331"/>
            <a:ext cx="11177751" cy="4351338"/>
          </a:xfrm>
        </p:spPr>
        <p:txBody>
          <a:bodyPr/>
          <a:lstStyle/>
          <a:p>
            <a:pPr>
              <a:spcAft>
                <a:spcPts val="1000"/>
              </a:spcAft>
            </a:pPr>
            <a:r>
              <a:rPr lang="en-US" dirty="0"/>
              <a:t>Contemporary Economic Policy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1 (5/16): 	US Economy (Geoffrey </a:t>
            </a:r>
            <a:r>
              <a:rPr lang="en-US" dirty="0" err="1"/>
              <a:t>Woglom</a:t>
            </a:r>
            <a:r>
              <a:rPr lang="en-US" dirty="0"/>
              <a:t>, Amherst College)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2 (5/23): 	Monetary Policy (Geoffrey </a:t>
            </a:r>
            <a:r>
              <a:rPr lang="en-US" dirty="0" err="1"/>
              <a:t>Woglom</a:t>
            </a:r>
            <a:r>
              <a:rPr lang="en-US" dirty="0"/>
              <a:t>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3 (5/30): 	Health Care Economics (Kelley Cullen, E. Washington University)</a:t>
            </a:r>
          </a:p>
          <a:p>
            <a:pPr lvl="1">
              <a:spcAft>
                <a:spcPts val="1000"/>
              </a:spcAft>
            </a:pPr>
            <a:r>
              <a:rPr lang="en-US" b="1" dirty="0"/>
              <a:t>Week 4 (6/6): 	Trade and Globalization (Alan Deardorff, University of Michigan) 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5 (6/13): 	Trade Deficits and Exchange Rates (Alan Deardorff)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Week 6 (6/20):	Cryptocurrencies (Jon </a:t>
            </a:r>
            <a:r>
              <a:rPr lang="en-US" dirty="0" err="1"/>
              <a:t>Haveman</a:t>
            </a:r>
            <a:r>
              <a:rPr lang="en-US" dirty="0"/>
              <a:t>, NEED)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AC9F29-08F6-1440-B2E7-4A98F5584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3387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A269E2-49F5-F909-063B-4FE0D0883E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544119"/>
            <a:ext cx="7772400" cy="576976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476735" y="1569308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551008" y="836011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</p:spTree>
    <p:extLst>
      <p:ext uri="{BB962C8B-B14F-4D97-AF65-F5344CB8AC3E}">
        <p14:creationId xmlns:p14="http://schemas.microsoft.com/office/powerpoint/2010/main" val="25453228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34AFB7-E410-2834-2546-B9A52F48D0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499810"/>
            <a:ext cx="7772400" cy="58583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812EA89-722F-5BC3-315E-ADD37DE43583}"/>
              </a:ext>
            </a:extLst>
          </p:cNvPr>
          <p:cNvCxnSpPr>
            <a:cxnSpLocks/>
          </p:cNvCxnSpPr>
          <p:nvPr/>
        </p:nvCxnSpPr>
        <p:spPr>
          <a:xfrm flipV="1">
            <a:off x="8694983" y="1865870"/>
            <a:ext cx="0" cy="323700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87597923-B6E6-7277-F048-07E5F103FEC1}"/>
              </a:ext>
            </a:extLst>
          </p:cNvPr>
          <p:cNvSpPr txBox="1"/>
          <p:nvPr/>
        </p:nvSpPr>
        <p:spPr>
          <a:xfrm>
            <a:off x="7769256" y="113257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E6139AA-2160-29E4-D701-39F9123CA0D9}"/>
              </a:ext>
            </a:extLst>
          </p:cNvPr>
          <p:cNvSpPr/>
          <p:nvPr/>
        </p:nvSpPr>
        <p:spPr>
          <a:xfrm>
            <a:off x="8138766" y="371475"/>
            <a:ext cx="872010" cy="52863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9684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8A8B501-43BC-D32E-B351-6251BE70A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57051"/>
            <a:ext cx="7772400" cy="61438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25692F-FBA1-AFE4-BF24-FE835E3D8200}"/>
              </a:ext>
            </a:extLst>
          </p:cNvPr>
          <p:cNvSpPr txBox="1"/>
          <p:nvPr/>
        </p:nvSpPr>
        <p:spPr>
          <a:xfrm>
            <a:off x="228600" y="5990715"/>
            <a:ext cx="180515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WTO</a:t>
            </a:r>
          </a:p>
          <a:p>
            <a:r>
              <a:rPr lang="en-US" dirty="0"/>
              <a:t>10/5/22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458A76D-D45E-0615-5386-70D34A4BD660}"/>
              </a:ext>
            </a:extLst>
          </p:cNvPr>
          <p:cNvCxnSpPr>
            <a:cxnSpLocks/>
          </p:cNvCxnSpPr>
          <p:nvPr/>
        </p:nvCxnSpPr>
        <p:spPr>
          <a:xfrm flipV="1">
            <a:off x="8525597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215506-4D3C-92A6-3DAF-0BC2FF9A8007}"/>
              </a:ext>
            </a:extLst>
          </p:cNvPr>
          <p:cNvSpPr txBox="1"/>
          <p:nvPr/>
        </p:nvSpPr>
        <p:spPr>
          <a:xfrm>
            <a:off x="7551008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EFA157B-47F5-B145-2197-4FF0BB7E5A32}"/>
              </a:ext>
            </a:extLst>
          </p:cNvPr>
          <p:cNvCxnSpPr>
            <a:cxnSpLocks/>
          </p:cNvCxnSpPr>
          <p:nvPr/>
        </p:nvCxnSpPr>
        <p:spPr>
          <a:xfrm flipV="1">
            <a:off x="4713270" y="1569308"/>
            <a:ext cx="0" cy="2743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42BE917-1B87-FD98-24BD-E041EF592B69}"/>
              </a:ext>
            </a:extLst>
          </p:cNvPr>
          <p:cNvSpPr txBox="1"/>
          <p:nvPr/>
        </p:nvSpPr>
        <p:spPr>
          <a:xfrm>
            <a:off x="3738681" y="983493"/>
            <a:ext cx="18514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Ukraine War Started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C898B456-E96F-6CF9-6E6B-99B9DD443EB3}"/>
              </a:ext>
            </a:extLst>
          </p:cNvPr>
          <p:cNvCxnSpPr/>
          <p:nvPr/>
        </p:nvCxnSpPr>
        <p:spPr>
          <a:xfrm flipH="1" flipV="1">
            <a:off x="5092505" y="3305908"/>
            <a:ext cx="1983544" cy="2011680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A309837-30EA-45F9-D132-8794343F0D3F}"/>
              </a:ext>
            </a:extLst>
          </p:cNvPr>
          <p:cNvCxnSpPr>
            <a:cxnSpLocks/>
          </p:cNvCxnSpPr>
          <p:nvPr/>
        </p:nvCxnSpPr>
        <p:spPr>
          <a:xfrm flipV="1">
            <a:off x="7076049" y="3995225"/>
            <a:ext cx="1575582" cy="1322363"/>
          </a:xfrm>
          <a:prstGeom prst="straightConnector1">
            <a:avLst/>
          </a:prstGeom>
          <a:ln w="38100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9571D29-7200-89D5-737C-89E60F6D881E}"/>
              </a:ext>
            </a:extLst>
          </p:cNvPr>
          <p:cNvSpPr txBox="1"/>
          <p:nvPr/>
        </p:nvSpPr>
        <p:spPr>
          <a:xfrm>
            <a:off x="6379985" y="5305307"/>
            <a:ext cx="14208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CIS (Russia +)</a:t>
            </a:r>
          </a:p>
        </p:txBody>
      </p:sp>
    </p:spTree>
    <p:extLst>
      <p:ext uri="{BB962C8B-B14F-4D97-AF65-F5344CB8AC3E}">
        <p14:creationId xmlns:p14="http://schemas.microsoft.com/office/powerpoint/2010/main" val="8339812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Global Value Chains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09058076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45DD26-444A-CF47-BDA7-996BD81060D2}"/>
              </a:ext>
            </a:extLst>
          </p:cNvPr>
          <p:cNvSpPr txBox="1">
            <a:spLocks/>
          </p:cNvSpPr>
          <p:nvPr/>
        </p:nvSpPr>
        <p:spPr>
          <a:xfrm>
            <a:off x="821029" y="96837"/>
            <a:ext cx="9652000" cy="1127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 Eff</a:t>
            </a:r>
            <a:r>
              <a:rPr lang="en-US"/>
              <a:t>ects on Economies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6AD4540-2E55-D341-9BAA-5C01EAFF9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Supply Chains</a:t>
            </a:r>
          </a:p>
          <a:p>
            <a:pPr lvl="1"/>
            <a:r>
              <a:rPr lang="en-US" sz="3200" dirty="0"/>
              <a:t>Globalization has created long and complex international supply chains</a:t>
            </a:r>
          </a:p>
        </p:txBody>
      </p:sp>
    </p:spTree>
    <p:extLst>
      <p:ext uri="{BB962C8B-B14F-4D97-AF65-F5344CB8AC3E}">
        <p14:creationId xmlns:p14="http://schemas.microsoft.com/office/powerpoint/2010/main" val="18595339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32246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8350" y="1136650"/>
            <a:ext cx="55753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1415179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04900"/>
            <a:ext cx="5600700" cy="46482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2244860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2000" y="1136650"/>
            <a:ext cx="5588000" cy="45847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623624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39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5650" y="1130300"/>
            <a:ext cx="5600700" cy="45974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16637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96C8C0-D909-4047-AF19-95730CF2A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Tra</a:t>
            </a:r>
            <a:r>
              <a:rPr lang="en-US" dirty="0"/>
              <a:t>de Deficits and Exchange Rates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FD946-3FC2-B44C-AA99-8C56D457C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64F304-E443-75A5-68AB-C239915E3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134"/>
            <a:ext cx="12192000" cy="498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600083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34DB79-9026-674A-8CB3-9EAE7ABF02E6}" type="slidenum">
              <a:rPr lang="en-US" smtClean="0"/>
              <a:pPr/>
              <a:t>40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24000" y="6211670"/>
            <a:ext cx="90043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Black, Diamond, and Merrill, “One Tiny Widget’s Dizzying Journey Shows Just How Critical </a:t>
            </a:r>
            <a:r>
              <a:rPr lang="en-US" dirty="0" err="1"/>
              <a:t>Nafta</a:t>
            </a:r>
            <a:r>
              <a:rPr lang="en-US" dirty="0"/>
              <a:t> Has Become,” </a:t>
            </a:r>
            <a:r>
              <a:rPr lang="en-US" i="1" dirty="0"/>
              <a:t>Bloomberg</a:t>
            </a:r>
            <a:r>
              <a:rPr lang="en-US" dirty="0"/>
              <a:t>, February 2, 2017.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700" y="1123950"/>
            <a:ext cx="5562600" cy="46101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971800" y="609601"/>
            <a:ext cx="7239000" cy="1127125"/>
          </a:xfrm>
        </p:spPr>
        <p:txBody>
          <a:bodyPr/>
          <a:lstStyle/>
          <a:p>
            <a:r>
              <a:rPr lang="en-US" sz="3200" dirty="0"/>
              <a:t>NAFTA and the </a:t>
            </a:r>
            <a:r>
              <a:rPr lang="en-US" sz="3200"/>
              <a:t>Auto Supply Chain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9764652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26505-E887-9544-BE2C-8991D35C4B2C}"/>
              </a:ext>
            </a:extLst>
          </p:cNvPr>
          <p:cNvSpPr txBox="1"/>
          <p:nvPr/>
        </p:nvSpPr>
        <p:spPr>
          <a:xfrm>
            <a:off x="1295400" y="457200"/>
            <a:ext cx="8931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Growth of Global Value Chains, 1970-2015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19CBAD-6F18-9549-A124-BC6C359A61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990600"/>
            <a:ext cx="7023597" cy="5208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39316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95C828-D6DE-F742-B413-FDCA930B8051}"/>
              </a:ext>
            </a:extLst>
          </p:cNvPr>
          <p:cNvSpPr txBox="1"/>
          <p:nvPr/>
        </p:nvSpPr>
        <p:spPr>
          <a:xfrm>
            <a:off x="228600" y="63246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Development Report 2020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9F4EECC-54F4-F448-AFF0-2F720D90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5599" y="685800"/>
            <a:ext cx="6264689" cy="53745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8958BEB-65A5-6C42-883B-6D78EF0CCE82}"/>
              </a:ext>
            </a:extLst>
          </p:cNvPr>
          <p:cNvSpPr txBox="1"/>
          <p:nvPr/>
        </p:nvSpPr>
        <p:spPr>
          <a:xfrm>
            <a:off x="9322130" y="2363190"/>
            <a:ext cx="2232561" cy="2585323"/>
          </a:xfrm>
          <a:prstGeom prst="rect">
            <a:avLst/>
          </a:prstGeom>
          <a:noFill/>
          <a:ln w="57150">
            <a:solidFill>
              <a:srgbClr val="0C4C88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Countries mentioned: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Italy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Japan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Malaysia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Singapore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Vietnam</a:t>
            </a:r>
          </a:p>
        </p:txBody>
      </p:sp>
    </p:spTree>
    <p:extLst>
      <p:ext uri="{BB962C8B-B14F-4D97-AF65-F5344CB8AC3E}">
        <p14:creationId xmlns:p14="http://schemas.microsoft.com/office/powerpoint/2010/main" val="25947722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5C810-290D-E740-AA74-8DCD2FD1A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Example:  The iPhone assembled in China from parts: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DB5E28-129C-C646-8718-797DB5123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43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EB66C16-7378-2649-85C5-B993A09A7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pply Chains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B71007A8-17FA-2144-9993-D3F7244B2A66}"/>
              </a:ext>
            </a:extLst>
          </p:cNvPr>
          <p:cNvGraphicFramePr>
            <a:graphicFrameLocks noGrp="1"/>
          </p:cNvGraphicFramePr>
          <p:nvPr/>
        </p:nvGraphicFramePr>
        <p:xfrm>
          <a:off x="700910" y="1748605"/>
          <a:ext cx="10572831" cy="3977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2356">
                  <a:extLst>
                    <a:ext uri="{9D8B030D-6E8A-4147-A177-3AD203B41FA5}">
                      <a16:colId xmlns:a16="http://schemas.microsoft.com/office/drawing/2014/main" val="352012417"/>
                    </a:ext>
                  </a:extLst>
                </a:gridCol>
                <a:gridCol w="7280475">
                  <a:extLst>
                    <a:ext uri="{9D8B030D-6E8A-4147-A177-3AD203B41FA5}">
                      <a16:colId xmlns:a16="http://schemas.microsoft.com/office/drawing/2014/main" val="211327115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Come from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386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﻿Accelerometers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﻿Germany, the US, South Korea, China, Japan,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10256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﻿Audio chips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﻿US, UK, China, South Korea, Taiwan, Japan, and Singapore.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09469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﻿Batteries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﻿Samsung (South Korea), which has factories in eighty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559658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﻿Cameras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and Sony (Japan), both with plants in  many countries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672515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﻿Chips ﻿for 3G/4G/LTE networking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﻿Qualcomm (US)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35501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﻿Compasses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﻿AKM Semiconductor (Japan) with plants in the US, France, England, China, South Korea, and Taiwan.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62843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﻿Glass screen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﻿Corning (US) with plants in twenty-six countries.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41176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﻿Gyroscopes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Switzerland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9507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… and many more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15507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62033FE-970E-104C-840A-E3AED8EC778D}"/>
              </a:ext>
            </a:extLst>
          </p:cNvPr>
          <p:cNvSpPr txBox="1"/>
          <p:nvPr/>
        </p:nvSpPr>
        <p:spPr>
          <a:xfrm>
            <a:off x="464023" y="5760226"/>
            <a:ext cx="847809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Krueger 2020, </a:t>
            </a:r>
            <a:r>
              <a:rPr lang="en-US" u="sng" dirty="0"/>
              <a:t>International Trade (What Everyone Needs to Know)</a:t>
            </a:r>
            <a:r>
              <a:rPr lang="en-US" dirty="0"/>
              <a:t>, p. 254 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F1FE122-F9B1-854E-8A09-C47882AB7B6E}"/>
              </a:ext>
            </a:extLst>
          </p:cNvPr>
          <p:cNvSpPr/>
          <p:nvPr/>
        </p:nvSpPr>
        <p:spPr>
          <a:xfrm>
            <a:off x="0" y="5656753"/>
            <a:ext cx="8755693" cy="586399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84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DA3515D-A240-D24D-8876-F566D5D026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641653"/>
            <a:ext cx="9372600" cy="552973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C5A20C-9FBC-CC4E-866C-043968F57EDD}"/>
              </a:ext>
            </a:extLst>
          </p:cNvPr>
          <p:cNvSpPr txBox="1"/>
          <p:nvPr/>
        </p:nvSpPr>
        <p:spPr>
          <a:xfrm>
            <a:off x="228600" y="6248400"/>
            <a:ext cx="490041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Source:  World Bank</a:t>
            </a:r>
          </a:p>
        </p:txBody>
      </p:sp>
    </p:spTree>
    <p:extLst>
      <p:ext uri="{BB962C8B-B14F-4D97-AF65-F5344CB8AC3E}">
        <p14:creationId xmlns:p14="http://schemas.microsoft.com/office/powerpoint/2010/main" val="270582256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Pr</a:t>
            </a:r>
            <a:r>
              <a:rPr lang="en-US" dirty="0"/>
              <a:t>os and Cons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Pros and Cons of Globalization</a:t>
            </a:r>
          </a:p>
          <a:p>
            <a:pPr lvl="1"/>
            <a:r>
              <a:rPr lang="en-US" sz="3200" dirty="0"/>
              <a:t>Gains from Trade</a:t>
            </a:r>
          </a:p>
          <a:p>
            <a:pPr lvl="2"/>
            <a:r>
              <a:rPr lang="en-US" sz="3200" dirty="0"/>
              <a:t>Theory of Comparative Advantage</a:t>
            </a:r>
          </a:p>
          <a:p>
            <a:pPr lvl="2"/>
            <a:r>
              <a:rPr lang="en-US" sz="3200" dirty="0"/>
              <a:t>Other Sources of Gain from Trade</a:t>
            </a:r>
          </a:p>
          <a:p>
            <a:pPr lvl="1"/>
            <a:r>
              <a:rPr lang="en-US" sz="3200" dirty="0"/>
              <a:t>Costs of Trade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1387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Theory of Comparative Advantage</a:t>
            </a:r>
          </a:p>
        </p:txBody>
      </p:sp>
    </p:spTree>
    <p:extLst>
      <p:ext uri="{BB962C8B-B14F-4D97-AF65-F5344CB8AC3E}">
        <p14:creationId xmlns:p14="http://schemas.microsoft.com/office/powerpoint/2010/main" val="225778950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Theory of Comparative Advantage says:</a:t>
            </a:r>
          </a:p>
          <a:p>
            <a:pPr lvl="1"/>
            <a:r>
              <a:rPr lang="en-US" dirty="0"/>
              <a:t>Countries can gain, </a:t>
            </a:r>
          </a:p>
          <a:p>
            <a:pPr lvl="2"/>
            <a:r>
              <a:rPr lang="en-US" dirty="0"/>
              <a:t>By producing </a:t>
            </a:r>
          </a:p>
          <a:p>
            <a:pPr lvl="3"/>
            <a:r>
              <a:rPr lang="en-US" sz="2400" dirty="0"/>
              <a:t>More than they need of what they do relatively best, and</a:t>
            </a:r>
          </a:p>
          <a:p>
            <a:pPr lvl="3"/>
            <a:r>
              <a:rPr lang="en-US" sz="2400" dirty="0"/>
              <a:t>Less than they need of what they do relatively worst</a:t>
            </a:r>
          </a:p>
          <a:p>
            <a:pPr lvl="2"/>
            <a:r>
              <a:rPr lang="en-US" dirty="0"/>
              <a:t>And exporting the extra to other countries in exchange for what they need</a:t>
            </a:r>
          </a:p>
          <a:p>
            <a:pPr lvl="1"/>
            <a:r>
              <a:rPr lang="en-US" dirty="0"/>
              <a:t>By doing that, </a:t>
            </a:r>
            <a:r>
              <a:rPr lang="en-US" u="sng" dirty="0"/>
              <a:t>ALL</a:t>
            </a:r>
            <a:r>
              <a:rPr lang="en-US" dirty="0"/>
              <a:t> countries can </a:t>
            </a:r>
          </a:p>
          <a:p>
            <a:pPr lvl="2"/>
            <a:r>
              <a:rPr lang="en-US" dirty="0"/>
              <a:t>Get more of everything, if that’s what they want, and therefore</a:t>
            </a:r>
          </a:p>
          <a:p>
            <a:pPr lvl="2"/>
            <a:r>
              <a:rPr lang="en-US" dirty="0"/>
              <a:t>Gain from trade</a:t>
            </a:r>
          </a:p>
          <a:p>
            <a:r>
              <a:rPr lang="en-US" dirty="0"/>
              <a:t>Illustration with a graph of just 2 countries &amp; 2 goods</a:t>
            </a:r>
          </a:p>
        </p:txBody>
      </p:sp>
    </p:spTree>
    <p:extLst>
      <p:ext uri="{BB962C8B-B14F-4D97-AF65-F5344CB8AC3E}">
        <p14:creationId xmlns:p14="http://schemas.microsoft.com/office/powerpoint/2010/main" val="3896324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1447800" y="381000"/>
            <a:ext cx="9220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If US &amp; UK differ in what they can produce…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A421598-DAEE-1F48-9BE8-6CD38F8B2402}"/>
              </a:ext>
            </a:extLst>
          </p:cNvPr>
          <p:cNvSpPr txBox="1"/>
          <p:nvPr/>
        </p:nvSpPr>
        <p:spPr>
          <a:xfrm>
            <a:off x="4259894" y="2575411"/>
            <a:ext cx="2140906" cy="954107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0C0"/>
                </a:solidFill>
              </a:rPr>
              <a:t>Production Possibilities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C02D5DA-873E-B249-8338-8E49EB0EAB31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2398643" y="3052465"/>
            <a:ext cx="1861251" cy="1744822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D27DA9B-0FB6-7940-9D87-9D8E47CE3076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6400800" y="3052465"/>
            <a:ext cx="1447800" cy="915101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5346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Without trade, their consumption will also differ…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267200" y="3886200"/>
            <a:ext cx="2438400" cy="138499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Without trade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Consumption =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813538" y="4578698"/>
            <a:ext cx="1453662" cy="32154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4419600"/>
            <a:ext cx="1312985" cy="1524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8735DA51-59B7-8B40-BB47-A800BEB39519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4099E93-AAA9-F448-80AC-E97AB4104267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AE6C5FD-D824-664A-A70F-52BF76377815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B9FD09-A27F-6B4E-80D9-878F1E0A22CD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6914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FECFEF-05E2-4673-ABA0-EE19ACCD4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9E6204B2-99B2-4226-9178-EA778323B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698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Bitc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</a:rPr>
              <a:t>oins: What   Is   All the Excitement About?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E25FDF2-55A1-8347-5B62-2B11B43269BD}"/>
              </a:ext>
            </a:extLst>
          </p:cNvPr>
          <p:cNvSpPr txBox="1"/>
          <p:nvPr/>
        </p:nvSpPr>
        <p:spPr>
          <a:xfrm>
            <a:off x="3839483" y="284124"/>
            <a:ext cx="109839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</a:rPr>
              <a:t>Was</a:t>
            </a: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299BCCDF-9C07-3340-810B-10BF24A95A96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951470" y="1201026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68636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With free trade, they specialize in what they do best…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648200" y="3886200"/>
            <a:ext cx="20574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Production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</p:cNvCxnSpPr>
          <p:nvPr/>
        </p:nvCxnSpPr>
        <p:spPr>
          <a:xfrm flipH="1">
            <a:off x="4191000" y="4800600"/>
            <a:ext cx="457200" cy="7620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</p:cNvCxnSpPr>
          <p:nvPr/>
        </p:nvCxnSpPr>
        <p:spPr>
          <a:xfrm flipV="1">
            <a:off x="6705600" y="2971800"/>
            <a:ext cx="457200" cy="914400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2672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7239000" y="25146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C72E43B-7A67-E744-8F85-7C99D38DDE0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1FE6791-995D-8746-AEE2-EC0E9EDB0B42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30869A-629A-4E42-85A2-D7A29231FCE3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93ACD60-2609-434C-9C11-6EC32A687560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0615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… And can consume more by trading. 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F2EE1DF-74FD-764F-9745-3AB122B750AE}"/>
              </a:ext>
            </a:extLst>
          </p:cNvPr>
          <p:cNvSpPr txBox="1"/>
          <p:nvPr/>
        </p:nvSpPr>
        <p:spPr>
          <a:xfrm>
            <a:off x="4572000" y="3276600"/>
            <a:ext cx="2209800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Free Trade</a:t>
            </a:r>
          </a:p>
          <a:p>
            <a:pPr algn="ctr"/>
            <a:r>
              <a:rPr lang="en-US" sz="2800" dirty="0">
                <a:solidFill>
                  <a:srgbClr val="00B050"/>
                </a:solidFill>
              </a:rPr>
              <a:t>Consumption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79BFEE4-BD70-C145-BBAC-A369AC88F603}"/>
              </a:ext>
            </a:extLst>
          </p:cNvPr>
          <p:cNvCxnSpPr>
            <a:cxnSpLocks/>
            <a:stCxn id="23" idx="1"/>
          </p:cNvCxnSpPr>
          <p:nvPr/>
        </p:nvCxnSpPr>
        <p:spPr>
          <a:xfrm flipH="1">
            <a:off x="2971800" y="3753654"/>
            <a:ext cx="1600200" cy="589746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7277B30-B2EF-1F4F-88EB-907BED204B4C}"/>
              </a:ext>
            </a:extLst>
          </p:cNvPr>
          <p:cNvCxnSpPr>
            <a:cxnSpLocks/>
            <a:stCxn id="23" idx="3"/>
          </p:cNvCxnSpPr>
          <p:nvPr/>
        </p:nvCxnSpPr>
        <p:spPr>
          <a:xfrm>
            <a:off x="6781800" y="3753654"/>
            <a:ext cx="1618968" cy="318354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6D2546D-2B6E-2743-884C-D117F7AFB2C7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2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4" grpId="0" animBg="1"/>
      <p:bldP spid="55" grpId="0"/>
      <p:bldP spid="5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13C6B61-925B-9C4B-BCB9-88983F9148EE}"/>
              </a:ext>
            </a:extLst>
          </p:cNvPr>
          <p:cNvCxnSpPr>
            <a:cxnSpLocks/>
          </p:cNvCxnSpPr>
          <p:nvPr/>
        </p:nvCxnSpPr>
        <p:spPr>
          <a:xfrm>
            <a:off x="14404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37AFD57-70E6-B349-AAAE-08ED85D94B45}"/>
              </a:ext>
            </a:extLst>
          </p:cNvPr>
          <p:cNvCxnSpPr>
            <a:cxnSpLocks/>
          </p:cNvCxnSpPr>
          <p:nvPr/>
        </p:nvCxnSpPr>
        <p:spPr>
          <a:xfrm rot="5400000">
            <a:off x="30480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8C7B173-1945-FE4C-B132-8EB0478A7B64}"/>
              </a:ext>
            </a:extLst>
          </p:cNvPr>
          <p:cNvSpPr txBox="1"/>
          <p:nvPr/>
        </p:nvSpPr>
        <p:spPr>
          <a:xfrm>
            <a:off x="41148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0B38BA-6C1D-644D-B1CC-2899CD4A520F}"/>
              </a:ext>
            </a:extLst>
          </p:cNvPr>
          <p:cNvSpPr txBox="1"/>
          <p:nvPr/>
        </p:nvSpPr>
        <p:spPr>
          <a:xfrm>
            <a:off x="9906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30B5761-5958-D04C-82B9-7B6E32B32C77}"/>
              </a:ext>
            </a:extLst>
          </p:cNvPr>
          <p:cNvSpPr txBox="1"/>
          <p:nvPr/>
        </p:nvSpPr>
        <p:spPr>
          <a:xfrm>
            <a:off x="685800" y="381000"/>
            <a:ext cx="10820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Comparative Advantage</a:t>
            </a:r>
          </a:p>
          <a:p>
            <a:pPr algn="ctr"/>
            <a:r>
              <a:rPr lang="en-US" sz="3600" dirty="0"/>
              <a:t>Thus countries both Gain from Trade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00F5FEF-DEC4-5748-8C7B-BB59AF790073}"/>
              </a:ext>
            </a:extLst>
          </p:cNvPr>
          <p:cNvCxnSpPr>
            <a:cxnSpLocks/>
          </p:cNvCxnSpPr>
          <p:nvPr/>
        </p:nvCxnSpPr>
        <p:spPr>
          <a:xfrm flipH="1" flipV="1">
            <a:off x="1447800" y="4267200"/>
            <a:ext cx="2667000" cy="14478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59515D-BF2A-6448-A5A7-90457D4C7BC2}"/>
              </a:ext>
            </a:extLst>
          </p:cNvPr>
          <p:cNvSpPr txBox="1"/>
          <p:nvPr/>
        </p:nvSpPr>
        <p:spPr>
          <a:xfrm>
            <a:off x="27432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C500101-02DD-5144-BCC5-DCE26CAC8025}"/>
              </a:ext>
            </a:extLst>
          </p:cNvPr>
          <p:cNvCxnSpPr>
            <a:cxnSpLocks/>
          </p:cNvCxnSpPr>
          <p:nvPr/>
        </p:nvCxnSpPr>
        <p:spPr>
          <a:xfrm>
            <a:off x="7231693" y="25146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F22A9CF-E4D9-144C-80CF-49C0B8E3128E}"/>
              </a:ext>
            </a:extLst>
          </p:cNvPr>
          <p:cNvCxnSpPr>
            <a:cxnSpLocks/>
          </p:cNvCxnSpPr>
          <p:nvPr/>
        </p:nvCxnSpPr>
        <p:spPr>
          <a:xfrm rot="5400000">
            <a:off x="8839200" y="4114800"/>
            <a:ext cx="0" cy="32004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AD912E1C-C0AB-AC49-B5AB-60B6C3DF5781}"/>
              </a:ext>
            </a:extLst>
          </p:cNvPr>
          <p:cNvSpPr txBox="1"/>
          <p:nvPr/>
        </p:nvSpPr>
        <p:spPr>
          <a:xfrm>
            <a:off x="9906000" y="56388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B0D9C2-1DE1-1D41-A628-E6F086E27E07}"/>
              </a:ext>
            </a:extLst>
          </p:cNvPr>
          <p:cNvSpPr txBox="1"/>
          <p:nvPr/>
        </p:nvSpPr>
        <p:spPr>
          <a:xfrm>
            <a:off x="6781800" y="20574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Cloth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D23F7E2-77A0-7648-90EB-FFDDF4A4939B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1600200" cy="28956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424F2C3-A9AD-8249-8686-85345F0BD904}"/>
              </a:ext>
            </a:extLst>
          </p:cNvPr>
          <p:cNvSpPr txBox="1"/>
          <p:nvPr/>
        </p:nvSpPr>
        <p:spPr>
          <a:xfrm>
            <a:off x="8534400" y="1981200"/>
            <a:ext cx="106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UK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64112A47-8E72-B44D-A173-3608FF6D5F9F}"/>
              </a:ext>
            </a:extLst>
          </p:cNvPr>
          <p:cNvSpPr/>
          <p:nvPr/>
        </p:nvSpPr>
        <p:spPr>
          <a:xfrm>
            <a:off x="2590800" y="48768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430995D-E593-5646-B462-03BEC655AFE6}"/>
              </a:ext>
            </a:extLst>
          </p:cNvPr>
          <p:cNvSpPr/>
          <p:nvPr/>
        </p:nvSpPr>
        <p:spPr>
          <a:xfrm>
            <a:off x="8077200" y="4343400"/>
            <a:ext cx="152400" cy="15240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5080F6-D722-DD41-89B5-3A98457D93FB}"/>
              </a:ext>
            </a:extLst>
          </p:cNvPr>
          <p:cNvSpPr txBox="1"/>
          <p:nvPr/>
        </p:nvSpPr>
        <p:spPr>
          <a:xfrm>
            <a:off x="1828800" y="49530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A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1FB038E-ADFA-9E48-9545-4D0C256A28C4}"/>
              </a:ext>
            </a:extLst>
          </p:cNvPr>
          <p:cNvSpPr/>
          <p:nvPr/>
        </p:nvSpPr>
        <p:spPr>
          <a:xfrm>
            <a:off x="4038600" y="56388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704714E-79EF-2848-93A8-803DB5A97918}"/>
              </a:ext>
            </a:extLst>
          </p:cNvPr>
          <p:cNvSpPr txBox="1"/>
          <p:nvPr/>
        </p:nvSpPr>
        <p:spPr>
          <a:xfrm>
            <a:off x="4114800" y="52578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DDCE9AE-4AE3-AC46-AD6D-B0DBEEB43303}"/>
              </a:ext>
            </a:extLst>
          </p:cNvPr>
          <p:cNvSpPr/>
          <p:nvPr/>
        </p:nvSpPr>
        <p:spPr>
          <a:xfrm>
            <a:off x="7162800" y="27432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DF36DC5-2DC9-4541-9979-857B7E61255B}"/>
              </a:ext>
            </a:extLst>
          </p:cNvPr>
          <p:cNvCxnSpPr>
            <a:cxnSpLocks/>
            <a:stCxn id="25" idx="5"/>
          </p:cNvCxnSpPr>
          <p:nvPr/>
        </p:nvCxnSpPr>
        <p:spPr>
          <a:xfrm flipH="1" flipV="1">
            <a:off x="2057400" y="3657600"/>
            <a:ext cx="2111282" cy="2111282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2A3239-3580-3641-A8BD-31A28C1D7684}"/>
              </a:ext>
            </a:extLst>
          </p:cNvPr>
          <p:cNvSpPr txBox="1"/>
          <p:nvPr/>
        </p:nvSpPr>
        <p:spPr>
          <a:xfrm>
            <a:off x="6698226" y="2583426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P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1570EA1-9C60-5A42-8BFF-3270C349CC5E}"/>
              </a:ext>
            </a:extLst>
          </p:cNvPr>
          <p:cNvCxnSpPr>
            <a:cxnSpLocks/>
          </p:cNvCxnSpPr>
          <p:nvPr/>
        </p:nvCxnSpPr>
        <p:spPr>
          <a:xfrm flipH="1" flipV="1">
            <a:off x="7239000" y="2819400"/>
            <a:ext cx="2133600" cy="2057400"/>
          </a:xfrm>
          <a:prstGeom prst="line">
            <a:avLst/>
          </a:prstGeom>
          <a:ln w="38100">
            <a:solidFill>
              <a:srgbClr val="00B05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3BB66A73-CC4E-FC4B-8825-AA1BF09120AA}"/>
              </a:ext>
            </a:extLst>
          </p:cNvPr>
          <p:cNvSpPr/>
          <p:nvPr/>
        </p:nvSpPr>
        <p:spPr>
          <a:xfrm>
            <a:off x="2743200" y="4343400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4300DA-8C38-1840-88FE-09ADCB98C8A4}"/>
              </a:ext>
            </a:extLst>
          </p:cNvPr>
          <p:cNvSpPr txBox="1"/>
          <p:nvPr/>
        </p:nvSpPr>
        <p:spPr>
          <a:xfrm>
            <a:off x="2590800" y="3886200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A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8F3225-64CC-D24F-9E4B-E5D79D615405}"/>
              </a:ext>
            </a:extLst>
          </p:cNvPr>
          <p:cNvSpPr/>
          <p:nvPr/>
        </p:nvSpPr>
        <p:spPr>
          <a:xfrm>
            <a:off x="8476218" y="4016078"/>
            <a:ext cx="152400" cy="152400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6679FB9-2F5A-9041-91D1-B415D6C45380}"/>
              </a:ext>
            </a:extLst>
          </p:cNvPr>
          <p:cNvSpPr txBox="1"/>
          <p:nvPr/>
        </p:nvSpPr>
        <p:spPr>
          <a:xfrm>
            <a:off x="7239000" y="4419600"/>
            <a:ext cx="106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C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r>
              <a:rPr lang="en-US" sz="2800" dirty="0">
                <a:solidFill>
                  <a:srgbClr val="FF0000"/>
                </a:solidFill>
              </a:rPr>
              <a:t>=P</a:t>
            </a:r>
            <a:r>
              <a:rPr lang="en-US" sz="2800" baseline="30000" dirty="0">
                <a:solidFill>
                  <a:srgbClr val="FF0000"/>
                </a:solidFill>
              </a:rPr>
              <a:t>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480E308E-D4FD-614B-BF8E-0ED233850D1A}"/>
              </a:ext>
            </a:extLst>
          </p:cNvPr>
          <p:cNvSpPr/>
          <p:nvPr/>
        </p:nvSpPr>
        <p:spPr>
          <a:xfrm rot="18879225">
            <a:off x="7932949" y="2454373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9615D8EB-EA81-A240-89EB-6A5D0F4E75AB}"/>
              </a:ext>
            </a:extLst>
          </p:cNvPr>
          <p:cNvSpPr/>
          <p:nvPr/>
        </p:nvSpPr>
        <p:spPr>
          <a:xfrm rot="18879225">
            <a:off x="3481818" y="4052698"/>
            <a:ext cx="154778" cy="1801454"/>
          </a:xfrm>
          <a:prstGeom prst="rightBrace">
            <a:avLst>
              <a:gd name="adj1" fmla="val 66027"/>
              <a:gd name="adj2" fmla="val 53475"/>
            </a:avLst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2DE91A1-8C7A-4748-80BB-98C5B3F52A94}"/>
              </a:ext>
            </a:extLst>
          </p:cNvPr>
          <p:cNvSpPr txBox="1"/>
          <p:nvPr/>
        </p:nvSpPr>
        <p:spPr>
          <a:xfrm>
            <a:off x="3475704" y="456954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9BEEFA28-C610-A649-9BF1-BBC5188F6C43}"/>
              </a:ext>
            </a:extLst>
          </p:cNvPr>
          <p:cNvSpPr txBox="1"/>
          <p:nvPr/>
        </p:nvSpPr>
        <p:spPr>
          <a:xfrm>
            <a:off x="7934633" y="2981631"/>
            <a:ext cx="1214284" cy="52322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Trade</a:t>
            </a:r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0B23F21-3F29-8548-830B-E063644F5582}"/>
              </a:ext>
            </a:extLst>
          </p:cNvPr>
          <p:cNvCxnSpPr>
            <a:cxnSpLocks/>
          </p:cNvCxnSpPr>
          <p:nvPr/>
        </p:nvCxnSpPr>
        <p:spPr>
          <a:xfrm flipV="1">
            <a:off x="2704171" y="4532971"/>
            <a:ext cx="78058" cy="306659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0A6DA4A5-C5F8-EB46-8684-0DBB3F34E86E}"/>
              </a:ext>
            </a:extLst>
          </p:cNvPr>
          <p:cNvCxnSpPr>
            <a:cxnSpLocks/>
          </p:cNvCxnSpPr>
          <p:nvPr/>
        </p:nvCxnSpPr>
        <p:spPr>
          <a:xfrm flipV="1">
            <a:off x="8240751" y="4159405"/>
            <a:ext cx="217449" cy="183995"/>
          </a:xfrm>
          <a:prstGeom prst="straightConnector1">
            <a:avLst/>
          </a:prstGeom>
          <a:ln w="762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69F440D4-9359-4143-8ADF-B5E3697783D3}"/>
              </a:ext>
            </a:extLst>
          </p:cNvPr>
          <p:cNvSpPr txBox="1"/>
          <p:nvPr/>
        </p:nvSpPr>
        <p:spPr>
          <a:xfrm>
            <a:off x="4572000" y="3276600"/>
            <a:ext cx="1781908" cy="95410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Gain from Trade</a:t>
            </a:r>
          </a:p>
        </p:txBody>
      </p:sp>
      <p:sp>
        <p:nvSpPr>
          <p:cNvPr id="43" name="Freeform 42">
            <a:extLst>
              <a:ext uri="{FF2B5EF4-FFF2-40B4-BE49-F238E27FC236}">
                <a16:creationId xmlns:a16="http://schemas.microsoft.com/office/drawing/2014/main" id="{E42C0821-0715-6147-8BB0-C6C1A4BD1CEF}"/>
              </a:ext>
            </a:extLst>
          </p:cNvPr>
          <p:cNvSpPr/>
          <p:nvPr/>
        </p:nvSpPr>
        <p:spPr>
          <a:xfrm>
            <a:off x="2813538" y="3739662"/>
            <a:ext cx="1758462" cy="1016373"/>
          </a:xfrm>
          <a:custGeom>
            <a:avLst/>
            <a:gdLst>
              <a:gd name="connsiteX0" fmla="*/ 1758462 w 1758462"/>
              <a:gd name="connsiteY0" fmla="*/ 0 h 1016373"/>
              <a:gd name="connsiteX1" fmla="*/ 926124 w 1758462"/>
              <a:gd name="connsiteY1" fmla="*/ 211015 h 1016373"/>
              <a:gd name="connsiteX2" fmla="*/ 656493 w 1758462"/>
              <a:gd name="connsiteY2" fmla="*/ 937846 h 1016373"/>
              <a:gd name="connsiteX3" fmla="*/ 0 w 1758462"/>
              <a:gd name="connsiteY3" fmla="*/ 996461 h 1016373"/>
              <a:gd name="connsiteX4" fmla="*/ 0 w 1758462"/>
              <a:gd name="connsiteY4" fmla="*/ 996461 h 10163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58462" h="1016373">
                <a:moveTo>
                  <a:pt x="1758462" y="0"/>
                </a:moveTo>
                <a:cubicBezTo>
                  <a:pt x="1434123" y="27353"/>
                  <a:pt x="1109785" y="54707"/>
                  <a:pt x="926124" y="211015"/>
                </a:cubicBezTo>
                <a:cubicBezTo>
                  <a:pt x="742462" y="367323"/>
                  <a:pt x="810847" y="806938"/>
                  <a:pt x="656493" y="937846"/>
                </a:cubicBezTo>
                <a:cubicBezTo>
                  <a:pt x="502139" y="1068754"/>
                  <a:pt x="0" y="996461"/>
                  <a:pt x="0" y="996461"/>
                </a:cubicBezTo>
                <a:lnTo>
                  <a:pt x="0" y="996461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Freeform 44">
            <a:extLst>
              <a:ext uri="{FF2B5EF4-FFF2-40B4-BE49-F238E27FC236}">
                <a16:creationId xmlns:a16="http://schemas.microsoft.com/office/drawing/2014/main" id="{B96C1293-569F-D949-AE94-AB68AE8026E7}"/>
              </a:ext>
            </a:extLst>
          </p:cNvPr>
          <p:cNvSpPr/>
          <p:nvPr/>
        </p:nvSpPr>
        <p:spPr>
          <a:xfrm>
            <a:off x="6365631" y="3692769"/>
            <a:ext cx="1946031" cy="751375"/>
          </a:xfrm>
          <a:custGeom>
            <a:avLst/>
            <a:gdLst>
              <a:gd name="connsiteX0" fmla="*/ 0 w 1946031"/>
              <a:gd name="connsiteY0" fmla="*/ 0 h 751375"/>
              <a:gd name="connsiteX1" fmla="*/ 492369 w 1946031"/>
              <a:gd name="connsiteY1" fmla="*/ 750277 h 751375"/>
              <a:gd name="connsiteX2" fmla="*/ 1160584 w 1946031"/>
              <a:gd name="connsiteY2" fmla="*/ 175846 h 751375"/>
              <a:gd name="connsiteX3" fmla="*/ 1946031 w 1946031"/>
              <a:gd name="connsiteY3" fmla="*/ 527539 h 751375"/>
              <a:gd name="connsiteX4" fmla="*/ 1946031 w 1946031"/>
              <a:gd name="connsiteY4" fmla="*/ 527539 h 751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46031" h="751375">
                <a:moveTo>
                  <a:pt x="0" y="0"/>
                </a:moveTo>
                <a:cubicBezTo>
                  <a:pt x="149469" y="360484"/>
                  <a:pt x="298938" y="720969"/>
                  <a:pt x="492369" y="750277"/>
                </a:cubicBezTo>
                <a:cubicBezTo>
                  <a:pt x="685800" y="779585"/>
                  <a:pt x="918307" y="212969"/>
                  <a:pt x="1160584" y="175846"/>
                </a:cubicBezTo>
                <a:cubicBezTo>
                  <a:pt x="1402861" y="138723"/>
                  <a:pt x="1946031" y="527539"/>
                  <a:pt x="1946031" y="527539"/>
                </a:cubicBezTo>
                <a:lnTo>
                  <a:pt x="1946031" y="527539"/>
                </a:lnTo>
              </a:path>
            </a:pathLst>
          </a:custGeom>
          <a:noFill/>
          <a:ln w="28575"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45EE92E-4CB0-1B42-BB2E-E06D47EB7BBC}"/>
              </a:ext>
            </a:extLst>
          </p:cNvPr>
          <p:cNvSpPr txBox="1"/>
          <p:nvPr/>
        </p:nvSpPr>
        <p:spPr>
          <a:xfrm>
            <a:off x="8610930" y="3744981"/>
            <a:ext cx="53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B050"/>
                </a:solidFill>
              </a:rPr>
              <a:t>C</a:t>
            </a:r>
            <a:r>
              <a:rPr lang="en-US" sz="2800" baseline="30000" dirty="0">
                <a:solidFill>
                  <a:srgbClr val="00B050"/>
                </a:solidFill>
              </a:rPr>
              <a:t>B</a:t>
            </a:r>
            <a:endParaRPr lang="en-US" sz="28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25968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So</a:t>
            </a:r>
            <a:r>
              <a:rPr lang="en-US" dirty="0"/>
              <a:t>urces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Differences in countries’ production possibilities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These are due to differences in</a:t>
            </a:r>
          </a:p>
          <a:p>
            <a:pPr lvl="1"/>
            <a:r>
              <a:rPr lang="en-US" dirty="0"/>
              <a:t>Resources</a:t>
            </a:r>
          </a:p>
          <a:p>
            <a:pPr lvl="2"/>
            <a:r>
              <a:rPr lang="en-US" dirty="0"/>
              <a:t>Labor</a:t>
            </a:r>
          </a:p>
          <a:p>
            <a:pPr lvl="2"/>
            <a:r>
              <a:rPr lang="en-US" dirty="0"/>
              <a:t>Land</a:t>
            </a:r>
          </a:p>
          <a:p>
            <a:pPr lvl="2"/>
            <a:r>
              <a:rPr lang="en-US" dirty="0"/>
              <a:t>Capital</a:t>
            </a:r>
          </a:p>
          <a:p>
            <a:pPr lvl="1"/>
            <a:r>
              <a:rPr lang="en-US" dirty="0"/>
              <a:t>Technologies (know-how)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FAD95D0-9764-3711-1BCD-B4DEA2F07412}"/>
              </a:ext>
            </a:extLst>
          </p:cNvPr>
          <p:cNvCxnSpPr>
            <a:cxnSpLocks/>
          </p:cNvCxnSpPr>
          <p:nvPr/>
        </p:nvCxnSpPr>
        <p:spPr>
          <a:xfrm>
            <a:off x="661050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D6FE983-492D-EAA5-0EA4-FDE6ADFF2FFE}"/>
              </a:ext>
            </a:extLst>
          </p:cNvPr>
          <p:cNvCxnSpPr>
            <a:cxnSpLocks/>
          </p:cNvCxnSpPr>
          <p:nvPr/>
        </p:nvCxnSpPr>
        <p:spPr>
          <a:xfrm rot="5400000">
            <a:off x="737736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A6CCBE4-6DD3-7160-452E-F57DC1827279}"/>
              </a:ext>
            </a:extLst>
          </p:cNvPr>
          <p:cNvSpPr txBox="1"/>
          <p:nvPr/>
        </p:nvSpPr>
        <p:spPr>
          <a:xfrm>
            <a:off x="7886281" y="3847440"/>
            <a:ext cx="8015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6E9A92-3EB2-9C4F-5ABD-1CFE17DB198C}"/>
              </a:ext>
            </a:extLst>
          </p:cNvPr>
          <p:cNvSpPr txBox="1"/>
          <p:nvPr/>
        </p:nvSpPr>
        <p:spPr>
          <a:xfrm>
            <a:off x="6395882" y="2058133"/>
            <a:ext cx="6175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5FCF79-6DEB-1510-CFBA-DA6050521935}"/>
              </a:ext>
            </a:extLst>
          </p:cNvPr>
          <p:cNvCxnSpPr>
            <a:cxnSpLocks/>
          </p:cNvCxnSpPr>
          <p:nvPr/>
        </p:nvCxnSpPr>
        <p:spPr>
          <a:xfrm flipH="1" flipV="1">
            <a:off x="6613989" y="3162174"/>
            <a:ext cx="1272291" cy="723337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36C641F8-8775-7E65-5DD9-0C1D5A4E1799}"/>
              </a:ext>
            </a:extLst>
          </p:cNvPr>
          <p:cNvSpPr txBox="1"/>
          <p:nvPr/>
        </p:nvSpPr>
        <p:spPr>
          <a:xfrm>
            <a:off x="723195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8B811CD-5E22-6806-EC7C-4700FB215BD8}"/>
              </a:ext>
            </a:extLst>
          </p:cNvPr>
          <p:cNvCxnSpPr>
            <a:cxnSpLocks/>
          </p:cNvCxnSpPr>
          <p:nvPr/>
        </p:nvCxnSpPr>
        <p:spPr>
          <a:xfrm>
            <a:off x="9373193" y="2286556"/>
            <a:ext cx="0" cy="159895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A16A130-2698-BB92-225B-DA14EFFA8D7A}"/>
              </a:ext>
            </a:extLst>
          </p:cNvPr>
          <p:cNvCxnSpPr>
            <a:cxnSpLocks/>
          </p:cNvCxnSpPr>
          <p:nvPr/>
        </p:nvCxnSpPr>
        <p:spPr>
          <a:xfrm rot="5400000">
            <a:off x="10140054" y="3122136"/>
            <a:ext cx="0" cy="152675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E88FF1E7-2557-8BCC-16B5-ADAFCC765FED}"/>
              </a:ext>
            </a:extLst>
          </p:cNvPr>
          <p:cNvSpPr txBox="1"/>
          <p:nvPr/>
        </p:nvSpPr>
        <p:spPr>
          <a:xfrm>
            <a:off x="10385992" y="3847441"/>
            <a:ext cx="771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Food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D8DD23D-E144-725D-8AD7-7EF9F791BA1A}"/>
              </a:ext>
            </a:extLst>
          </p:cNvPr>
          <p:cNvSpPr txBox="1"/>
          <p:nvPr/>
        </p:nvSpPr>
        <p:spPr>
          <a:xfrm>
            <a:off x="9158572" y="2058133"/>
            <a:ext cx="6217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Cloth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3FF7C0-E1B4-B6B3-C175-76D352C002EC}"/>
              </a:ext>
            </a:extLst>
          </p:cNvPr>
          <p:cNvCxnSpPr>
            <a:cxnSpLocks/>
          </p:cNvCxnSpPr>
          <p:nvPr/>
        </p:nvCxnSpPr>
        <p:spPr>
          <a:xfrm flipH="1" flipV="1">
            <a:off x="9376679" y="2438837"/>
            <a:ext cx="763375" cy="1446674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519ABD5-8F93-3E86-8A5D-384CC7C59CEF}"/>
              </a:ext>
            </a:extLst>
          </p:cNvPr>
          <p:cNvSpPr txBox="1"/>
          <p:nvPr/>
        </p:nvSpPr>
        <p:spPr>
          <a:xfrm>
            <a:off x="9994649" y="2020063"/>
            <a:ext cx="5089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UK</a:t>
            </a:r>
          </a:p>
        </p:txBody>
      </p:sp>
    </p:spTree>
    <p:extLst>
      <p:ext uri="{BB962C8B-B14F-4D97-AF65-F5344CB8AC3E}">
        <p14:creationId xmlns:p14="http://schemas.microsoft.com/office/powerpoint/2010/main" val="294070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The Theory of Comparative Advantage requires:</a:t>
            </a:r>
          </a:p>
          <a:p>
            <a:pPr lvl="1"/>
            <a:r>
              <a:rPr lang="en-US" dirty="0"/>
              <a:t>“Perfect competition” (i.e., all buyers and sellers are very small)</a:t>
            </a:r>
          </a:p>
          <a:p>
            <a:pPr lvl="1"/>
            <a:r>
              <a:rPr lang="en-US" dirty="0"/>
              <a:t>Absence of market “distortions” (externalities, etc.)</a:t>
            </a:r>
          </a:p>
          <a:p>
            <a:pPr lvl="2"/>
            <a:r>
              <a:rPr lang="en-US" dirty="0"/>
              <a:t>i.e., reasons why supplies and demands don’t reflect true costs and benefits</a:t>
            </a:r>
          </a:p>
          <a:p>
            <a:r>
              <a:rPr lang="en-US" dirty="0"/>
              <a:t>The Theory of Comparative Advantage does </a:t>
            </a:r>
            <a:r>
              <a:rPr lang="en-US" u="sng" dirty="0"/>
              <a:t>not</a:t>
            </a:r>
            <a:r>
              <a:rPr lang="en-US" dirty="0"/>
              <a:t> require:</a:t>
            </a:r>
          </a:p>
          <a:p>
            <a:pPr lvl="1"/>
            <a:r>
              <a:rPr lang="en-US" dirty="0"/>
              <a:t>Any limit on numbers of goods, factors, and countries</a:t>
            </a:r>
          </a:p>
          <a:p>
            <a:pPr lvl="1"/>
            <a:r>
              <a:rPr lang="en-US" dirty="0"/>
              <a:t>That only final goods are traded (thus consistent with supply chains)</a:t>
            </a:r>
          </a:p>
          <a:p>
            <a:pPr lvl="1"/>
            <a:r>
              <a:rPr lang="en-US" dirty="0"/>
              <a:t>That factors (labor, capital) be immobile between countries</a:t>
            </a:r>
          </a:p>
          <a:p>
            <a:pPr lvl="2"/>
            <a:r>
              <a:rPr lang="en-US" dirty="0"/>
              <a:t>(However, the gains from trade then accrue to countries including their mobile-factor owners.)</a:t>
            </a:r>
          </a:p>
        </p:txBody>
      </p:sp>
    </p:spTree>
    <p:extLst>
      <p:ext uri="{BB962C8B-B14F-4D97-AF65-F5344CB8AC3E}">
        <p14:creationId xmlns:p14="http://schemas.microsoft.com/office/powerpoint/2010/main" val="2746873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Ge</a:t>
            </a:r>
            <a:r>
              <a:rPr lang="en-US" dirty="0"/>
              <a:t>nerality of Comparative Advantage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Note:</a:t>
            </a:r>
          </a:p>
          <a:p>
            <a:pPr lvl="1"/>
            <a:r>
              <a:rPr lang="en-US" sz="2800" dirty="0"/>
              <a:t>Nothing in the theory says that </a:t>
            </a:r>
            <a:r>
              <a:rPr lang="en-US" sz="2800" u="sng" dirty="0"/>
              <a:t>everyone in </a:t>
            </a:r>
            <a:r>
              <a:rPr lang="en-US" sz="2800" dirty="0"/>
              <a:t>each country gains</a:t>
            </a:r>
          </a:p>
          <a:p>
            <a:pPr lvl="1"/>
            <a:r>
              <a:rPr lang="en-US" sz="2800" dirty="0"/>
              <a:t>Opening to trade requires</a:t>
            </a:r>
          </a:p>
          <a:p>
            <a:pPr lvl="2"/>
            <a:r>
              <a:rPr lang="en-US" dirty="0"/>
              <a:t>Some industries to shrink or disappear while others expand</a:t>
            </a:r>
          </a:p>
          <a:p>
            <a:pPr lvl="2"/>
            <a:r>
              <a:rPr lang="en-US" dirty="0"/>
              <a:t>Firms and workers in shrinking industries </a:t>
            </a:r>
          </a:p>
          <a:p>
            <a:pPr lvl="3"/>
            <a:r>
              <a:rPr lang="en-US" sz="2000" dirty="0"/>
              <a:t>Certainly lose during the transition</a:t>
            </a:r>
          </a:p>
          <a:p>
            <a:pPr lvl="3"/>
            <a:r>
              <a:rPr lang="en-US" sz="2000" dirty="0"/>
              <a:t>May be permanently worse off</a:t>
            </a:r>
          </a:p>
          <a:p>
            <a:pPr lvl="2"/>
            <a:r>
              <a:rPr lang="en-US" dirty="0"/>
              <a:t>In example, losers are producers of</a:t>
            </a:r>
          </a:p>
          <a:p>
            <a:pPr lvl="3"/>
            <a:r>
              <a:rPr lang="en-US" sz="2000" dirty="0"/>
              <a:t>Cloth in US</a:t>
            </a:r>
          </a:p>
          <a:p>
            <a:pPr lvl="3"/>
            <a:r>
              <a:rPr lang="en-US" sz="2000" dirty="0"/>
              <a:t>Food in UK</a:t>
            </a:r>
          </a:p>
          <a:p>
            <a:pPr lvl="2"/>
            <a:endParaRPr lang="en-US" sz="26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4E9F16-3458-7347-9958-0AC2C4306691}"/>
              </a:ext>
            </a:extLst>
          </p:cNvPr>
          <p:cNvGrpSpPr/>
          <p:nvPr/>
        </p:nvGrpSpPr>
        <p:grpSpPr>
          <a:xfrm>
            <a:off x="6322730" y="3995167"/>
            <a:ext cx="4762006" cy="2135155"/>
            <a:chOff x="990600" y="1981200"/>
            <a:chExt cx="9982202" cy="4273634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90E7FDA6-72FE-E64E-9A38-9E963BD32B00}"/>
                </a:ext>
              </a:extLst>
            </p:cNvPr>
            <p:cNvCxnSpPr>
              <a:cxnSpLocks/>
            </p:cNvCxnSpPr>
            <p:nvPr/>
          </p:nvCxnSpPr>
          <p:spPr>
            <a:xfrm>
              <a:off x="14404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869FABB8-0D35-224C-84CD-B64F4984A000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30480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DB4D179-24E9-7E48-93AE-E3CB224188FD}"/>
                </a:ext>
              </a:extLst>
            </p:cNvPr>
            <p:cNvSpPr txBox="1"/>
            <p:nvPr/>
          </p:nvSpPr>
          <p:spPr>
            <a:xfrm>
              <a:off x="4114801" y="5638799"/>
              <a:ext cx="168020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EBF1136-37B2-124E-91D1-1E62AF4DE0BE}"/>
                </a:ext>
              </a:extLst>
            </p:cNvPr>
            <p:cNvSpPr txBox="1"/>
            <p:nvPr/>
          </p:nvSpPr>
          <p:spPr>
            <a:xfrm>
              <a:off x="990600" y="2057399"/>
              <a:ext cx="1294450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055AFA8-3EA2-0143-988C-EDA86BABEFF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447800" y="4267200"/>
              <a:ext cx="2667000" cy="14478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ACEC062-7DB4-874B-AAA0-1D69CE61B67C}"/>
                </a:ext>
              </a:extLst>
            </p:cNvPr>
            <p:cNvSpPr txBox="1"/>
            <p:nvPr/>
          </p:nvSpPr>
          <p:spPr>
            <a:xfrm>
              <a:off x="27432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US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E3F0830-B9DE-904A-8F27-E25AC5B047C8}"/>
                </a:ext>
              </a:extLst>
            </p:cNvPr>
            <p:cNvCxnSpPr>
              <a:cxnSpLocks/>
            </p:cNvCxnSpPr>
            <p:nvPr/>
          </p:nvCxnSpPr>
          <p:spPr>
            <a:xfrm>
              <a:off x="7231693" y="25146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1B0B2F7-61D7-874F-9D46-3EB5876B3F5E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8839200" y="4114800"/>
              <a:ext cx="0" cy="3200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5FC9A58-9A56-F14B-8AFB-91B9FB8A963F}"/>
                </a:ext>
              </a:extLst>
            </p:cNvPr>
            <p:cNvSpPr txBox="1"/>
            <p:nvPr/>
          </p:nvSpPr>
          <p:spPr>
            <a:xfrm>
              <a:off x="9354740" y="5638801"/>
              <a:ext cx="16180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Food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D0966F2-5C36-D749-B4C0-E079D8B62AB8}"/>
                </a:ext>
              </a:extLst>
            </p:cNvPr>
            <p:cNvSpPr txBox="1"/>
            <p:nvPr/>
          </p:nvSpPr>
          <p:spPr>
            <a:xfrm>
              <a:off x="6781800" y="2057399"/>
              <a:ext cx="130338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Cloth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1F8FFE4-9236-964D-A6A6-770E4400F0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39000" y="2819400"/>
              <a:ext cx="1600200" cy="289560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AA16CDE-22FA-5F46-BFA3-E45B3C3F3D93}"/>
                </a:ext>
              </a:extLst>
            </p:cNvPr>
            <p:cNvSpPr txBox="1"/>
            <p:nvPr/>
          </p:nvSpPr>
          <p:spPr>
            <a:xfrm>
              <a:off x="8534400" y="1981200"/>
              <a:ext cx="1066801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UK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0CB752B-D575-0A46-A4DB-F09B1B43EC80}"/>
                </a:ext>
              </a:extLst>
            </p:cNvPr>
            <p:cNvSpPr/>
            <p:nvPr/>
          </p:nvSpPr>
          <p:spPr>
            <a:xfrm>
              <a:off x="4038600" y="56388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8CA63C-F498-0247-93EA-1D4A4B12952C}"/>
                </a:ext>
              </a:extLst>
            </p:cNvPr>
            <p:cNvSpPr txBox="1"/>
            <p:nvPr/>
          </p:nvSpPr>
          <p:spPr>
            <a:xfrm>
              <a:off x="3856459" y="5052367"/>
              <a:ext cx="930362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A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9D10FB6E-E953-6E4E-8FF6-FD221F954035}"/>
                </a:ext>
              </a:extLst>
            </p:cNvPr>
            <p:cNvSpPr/>
            <p:nvPr/>
          </p:nvSpPr>
          <p:spPr>
            <a:xfrm>
              <a:off x="7162800" y="2743200"/>
              <a:ext cx="152400" cy="152400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E1C0437-0EF0-B449-81A9-54CF5D09D3EF}"/>
                </a:ext>
              </a:extLst>
            </p:cNvPr>
            <p:cNvSpPr txBox="1"/>
            <p:nvPr/>
          </p:nvSpPr>
          <p:spPr>
            <a:xfrm>
              <a:off x="7082528" y="2421222"/>
              <a:ext cx="1422284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00B050"/>
                  </a:solidFill>
                </a:rPr>
                <a:t>P</a:t>
              </a:r>
              <a:r>
                <a:rPr lang="en-US" sz="1400" baseline="30000" dirty="0">
                  <a:solidFill>
                    <a:srgbClr val="00B050"/>
                  </a:solidFill>
                </a:rPr>
                <a:t>B</a:t>
              </a:r>
              <a:endParaRPr lang="en-US" sz="1400" dirty="0">
                <a:solidFill>
                  <a:srgbClr val="00B050"/>
                </a:solidFill>
              </a:endParaRP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5DB3A5C5-6D5A-124C-94E1-BFE394E69ED6}"/>
                </a:ext>
              </a:extLst>
            </p:cNvPr>
            <p:cNvSpPr/>
            <p:nvPr/>
          </p:nvSpPr>
          <p:spPr>
            <a:xfrm>
              <a:off x="8077200" y="43434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923D213-1B39-4742-BBDB-FA244AAA00AC}"/>
                </a:ext>
              </a:extLst>
            </p:cNvPr>
            <p:cNvSpPr txBox="1"/>
            <p:nvPr/>
          </p:nvSpPr>
          <p:spPr>
            <a:xfrm>
              <a:off x="6965175" y="4490909"/>
              <a:ext cx="1717446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B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D5216EB-DBC5-1B43-9ADB-3FA7E227CEC4}"/>
                </a:ext>
              </a:extLst>
            </p:cNvPr>
            <p:cNvSpPr/>
            <p:nvPr/>
          </p:nvSpPr>
          <p:spPr>
            <a:xfrm>
              <a:off x="2590800" y="4876800"/>
              <a:ext cx="152400" cy="1524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4445FAC-4F0D-5E4F-8031-507E529EDD3F}"/>
                </a:ext>
              </a:extLst>
            </p:cNvPr>
            <p:cNvSpPr txBox="1"/>
            <p:nvPr/>
          </p:nvSpPr>
          <p:spPr>
            <a:xfrm>
              <a:off x="1380721" y="4929232"/>
              <a:ext cx="1850273" cy="616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C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r>
                <a:rPr lang="en-US" sz="1400" dirty="0">
                  <a:solidFill>
                    <a:srgbClr val="FF0000"/>
                  </a:solidFill>
                </a:rPr>
                <a:t>=P</a:t>
              </a:r>
              <a:r>
                <a:rPr lang="en-US" sz="1400" baseline="30000" dirty="0">
                  <a:solidFill>
                    <a:srgbClr val="FF0000"/>
                  </a:solidFill>
                </a:rPr>
                <a:t>A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CA893FF-F564-8847-9203-553525F4EB17}"/>
                </a:ext>
              </a:extLst>
            </p:cNvPr>
            <p:cNvCxnSpPr>
              <a:cxnSpLocks/>
            </p:cNvCxnSpPr>
            <p:nvPr/>
          </p:nvCxnSpPr>
          <p:spPr>
            <a:xfrm>
              <a:off x="2766951" y="4785756"/>
              <a:ext cx="1424049" cy="77684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F63B3F5E-07A6-BC46-A631-57E9A9EC793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86452" y="2707575"/>
              <a:ext cx="888671" cy="1565564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199831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Gains from Trade</a:t>
            </a:r>
            <a:br>
              <a:rPr lang="en-US" sz="9600" dirty="0"/>
            </a:br>
            <a:r>
              <a:rPr lang="en-US" sz="6000" dirty="0"/>
              <a:t>Other Sources of Gain from Trade</a:t>
            </a:r>
          </a:p>
        </p:txBody>
      </p:sp>
    </p:spTree>
    <p:extLst>
      <p:ext uri="{BB962C8B-B14F-4D97-AF65-F5344CB8AC3E}">
        <p14:creationId xmlns:p14="http://schemas.microsoft.com/office/powerpoint/2010/main" val="34397781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sources of Gain from Trade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Productivity </a:t>
            </a:r>
            <a:r>
              <a:rPr lang="en-US" b="0" dirty="0"/>
              <a:t>(most productive firms expand and export)</a:t>
            </a:r>
          </a:p>
          <a:p>
            <a:r>
              <a:rPr lang="en-US" dirty="0"/>
              <a:t>Returns to scale </a:t>
            </a:r>
            <a:r>
              <a:rPr lang="en-US" b="0" dirty="0"/>
              <a:t>(small countries can support larger firms)</a:t>
            </a:r>
          </a:p>
          <a:p>
            <a:r>
              <a:rPr lang="en-US" dirty="0"/>
              <a:t>Competition </a:t>
            </a:r>
            <a:r>
              <a:rPr lang="en-US" b="0" dirty="0"/>
              <a:t>(monopolies in small countries lose market power)</a:t>
            </a:r>
          </a:p>
          <a:p>
            <a:r>
              <a:rPr lang="en-US" dirty="0"/>
              <a:t>Variety </a:t>
            </a:r>
            <a:r>
              <a:rPr lang="en-US" b="0" dirty="0"/>
              <a:t>(buyers, both consumers and firms, can access more choices)</a:t>
            </a:r>
          </a:p>
          <a:p>
            <a:r>
              <a:rPr lang="en-US" dirty="0"/>
              <a:t>Supply chains </a:t>
            </a:r>
            <a:r>
              <a:rPr lang="en-US" b="0" dirty="0"/>
              <a:t>(firms can source parts from cheapest or best sources)</a:t>
            </a:r>
          </a:p>
          <a:p>
            <a:pPr lvl="1"/>
            <a:r>
              <a:rPr lang="en-US" dirty="0"/>
              <a:t>(That’s really just the above, but within industries and firms.)</a:t>
            </a:r>
            <a:endParaRPr lang="en-US" b="0" dirty="0"/>
          </a:p>
          <a:p>
            <a:r>
              <a:rPr lang="en-US" dirty="0"/>
              <a:t>Technology </a:t>
            </a:r>
            <a:r>
              <a:rPr lang="en-US" b="0" dirty="0"/>
              <a:t>(producers get access foreign technologies)</a:t>
            </a:r>
          </a:p>
        </p:txBody>
      </p:sp>
    </p:spTree>
    <p:extLst>
      <p:ext uri="{BB962C8B-B14F-4D97-AF65-F5344CB8AC3E}">
        <p14:creationId xmlns:p14="http://schemas.microsoft.com/office/powerpoint/2010/main" val="427674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Costs of Trade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41945083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Economic:  </a:t>
            </a:r>
          </a:p>
          <a:p>
            <a:pPr lvl="1"/>
            <a:r>
              <a:rPr lang="en-US" dirty="0"/>
              <a:t>When trade expands (or contracts)</a:t>
            </a:r>
          </a:p>
          <a:p>
            <a:pPr lvl="2"/>
            <a:r>
              <a:rPr lang="en-US" dirty="0"/>
              <a:t>Some firms lose market share or shut down</a:t>
            </a:r>
          </a:p>
          <a:p>
            <a:pPr lvl="2"/>
            <a:r>
              <a:rPr lang="en-US" dirty="0"/>
              <a:t>Other firms supplying inputs to those firms shrink or shut down</a:t>
            </a:r>
          </a:p>
          <a:p>
            <a:pPr lvl="2"/>
            <a:r>
              <a:rPr lang="en-US" dirty="0"/>
              <a:t>Workers in </a:t>
            </a:r>
            <a:r>
              <a:rPr lang="en-US" u="sng" dirty="0"/>
              <a:t>both</a:t>
            </a:r>
            <a:r>
              <a:rPr lang="en-US" dirty="0"/>
              <a:t> lose jobs</a:t>
            </a:r>
          </a:p>
          <a:p>
            <a:pPr lvl="2"/>
            <a:r>
              <a:rPr lang="en-US" u="sng" dirty="0"/>
              <a:t>And</a:t>
            </a:r>
            <a:r>
              <a:rPr lang="en-US" dirty="0"/>
              <a:t> their </a:t>
            </a:r>
            <a:r>
              <a:rPr lang="en-US" b="1" dirty="0"/>
              <a:t>communities</a:t>
            </a:r>
            <a:r>
              <a:rPr lang="en-US" dirty="0"/>
              <a:t> lose customers</a:t>
            </a:r>
          </a:p>
          <a:p>
            <a:pPr lvl="1"/>
            <a:r>
              <a:rPr lang="en-US" dirty="0"/>
              <a:t>Macroeconomic cost:  Vulnerability to foreign recession/inflation</a:t>
            </a:r>
          </a:p>
          <a:p>
            <a:pPr lvl="1"/>
            <a:r>
              <a:rPr lang="en-US" dirty="0"/>
              <a:t>Dependence on other countries’ willingness to trade</a:t>
            </a:r>
          </a:p>
          <a:p>
            <a:pPr lvl="1"/>
            <a:r>
              <a:rPr lang="en-US" dirty="0"/>
              <a:t>Vulnerability to trade disruption</a:t>
            </a:r>
          </a:p>
          <a:p>
            <a:pPr lvl="2"/>
            <a:r>
              <a:rPr lang="en-US" dirty="0"/>
              <a:t>Crisis induced (earthquake, flood, disease, war)</a:t>
            </a:r>
          </a:p>
          <a:p>
            <a:pPr lvl="2"/>
            <a:r>
              <a:rPr lang="en-US" dirty="0"/>
              <a:t>Policy induced (sanctions, tariffs, export bans)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991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7AF01-9403-8B45-9B3D-54F69C904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13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Sub</a:t>
            </a:r>
            <a:r>
              <a:rPr lang="en-US" dirty="0"/>
              <a:t>mitting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46BCC2-1252-644F-A5FE-9BA98B69FA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submit questions in the chat.</a:t>
            </a:r>
          </a:p>
          <a:p>
            <a:pPr lvl="1"/>
            <a:r>
              <a:rPr lang="en-US" dirty="0"/>
              <a:t>I will try to handle them as they come up, but may take them in a bunch as time permits.</a:t>
            </a:r>
          </a:p>
          <a:p>
            <a:r>
              <a:rPr lang="en-US" dirty="0"/>
              <a:t>We will do a verbal Q&amp;A once the material has been presented.</a:t>
            </a:r>
          </a:p>
          <a:p>
            <a:pPr lvl="1"/>
            <a:r>
              <a:rPr lang="en-US" dirty="0"/>
              <a:t>And the questions in the chat have been addressed.</a:t>
            </a:r>
          </a:p>
          <a:p>
            <a:r>
              <a:rPr lang="en-US" dirty="0"/>
              <a:t>Slides will be available from the NEED website by tomorrow.</a:t>
            </a:r>
          </a:p>
          <a:p>
            <a:pPr marL="0" indent="0">
              <a:buNone/>
            </a:pPr>
            <a:r>
              <a:rPr lang="en-US"/>
              <a:t>	(</a:t>
            </a:r>
            <a:r>
              <a:rPr lang="en-US" dirty="0"/>
              <a:t>https://</a:t>
            </a:r>
            <a:r>
              <a:rPr lang="en-US" dirty="0" err="1"/>
              <a:t>NEEDEcon.org</a:t>
            </a:r>
            <a:r>
              <a:rPr lang="en-US" dirty="0"/>
              <a:t>/</a:t>
            </a:r>
            <a:r>
              <a:rPr lang="en-US" dirty="0" err="1"/>
              <a:t>delivered_presentations.php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6E0C3F-F683-7649-B9E6-AA5563106E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379263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Bu</a:t>
            </a:r>
            <a:r>
              <a:rPr lang="en-US" dirty="0"/>
              <a:t>t there are Costs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Non-economic</a:t>
            </a:r>
          </a:p>
          <a:p>
            <a:pPr lvl="1"/>
            <a:r>
              <a:rPr lang="en-US" dirty="0"/>
              <a:t>Loss of cultural differences</a:t>
            </a:r>
          </a:p>
          <a:p>
            <a:pPr lvl="1"/>
            <a:r>
              <a:rPr lang="en-US" dirty="0"/>
              <a:t>Spread of invasive species and plant disease</a:t>
            </a:r>
          </a:p>
          <a:p>
            <a:pPr lvl="1"/>
            <a:r>
              <a:rPr lang="en-US" dirty="0"/>
              <a:t>Spread of human disease</a:t>
            </a:r>
          </a:p>
          <a:p>
            <a:pPr lvl="2"/>
            <a:r>
              <a:rPr lang="en-US" dirty="0"/>
              <a:t>Covid-19 came from China </a:t>
            </a:r>
          </a:p>
          <a:p>
            <a:pPr lvl="2"/>
            <a:r>
              <a:rPr lang="en-US" dirty="0"/>
              <a:t>Black Death came from China and Far East along Silk Road trade route</a:t>
            </a:r>
          </a:p>
          <a:p>
            <a:pPr lvl="3"/>
            <a:r>
              <a:rPr lang="en-US" sz="2000" dirty="0"/>
              <a:t>Killed 50 million in Europe 1346-1352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80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65AFCE-06F4-1E44-9512-172BA7D05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294D5A6-6DF4-E344-804B-7A5734C22A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381000">
            <a:solidFill>
              <a:srgbClr val="0C4C88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F182223-BFC1-854D-B332-B17F43E945F0}"/>
              </a:ext>
            </a:extLst>
          </p:cNvPr>
          <p:cNvSpPr txBox="1">
            <a:spLocks/>
          </p:cNvSpPr>
          <p:nvPr/>
        </p:nvSpPr>
        <p:spPr>
          <a:xfrm>
            <a:off x="89916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0C4C88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 Pa</a:t>
            </a:r>
            <a:r>
              <a:rPr lang="en-US" dirty="0"/>
              <a:t>use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9AA88E7-3B0E-E746-9001-A026167C7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984867"/>
            <a:ext cx="8310271" cy="4638693"/>
          </a:xfrm>
        </p:spPr>
        <p:txBody>
          <a:bodyPr>
            <a:normAutofit/>
          </a:bodyPr>
          <a:lstStyle/>
          <a:p>
            <a:r>
              <a:rPr lang="en-US" sz="5400" dirty="0"/>
              <a:t>Pause for</a:t>
            </a:r>
            <a:endParaRPr lang="en-US" sz="4800" dirty="0"/>
          </a:p>
          <a:p>
            <a:pPr lvl="1"/>
            <a:r>
              <a:rPr lang="en-US" sz="4800" dirty="0"/>
              <a:t>Questions</a:t>
            </a:r>
          </a:p>
          <a:p>
            <a:pPr lvl="1"/>
            <a:r>
              <a:rPr lang="en-US" sz="4800" dirty="0"/>
              <a:t>5-Minute Break</a:t>
            </a:r>
          </a:p>
          <a:p>
            <a:r>
              <a:rPr lang="en-US" sz="5200" dirty="0"/>
              <a:t>Next:  Trade Policies</a:t>
            </a:r>
          </a:p>
        </p:txBody>
      </p:sp>
    </p:spTree>
    <p:extLst>
      <p:ext uri="{BB962C8B-B14F-4D97-AF65-F5344CB8AC3E}">
        <p14:creationId xmlns:p14="http://schemas.microsoft.com/office/powerpoint/2010/main" val="369214543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Tr</a:t>
            </a:r>
            <a:r>
              <a:rPr lang="en-US" dirty="0"/>
              <a:t>ade Policies that Affect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Policies that </a:t>
            </a:r>
            <a:r>
              <a:rPr lang="en-US" sz="3600" u="sng" dirty="0"/>
              <a:t>En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Tariff Reductions</a:t>
            </a:r>
          </a:p>
          <a:p>
            <a:pPr lvl="1"/>
            <a:r>
              <a:rPr lang="en-US" sz="3200" dirty="0"/>
              <a:t>Trade Agreements</a:t>
            </a:r>
          </a:p>
          <a:p>
            <a:pPr lvl="1"/>
            <a:r>
              <a:rPr lang="en-US" sz="3200" dirty="0"/>
              <a:t>Other</a:t>
            </a:r>
          </a:p>
          <a:p>
            <a:r>
              <a:rPr lang="en-US" sz="3600" dirty="0"/>
              <a:t>Policies that </a:t>
            </a:r>
            <a:r>
              <a:rPr lang="en-US" sz="3600" u="sng" dirty="0"/>
              <a:t>Dis</a:t>
            </a:r>
            <a:r>
              <a:rPr lang="en-US" sz="3600" dirty="0"/>
              <a:t>courage It</a:t>
            </a:r>
          </a:p>
          <a:p>
            <a:pPr lvl="1"/>
            <a:r>
              <a:rPr lang="en-US" sz="3200" dirty="0"/>
              <a:t>Trump’s Tariffs</a:t>
            </a:r>
          </a:p>
          <a:p>
            <a:pPr lvl="1"/>
            <a:r>
              <a:rPr lang="en-US" sz="3200" dirty="0"/>
              <a:t>Trade War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En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48499185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Tariff Reductions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9637558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F6DEB8-0F72-0E4D-AC7D-29B71365B7F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1800" y="609600"/>
            <a:ext cx="5715000" cy="5535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304800" y="6248400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Economist</a:t>
            </a:r>
          </a:p>
        </p:txBody>
      </p:sp>
    </p:spTree>
    <p:extLst>
      <p:ext uri="{BB962C8B-B14F-4D97-AF65-F5344CB8AC3E}">
        <p14:creationId xmlns:p14="http://schemas.microsoft.com/office/powerpoint/2010/main" val="350044538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66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254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C05A6-EC8A-4B42-8C5D-88386F7DBC88}"/>
              </a:ext>
            </a:extLst>
          </p:cNvPr>
          <p:cNvSpPr txBox="1"/>
          <p:nvPr/>
        </p:nvSpPr>
        <p:spPr>
          <a:xfrm>
            <a:off x="304800" y="6248400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Wikimedia Commons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1BA4E1-418D-51FF-2133-7D8BB250F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9265" y="1087658"/>
            <a:ext cx="8565891" cy="51607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0F57BC-E5BA-7A2C-6AB1-7EC558D89C13}"/>
              </a:ext>
            </a:extLst>
          </p:cNvPr>
          <p:cNvSpPr txBox="1"/>
          <p:nvPr/>
        </p:nvSpPr>
        <p:spPr>
          <a:xfrm>
            <a:off x="2743200" y="533400"/>
            <a:ext cx="6553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>
                <a:solidFill>
                  <a:srgbClr val="000000"/>
                </a:solidFill>
                <a:effectLst/>
                <a:latin typeface="Linux Libertine"/>
              </a:rPr>
              <a:t>Average tariff rates (France, UK, US)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56892315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67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1E7D87-6AE6-A94B-9029-ED1C2D9ACA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9300" y="730250"/>
            <a:ext cx="8153400" cy="5397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C03F0-AF96-5243-BA8E-C463ECBC4B89}"/>
              </a:ext>
            </a:extLst>
          </p:cNvPr>
          <p:cNvSpPr txBox="1"/>
          <p:nvPr/>
        </p:nvSpPr>
        <p:spPr>
          <a:xfrm>
            <a:off x="381000" y="6248400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Quartz 2018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C51CEDEF-D064-4544-BC6A-2E71AF8041E5}"/>
              </a:ext>
            </a:extLst>
          </p:cNvPr>
          <p:cNvSpPr/>
          <p:nvPr/>
        </p:nvSpPr>
        <p:spPr>
          <a:xfrm>
            <a:off x="6713951" y="3429000"/>
            <a:ext cx="3623849" cy="1638300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701FC2-6712-E44D-8162-49E64DB6803C}"/>
              </a:ext>
            </a:extLst>
          </p:cNvPr>
          <p:cNvSpPr txBox="1"/>
          <p:nvPr/>
        </p:nvSpPr>
        <p:spPr>
          <a:xfrm>
            <a:off x="8102600" y="1587848"/>
            <a:ext cx="2946400" cy="1200329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Reduction in tariffs under GATT/WTO MFN.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US, EU, &amp; G7 revoked MFN for Russia April 2022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98F341B-029B-834B-8BD4-63042CD2D230}"/>
              </a:ext>
            </a:extLst>
          </p:cNvPr>
          <p:cNvCxnSpPr/>
          <p:nvPr/>
        </p:nvCxnSpPr>
        <p:spPr>
          <a:xfrm>
            <a:off x="8102600" y="2788177"/>
            <a:ext cx="190500" cy="653871"/>
          </a:xfrm>
          <a:prstGeom prst="line">
            <a:avLst/>
          </a:prstGeom>
          <a:ln w="571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9AF6D7-9923-3F9C-147D-6F8F9F586B0A}"/>
              </a:ext>
            </a:extLst>
          </p:cNvPr>
          <p:cNvCxnSpPr>
            <a:cxnSpLocks/>
          </p:cNvCxnSpPr>
          <p:nvPr/>
        </p:nvCxnSpPr>
        <p:spPr>
          <a:xfrm flipH="1" flipV="1">
            <a:off x="7284203" y="3812972"/>
            <a:ext cx="1988548" cy="697035"/>
          </a:xfrm>
          <a:prstGeom prst="line">
            <a:avLst/>
          </a:prstGeom>
          <a:ln w="57150">
            <a:solidFill>
              <a:srgbClr val="00B050"/>
            </a:solidFill>
            <a:headEnd type="none" w="lg" len="med"/>
            <a:tailEnd type="triangle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9BF77B7-19BB-A78C-BAD6-CF18C2C8F0F9}"/>
              </a:ext>
            </a:extLst>
          </p:cNvPr>
          <p:cNvCxnSpPr>
            <a:cxnSpLocks/>
          </p:cNvCxnSpPr>
          <p:nvPr/>
        </p:nvCxnSpPr>
        <p:spPr>
          <a:xfrm flipV="1">
            <a:off x="7165110" y="1447800"/>
            <a:ext cx="0" cy="35814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DCFC3147-802B-B9FA-3168-470F062E19DF}"/>
              </a:ext>
            </a:extLst>
          </p:cNvPr>
          <p:cNvSpPr txBox="1"/>
          <p:nvPr/>
        </p:nvSpPr>
        <p:spPr>
          <a:xfrm>
            <a:off x="6477000" y="4953000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Smoot-Hawley Tariff of 1930</a:t>
            </a:r>
          </a:p>
        </p:txBody>
      </p:sp>
    </p:spTree>
    <p:extLst>
      <p:ext uri="{BB962C8B-B14F-4D97-AF65-F5344CB8AC3E}">
        <p14:creationId xmlns:p14="http://schemas.microsoft.com/office/powerpoint/2010/main" val="3110502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Trade Agreements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05821382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9DCB9CD-67D7-65CF-CDD2-444C9182B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5326" y="304800"/>
            <a:ext cx="9441348" cy="62483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8D242DB-B1A3-494E-B791-75A1D495546B}"/>
              </a:ext>
            </a:extLst>
          </p:cNvPr>
          <p:cNvSpPr txBox="1"/>
          <p:nvPr/>
        </p:nvSpPr>
        <p:spPr>
          <a:xfrm>
            <a:off x="152400" y="6096000"/>
            <a:ext cx="1166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WTO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79D796-D115-80C7-2134-790DFA5CD44F}"/>
              </a:ext>
            </a:extLst>
          </p:cNvPr>
          <p:cNvSpPr txBox="1"/>
          <p:nvPr/>
        </p:nvSpPr>
        <p:spPr>
          <a:xfrm>
            <a:off x="4443783" y="1397675"/>
            <a:ext cx="2583318" cy="923330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Surge in 2021 was mostly UK doing FTAs with former EU partners.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D2DB15-3B85-3C0D-DADB-6E2155D66BA7}"/>
              </a:ext>
            </a:extLst>
          </p:cNvPr>
          <p:cNvCxnSpPr>
            <a:cxnSpLocks/>
          </p:cNvCxnSpPr>
          <p:nvPr/>
        </p:nvCxnSpPr>
        <p:spPr>
          <a:xfrm>
            <a:off x="7027101" y="1397675"/>
            <a:ext cx="2650299" cy="111692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5717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8157" y="647700"/>
            <a:ext cx="10223500" cy="1754326"/>
          </a:xfrm>
        </p:spPr>
        <p:txBody>
          <a:bodyPr/>
          <a:lstStyle/>
          <a:p>
            <a:pPr algn="ctr"/>
            <a:r>
              <a:rPr lang="en-US" sz="3600" dirty="0"/>
              <a:t>Trade and Globalization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5681" y="3224176"/>
            <a:ext cx="8940800" cy="1040285"/>
          </a:xfrm>
        </p:spPr>
        <p:txBody>
          <a:bodyPr/>
          <a:lstStyle/>
          <a:p>
            <a:pPr algn="ctr"/>
            <a:r>
              <a:rPr lang="en-US" sz="2800" dirty="0"/>
              <a:t>Alan V. Deardorff</a:t>
            </a:r>
          </a:p>
          <a:p>
            <a:pPr algn="ctr"/>
            <a:r>
              <a:rPr lang="en-US" sz="2800" dirty="0"/>
              <a:t>University of Michigan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E06AD7B-5060-9E40-8F85-26D4556A0282}"/>
              </a:ext>
            </a:extLst>
          </p:cNvPr>
          <p:cNvSpPr txBox="1">
            <a:spLocks/>
          </p:cNvSpPr>
          <p:nvPr/>
        </p:nvSpPr>
        <p:spPr bwMode="auto">
          <a:xfrm>
            <a:off x="1242998" y="4689416"/>
            <a:ext cx="9543239" cy="9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0" indent="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3200" b="0" i="1" kern="1200">
                <a:solidFill>
                  <a:srgbClr val="002F52"/>
                </a:solidFill>
                <a:latin typeface="Palatino Linotype"/>
                <a:ea typeface="ＭＳ Ｐゴシック" charset="-128"/>
                <a:cs typeface="Palatino Linotype"/>
              </a:defRPr>
            </a:lvl1pPr>
            <a:lvl2pPr marL="4572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2pPr>
            <a:lvl3pPr marL="9144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3pPr>
            <a:lvl4pPr marL="13716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4pPr>
            <a:lvl5pPr marL="1828800" indent="0" algn="ctr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Palatino Linotype"/>
                <a:ea typeface="ＭＳ Ｐゴシック" charset="-128"/>
                <a:cs typeface="Palatino Linotype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i="0" dirty="0"/>
              <a:t>Presentation to University </a:t>
            </a:r>
            <a:r>
              <a:rPr lang="en-US" sz="2400" i="0"/>
              <a:t>of Arizona</a:t>
            </a:r>
            <a:endParaRPr lang="en-US" sz="2400" i="0" dirty="0"/>
          </a:p>
          <a:p>
            <a:pPr algn="ctr"/>
            <a:r>
              <a:rPr lang="en-US" sz="2400" i="0" dirty="0"/>
              <a:t>June 6, 2023</a:t>
            </a:r>
          </a:p>
        </p:txBody>
      </p:sp>
      <p:sp>
        <p:nvSpPr>
          <p:cNvPr id="5" name="Folded Corner 4">
            <a:hlinkClick r:id="rId3" action="ppaction://hlinksldjump"/>
            <a:extLst>
              <a:ext uri="{FF2B5EF4-FFF2-40B4-BE49-F238E27FC236}">
                <a16:creationId xmlns:a16="http://schemas.microsoft.com/office/drawing/2014/main" id="{A031042D-F7CE-9589-FDD6-F5048F633603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CADF9D-69A2-81F6-D77B-D09BA15D00E5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Russia Sanctions</a:t>
            </a:r>
          </a:p>
        </p:txBody>
      </p:sp>
    </p:spTree>
    <p:extLst>
      <p:ext uri="{BB962C8B-B14F-4D97-AF65-F5344CB8AC3E}">
        <p14:creationId xmlns:p14="http://schemas.microsoft.com/office/powerpoint/2010/main" val="906146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CF21D0-3246-A54F-B860-7B647F4C26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0" y="685800"/>
            <a:ext cx="4741975" cy="549309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903D8B2-5FE0-1546-A64D-3CDBAADDB4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90672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European Union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C8E266-FEE2-124D-81A8-B6403E71E3F5}"/>
              </a:ext>
            </a:extLst>
          </p:cNvPr>
          <p:cNvSpPr txBox="1"/>
          <p:nvPr/>
        </p:nvSpPr>
        <p:spPr>
          <a:xfrm>
            <a:off x="128788" y="6488668"/>
            <a:ext cx="3734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Europa.eu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4598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4" descr="mage result for nafta map">
            <a:extLst>
              <a:ext uri="{FF2B5EF4-FFF2-40B4-BE49-F238E27FC236}">
                <a16:creationId xmlns:a16="http://schemas.microsoft.com/office/drawing/2014/main" id="{3093DE3F-9DE4-7643-9C33-94CA656DA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4263" y="944558"/>
            <a:ext cx="5636525" cy="5191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4A2058A4-9AAC-5C4C-8951-D2BA283F0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2775045" cy="147634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NAFTA (now USMCA)</a:t>
            </a:r>
          </a:p>
        </p:txBody>
      </p:sp>
    </p:spTree>
    <p:extLst>
      <p:ext uri="{BB962C8B-B14F-4D97-AF65-F5344CB8AC3E}">
        <p14:creationId xmlns:p14="http://schemas.microsoft.com/office/powerpoint/2010/main" val="415699200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22F57CB-0983-D543-9875-B2362D6A1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0794" y="2347416"/>
            <a:ext cx="3143534" cy="1476341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MERCOSUR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CFFF29-CCEE-3443-A23B-A736A2FEF3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2425" y="996287"/>
            <a:ext cx="3675384" cy="47835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5D7712-FDF4-574D-ABF4-6A58D2C707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7635" y="541798"/>
            <a:ext cx="4003346" cy="568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26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A0E44C-4363-8732-2482-E0E45436BD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7600" y="711200"/>
            <a:ext cx="7416800" cy="54356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C9B9A2C1-B1DC-A5A5-CC86-DDECA7AF7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032" y="1408303"/>
            <a:ext cx="3143534" cy="25952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 err="1"/>
              <a:t>AfCFTA</a:t>
            </a:r>
            <a:br>
              <a:rPr lang="en-US" sz="4800" dirty="0"/>
            </a:br>
            <a:r>
              <a:rPr lang="en-US" sz="4800" dirty="0"/>
              <a:t>Largest FTA, with 55 countries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D06591-34BD-700B-7F44-E3745068B653}"/>
              </a:ext>
            </a:extLst>
          </p:cNvPr>
          <p:cNvSpPr txBox="1"/>
          <p:nvPr/>
        </p:nvSpPr>
        <p:spPr>
          <a:xfrm>
            <a:off x="1102497" y="4253125"/>
            <a:ext cx="1285103" cy="92333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44 ratified as of Oct 19, 2022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4D743CC-DD67-A045-C0D1-7A8B07A95C06}"/>
              </a:ext>
            </a:extLst>
          </p:cNvPr>
          <p:cNvCxnSpPr/>
          <p:nvPr/>
        </p:nvCxnSpPr>
        <p:spPr>
          <a:xfrm flipV="1">
            <a:off x="2387600" y="4003590"/>
            <a:ext cx="380314" cy="222421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9172128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74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810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107816-DC96-1B4E-940A-6D66E3F30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1400" y="609600"/>
            <a:ext cx="7631838" cy="5584533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7E8E5F0-B604-A74B-95FC-8100C7B0BB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87607"/>
            <a:ext cx="314353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CPTPP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Trans-Pacific Partnership</a:t>
            </a:r>
            <a:br>
              <a:rPr lang="en-US" sz="4800" dirty="0"/>
            </a:br>
            <a:r>
              <a:rPr lang="en-US" sz="4800" dirty="0"/>
              <a:t>minus US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04355F8-7068-6895-49EE-9D3A78AD8519}"/>
              </a:ext>
            </a:extLst>
          </p:cNvPr>
          <p:cNvSpPr txBox="1"/>
          <p:nvPr/>
        </p:nvSpPr>
        <p:spPr>
          <a:xfrm>
            <a:off x="7239000" y="4343400"/>
            <a:ext cx="1676400" cy="2031325"/>
          </a:xfrm>
          <a:prstGeom prst="rect">
            <a:avLst/>
          </a:prstGeom>
          <a:noFill/>
          <a:ln w="381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Applied to join: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China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Costa 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Ecuador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Taiwan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Uruguay</a:t>
            </a:r>
          </a:p>
        </p:txBody>
      </p:sp>
    </p:spTree>
    <p:extLst>
      <p:ext uri="{BB962C8B-B14F-4D97-AF65-F5344CB8AC3E}">
        <p14:creationId xmlns:p14="http://schemas.microsoft.com/office/powerpoint/2010/main" val="75939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8B1140C-533E-034F-AD50-27D1CC43F8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741" y="1446664"/>
            <a:ext cx="3875964" cy="375313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dirty="0"/>
              <a:t>RCEP</a:t>
            </a:r>
            <a:br>
              <a:rPr lang="en-US" sz="4800" dirty="0"/>
            </a:br>
            <a:r>
              <a:rPr lang="en-US" sz="4800" dirty="0"/>
              <a:t>=</a:t>
            </a:r>
            <a:br>
              <a:rPr lang="en-US" sz="4800" dirty="0"/>
            </a:br>
            <a:r>
              <a:rPr lang="en-US" sz="4800" dirty="0"/>
              <a:t>Regional Comprehensive Economic Partnership</a:t>
            </a:r>
            <a:br>
              <a:rPr lang="en-US" sz="4800" dirty="0"/>
            </a:br>
            <a:endParaRPr lang="en-US" sz="48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3A02EF-7F30-6545-AB65-458E3DEE43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723378"/>
            <a:ext cx="4662146" cy="541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17926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F7811-B677-D64A-8C5B-70EC64382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Ot</a:t>
            </a:r>
            <a:r>
              <a:rPr lang="en-US" dirty="0"/>
              <a:t>her Policies to </a:t>
            </a:r>
            <a:r>
              <a:rPr lang="en-US" u="sng" dirty="0"/>
              <a:t>En</a:t>
            </a:r>
            <a:r>
              <a:rPr lang="en-US" dirty="0"/>
              <a:t>courage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759960-A9E3-8C47-B38E-51B8BC4A8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IMF/World Bank</a:t>
            </a:r>
          </a:p>
          <a:p>
            <a:pPr lvl="1"/>
            <a:r>
              <a:rPr lang="en-US" dirty="0"/>
              <a:t>Policy advice to open markets (the ”Washington Consensus”)</a:t>
            </a:r>
          </a:p>
          <a:p>
            <a:pPr lvl="1"/>
            <a:r>
              <a:rPr lang="en-US" dirty="0"/>
              <a:t>Loans to countries conditional on</a:t>
            </a:r>
          </a:p>
          <a:p>
            <a:pPr lvl="2"/>
            <a:r>
              <a:rPr lang="en-US" dirty="0"/>
              <a:t>Reducing trade barriers</a:t>
            </a:r>
          </a:p>
          <a:p>
            <a:pPr lvl="2"/>
            <a:r>
              <a:rPr lang="en-US" dirty="0"/>
              <a:t>Permitting capital flows</a:t>
            </a:r>
          </a:p>
          <a:p>
            <a:r>
              <a:rPr lang="en-US" dirty="0"/>
              <a:t>GATT/WTO (World Trade Organization) [More on this later, if time]</a:t>
            </a:r>
          </a:p>
          <a:p>
            <a:pPr lvl="1"/>
            <a:r>
              <a:rPr lang="en-US" dirty="0"/>
              <a:t>Negotiate reciprocal trade liberalization</a:t>
            </a:r>
          </a:p>
          <a:p>
            <a:pPr lvl="1"/>
            <a:r>
              <a:rPr lang="en-US" dirty="0"/>
              <a:t>Settlement of trade disputes (usually about interfering with trade)</a:t>
            </a:r>
          </a:p>
          <a:p>
            <a:r>
              <a:rPr lang="en-US" dirty="0"/>
              <a:t>Bilateral Investment Treaties</a:t>
            </a:r>
          </a:p>
          <a:p>
            <a:pPr lvl="1"/>
            <a:r>
              <a:rPr lang="en-US" dirty="0"/>
              <a:t>Better treatment of multinational corporations</a:t>
            </a:r>
          </a:p>
          <a:p>
            <a:pPr lvl="2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507391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Policies that </a:t>
            </a:r>
            <a:r>
              <a:rPr lang="en-US" sz="9600" u="sng" dirty="0"/>
              <a:t>Dis</a:t>
            </a:r>
            <a:r>
              <a:rPr lang="en-US" sz="9600" dirty="0"/>
              <a:t>courage Globalization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35012868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Trump’s Tariffs and Trade War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360185637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79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DE5F67-51FC-1740-8F1C-F91D41BEDB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609600"/>
            <a:ext cx="7249071" cy="557248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5E08727-E05B-7142-AF8A-E4C524DAE8CF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Flaaen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892640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31CDC-44AB-6048-9284-B104AD4AF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DA71FF7-B8C5-2444-9ED3-4E83B09BB2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61" y="0"/>
            <a:ext cx="1215427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7C36AE7-DF73-8B4E-A0F4-799CECA72727}"/>
              </a:ext>
            </a:extLst>
          </p:cNvPr>
          <p:cNvSpPr txBox="1"/>
          <p:nvPr/>
        </p:nvSpPr>
        <p:spPr>
          <a:xfrm>
            <a:off x="393054" y="6334780"/>
            <a:ext cx="2591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March 10, 2022</a:t>
            </a:r>
          </a:p>
        </p:txBody>
      </p:sp>
    </p:spTree>
    <p:extLst>
      <p:ext uri="{BB962C8B-B14F-4D97-AF65-F5344CB8AC3E}">
        <p14:creationId xmlns:p14="http://schemas.microsoft.com/office/powerpoint/2010/main" val="27017684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80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70D7F5-16B9-9146-8500-E1C4E6D97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0" y="590525"/>
            <a:ext cx="7543800" cy="5734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0E682D-8D32-AA47-A989-79490CEEA9E4}"/>
              </a:ext>
            </a:extLst>
          </p:cNvPr>
          <p:cNvSpPr txBox="1"/>
          <p:nvPr/>
        </p:nvSpPr>
        <p:spPr>
          <a:xfrm>
            <a:off x="426396" y="5212459"/>
            <a:ext cx="11911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Flaaen</a:t>
            </a:r>
            <a:r>
              <a:rPr lang="en-US" dirty="0"/>
              <a:t> &amp; Pierce 2020</a:t>
            </a:r>
          </a:p>
        </p:txBody>
      </p:sp>
    </p:spTree>
    <p:extLst>
      <p:ext uri="{BB962C8B-B14F-4D97-AF65-F5344CB8AC3E}">
        <p14:creationId xmlns:p14="http://schemas.microsoft.com/office/powerpoint/2010/main" val="345947314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81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E38260-A3DE-7D4C-A9AA-9FF520F677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497882"/>
            <a:ext cx="7848600" cy="59197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176049" y="6045560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</a:t>
            </a:r>
            <a:r>
              <a:rPr lang="en-US" dirty="0" err="1"/>
              <a:t>CNBC.com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47455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F7186A32-AC59-2E45-B58E-1B782CD2F90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2B5C3A-8DF6-1148-AACC-59A92796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962FFE2-EA78-F946-A694-FB64751387F6}"/>
              </a:ext>
            </a:extLst>
          </p:cNvPr>
          <p:cNvSpPr/>
          <p:nvPr/>
        </p:nvSpPr>
        <p:spPr>
          <a:xfrm>
            <a:off x="0" y="30480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3E9066-FACC-5E49-B654-9EB20570C2BD}"/>
              </a:ext>
            </a:extLst>
          </p:cNvPr>
          <p:cNvSpPr txBox="1"/>
          <p:nvPr/>
        </p:nvSpPr>
        <p:spPr>
          <a:xfrm>
            <a:off x="533400" y="5672021"/>
            <a:ext cx="1447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  Zheng et al. Oct 2021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7147DF-6452-E849-AF06-AC4A6BA0AB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533400"/>
            <a:ext cx="7305936" cy="56799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61C74D-5B6C-804B-B89E-00C4889DC3E6}"/>
              </a:ext>
            </a:extLst>
          </p:cNvPr>
          <p:cNvSpPr txBox="1"/>
          <p:nvPr/>
        </p:nvSpPr>
        <p:spPr>
          <a:xfrm>
            <a:off x="381000" y="2413337"/>
            <a:ext cx="2590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US tariffs on China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Industrial</a:t>
            </a:r>
          </a:p>
          <a:p>
            <a:endParaRPr lang="en-US" sz="2000" dirty="0"/>
          </a:p>
          <a:p>
            <a:r>
              <a:rPr lang="en-US" sz="2000" dirty="0">
                <a:solidFill>
                  <a:srgbClr val="0070C0"/>
                </a:solidFill>
              </a:rPr>
              <a:t>China tariffs on US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Agriculture</a:t>
            </a:r>
          </a:p>
          <a:p>
            <a:r>
              <a:rPr lang="en-US" sz="2000" dirty="0">
                <a:solidFill>
                  <a:srgbClr val="0070C0"/>
                </a:solidFill>
              </a:rPr>
              <a:t>  Industrial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F4B9E2E-CF35-8041-8579-2A60DAB44ED8}"/>
              </a:ext>
            </a:extLst>
          </p:cNvPr>
          <p:cNvCxnSpPr/>
          <p:nvPr/>
        </p:nvCxnSpPr>
        <p:spPr>
          <a:xfrm>
            <a:off x="1752600" y="3276600"/>
            <a:ext cx="838200" cy="0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B0C01A9-E614-E64B-A935-038D92CB27EE}"/>
              </a:ext>
            </a:extLst>
          </p:cNvPr>
          <p:cNvCxnSpPr/>
          <p:nvPr/>
        </p:nvCxnSpPr>
        <p:spPr>
          <a:xfrm>
            <a:off x="1752600" y="4191000"/>
            <a:ext cx="8382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02CD23F-EEB7-9F41-AA49-A8EFDE77DA36}"/>
              </a:ext>
            </a:extLst>
          </p:cNvPr>
          <p:cNvCxnSpPr/>
          <p:nvPr/>
        </p:nvCxnSpPr>
        <p:spPr>
          <a:xfrm>
            <a:off x="1752600" y="2971800"/>
            <a:ext cx="838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2C1C051-9DED-754F-8902-D10F816BD4B3}"/>
              </a:ext>
            </a:extLst>
          </p:cNvPr>
          <p:cNvCxnSpPr/>
          <p:nvPr/>
        </p:nvCxnSpPr>
        <p:spPr>
          <a:xfrm>
            <a:off x="1752600" y="4495800"/>
            <a:ext cx="838200" cy="0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D49A5CD1-C65E-BE44-98CE-9778DA84032A}"/>
              </a:ext>
            </a:extLst>
          </p:cNvPr>
          <p:cNvSpPr/>
          <p:nvPr/>
        </p:nvSpPr>
        <p:spPr>
          <a:xfrm>
            <a:off x="8839200" y="1219200"/>
            <a:ext cx="1143000" cy="304800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0267FBD-5691-1F48-B1E4-13B5D819BFB7}"/>
              </a:ext>
            </a:extLst>
          </p:cNvPr>
          <p:cNvSpPr txBox="1"/>
          <p:nvPr/>
        </p:nvSpPr>
        <p:spPr>
          <a:xfrm>
            <a:off x="9906000" y="1143000"/>
            <a:ext cx="1447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Phase One Agreement Reductions Jan 2020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547997-B1F2-CC91-4503-FE0182CBFC8B}"/>
              </a:ext>
            </a:extLst>
          </p:cNvPr>
          <p:cNvSpPr txBox="1"/>
          <p:nvPr/>
        </p:nvSpPr>
        <p:spPr>
          <a:xfrm>
            <a:off x="7391400" y="4419600"/>
            <a:ext cx="4419600" cy="1754326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Other Features: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China to buy $200 billion more US exports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Promises: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intellectual property protection,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forced technology transfer,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50"/>
                </a:solidFill>
              </a:rPr>
              <a:t>regulatory trade barriers</a:t>
            </a:r>
          </a:p>
        </p:txBody>
      </p:sp>
    </p:spTree>
    <p:extLst>
      <p:ext uri="{BB962C8B-B14F-4D97-AF65-F5344CB8AC3E}">
        <p14:creationId xmlns:p14="http://schemas.microsoft.com/office/powerpoint/2010/main" val="1413349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6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69735-0076-014D-B112-BD207DA70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674" y="2469497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9600" dirty="0"/>
              <a:t>Effects of Tariffs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103014609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tariff is a tax on imports.  It causes</a:t>
            </a:r>
          </a:p>
          <a:p>
            <a:pPr lvl="1"/>
            <a:r>
              <a:rPr lang="en-US" dirty="0"/>
              <a:t>A rise in the price of the imported good in the importing country</a:t>
            </a:r>
          </a:p>
          <a:p>
            <a:pPr lvl="1"/>
            <a:r>
              <a:rPr lang="en-US" dirty="0"/>
              <a:t>A fall in the price of the imported good in the exporting country</a:t>
            </a:r>
          </a:p>
          <a:p>
            <a:pPr lvl="1"/>
            <a:r>
              <a:rPr lang="en-US" dirty="0"/>
              <a:t>The quantity imported to fall</a:t>
            </a:r>
          </a:p>
          <a:p>
            <a:pPr lvl="1"/>
            <a:r>
              <a:rPr lang="en-US" dirty="0"/>
              <a:t>The revenue of the tariff-levying government to rise</a:t>
            </a:r>
          </a:p>
          <a:p>
            <a:r>
              <a:rPr lang="en-US" dirty="0"/>
              <a:t>Almost always:  the </a:t>
            </a:r>
            <a:r>
              <a:rPr lang="en-US" u="sng" dirty="0"/>
              <a:t>rise</a:t>
            </a:r>
            <a:r>
              <a:rPr lang="en-US" dirty="0"/>
              <a:t> at home is much larger than the </a:t>
            </a:r>
            <a:r>
              <a:rPr lang="en-US" u="sng" dirty="0"/>
              <a:t>fall</a:t>
            </a:r>
            <a:r>
              <a:rPr lang="en-US" dirty="0"/>
              <a:t> abroad</a:t>
            </a:r>
          </a:p>
          <a:p>
            <a:pPr lvl="1"/>
            <a:r>
              <a:rPr lang="en-US" dirty="0"/>
              <a:t>That’s especially true if importing country is small</a:t>
            </a:r>
          </a:p>
          <a:p>
            <a:pPr lvl="1"/>
            <a:r>
              <a:rPr lang="en-US" dirty="0"/>
              <a:t>But it’s also true if importing country is as large as the U.S.</a:t>
            </a:r>
          </a:p>
          <a:p>
            <a:pPr lvl="1"/>
            <a:r>
              <a:rPr lang="en-US" dirty="0"/>
              <a:t>Example:  Trump’s tariffs caused US prices to rise, with hardly any perceptible fall in prices abroad.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68431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The rise in price in the importing country causes</a:t>
            </a:r>
          </a:p>
          <a:p>
            <a:pPr lvl="1"/>
            <a:r>
              <a:rPr lang="en-US" dirty="0"/>
              <a:t>A rise in price of competing goods produced there</a:t>
            </a:r>
          </a:p>
          <a:p>
            <a:pPr lvl="1"/>
            <a:r>
              <a:rPr lang="en-US" dirty="0"/>
              <a:t>Benefits to those producers</a:t>
            </a:r>
          </a:p>
          <a:p>
            <a:pPr lvl="1"/>
            <a:r>
              <a:rPr lang="en-US" dirty="0"/>
              <a:t>Harm to buyers of </a:t>
            </a:r>
            <a:r>
              <a:rPr lang="en-US" u="sng" dirty="0"/>
              <a:t>both</a:t>
            </a:r>
            <a:r>
              <a:rPr lang="en-US" dirty="0"/>
              <a:t> the import and the competing goods</a:t>
            </a:r>
          </a:p>
          <a:p>
            <a:pPr lvl="2"/>
            <a:r>
              <a:rPr lang="en-US" dirty="0"/>
              <a:t>Including producers that use the higher-priced goods as inputs</a:t>
            </a:r>
          </a:p>
          <a:p>
            <a:pPr lvl="3"/>
            <a:r>
              <a:rPr lang="en-US" sz="2200" dirty="0"/>
              <a:t>Their prices also rise, hurting </a:t>
            </a:r>
            <a:r>
              <a:rPr lang="en-US" sz="2200" u="sng" dirty="0"/>
              <a:t>their</a:t>
            </a:r>
            <a:r>
              <a:rPr lang="en-US" sz="2200" dirty="0"/>
              <a:t> buyers</a:t>
            </a:r>
          </a:p>
          <a:p>
            <a:pPr lvl="1"/>
            <a:r>
              <a:rPr lang="en-US" dirty="0"/>
              <a:t>Employment changes:</a:t>
            </a:r>
          </a:p>
          <a:p>
            <a:pPr lvl="2"/>
            <a:r>
              <a:rPr lang="en-US" dirty="0"/>
              <a:t>Increase in the protected industry</a:t>
            </a:r>
          </a:p>
          <a:p>
            <a:pPr lvl="2"/>
            <a:r>
              <a:rPr lang="en-US" dirty="0"/>
              <a:t>Decrease in industries that use the protected product as inputs	</a:t>
            </a:r>
          </a:p>
          <a:p>
            <a:pPr lvl="1"/>
            <a:r>
              <a:rPr lang="en-US" dirty="0"/>
              <a:t>Example:  Trump’s 25% tariff on steel</a:t>
            </a:r>
          </a:p>
          <a:p>
            <a:pPr lvl="2"/>
            <a:r>
              <a:rPr lang="en-US" dirty="0"/>
              <a:t>Helped US steel firms and their workers</a:t>
            </a:r>
          </a:p>
          <a:p>
            <a:pPr lvl="2"/>
            <a:r>
              <a:rPr lang="en-US" dirty="0"/>
              <a:t>Hurt US auto firms and workers </a:t>
            </a:r>
          </a:p>
          <a:p>
            <a:pPr lvl="3"/>
            <a:r>
              <a:rPr lang="en-US" sz="2000" dirty="0"/>
              <a:t>and many other industries that use steel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362594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F13D75-4325-7E18-BB86-D207D8398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86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3E4E6-4448-C98B-4138-148FE7DE9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8400" y="914400"/>
            <a:ext cx="7408190" cy="56408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81E1606-FF83-C71D-CCB4-1121EA7115CC}"/>
              </a:ext>
            </a:extLst>
          </p:cNvPr>
          <p:cNvSpPr txBox="1"/>
          <p:nvPr/>
        </p:nvSpPr>
        <p:spPr>
          <a:xfrm>
            <a:off x="8984041" y="4258849"/>
            <a:ext cx="2915686" cy="92333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Steil</a:t>
            </a:r>
            <a:r>
              <a:rPr lang="en-US" dirty="0"/>
              <a:t> &amp; Rocca,</a:t>
            </a:r>
          </a:p>
          <a:p>
            <a:r>
              <a:rPr lang="en-US" dirty="0"/>
              <a:t>Council on Foreign Relations,</a:t>
            </a:r>
          </a:p>
          <a:p>
            <a:r>
              <a:rPr lang="en-US" dirty="0"/>
              <a:t>3/8/2018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A68379-D9D0-0C11-D195-29677D4EE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87653145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42CD79-2FDC-CF5B-BDB9-E811659D8C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“Nationally, steel and aluminum tariffs resulted in at least 75,000 job losses in metal-using industries by the end of last year [2019], </a:t>
            </a:r>
          </a:p>
          <a:p>
            <a:pPr lvl="1"/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according to an analysis by Lydia Cox, a Ph.D. candidate in economics at Harvard University, and </a:t>
            </a:r>
            <a:r>
              <a:rPr lang="en-US" b="0" i="0" dirty="0" err="1">
                <a:solidFill>
                  <a:srgbClr val="313132"/>
                </a:solidFill>
                <a:effectLst/>
                <a:latin typeface="freight-book"/>
              </a:rPr>
              <a:t>Kadee</a:t>
            </a:r>
            <a:r>
              <a:rPr lang="en-US" b="0" i="0" dirty="0">
                <a:solidFill>
                  <a:srgbClr val="313132"/>
                </a:solidFill>
                <a:effectLst/>
                <a:latin typeface="freight-book"/>
              </a:rPr>
              <a:t> Russ, an economics professor at the University of California, Davis.”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33EC5E-E252-D6F6-6E98-C9E92F4E2D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87</a:t>
            </a:fld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AADC00-6AF4-469E-A914-40B8ADB55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356374164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765FC-1089-9F4E-A280-F3A5D1F7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If the tariff is on exports from only one country (</a:t>
            </a:r>
            <a:r>
              <a:rPr lang="en-US" dirty="0" err="1"/>
              <a:t>e.g</a:t>
            </a:r>
            <a:r>
              <a:rPr lang="en-US" dirty="0"/>
              <a:t>, China)</a:t>
            </a:r>
          </a:p>
          <a:p>
            <a:pPr lvl="1"/>
            <a:r>
              <a:rPr lang="en-US" dirty="0"/>
              <a:t>Buyers shift to imports from other, more costly, countries (e.g., Vietnam)</a:t>
            </a:r>
          </a:p>
          <a:p>
            <a:pPr lvl="1"/>
            <a:r>
              <a:rPr lang="en-US" dirty="0"/>
              <a:t>Sellers shift to export to other countries that pay less</a:t>
            </a:r>
          </a:p>
          <a:p>
            <a:pPr lvl="1"/>
            <a:r>
              <a:rPr lang="en-US" dirty="0"/>
              <a:t>Both lose a little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88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Eff</a:t>
            </a:r>
            <a:r>
              <a:rPr lang="en-US" dirty="0"/>
              <a:t>ects of a tariff</a:t>
            </a:r>
          </a:p>
        </p:txBody>
      </p:sp>
    </p:spTree>
    <p:extLst>
      <p:ext uri="{BB962C8B-B14F-4D97-AF65-F5344CB8AC3E}">
        <p14:creationId xmlns:p14="http://schemas.microsoft.com/office/powerpoint/2010/main" val="104104792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89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and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If economists are so opposed to tariffs, why are they used?</a:t>
            </a:r>
          </a:p>
          <a:p>
            <a:r>
              <a:rPr lang="en-US" dirty="0"/>
              <a:t>Arguments </a:t>
            </a:r>
            <a:r>
              <a:rPr lang="en-US" u="sng" dirty="0"/>
              <a:t>for</a:t>
            </a:r>
            <a:r>
              <a:rPr lang="en-US" dirty="0"/>
              <a:t> protection</a:t>
            </a:r>
          </a:p>
          <a:p>
            <a:pPr lvl="1"/>
            <a:r>
              <a:rPr lang="en-US" dirty="0"/>
              <a:t>Many have been used, both past and present</a:t>
            </a:r>
          </a:p>
          <a:p>
            <a:pPr lvl="1"/>
            <a:r>
              <a:rPr lang="en-US" dirty="0"/>
              <a:t>Some are potentially valid, but better policies exist</a:t>
            </a:r>
          </a:p>
          <a:p>
            <a:pPr lvl="1"/>
            <a:r>
              <a:rPr lang="en-US" dirty="0"/>
              <a:t>See the list in my 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631218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Im</a:t>
            </a:r>
            <a:r>
              <a:rPr lang="en-US" dirty="0"/>
              <a:t>pact of Russia-Ukraine War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22729" y="771507"/>
            <a:ext cx="8310271" cy="4638693"/>
          </a:xfrm>
        </p:spPr>
        <p:txBody>
          <a:bodyPr/>
          <a:lstStyle/>
          <a:p>
            <a:r>
              <a:rPr lang="en-US" dirty="0"/>
              <a:t>How Russia-Ukraine war impacts globalization</a:t>
            </a:r>
          </a:p>
          <a:p>
            <a:pPr lvl="1"/>
            <a:r>
              <a:rPr lang="en-US" dirty="0"/>
              <a:t>War itself disrupts trade, especially exports of</a:t>
            </a:r>
          </a:p>
          <a:p>
            <a:pPr lvl="2"/>
            <a:r>
              <a:rPr lang="en-US" dirty="0"/>
              <a:t>Ukraine:  wheat</a:t>
            </a:r>
          </a:p>
          <a:p>
            <a:pPr lvl="2"/>
            <a:r>
              <a:rPr lang="en-US" dirty="0"/>
              <a:t>Russia:  wheat, oil</a:t>
            </a:r>
          </a:p>
          <a:p>
            <a:pPr lvl="1"/>
            <a:r>
              <a:rPr lang="en-US" dirty="0"/>
              <a:t>Economic sanctions by governments disrupt</a:t>
            </a:r>
          </a:p>
          <a:p>
            <a:pPr lvl="2"/>
            <a:r>
              <a:rPr lang="en-US" dirty="0"/>
              <a:t>Financial linkages</a:t>
            </a:r>
          </a:p>
          <a:p>
            <a:pPr lvl="2"/>
            <a:r>
              <a:rPr lang="en-US" dirty="0"/>
              <a:t>Trade</a:t>
            </a:r>
          </a:p>
          <a:p>
            <a:pPr lvl="1"/>
            <a:r>
              <a:rPr lang="en-US" dirty="0"/>
              <a:t>Private companies stop dealing with Russia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3627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B3DABB65-A68C-F04F-87B9-1EADB933F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70137" y="1570038"/>
            <a:ext cx="4651725" cy="43513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90</a:t>
            </a:fld>
            <a:endParaRPr lang="en-GB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for tariffs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A98DE33-44AE-B949-8A51-8C0E73C1AE0D}"/>
              </a:ext>
            </a:extLst>
          </p:cNvPr>
          <p:cNvSpPr txBox="1"/>
          <p:nvPr/>
        </p:nvSpPr>
        <p:spPr>
          <a:xfrm>
            <a:off x="800100" y="1905000"/>
            <a:ext cx="22479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Government Revenue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1CABC2-BF11-C243-8069-B69DFB64A920}"/>
              </a:ext>
            </a:extLst>
          </p:cNvPr>
          <p:cNvSpPr txBox="1"/>
          <p:nvPr/>
        </p:nvSpPr>
        <p:spPr>
          <a:xfrm>
            <a:off x="1752600" y="3733800"/>
            <a:ext cx="12954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Distribution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9AD10EA-F08E-9B4E-94B4-73E68E6723FF}"/>
              </a:ext>
            </a:extLst>
          </p:cNvPr>
          <p:cNvCxnSpPr/>
          <p:nvPr/>
        </p:nvCxnSpPr>
        <p:spPr>
          <a:xfrm>
            <a:off x="3048000" y="4114800"/>
            <a:ext cx="914400" cy="10668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7168886-C4CD-8C45-81EE-320763BDB717}"/>
              </a:ext>
            </a:extLst>
          </p:cNvPr>
          <p:cNvSpPr txBox="1"/>
          <p:nvPr/>
        </p:nvSpPr>
        <p:spPr>
          <a:xfrm>
            <a:off x="914400" y="5638800"/>
            <a:ext cx="160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Infant Industry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435EBC4-D150-2E4B-A0A8-BC9062A55C87}"/>
              </a:ext>
            </a:extLst>
          </p:cNvPr>
          <p:cNvCxnSpPr>
            <a:cxnSpLocks/>
          </p:cNvCxnSpPr>
          <p:nvPr/>
        </p:nvCxnSpPr>
        <p:spPr>
          <a:xfrm flipV="1">
            <a:off x="2514600" y="5562600"/>
            <a:ext cx="1447800" cy="762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D8AF63A-53AC-B343-BB71-0AD378153063}"/>
              </a:ext>
            </a:extLst>
          </p:cNvPr>
          <p:cNvSpPr txBox="1"/>
          <p:nvPr/>
        </p:nvSpPr>
        <p:spPr>
          <a:xfrm>
            <a:off x="9448800" y="3505200"/>
            <a:ext cx="2209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trade policy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59C9A30-EF7F-8D48-A7FA-20CA535502F0}"/>
              </a:ext>
            </a:extLst>
          </p:cNvPr>
          <p:cNvCxnSpPr>
            <a:cxnSpLocks/>
          </p:cNvCxnSpPr>
          <p:nvPr/>
        </p:nvCxnSpPr>
        <p:spPr>
          <a:xfrm flipH="1">
            <a:off x="7924800" y="3886200"/>
            <a:ext cx="1524000" cy="1371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B7BBDF1-28BB-3B41-9179-7C380AB6C497}"/>
              </a:ext>
            </a:extLst>
          </p:cNvPr>
          <p:cNvSpPr txBox="1"/>
          <p:nvPr/>
        </p:nvSpPr>
        <p:spPr>
          <a:xfrm>
            <a:off x="9601200" y="1752600"/>
            <a:ext cx="18288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National security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E915B85-56D5-DF4F-97EC-80B6A0B71FAD}"/>
              </a:ext>
            </a:extLst>
          </p:cNvPr>
          <p:cNvCxnSpPr>
            <a:cxnSpLocks/>
          </p:cNvCxnSpPr>
          <p:nvPr/>
        </p:nvCxnSpPr>
        <p:spPr>
          <a:xfrm flipH="1">
            <a:off x="7620000" y="2133600"/>
            <a:ext cx="1981200" cy="60960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F034F253-5DB6-2646-9EFB-DAA5413284FC}"/>
              </a:ext>
            </a:extLst>
          </p:cNvPr>
          <p:cNvCxnSpPr>
            <a:cxnSpLocks/>
          </p:cNvCxnSpPr>
          <p:nvPr/>
        </p:nvCxnSpPr>
        <p:spPr>
          <a:xfrm>
            <a:off x="3048000" y="2286000"/>
            <a:ext cx="3055620" cy="1863090"/>
          </a:xfrm>
          <a:prstGeom prst="line">
            <a:avLst/>
          </a:prstGeom>
          <a:ln w="38100"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68852FE8-7350-2547-80B3-258160BFC3FE}"/>
              </a:ext>
            </a:extLst>
          </p:cNvPr>
          <p:cNvSpPr txBox="1"/>
          <p:nvPr/>
        </p:nvSpPr>
        <p:spPr>
          <a:xfrm>
            <a:off x="3429000" y="6019800"/>
            <a:ext cx="5410200" cy="369332"/>
          </a:xfrm>
          <a:prstGeom prst="rect">
            <a:avLst/>
          </a:prstGeom>
          <a:noFill/>
          <a:ln w="38100">
            <a:solidFill>
              <a:schemeClr val="accent2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Source:  </a:t>
            </a:r>
            <a:r>
              <a:rPr lang="en-US" dirty="0" err="1"/>
              <a:t>Deardorffs</a:t>
            </a:r>
            <a:r>
              <a:rPr lang="en-US" dirty="0"/>
              <a:t>’ </a:t>
            </a:r>
            <a:r>
              <a:rPr lang="en-US" i="1" dirty="0"/>
              <a:t>Glossary of International Economics</a:t>
            </a:r>
          </a:p>
        </p:txBody>
      </p:sp>
    </p:spTree>
    <p:extLst>
      <p:ext uri="{BB962C8B-B14F-4D97-AF65-F5344CB8AC3E}">
        <p14:creationId xmlns:p14="http://schemas.microsoft.com/office/powerpoint/2010/main" val="15450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1" grpId="0" animBg="1"/>
      <p:bldP spid="19" grpId="0" animBg="1"/>
      <p:bldP spid="27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91171-BA8C-B24C-A13C-1FA4DD90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3EF8498-8E28-3848-BE2E-142C1EBAF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Ar</a:t>
            </a:r>
            <a:r>
              <a:rPr lang="en-US" dirty="0"/>
              <a:t>guments against tariffs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99924E-F09A-7A4A-A0A5-6758E0AEE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Arguments </a:t>
            </a:r>
            <a:r>
              <a:rPr lang="en-US" u="sng" dirty="0"/>
              <a:t>against</a:t>
            </a:r>
            <a:r>
              <a:rPr lang="en-US" dirty="0"/>
              <a:t> tariffs</a:t>
            </a:r>
          </a:p>
          <a:p>
            <a:pPr lvl="1"/>
            <a:r>
              <a:rPr lang="en-US" dirty="0"/>
              <a:t>Economic gains from trade (see above)</a:t>
            </a:r>
          </a:p>
          <a:p>
            <a:pPr lvl="1"/>
            <a:r>
              <a:rPr lang="en-US" dirty="0"/>
              <a:t>Tariffs prompt retaliation</a:t>
            </a:r>
          </a:p>
          <a:p>
            <a:pPr lvl="1"/>
            <a:r>
              <a:rPr lang="en-US" dirty="0"/>
              <a:t>Some valid arguments for tariffs depend on information that is either</a:t>
            </a:r>
          </a:p>
          <a:p>
            <a:pPr lvl="2"/>
            <a:r>
              <a:rPr lang="en-US" dirty="0"/>
              <a:t>Unavailable, or</a:t>
            </a:r>
          </a:p>
          <a:p>
            <a:pPr lvl="2"/>
            <a:r>
              <a:rPr lang="en-US" dirty="0"/>
              <a:t>Available only from the protected industry</a:t>
            </a:r>
          </a:p>
          <a:p>
            <a:pPr lvl="1"/>
            <a:r>
              <a:rPr lang="en-US" dirty="0"/>
              <a:t>Even when net beneficial, tariffs are politically hard to remove</a:t>
            </a:r>
          </a:p>
          <a:p>
            <a:pPr lvl="1">
              <a:buFont typeface="Wingdings" pitchFamily="2" charset="2"/>
              <a:buChar char="Ø"/>
            </a:pPr>
            <a:r>
              <a:rPr lang="en-US" b="1" dirty="0"/>
              <a:t>Lower tariffs and greater trade reduce the likelihood of war</a:t>
            </a:r>
          </a:p>
        </p:txBody>
      </p:sp>
      <p:sp>
        <p:nvSpPr>
          <p:cNvPr id="7" name="Folded Corner 6">
            <a:hlinkClick r:id="rId2" action="ppaction://hlinksldjump"/>
            <a:extLst>
              <a:ext uri="{FF2B5EF4-FFF2-40B4-BE49-F238E27FC236}">
                <a16:creationId xmlns:a16="http://schemas.microsoft.com/office/drawing/2014/main" id="{A691377C-7B73-094C-95D2-88F4DF8FAFCE}"/>
              </a:ext>
            </a:extLst>
          </p:cNvPr>
          <p:cNvSpPr/>
          <p:nvPr/>
        </p:nvSpPr>
        <p:spPr>
          <a:xfrm>
            <a:off x="10789618" y="5922068"/>
            <a:ext cx="838200" cy="673100"/>
          </a:xfrm>
          <a:prstGeom prst="foldedCorner">
            <a:avLst>
              <a:gd name="adj" fmla="val 50000"/>
            </a:avLst>
          </a:prstGeom>
          <a:noFill/>
          <a:ln w="57150">
            <a:solidFill>
              <a:srgbClr val="7030A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A184D2B-2E0E-054E-862E-9F0A7BF468BC}"/>
              </a:ext>
            </a:extLst>
          </p:cNvPr>
          <p:cNvSpPr txBox="1"/>
          <p:nvPr/>
        </p:nvSpPr>
        <p:spPr>
          <a:xfrm>
            <a:off x="6021092" y="5783760"/>
            <a:ext cx="44945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rgbClr val="7030A0"/>
                </a:solidFill>
              </a:rPr>
              <a:t>Skip to Conclusions</a:t>
            </a:r>
          </a:p>
        </p:txBody>
      </p:sp>
    </p:spTree>
    <p:extLst>
      <p:ext uri="{BB962C8B-B14F-4D97-AF65-F5344CB8AC3E}">
        <p14:creationId xmlns:p14="http://schemas.microsoft.com/office/powerpoint/2010/main" val="88802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Countries have negotiated trade agreements throughout history</a:t>
            </a:r>
          </a:p>
          <a:p>
            <a:pPr lvl="1"/>
            <a:r>
              <a:rPr lang="en-US" dirty="0"/>
              <a:t>At least back to the 1500’s between the Ottoman Empire and the powers of Europe</a:t>
            </a:r>
          </a:p>
          <a:p>
            <a:pPr lvl="1"/>
            <a:r>
              <a:rPr lang="en-US" dirty="0"/>
              <a:t>The first “free trade agreement” (FTA) was between Britain and France in 1860, soon followed by many more</a:t>
            </a:r>
          </a:p>
          <a:p>
            <a:pPr lvl="2"/>
            <a:r>
              <a:rPr lang="en-US" dirty="0"/>
              <a:t>Removed tariffs on trade with each other</a:t>
            </a:r>
          </a:p>
          <a:p>
            <a:pPr lvl="1"/>
            <a:r>
              <a:rPr lang="en-US" dirty="0"/>
              <a:t>US used “reciprocal trade agreements” starting in 1934 to reduce tariffs and dig out of the Great Depression</a:t>
            </a:r>
          </a:p>
          <a:p>
            <a:pPr lvl="1"/>
            <a:r>
              <a:rPr lang="en-US" dirty="0"/>
              <a:t>US led negotiation of multilateral agreements via</a:t>
            </a:r>
          </a:p>
          <a:p>
            <a:pPr lvl="2"/>
            <a:r>
              <a:rPr lang="en-US" dirty="0"/>
              <a:t>GATT (General Agreement on Tariffs and Trade) 1948</a:t>
            </a:r>
          </a:p>
          <a:p>
            <a:pPr lvl="2"/>
            <a:r>
              <a:rPr lang="en-US" dirty="0"/>
              <a:t>WTO (World Trade Organization) 1995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50000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Trade Agreements (both WTO &amp; FTAs)</a:t>
            </a:r>
          </a:p>
          <a:p>
            <a:pPr lvl="1"/>
            <a:r>
              <a:rPr lang="en-US" sz="2800" dirty="0"/>
              <a:t>Promote trade by </a:t>
            </a:r>
          </a:p>
          <a:p>
            <a:pPr lvl="2"/>
            <a:r>
              <a:rPr lang="en-US" sz="2800" dirty="0"/>
              <a:t>Reducing tariffs</a:t>
            </a:r>
          </a:p>
          <a:p>
            <a:pPr lvl="2"/>
            <a:r>
              <a:rPr lang="en-US" sz="2800" dirty="0"/>
              <a:t>Blocking policies that discriminate against imports</a:t>
            </a:r>
          </a:p>
          <a:p>
            <a:pPr lvl="1"/>
            <a:r>
              <a:rPr lang="en-US" sz="2800" dirty="0"/>
              <a:t>But they also do much else, mostly to serve business interests:</a:t>
            </a:r>
          </a:p>
          <a:p>
            <a:pPr lvl="2"/>
            <a:r>
              <a:rPr lang="en-US" sz="2800" dirty="0"/>
              <a:t>Permit anti-dumping duties to deter competition</a:t>
            </a:r>
          </a:p>
          <a:p>
            <a:pPr lvl="2"/>
            <a:r>
              <a:rPr lang="en-US" sz="2800" dirty="0"/>
              <a:t>Protect intellectual property (patents, etc.)</a:t>
            </a:r>
          </a:p>
          <a:p>
            <a:pPr lvl="2"/>
            <a:r>
              <a:rPr lang="en-US" sz="2800" dirty="0"/>
              <a:t>Allow investor action against governments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61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</a:t>
            </a:r>
          </a:p>
          <a:p>
            <a:pPr lvl="1"/>
            <a:r>
              <a:rPr lang="en-US" sz="3200" dirty="0"/>
              <a:t>164 member countries</a:t>
            </a:r>
          </a:p>
          <a:p>
            <a:pPr lvl="1"/>
            <a:r>
              <a:rPr lang="en-US" sz="3200" dirty="0"/>
              <a:t>Includes</a:t>
            </a:r>
          </a:p>
          <a:p>
            <a:pPr lvl="2"/>
            <a:r>
              <a:rPr lang="en-US" sz="3200" dirty="0"/>
              <a:t>China since 2001</a:t>
            </a:r>
          </a:p>
          <a:p>
            <a:pPr lvl="2"/>
            <a:r>
              <a:rPr lang="en-US" sz="3200" dirty="0"/>
              <a:t>Russia since 2012</a:t>
            </a:r>
          </a:p>
          <a:p>
            <a:pPr lvl="2"/>
            <a:r>
              <a:rPr lang="en-US" sz="3200" u="sng" dirty="0"/>
              <a:t>Not</a:t>
            </a:r>
            <a:r>
              <a:rPr lang="en-US" sz="3200" dirty="0"/>
              <a:t> Iran, N. Korea</a:t>
            </a:r>
          </a:p>
          <a:p>
            <a:pPr lvl="1"/>
            <a:r>
              <a:rPr lang="en-US" sz="3200" dirty="0"/>
              <a:t>Headquarters Geneva, Switzerland</a:t>
            </a:r>
          </a:p>
          <a:p>
            <a:pPr lvl="1"/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373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95</a:t>
            </a:fld>
            <a:endParaRPr lang="en-GB"/>
          </a:p>
        </p:txBody>
      </p:sp>
      <p:pic>
        <p:nvPicPr>
          <p:cNvPr id="1026" name="Picture 2" descr="Where Is The Headquarters Of The World Trade Organization Located? -  WorldAtlas">
            <a:extLst>
              <a:ext uri="{FF2B5EF4-FFF2-40B4-BE49-F238E27FC236}">
                <a16:creationId xmlns:a16="http://schemas.microsoft.com/office/drawing/2014/main" id="{E819A21E-6FE1-FF46-8B97-CF930AB3B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47053"/>
            <a:ext cx="8382000" cy="546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133657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2BEEE3-9C81-164F-84AA-2398C8ADB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96</a:t>
            </a:fld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999DC41-5E3B-C845-83C0-41791EF99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09600"/>
            <a:ext cx="9848550" cy="558495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D75E50B-6ED6-F341-8318-115A575C1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876800"/>
            <a:ext cx="3680106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5530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10292443" cy="4638693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The WTO has</a:t>
            </a:r>
          </a:p>
          <a:p>
            <a:pPr lvl="1"/>
            <a:r>
              <a:rPr lang="en-US" sz="3200" dirty="0"/>
              <a:t>Three Parts: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GATT (Still exists, as largest part of WTO) </a:t>
            </a:r>
          </a:p>
          <a:p>
            <a:pPr lvl="3"/>
            <a:r>
              <a:rPr lang="en-US" sz="2400" dirty="0"/>
              <a:t>limits tariffs</a:t>
            </a:r>
          </a:p>
          <a:p>
            <a:pPr lvl="3"/>
            <a:r>
              <a:rPr lang="en-US" sz="2400" dirty="0"/>
              <a:t>Permits exceptions (anti-dumping, etc.)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GATS = General Agreement on Trade in Services</a:t>
            </a:r>
            <a:endParaRPr lang="en-US" sz="2200" dirty="0"/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TRIPs Agreement = Trade Related aspects of Intellectual Property Rights</a:t>
            </a:r>
          </a:p>
          <a:p>
            <a:pPr lvl="1"/>
            <a:r>
              <a:rPr lang="en-US" sz="2800" dirty="0"/>
              <a:t>Two Basic Principles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Most Favored Nation (Don’t discriminate among exporters)</a:t>
            </a:r>
          </a:p>
          <a:p>
            <a:pPr marL="1428750" lvl="2" indent="-514350">
              <a:buFont typeface="+mj-lt"/>
              <a:buAutoNum type="arabicPeriod"/>
            </a:pPr>
            <a:r>
              <a:rPr lang="en-US" sz="2800" dirty="0"/>
              <a:t>National Treatment (Don’t discriminate against imports)</a:t>
            </a:r>
            <a:endParaRPr lang="en-US" sz="3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45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The WTO’s Main Functions</a:t>
            </a:r>
          </a:p>
          <a:p>
            <a:pPr lvl="1"/>
            <a:r>
              <a:rPr lang="en-US" sz="3200" dirty="0"/>
              <a:t>Negotiation of reduced trade barriers</a:t>
            </a:r>
          </a:p>
          <a:p>
            <a:pPr lvl="2"/>
            <a:r>
              <a:rPr lang="en-US" sz="3200" dirty="0"/>
              <a:t>Tariffs (GATT did this well; WTO has not)</a:t>
            </a:r>
          </a:p>
          <a:p>
            <a:pPr lvl="2"/>
            <a:r>
              <a:rPr lang="en-US" sz="3200" dirty="0"/>
              <a:t>Removal of other barriers</a:t>
            </a:r>
          </a:p>
          <a:p>
            <a:pPr lvl="1"/>
            <a:r>
              <a:rPr lang="en-US" sz="3200" dirty="0"/>
              <a:t>Dispute settlement</a:t>
            </a:r>
          </a:p>
          <a:p>
            <a:pPr lvl="2"/>
            <a:r>
              <a:rPr lang="en-US" sz="3200" dirty="0"/>
              <a:t>Countries bring cases against others</a:t>
            </a:r>
          </a:p>
          <a:p>
            <a:pPr lvl="2"/>
            <a:r>
              <a:rPr lang="en-US" sz="3200" dirty="0"/>
              <a:t>WTO “panels” and “Appellate Body” decide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249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7478-ECF1-344A-A433-AD44C334E9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029" y="96837"/>
            <a:ext cx="9652000" cy="1127125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Th</a:t>
            </a:r>
            <a:r>
              <a:rPr lang="en-US" dirty="0"/>
              <a:t>e Role of Trade Agreements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63B4D1-121E-644C-9AF8-5DB16629F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400" y="1371600"/>
            <a:ext cx="8310271" cy="4638693"/>
          </a:xfrm>
        </p:spPr>
        <p:txBody>
          <a:bodyPr>
            <a:normAutofit/>
          </a:bodyPr>
          <a:lstStyle/>
          <a:p>
            <a:r>
              <a:rPr lang="en-US" sz="3600" dirty="0"/>
              <a:t>WTO Negotiation</a:t>
            </a:r>
          </a:p>
          <a:p>
            <a:pPr lvl="1"/>
            <a:r>
              <a:rPr lang="en-US" dirty="0"/>
              <a:t>Ministerial Meetings</a:t>
            </a:r>
          </a:p>
          <a:p>
            <a:pPr lvl="2"/>
            <a:r>
              <a:rPr lang="en-US" dirty="0"/>
              <a:t>Held every ~2 years 1996-2017</a:t>
            </a:r>
          </a:p>
          <a:p>
            <a:pPr lvl="2"/>
            <a:r>
              <a:rPr lang="en-US" dirty="0"/>
              <a:t>Most recent, #12, was delayed, </a:t>
            </a:r>
          </a:p>
          <a:p>
            <a:pPr lvl="3"/>
            <a:r>
              <a:rPr lang="en-US" sz="2000" dirty="0"/>
              <a:t>But happened June 12-17, 2022, in Geneva</a:t>
            </a:r>
          </a:p>
          <a:p>
            <a:pPr lvl="3"/>
            <a:r>
              <a:rPr lang="en-US" sz="2000" dirty="0"/>
              <a:t>Didn’t do much:  Ended subsidies to illegal fishing</a:t>
            </a:r>
          </a:p>
          <a:p>
            <a:pPr lvl="2"/>
            <a:r>
              <a:rPr lang="en-US" sz="2600" dirty="0"/>
              <a:t>Next, #13, will be in 2024, in United Arab Emirates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FB70B7-3C0C-CD49-910E-7C7F0120576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203200" y="6230939"/>
            <a:ext cx="1117600" cy="307975"/>
          </a:xfrm>
          <a:prstGeom prst="rect">
            <a:avLst/>
          </a:prstGeom>
        </p:spPr>
        <p:txBody>
          <a:bodyPr/>
          <a:lstStyle/>
          <a:p>
            <a:fld id="{6934DB79-9026-674A-8CB3-9EAE7ABF02E6}" type="slidenum">
              <a:rPr lang="en-US" smtClean="0"/>
              <a:pPr/>
              <a:t>99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7471847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13335</TotalTime>
  <Words>5013</Words>
  <Application>Microsoft Macintosh PowerPoint</Application>
  <PresentationFormat>Widescreen</PresentationFormat>
  <Paragraphs>908</Paragraphs>
  <Slides>106</Slides>
  <Notes>50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20" baseType="lpstr">
      <vt:lpstr>Arial</vt:lpstr>
      <vt:lpstr>Calibri</vt:lpstr>
      <vt:lpstr>Courier New</vt:lpstr>
      <vt:lpstr>freight-book</vt:lpstr>
      <vt:lpstr>gotham a</vt:lpstr>
      <vt:lpstr>Inter Variable</vt:lpstr>
      <vt:lpstr>knowledge-medium</vt:lpstr>
      <vt:lpstr>Linux Libertine</vt:lpstr>
      <vt:lpstr>mercury text g1 a</vt:lpstr>
      <vt:lpstr>Palatino Linotype</vt:lpstr>
      <vt:lpstr>Playfair Display</vt:lpstr>
      <vt:lpstr>var(--bs-font-serif)</vt:lpstr>
      <vt:lpstr>Wingdings</vt:lpstr>
      <vt:lpstr>Custom Design</vt:lpstr>
      <vt:lpstr>PowerPoint Presentation</vt:lpstr>
      <vt:lpstr> Available NEED Topics Include:</vt:lpstr>
      <vt:lpstr> Course Outline</vt:lpstr>
      <vt:lpstr>Trade Deficits and Exchange Rates</vt:lpstr>
      <vt:lpstr>Bitcoins: What   Is   All the Excitement About?</vt:lpstr>
      <vt:lpstr>Submitting Questions</vt:lpstr>
      <vt:lpstr>Trade and Globalization</vt:lpstr>
      <vt:lpstr>PowerPoint Presentation</vt:lpstr>
      <vt:lpstr> Impact of Russia-Ukraine War</vt:lpstr>
      <vt:lpstr> Impact of Russia-Ukraine War</vt:lpstr>
      <vt:lpstr> Impact of Russia-Ukraine War</vt:lpstr>
      <vt:lpstr>Russia Sanctions, Gov’t</vt:lpstr>
      <vt:lpstr>Russia Sanctions, Gov’t</vt:lpstr>
      <vt:lpstr>Russia Sanctions, Gov’t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Effect of Sanctions</vt:lpstr>
      <vt:lpstr> Outline</vt:lpstr>
      <vt:lpstr>What Globalizations Is</vt:lpstr>
      <vt:lpstr>Trade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Global Value Chains</vt:lpstr>
      <vt:lpstr>PowerPoint Presentation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NAFTA and the Auto Supply Chain</vt:lpstr>
      <vt:lpstr>PowerPoint Presentation</vt:lpstr>
      <vt:lpstr>PowerPoint Presentation</vt:lpstr>
      <vt:lpstr> Supply Chains</vt:lpstr>
      <vt:lpstr>PowerPoint Presentation</vt:lpstr>
      <vt:lpstr>  Pros and Cons of Globalization</vt:lpstr>
      <vt:lpstr>Gains from Trade Theory of Comparative Advantage</vt:lpstr>
      <vt:lpstr> Comparative Advantage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Sources of Comparative Advantage</vt:lpstr>
      <vt:lpstr> Generality of Comparative Advantage</vt:lpstr>
      <vt:lpstr> Generality of Comparative Advantage</vt:lpstr>
      <vt:lpstr>Gains from Trade Other Sources of Gain from Trade</vt:lpstr>
      <vt:lpstr> Other sources of Gain from Trade</vt:lpstr>
      <vt:lpstr>Costs of Trade</vt:lpstr>
      <vt:lpstr> But there are Costs</vt:lpstr>
      <vt:lpstr> But there are Costs</vt:lpstr>
      <vt:lpstr>PowerPoint Presentation</vt:lpstr>
      <vt:lpstr>  Trade Policies that Affect Globalization</vt:lpstr>
      <vt:lpstr>Policies that Encourage Globalization</vt:lpstr>
      <vt:lpstr>Tariff Reductions</vt:lpstr>
      <vt:lpstr>PowerPoint Presentation</vt:lpstr>
      <vt:lpstr>PowerPoint Presentation</vt:lpstr>
      <vt:lpstr>PowerPoint Presentation</vt:lpstr>
      <vt:lpstr>Trade Agreements</vt:lpstr>
      <vt:lpstr>PowerPoint Presentation</vt:lpstr>
      <vt:lpstr>European Union</vt:lpstr>
      <vt:lpstr>NAFTA (now USMCA)</vt:lpstr>
      <vt:lpstr>MERCOSUR</vt:lpstr>
      <vt:lpstr>AfCFTA Largest FTA, with 55 countries</vt:lpstr>
      <vt:lpstr>CPTPP = Trans-Pacific Partnership minus US</vt:lpstr>
      <vt:lpstr>RCEP = Regional Comprehensive Economic Partnership </vt:lpstr>
      <vt:lpstr> Other Policies to Encourage Globalization</vt:lpstr>
      <vt:lpstr>Policies that Discourage Globalization</vt:lpstr>
      <vt:lpstr>Trump’s Tariffs and Trade War</vt:lpstr>
      <vt:lpstr>PowerPoint Presentation</vt:lpstr>
      <vt:lpstr>PowerPoint Presentation</vt:lpstr>
      <vt:lpstr>PowerPoint Presentation</vt:lpstr>
      <vt:lpstr>PowerPoint Presentation</vt:lpstr>
      <vt:lpstr>Effects of Tariffs</vt:lpstr>
      <vt:lpstr> Effects of a tariff</vt:lpstr>
      <vt:lpstr> Effects of a tariff</vt:lpstr>
      <vt:lpstr> Effects of a tariff</vt:lpstr>
      <vt:lpstr> Effects of a tariff</vt:lpstr>
      <vt:lpstr> Effects of a tariff</vt:lpstr>
      <vt:lpstr> Arguments for and against tariffs</vt:lpstr>
      <vt:lpstr> Arguments for tariffs</vt:lpstr>
      <vt:lpstr> Arguments against tariffs</vt:lpstr>
      <vt:lpstr> The Role of Trade Agreements</vt:lpstr>
      <vt:lpstr> The Role of Trade Agreements</vt:lpstr>
      <vt:lpstr> The Role of Trade Agreements</vt:lpstr>
      <vt:lpstr>PowerPoint Presentation</vt:lpstr>
      <vt:lpstr>PowerPoint Presentation</vt:lpstr>
      <vt:lpstr> The Role of Trade Agreements</vt:lpstr>
      <vt:lpstr> The Role of Trade Agreements</vt:lpstr>
      <vt:lpstr> The Role of Trade Agreements</vt:lpstr>
      <vt:lpstr> The Role of Trade Agreements</vt:lpstr>
      <vt:lpstr> The Role of Trade Agreements</vt:lpstr>
      <vt:lpstr>Globalization’s Future?</vt:lpstr>
      <vt:lpstr>Globalization’s Future?</vt:lpstr>
      <vt:lpstr>Trade Deficits and Exchange Rates</vt:lpstr>
      <vt:lpstr>Bitcoins: What   Is   All the Excitement About?</vt:lpstr>
      <vt:lpstr> 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293</cp:revision>
  <cp:lastPrinted>2023-06-08T18:03:00Z</cp:lastPrinted>
  <dcterms:created xsi:type="dcterms:W3CDTF">2017-05-03T22:30:38Z</dcterms:created>
  <dcterms:modified xsi:type="dcterms:W3CDTF">2023-06-08T18:03:02Z</dcterms:modified>
</cp:coreProperties>
</file>