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0" r:id="rId1"/>
  </p:sldMasterIdLst>
  <p:notesMasterIdLst>
    <p:notesMasterId r:id="rId63"/>
  </p:notesMasterIdLst>
  <p:sldIdLst>
    <p:sldId id="256" r:id="rId2"/>
    <p:sldId id="337" r:id="rId3"/>
    <p:sldId id="489" r:id="rId4"/>
    <p:sldId id="526" r:id="rId5"/>
    <p:sldId id="436" r:id="rId6"/>
    <p:sldId id="1181" r:id="rId7"/>
    <p:sldId id="437" r:id="rId8"/>
    <p:sldId id="375" r:id="rId9"/>
    <p:sldId id="488" r:id="rId10"/>
    <p:sldId id="323" r:id="rId11"/>
    <p:sldId id="322" r:id="rId12"/>
    <p:sldId id="3572" r:id="rId13"/>
    <p:sldId id="1171" r:id="rId14"/>
    <p:sldId id="1172" r:id="rId15"/>
    <p:sldId id="352" r:id="rId16"/>
    <p:sldId id="357" r:id="rId17"/>
    <p:sldId id="358" r:id="rId18"/>
    <p:sldId id="353" r:id="rId19"/>
    <p:sldId id="359" r:id="rId20"/>
    <p:sldId id="365" r:id="rId21"/>
    <p:sldId id="321" r:id="rId22"/>
    <p:sldId id="376" r:id="rId23"/>
    <p:sldId id="3570" r:id="rId24"/>
    <p:sldId id="360" r:id="rId25"/>
    <p:sldId id="265" r:id="rId26"/>
    <p:sldId id="1173" r:id="rId27"/>
    <p:sldId id="1184" r:id="rId28"/>
    <p:sldId id="3557" r:id="rId29"/>
    <p:sldId id="1174" r:id="rId30"/>
    <p:sldId id="1175" r:id="rId31"/>
    <p:sldId id="3558" r:id="rId32"/>
    <p:sldId id="3559" r:id="rId33"/>
    <p:sldId id="3565" r:id="rId34"/>
    <p:sldId id="3571" r:id="rId35"/>
    <p:sldId id="1176" r:id="rId36"/>
    <p:sldId id="1177" r:id="rId37"/>
    <p:sldId id="1178" r:id="rId38"/>
    <p:sldId id="510" r:id="rId39"/>
    <p:sldId id="1182" r:id="rId40"/>
    <p:sldId id="1179" r:id="rId41"/>
    <p:sldId id="3562" r:id="rId42"/>
    <p:sldId id="1183" r:id="rId43"/>
    <p:sldId id="3561" r:id="rId44"/>
    <p:sldId id="361" r:id="rId45"/>
    <p:sldId id="1186" r:id="rId46"/>
    <p:sldId id="1188" r:id="rId47"/>
    <p:sldId id="3563" r:id="rId48"/>
    <p:sldId id="3566" r:id="rId49"/>
    <p:sldId id="3569" r:id="rId50"/>
    <p:sldId id="1187" r:id="rId51"/>
    <p:sldId id="333" r:id="rId52"/>
    <p:sldId id="1189" r:id="rId53"/>
    <p:sldId id="3564" r:id="rId54"/>
    <p:sldId id="3567" r:id="rId55"/>
    <p:sldId id="3568" r:id="rId56"/>
    <p:sldId id="484" r:id="rId57"/>
    <p:sldId id="1190" r:id="rId58"/>
    <p:sldId id="362" r:id="rId59"/>
    <p:sldId id="364" r:id="rId60"/>
    <p:sldId id="3560" r:id="rId61"/>
    <p:sldId id="3556"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D72B98FE-AA23-4906-946C-4F5F745ED7F7}">
          <p14:sldIdLst>
            <p14:sldId id="256"/>
            <p14:sldId id="337"/>
            <p14:sldId id="489"/>
            <p14:sldId id="526"/>
            <p14:sldId id="436"/>
            <p14:sldId id="1181"/>
            <p14:sldId id="437"/>
          </p14:sldIdLst>
        </p14:section>
        <p14:section name="Distributional Impact" id="{DA770F0C-9D4B-894E-B5BE-F5E5C1DAC8CC}">
          <p14:sldIdLst>
            <p14:sldId id="375"/>
            <p14:sldId id="488"/>
            <p14:sldId id="323"/>
            <p14:sldId id="322"/>
            <p14:sldId id="3572"/>
            <p14:sldId id="1171"/>
            <p14:sldId id="1172"/>
            <p14:sldId id="352"/>
            <p14:sldId id="357"/>
            <p14:sldId id="358"/>
            <p14:sldId id="353"/>
            <p14:sldId id="359"/>
            <p14:sldId id="365"/>
            <p14:sldId id="321"/>
            <p14:sldId id="376"/>
            <p14:sldId id="3570"/>
          </p14:sldIdLst>
        </p14:section>
        <p14:section name="Trade Policy" id="{14DE5795-3199-8B4C-A4F7-D1C2B8A18BB7}">
          <p14:sldIdLst>
            <p14:sldId id="360"/>
            <p14:sldId id="265"/>
            <p14:sldId id="1173"/>
            <p14:sldId id="1184"/>
            <p14:sldId id="3557"/>
            <p14:sldId id="1174"/>
            <p14:sldId id="1175"/>
            <p14:sldId id="3558"/>
            <p14:sldId id="3559"/>
            <p14:sldId id="3565"/>
            <p14:sldId id="3571"/>
            <p14:sldId id="1176"/>
            <p14:sldId id="1177"/>
            <p14:sldId id="1178"/>
            <p14:sldId id="510"/>
            <p14:sldId id="1182"/>
            <p14:sldId id="1179"/>
            <p14:sldId id="3562"/>
            <p14:sldId id="1183"/>
            <p14:sldId id="3561"/>
            <p14:sldId id="361"/>
            <p14:sldId id="1186"/>
            <p14:sldId id="1188"/>
            <p14:sldId id="3563"/>
            <p14:sldId id="3566"/>
            <p14:sldId id="3569"/>
            <p14:sldId id="1187"/>
            <p14:sldId id="333"/>
            <p14:sldId id="1189"/>
            <p14:sldId id="3564"/>
            <p14:sldId id="3567"/>
            <p14:sldId id="3568"/>
            <p14:sldId id="484"/>
            <p14:sldId id="1190"/>
            <p14:sldId id="362"/>
            <p14:sldId id="364"/>
            <p14:sldId id="3560"/>
            <p14:sldId id="3556"/>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7" initials="W"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7F0"/>
    <a:srgbClr val="941651"/>
    <a:srgbClr val="942093"/>
    <a:srgbClr val="0C4C88"/>
    <a:srgbClr val="2B41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4718"/>
  </p:normalViewPr>
  <p:slideViewPr>
    <p:cSldViewPr snapToGrid="0" snapToObjects="1">
      <p:cViewPr varScale="1">
        <p:scale>
          <a:sx n="93" d="100"/>
          <a:sy n="93" d="100"/>
        </p:scale>
        <p:origin x="216" y="712"/>
      </p:cViewPr>
      <p:guideLst>
        <p:guide orient="horz" pos="2160"/>
        <p:guide pos="3840"/>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p:cViewPr varScale="1">
        <p:scale>
          <a:sx n="63" d="100"/>
          <a:sy n="63" d="100"/>
        </p:scale>
        <p:origin x="1488"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oleObject" Target="Workbook1"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Michael\Documents\SpiderOak%20Hive\Research\NEED\USTariff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en-US" sz="1600" b="1" dirty="0"/>
              <a:t>Estimated</a:t>
            </a:r>
            <a:r>
              <a:rPr lang="en-US" sz="1600" b="1" baseline="0" dirty="0"/>
              <a:t> Worker Adjustment Costs</a:t>
            </a:r>
            <a:br>
              <a:rPr lang="en-US" sz="1600" b="1" baseline="0" dirty="0"/>
            </a:br>
            <a:r>
              <a:rPr lang="en-US" sz="1600" b="1" baseline="0" dirty="0"/>
              <a:t>Multiple of Annual Earnings</a:t>
            </a:r>
            <a:endParaRPr lang="en-US" sz="1600" b="1" dirty="0"/>
          </a:p>
        </c:rich>
      </c:tx>
      <c:overlay val="0"/>
      <c:spPr>
        <a:noFill/>
        <a:ln>
          <a:noFill/>
        </a:ln>
        <a:effectLst/>
      </c:spPr>
    </c:title>
    <c:autoTitleDeleted val="0"/>
    <c:plotArea>
      <c:layout/>
      <c:barChart>
        <c:barDir val="bar"/>
        <c:grouping val="clustered"/>
        <c:varyColors val="0"/>
        <c:ser>
          <c:idx val="0"/>
          <c:order val="0"/>
          <c:spPr>
            <a:solidFill>
              <a:srgbClr val="0C4C88"/>
            </a:solidFill>
            <a:ln>
              <a:noFill/>
            </a:ln>
            <a:effectLst/>
          </c:spPr>
          <c:invertIfNegative val="0"/>
          <c:cat>
            <c:strRef>
              <c:f>Sheet1!$E$4:$E$7</c:f>
              <c:strCache>
                <c:ptCount val="4"/>
                <c:pt idx="0">
                  <c:v>Brazil</c:v>
                </c:pt>
                <c:pt idx="1">
                  <c:v>Developing Avg.</c:v>
                </c:pt>
                <c:pt idx="2">
                  <c:v>Developed Avg.</c:v>
                </c:pt>
                <c:pt idx="3">
                  <c:v>U.S.A.</c:v>
                </c:pt>
              </c:strCache>
            </c:strRef>
          </c:cat>
          <c:val>
            <c:numRef>
              <c:f>Sheet1!$F$4:$F$7</c:f>
              <c:numCache>
                <c:formatCode>General</c:formatCode>
                <c:ptCount val="4"/>
                <c:pt idx="0">
                  <c:v>2.7</c:v>
                </c:pt>
                <c:pt idx="1">
                  <c:v>2.8</c:v>
                </c:pt>
                <c:pt idx="2">
                  <c:v>3.7</c:v>
                </c:pt>
                <c:pt idx="3">
                  <c:v>6</c:v>
                </c:pt>
              </c:numCache>
            </c:numRef>
          </c:val>
          <c:extLst>
            <c:ext xmlns:c16="http://schemas.microsoft.com/office/drawing/2014/chart" uri="{C3380CC4-5D6E-409C-BE32-E72D297353CC}">
              <c16:uniqueId val="{00000000-01BA-4BBC-A773-5B54C2707544}"/>
            </c:ext>
          </c:extLst>
        </c:ser>
        <c:dLbls>
          <c:showLegendKey val="0"/>
          <c:showVal val="0"/>
          <c:showCatName val="0"/>
          <c:showSerName val="0"/>
          <c:showPercent val="0"/>
          <c:showBubbleSize val="0"/>
        </c:dLbls>
        <c:gapWidth val="182"/>
        <c:axId val="241187600"/>
        <c:axId val="241179984"/>
      </c:barChart>
      <c:catAx>
        <c:axId val="2411876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2B414D"/>
                </a:solidFill>
                <a:latin typeface="+mn-lt"/>
                <a:ea typeface="+mn-ea"/>
                <a:cs typeface="+mn-cs"/>
              </a:defRPr>
            </a:pPr>
            <a:endParaRPr lang="en-US"/>
          </a:p>
        </c:txPr>
        <c:crossAx val="241179984"/>
        <c:crosses val="autoZero"/>
        <c:auto val="1"/>
        <c:lblAlgn val="ctr"/>
        <c:lblOffset val="100"/>
        <c:noMultiLvlLbl val="0"/>
      </c:catAx>
      <c:valAx>
        <c:axId val="2411799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2B414D"/>
                </a:solidFill>
                <a:latin typeface="+mn-lt"/>
                <a:ea typeface="+mn-ea"/>
                <a:cs typeface="+mn-cs"/>
              </a:defRPr>
            </a:pPr>
            <a:endParaRPr lang="en-US"/>
          </a:p>
        </c:txPr>
        <c:crossAx val="241187600"/>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Sheet1!$B$1</c:f>
              <c:strCache>
                <c:ptCount val="1"/>
                <c:pt idx="0">
                  <c:v>Duties collected/Dutiable imports</c:v>
                </c:pt>
              </c:strCache>
            </c:strRef>
          </c:tx>
          <c:spPr>
            <a:ln w="28575" cap="rnd">
              <a:solidFill>
                <a:schemeClr val="accent2">
                  <a:lumMod val="50000"/>
                </a:schemeClr>
              </a:solidFill>
              <a:prstDash val="dash"/>
              <a:round/>
            </a:ln>
            <a:effectLst/>
          </c:spPr>
          <c:marker>
            <c:symbol val="none"/>
          </c:marker>
          <c:cat>
            <c:numRef>
              <c:f>Sheet1!$A$2:$A$128</c:f>
              <c:numCache>
                <c:formatCode>General</c:formatCode>
                <c:ptCount val="127"/>
                <c:pt idx="0">
                  <c:v>1891</c:v>
                </c:pt>
                <c:pt idx="1">
                  <c:v>1892</c:v>
                </c:pt>
                <c:pt idx="2">
                  <c:v>1893</c:v>
                </c:pt>
                <c:pt idx="3">
                  <c:v>1894</c:v>
                </c:pt>
                <c:pt idx="4">
                  <c:v>1895</c:v>
                </c:pt>
                <c:pt idx="5">
                  <c:v>1896</c:v>
                </c:pt>
                <c:pt idx="6">
                  <c:v>1897</c:v>
                </c:pt>
                <c:pt idx="7">
                  <c:v>1898</c:v>
                </c:pt>
                <c:pt idx="8">
                  <c:v>1899</c:v>
                </c:pt>
                <c:pt idx="9">
                  <c:v>1900</c:v>
                </c:pt>
                <c:pt idx="10">
                  <c:v>1901</c:v>
                </c:pt>
                <c:pt idx="11">
                  <c:v>1902</c:v>
                </c:pt>
                <c:pt idx="12">
                  <c:v>1903</c:v>
                </c:pt>
                <c:pt idx="13">
                  <c:v>1904</c:v>
                </c:pt>
                <c:pt idx="14">
                  <c:v>1905</c:v>
                </c:pt>
                <c:pt idx="15">
                  <c:v>1906</c:v>
                </c:pt>
                <c:pt idx="16">
                  <c:v>1907</c:v>
                </c:pt>
                <c:pt idx="17">
                  <c:v>1908</c:v>
                </c:pt>
                <c:pt idx="18">
                  <c:v>1909</c:v>
                </c:pt>
                <c:pt idx="19">
                  <c:v>1910</c:v>
                </c:pt>
                <c:pt idx="20">
                  <c:v>1911</c:v>
                </c:pt>
                <c:pt idx="21">
                  <c:v>1912</c:v>
                </c:pt>
                <c:pt idx="22">
                  <c:v>1913</c:v>
                </c:pt>
                <c:pt idx="23">
                  <c:v>1914</c:v>
                </c:pt>
                <c:pt idx="24">
                  <c:v>1915</c:v>
                </c:pt>
                <c:pt idx="25">
                  <c:v>1916</c:v>
                </c:pt>
                <c:pt idx="26">
                  <c:v>1917</c:v>
                </c:pt>
                <c:pt idx="27">
                  <c:v>1918</c:v>
                </c:pt>
                <c:pt idx="28">
                  <c:v>1919</c:v>
                </c:pt>
                <c:pt idx="29">
                  <c:v>1920</c:v>
                </c:pt>
                <c:pt idx="30">
                  <c:v>1921</c:v>
                </c:pt>
                <c:pt idx="31">
                  <c:v>1922</c:v>
                </c:pt>
                <c:pt idx="32">
                  <c:v>1923</c:v>
                </c:pt>
                <c:pt idx="33">
                  <c:v>1924</c:v>
                </c:pt>
                <c:pt idx="34">
                  <c:v>1925</c:v>
                </c:pt>
                <c:pt idx="35">
                  <c:v>1926</c:v>
                </c:pt>
                <c:pt idx="36">
                  <c:v>1927</c:v>
                </c:pt>
                <c:pt idx="37">
                  <c:v>1928</c:v>
                </c:pt>
                <c:pt idx="38">
                  <c:v>1929</c:v>
                </c:pt>
                <c:pt idx="39">
                  <c:v>1930</c:v>
                </c:pt>
                <c:pt idx="40">
                  <c:v>1931</c:v>
                </c:pt>
                <c:pt idx="41">
                  <c:v>1932</c:v>
                </c:pt>
                <c:pt idx="42">
                  <c:v>1933</c:v>
                </c:pt>
                <c:pt idx="43">
                  <c:v>1934</c:v>
                </c:pt>
                <c:pt idx="44">
                  <c:v>1935</c:v>
                </c:pt>
                <c:pt idx="45">
                  <c:v>1936</c:v>
                </c:pt>
                <c:pt idx="46">
                  <c:v>1937</c:v>
                </c:pt>
                <c:pt idx="47">
                  <c:v>1938</c:v>
                </c:pt>
                <c:pt idx="48">
                  <c:v>1939</c:v>
                </c:pt>
                <c:pt idx="49">
                  <c:v>1940</c:v>
                </c:pt>
                <c:pt idx="50">
                  <c:v>1941</c:v>
                </c:pt>
                <c:pt idx="51">
                  <c:v>1942</c:v>
                </c:pt>
                <c:pt idx="52">
                  <c:v>1943</c:v>
                </c:pt>
                <c:pt idx="53">
                  <c:v>1944</c:v>
                </c:pt>
                <c:pt idx="54">
                  <c:v>1945</c:v>
                </c:pt>
                <c:pt idx="55">
                  <c:v>1946</c:v>
                </c:pt>
                <c:pt idx="56">
                  <c:v>1947</c:v>
                </c:pt>
                <c:pt idx="57">
                  <c:v>1948</c:v>
                </c:pt>
                <c:pt idx="58">
                  <c:v>1949</c:v>
                </c:pt>
                <c:pt idx="59">
                  <c:v>1950</c:v>
                </c:pt>
                <c:pt idx="60">
                  <c:v>1951</c:v>
                </c:pt>
                <c:pt idx="61">
                  <c:v>1952</c:v>
                </c:pt>
                <c:pt idx="62">
                  <c:v>1953</c:v>
                </c:pt>
                <c:pt idx="63">
                  <c:v>1954</c:v>
                </c:pt>
                <c:pt idx="64">
                  <c:v>1955</c:v>
                </c:pt>
                <c:pt idx="65">
                  <c:v>1956</c:v>
                </c:pt>
                <c:pt idx="66">
                  <c:v>1957</c:v>
                </c:pt>
                <c:pt idx="67">
                  <c:v>1958</c:v>
                </c:pt>
                <c:pt idx="68">
                  <c:v>1959</c:v>
                </c:pt>
                <c:pt idx="69">
                  <c:v>1960</c:v>
                </c:pt>
                <c:pt idx="70">
                  <c:v>1961</c:v>
                </c:pt>
                <c:pt idx="71">
                  <c:v>1962</c:v>
                </c:pt>
                <c:pt idx="72">
                  <c:v>1963</c:v>
                </c:pt>
                <c:pt idx="73">
                  <c:v>1964</c:v>
                </c:pt>
                <c:pt idx="74">
                  <c:v>1965</c:v>
                </c:pt>
                <c:pt idx="75">
                  <c:v>1966</c:v>
                </c:pt>
                <c:pt idx="76">
                  <c:v>1967</c:v>
                </c:pt>
                <c:pt idx="77">
                  <c:v>1968</c:v>
                </c:pt>
                <c:pt idx="78">
                  <c:v>1969</c:v>
                </c:pt>
                <c:pt idx="79">
                  <c:v>1970</c:v>
                </c:pt>
                <c:pt idx="80">
                  <c:v>1971</c:v>
                </c:pt>
                <c:pt idx="81">
                  <c:v>1972</c:v>
                </c:pt>
                <c:pt idx="82">
                  <c:v>1973</c:v>
                </c:pt>
                <c:pt idx="83">
                  <c:v>1974</c:v>
                </c:pt>
                <c:pt idx="84">
                  <c:v>1975</c:v>
                </c:pt>
                <c:pt idx="85">
                  <c:v>1976</c:v>
                </c:pt>
                <c:pt idx="86">
                  <c:v>1977</c:v>
                </c:pt>
                <c:pt idx="87">
                  <c:v>1978</c:v>
                </c:pt>
                <c:pt idx="88">
                  <c:v>1979</c:v>
                </c:pt>
                <c:pt idx="89">
                  <c:v>1980</c:v>
                </c:pt>
                <c:pt idx="90">
                  <c:v>1981</c:v>
                </c:pt>
                <c:pt idx="91">
                  <c:v>1982</c:v>
                </c:pt>
                <c:pt idx="92">
                  <c:v>1983</c:v>
                </c:pt>
                <c:pt idx="93">
                  <c:v>1984</c:v>
                </c:pt>
                <c:pt idx="94">
                  <c:v>1985</c:v>
                </c:pt>
                <c:pt idx="95">
                  <c:v>1986</c:v>
                </c:pt>
                <c:pt idx="96">
                  <c:v>1987</c:v>
                </c:pt>
                <c:pt idx="97">
                  <c:v>1988</c:v>
                </c:pt>
                <c:pt idx="98">
                  <c:v>1989</c:v>
                </c:pt>
                <c:pt idx="99">
                  <c:v>1990</c:v>
                </c:pt>
                <c:pt idx="100">
                  <c:v>1991</c:v>
                </c:pt>
                <c:pt idx="101">
                  <c:v>1992</c:v>
                </c:pt>
                <c:pt idx="102">
                  <c:v>1993</c:v>
                </c:pt>
                <c:pt idx="103">
                  <c:v>1994</c:v>
                </c:pt>
                <c:pt idx="104">
                  <c:v>1995</c:v>
                </c:pt>
                <c:pt idx="105">
                  <c:v>1996</c:v>
                </c:pt>
                <c:pt idx="106">
                  <c:v>1997</c:v>
                </c:pt>
                <c:pt idx="107">
                  <c:v>1998</c:v>
                </c:pt>
                <c:pt idx="108">
                  <c:v>1999</c:v>
                </c:pt>
                <c:pt idx="109">
                  <c:v>2000</c:v>
                </c:pt>
                <c:pt idx="110">
                  <c:v>2001</c:v>
                </c:pt>
                <c:pt idx="111">
                  <c:v>2002</c:v>
                </c:pt>
                <c:pt idx="112">
                  <c:v>2003</c:v>
                </c:pt>
                <c:pt idx="113">
                  <c:v>2004</c:v>
                </c:pt>
                <c:pt idx="114">
                  <c:v>2005</c:v>
                </c:pt>
                <c:pt idx="115">
                  <c:v>2006</c:v>
                </c:pt>
                <c:pt idx="116">
                  <c:v>2007</c:v>
                </c:pt>
                <c:pt idx="117">
                  <c:v>2008</c:v>
                </c:pt>
                <c:pt idx="118">
                  <c:v>2009</c:v>
                </c:pt>
                <c:pt idx="119">
                  <c:v>2010</c:v>
                </c:pt>
                <c:pt idx="120">
                  <c:v>2011</c:v>
                </c:pt>
                <c:pt idx="121">
                  <c:v>2012</c:v>
                </c:pt>
                <c:pt idx="122">
                  <c:v>2013</c:v>
                </c:pt>
                <c:pt idx="123">
                  <c:v>2014</c:v>
                </c:pt>
                <c:pt idx="124">
                  <c:v>2015</c:v>
                </c:pt>
                <c:pt idx="125">
                  <c:v>2016</c:v>
                </c:pt>
                <c:pt idx="126">
                  <c:v>2017</c:v>
                </c:pt>
              </c:numCache>
            </c:numRef>
          </c:cat>
          <c:val>
            <c:numRef>
              <c:f>Sheet1!$B$2:$B$128</c:f>
              <c:numCache>
                <c:formatCode>General</c:formatCode>
                <c:ptCount val="127"/>
                <c:pt idx="0">
                  <c:v>46.3</c:v>
                </c:pt>
                <c:pt idx="1">
                  <c:v>48.7</c:v>
                </c:pt>
                <c:pt idx="2">
                  <c:v>49.6</c:v>
                </c:pt>
                <c:pt idx="3">
                  <c:v>50</c:v>
                </c:pt>
                <c:pt idx="4">
                  <c:v>41.7</c:v>
                </c:pt>
                <c:pt idx="5">
                  <c:v>39.9</c:v>
                </c:pt>
                <c:pt idx="6">
                  <c:v>42.2</c:v>
                </c:pt>
                <c:pt idx="7">
                  <c:v>48.8</c:v>
                </c:pt>
                <c:pt idx="8">
                  <c:v>52.1</c:v>
                </c:pt>
                <c:pt idx="9">
                  <c:v>49.2</c:v>
                </c:pt>
                <c:pt idx="10">
                  <c:v>49.6</c:v>
                </c:pt>
                <c:pt idx="11">
                  <c:v>49.8</c:v>
                </c:pt>
                <c:pt idx="12">
                  <c:v>49</c:v>
                </c:pt>
                <c:pt idx="13">
                  <c:v>48.8</c:v>
                </c:pt>
                <c:pt idx="14">
                  <c:v>45.2</c:v>
                </c:pt>
                <c:pt idx="15">
                  <c:v>44.2</c:v>
                </c:pt>
                <c:pt idx="16">
                  <c:v>42.6</c:v>
                </c:pt>
                <c:pt idx="17">
                  <c:v>42.9</c:v>
                </c:pt>
                <c:pt idx="18">
                  <c:v>43.1</c:v>
                </c:pt>
                <c:pt idx="19">
                  <c:v>41.6</c:v>
                </c:pt>
                <c:pt idx="20">
                  <c:v>41.3</c:v>
                </c:pt>
                <c:pt idx="21">
                  <c:v>40.200000000000003</c:v>
                </c:pt>
                <c:pt idx="22">
                  <c:v>40.1</c:v>
                </c:pt>
                <c:pt idx="23">
                  <c:v>37.6</c:v>
                </c:pt>
                <c:pt idx="24">
                  <c:v>33.4</c:v>
                </c:pt>
                <c:pt idx="25">
                  <c:v>30.7</c:v>
                </c:pt>
                <c:pt idx="26">
                  <c:v>27.2</c:v>
                </c:pt>
                <c:pt idx="27">
                  <c:v>24.2</c:v>
                </c:pt>
                <c:pt idx="28">
                  <c:v>21.3</c:v>
                </c:pt>
                <c:pt idx="29">
                  <c:v>16.399999999999999</c:v>
                </c:pt>
                <c:pt idx="30">
                  <c:v>29.5</c:v>
                </c:pt>
                <c:pt idx="31">
                  <c:v>38.1</c:v>
                </c:pt>
                <c:pt idx="32">
                  <c:v>36.200000000000003</c:v>
                </c:pt>
                <c:pt idx="33">
                  <c:v>26.5</c:v>
                </c:pt>
                <c:pt idx="34">
                  <c:v>37.6</c:v>
                </c:pt>
                <c:pt idx="35">
                  <c:v>39.300000000000004</c:v>
                </c:pt>
                <c:pt idx="36">
                  <c:v>38.800000000000004</c:v>
                </c:pt>
                <c:pt idx="37">
                  <c:v>38.800000000000004</c:v>
                </c:pt>
                <c:pt idx="38">
                  <c:v>40.1</c:v>
                </c:pt>
                <c:pt idx="39">
                  <c:v>44.7</c:v>
                </c:pt>
                <c:pt idx="40">
                  <c:v>53.2</c:v>
                </c:pt>
                <c:pt idx="41">
                  <c:v>59.1</c:v>
                </c:pt>
                <c:pt idx="42">
                  <c:v>53.6</c:v>
                </c:pt>
                <c:pt idx="43">
                  <c:v>46.7</c:v>
                </c:pt>
                <c:pt idx="44">
                  <c:v>42.9</c:v>
                </c:pt>
                <c:pt idx="45">
                  <c:v>39.300000000000004</c:v>
                </c:pt>
                <c:pt idx="46">
                  <c:v>37.800000000000004</c:v>
                </c:pt>
                <c:pt idx="47">
                  <c:v>39.300000000000004</c:v>
                </c:pt>
                <c:pt idx="48">
                  <c:v>37.300000000000004</c:v>
                </c:pt>
                <c:pt idx="49">
                  <c:v>35.6</c:v>
                </c:pt>
                <c:pt idx="50">
                  <c:v>36.800000000000004</c:v>
                </c:pt>
                <c:pt idx="51">
                  <c:v>32</c:v>
                </c:pt>
                <c:pt idx="52">
                  <c:v>32.800000000000004</c:v>
                </c:pt>
                <c:pt idx="53">
                  <c:v>32.700000000000003</c:v>
                </c:pt>
                <c:pt idx="54">
                  <c:v>29</c:v>
                </c:pt>
                <c:pt idx="55">
                  <c:v>26.4</c:v>
                </c:pt>
                <c:pt idx="56">
                  <c:v>20.100000000000001</c:v>
                </c:pt>
                <c:pt idx="57">
                  <c:v>14.3</c:v>
                </c:pt>
                <c:pt idx="58">
                  <c:v>13.8</c:v>
                </c:pt>
                <c:pt idx="59">
                  <c:v>13.3</c:v>
                </c:pt>
                <c:pt idx="60">
                  <c:v>12.5</c:v>
                </c:pt>
                <c:pt idx="61">
                  <c:v>12.8</c:v>
                </c:pt>
                <c:pt idx="62">
                  <c:v>12.3</c:v>
                </c:pt>
                <c:pt idx="63">
                  <c:v>12.2</c:v>
                </c:pt>
                <c:pt idx="64">
                  <c:v>12.6</c:v>
                </c:pt>
                <c:pt idx="65">
                  <c:v>11.8</c:v>
                </c:pt>
                <c:pt idx="66">
                  <c:v>11.2</c:v>
                </c:pt>
                <c:pt idx="67">
                  <c:v>11.2</c:v>
                </c:pt>
                <c:pt idx="68">
                  <c:v>11.6</c:v>
                </c:pt>
                <c:pt idx="69">
                  <c:v>12.2</c:v>
                </c:pt>
                <c:pt idx="70">
                  <c:v>12.1</c:v>
                </c:pt>
                <c:pt idx="71">
                  <c:v>12.3</c:v>
                </c:pt>
                <c:pt idx="72">
                  <c:v>11.8</c:v>
                </c:pt>
                <c:pt idx="73">
                  <c:v>11.9</c:v>
                </c:pt>
                <c:pt idx="74">
                  <c:v>11.7</c:v>
                </c:pt>
                <c:pt idx="75">
                  <c:v>12</c:v>
                </c:pt>
                <c:pt idx="76">
                  <c:v>12.2</c:v>
                </c:pt>
                <c:pt idx="77">
                  <c:v>11.3</c:v>
                </c:pt>
                <c:pt idx="78">
                  <c:v>11.2</c:v>
                </c:pt>
                <c:pt idx="79">
                  <c:v>10</c:v>
                </c:pt>
                <c:pt idx="80">
                  <c:v>9.2000000000000011</c:v>
                </c:pt>
                <c:pt idx="81">
                  <c:v>8.6</c:v>
                </c:pt>
                <c:pt idx="82">
                  <c:v>8.5</c:v>
                </c:pt>
                <c:pt idx="83">
                  <c:v>7.8</c:v>
                </c:pt>
                <c:pt idx="84">
                  <c:v>5.8</c:v>
                </c:pt>
                <c:pt idx="85">
                  <c:v>5.6</c:v>
                </c:pt>
                <c:pt idx="86">
                  <c:v>5.3</c:v>
                </c:pt>
                <c:pt idx="87">
                  <c:v>5.7</c:v>
                </c:pt>
                <c:pt idx="88">
                  <c:v>7</c:v>
                </c:pt>
                <c:pt idx="89">
                  <c:v>5.6</c:v>
                </c:pt>
                <c:pt idx="90">
                  <c:v>4.9000000000000004</c:v>
                </c:pt>
                <c:pt idx="91">
                  <c:v>4.9000000000000004</c:v>
                </c:pt>
                <c:pt idx="92">
                  <c:v>5.4</c:v>
                </c:pt>
                <c:pt idx="93">
                  <c:v>5.5</c:v>
                </c:pt>
                <c:pt idx="94">
                  <c:v>5.5</c:v>
                </c:pt>
                <c:pt idx="95">
                  <c:v>5.4</c:v>
                </c:pt>
                <c:pt idx="96">
                  <c:v>5.2</c:v>
                </c:pt>
                <c:pt idx="97">
                  <c:v>5.3</c:v>
                </c:pt>
                <c:pt idx="98">
                  <c:v>5.2</c:v>
                </c:pt>
                <c:pt idx="99">
                  <c:v>5</c:v>
                </c:pt>
                <c:pt idx="100">
                  <c:v>5.0999999999999996</c:v>
                </c:pt>
                <c:pt idx="101">
                  <c:v>5.0999999999999996</c:v>
                </c:pt>
                <c:pt idx="102">
                  <c:v>5.2</c:v>
                </c:pt>
                <c:pt idx="103">
                  <c:v>5.3</c:v>
                </c:pt>
                <c:pt idx="104">
                  <c:v>5</c:v>
                </c:pt>
                <c:pt idx="105">
                  <c:v>4.5999999999999996</c:v>
                </c:pt>
                <c:pt idx="106">
                  <c:v>4.4000000000000004</c:v>
                </c:pt>
                <c:pt idx="107">
                  <c:v>4.5999999999999996</c:v>
                </c:pt>
                <c:pt idx="108">
                  <c:v>5</c:v>
                </c:pt>
                <c:pt idx="109">
                  <c:v>4.8</c:v>
                </c:pt>
                <c:pt idx="110">
                  <c:v>4.9000000000000004</c:v>
                </c:pt>
                <c:pt idx="111">
                  <c:v>4.9000000000000004</c:v>
                </c:pt>
                <c:pt idx="112">
                  <c:v>4.9000000000000004</c:v>
                </c:pt>
                <c:pt idx="113">
                  <c:v>4.8</c:v>
                </c:pt>
                <c:pt idx="114">
                  <c:v>4.5999999999999996</c:v>
                </c:pt>
                <c:pt idx="115">
                  <c:v>4.5</c:v>
                </c:pt>
                <c:pt idx="116">
                  <c:v>4.4000000000000004</c:v>
                </c:pt>
                <c:pt idx="117">
                  <c:v>4</c:v>
                </c:pt>
                <c:pt idx="118">
                  <c:v>4.5999999999999996</c:v>
                </c:pt>
                <c:pt idx="119">
                  <c:v>4.5999999999999996</c:v>
                </c:pt>
                <c:pt idx="120">
                  <c:v>4.2</c:v>
                </c:pt>
                <c:pt idx="121">
                  <c:v>4.2</c:v>
                </c:pt>
                <c:pt idx="122">
                  <c:v>4.4000000000000004</c:v>
                </c:pt>
                <c:pt idx="123">
                  <c:v>4.5</c:v>
                </c:pt>
                <c:pt idx="124">
                  <c:v>4.9000000000000004</c:v>
                </c:pt>
                <c:pt idx="125">
                  <c:v>5</c:v>
                </c:pt>
                <c:pt idx="126">
                  <c:v>4.7</c:v>
                </c:pt>
              </c:numCache>
            </c:numRef>
          </c:val>
          <c:smooth val="0"/>
          <c:extLst>
            <c:ext xmlns:c16="http://schemas.microsoft.com/office/drawing/2014/chart" uri="{C3380CC4-5D6E-409C-BE32-E72D297353CC}">
              <c16:uniqueId val="{00000000-41A6-4624-9AF3-4991F09C63C4}"/>
            </c:ext>
          </c:extLst>
        </c:ser>
        <c:ser>
          <c:idx val="2"/>
          <c:order val="1"/>
          <c:tx>
            <c:strRef>
              <c:f>Sheet1!$C$1</c:f>
              <c:strCache>
                <c:ptCount val="1"/>
                <c:pt idx="0">
                  <c:v>Duties collected/total imports</c:v>
                </c:pt>
              </c:strCache>
            </c:strRef>
          </c:tx>
          <c:spPr>
            <a:ln w="28575" cap="rnd">
              <a:solidFill>
                <a:schemeClr val="accent1"/>
              </a:solidFill>
              <a:round/>
            </a:ln>
            <a:effectLst/>
          </c:spPr>
          <c:marker>
            <c:symbol val="none"/>
          </c:marker>
          <c:cat>
            <c:numRef>
              <c:f>Sheet1!$A$2:$A$128</c:f>
              <c:numCache>
                <c:formatCode>General</c:formatCode>
                <c:ptCount val="127"/>
                <c:pt idx="0">
                  <c:v>1891</c:v>
                </c:pt>
                <c:pt idx="1">
                  <c:v>1892</c:v>
                </c:pt>
                <c:pt idx="2">
                  <c:v>1893</c:v>
                </c:pt>
                <c:pt idx="3">
                  <c:v>1894</c:v>
                </c:pt>
                <c:pt idx="4">
                  <c:v>1895</c:v>
                </c:pt>
                <c:pt idx="5">
                  <c:v>1896</c:v>
                </c:pt>
                <c:pt idx="6">
                  <c:v>1897</c:v>
                </c:pt>
                <c:pt idx="7">
                  <c:v>1898</c:v>
                </c:pt>
                <c:pt idx="8">
                  <c:v>1899</c:v>
                </c:pt>
                <c:pt idx="9">
                  <c:v>1900</c:v>
                </c:pt>
                <c:pt idx="10">
                  <c:v>1901</c:v>
                </c:pt>
                <c:pt idx="11">
                  <c:v>1902</c:v>
                </c:pt>
                <c:pt idx="12">
                  <c:v>1903</c:v>
                </c:pt>
                <c:pt idx="13">
                  <c:v>1904</c:v>
                </c:pt>
                <c:pt idx="14">
                  <c:v>1905</c:v>
                </c:pt>
                <c:pt idx="15">
                  <c:v>1906</c:v>
                </c:pt>
                <c:pt idx="16">
                  <c:v>1907</c:v>
                </c:pt>
                <c:pt idx="17">
                  <c:v>1908</c:v>
                </c:pt>
                <c:pt idx="18">
                  <c:v>1909</c:v>
                </c:pt>
                <c:pt idx="19">
                  <c:v>1910</c:v>
                </c:pt>
                <c:pt idx="20">
                  <c:v>1911</c:v>
                </c:pt>
                <c:pt idx="21">
                  <c:v>1912</c:v>
                </c:pt>
                <c:pt idx="22">
                  <c:v>1913</c:v>
                </c:pt>
                <c:pt idx="23">
                  <c:v>1914</c:v>
                </c:pt>
                <c:pt idx="24">
                  <c:v>1915</c:v>
                </c:pt>
                <c:pt idx="25">
                  <c:v>1916</c:v>
                </c:pt>
                <c:pt idx="26">
                  <c:v>1917</c:v>
                </c:pt>
                <c:pt idx="27">
                  <c:v>1918</c:v>
                </c:pt>
                <c:pt idx="28">
                  <c:v>1919</c:v>
                </c:pt>
                <c:pt idx="29">
                  <c:v>1920</c:v>
                </c:pt>
                <c:pt idx="30">
                  <c:v>1921</c:v>
                </c:pt>
                <c:pt idx="31">
                  <c:v>1922</c:v>
                </c:pt>
                <c:pt idx="32">
                  <c:v>1923</c:v>
                </c:pt>
                <c:pt idx="33">
                  <c:v>1924</c:v>
                </c:pt>
                <c:pt idx="34">
                  <c:v>1925</c:v>
                </c:pt>
                <c:pt idx="35">
                  <c:v>1926</c:v>
                </c:pt>
                <c:pt idx="36">
                  <c:v>1927</c:v>
                </c:pt>
                <c:pt idx="37">
                  <c:v>1928</c:v>
                </c:pt>
                <c:pt idx="38">
                  <c:v>1929</c:v>
                </c:pt>
                <c:pt idx="39">
                  <c:v>1930</c:v>
                </c:pt>
                <c:pt idx="40">
                  <c:v>1931</c:v>
                </c:pt>
                <c:pt idx="41">
                  <c:v>1932</c:v>
                </c:pt>
                <c:pt idx="42">
                  <c:v>1933</c:v>
                </c:pt>
                <c:pt idx="43">
                  <c:v>1934</c:v>
                </c:pt>
                <c:pt idx="44">
                  <c:v>1935</c:v>
                </c:pt>
                <c:pt idx="45">
                  <c:v>1936</c:v>
                </c:pt>
                <c:pt idx="46">
                  <c:v>1937</c:v>
                </c:pt>
                <c:pt idx="47">
                  <c:v>1938</c:v>
                </c:pt>
                <c:pt idx="48">
                  <c:v>1939</c:v>
                </c:pt>
                <c:pt idx="49">
                  <c:v>1940</c:v>
                </c:pt>
                <c:pt idx="50">
                  <c:v>1941</c:v>
                </c:pt>
                <c:pt idx="51">
                  <c:v>1942</c:v>
                </c:pt>
                <c:pt idx="52">
                  <c:v>1943</c:v>
                </c:pt>
                <c:pt idx="53">
                  <c:v>1944</c:v>
                </c:pt>
                <c:pt idx="54">
                  <c:v>1945</c:v>
                </c:pt>
                <c:pt idx="55">
                  <c:v>1946</c:v>
                </c:pt>
                <c:pt idx="56">
                  <c:v>1947</c:v>
                </c:pt>
                <c:pt idx="57">
                  <c:v>1948</c:v>
                </c:pt>
                <c:pt idx="58">
                  <c:v>1949</c:v>
                </c:pt>
                <c:pt idx="59">
                  <c:v>1950</c:v>
                </c:pt>
                <c:pt idx="60">
                  <c:v>1951</c:v>
                </c:pt>
                <c:pt idx="61">
                  <c:v>1952</c:v>
                </c:pt>
                <c:pt idx="62">
                  <c:v>1953</c:v>
                </c:pt>
                <c:pt idx="63">
                  <c:v>1954</c:v>
                </c:pt>
                <c:pt idx="64">
                  <c:v>1955</c:v>
                </c:pt>
                <c:pt idx="65">
                  <c:v>1956</c:v>
                </c:pt>
                <c:pt idx="66">
                  <c:v>1957</c:v>
                </c:pt>
                <c:pt idx="67">
                  <c:v>1958</c:v>
                </c:pt>
                <c:pt idx="68">
                  <c:v>1959</c:v>
                </c:pt>
                <c:pt idx="69">
                  <c:v>1960</c:v>
                </c:pt>
                <c:pt idx="70">
                  <c:v>1961</c:v>
                </c:pt>
                <c:pt idx="71">
                  <c:v>1962</c:v>
                </c:pt>
                <c:pt idx="72">
                  <c:v>1963</c:v>
                </c:pt>
                <c:pt idx="73">
                  <c:v>1964</c:v>
                </c:pt>
                <c:pt idx="74">
                  <c:v>1965</c:v>
                </c:pt>
                <c:pt idx="75">
                  <c:v>1966</c:v>
                </c:pt>
                <c:pt idx="76">
                  <c:v>1967</c:v>
                </c:pt>
                <c:pt idx="77">
                  <c:v>1968</c:v>
                </c:pt>
                <c:pt idx="78">
                  <c:v>1969</c:v>
                </c:pt>
                <c:pt idx="79">
                  <c:v>1970</c:v>
                </c:pt>
                <c:pt idx="80">
                  <c:v>1971</c:v>
                </c:pt>
                <c:pt idx="81">
                  <c:v>1972</c:v>
                </c:pt>
                <c:pt idx="82">
                  <c:v>1973</c:v>
                </c:pt>
                <c:pt idx="83">
                  <c:v>1974</c:v>
                </c:pt>
                <c:pt idx="84">
                  <c:v>1975</c:v>
                </c:pt>
                <c:pt idx="85">
                  <c:v>1976</c:v>
                </c:pt>
                <c:pt idx="86">
                  <c:v>1977</c:v>
                </c:pt>
                <c:pt idx="87">
                  <c:v>1978</c:v>
                </c:pt>
                <c:pt idx="88">
                  <c:v>1979</c:v>
                </c:pt>
                <c:pt idx="89">
                  <c:v>1980</c:v>
                </c:pt>
                <c:pt idx="90">
                  <c:v>1981</c:v>
                </c:pt>
                <c:pt idx="91">
                  <c:v>1982</c:v>
                </c:pt>
                <c:pt idx="92">
                  <c:v>1983</c:v>
                </c:pt>
                <c:pt idx="93">
                  <c:v>1984</c:v>
                </c:pt>
                <c:pt idx="94">
                  <c:v>1985</c:v>
                </c:pt>
                <c:pt idx="95">
                  <c:v>1986</c:v>
                </c:pt>
                <c:pt idx="96">
                  <c:v>1987</c:v>
                </c:pt>
                <c:pt idx="97">
                  <c:v>1988</c:v>
                </c:pt>
                <c:pt idx="98">
                  <c:v>1989</c:v>
                </c:pt>
                <c:pt idx="99">
                  <c:v>1990</c:v>
                </c:pt>
                <c:pt idx="100">
                  <c:v>1991</c:v>
                </c:pt>
                <c:pt idx="101">
                  <c:v>1992</c:v>
                </c:pt>
                <c:pt idx="102">
                  <c:v>1993</c:v>
                </c:pt>
                <c:pt idx="103">
                  <c:v>1994</c:v>
                </c:pt>
                <c:pt idx="104">
                  <c:v>1995</c:v>
                </c:pt>
                <c:pt idx="105">
                  <c:v>1996</c:v>
                </c:pt>
                <c:pt idx="106">
                  <c:v>1997</c:v>
                </c:pt>
                <c:pt idx="107">
                  <c:v>1998</c:v>
                </c:pt>
                <c:pt idx="108">
                  <c:v>1999</c:v>
                </c:pt>
                <c:pt idx="109">
                  <c:v>2000</c:v>
                </c:pt>
                <c:pt idx="110">
                  <c:v>2001</c:v>
                </c:pt>
                <c:pt idx="111">
                  <c:v>2002</c:v>
                </c:pt>
                <c:pt idx="112">
                  <c:v>2003</c:v>
                </c:pt>
                <c:pt idx="113">
                  <c:v>2004</c:v>
                </c:pt>
                <c:pt idx="114">
                  <c:v>2005</c:v>
                </c:pt>
                <c:pt idx="115">
                  <c:v>2006</c:v>
                </c:pt>
                <c:pt idx="116">
                  <c:v>2007</c:v>
                </c:pt>
                <c:pt idx="117">
                  <c:v>2008</c:v>
                </c:pt>
                <c:pt idx="118">
                  <c:v>2009</c:v>
                </c:pt>
                <c:pt idx="119">
                  <c:v>2010</c:v>
                </c:pt>
                <c:pt idx="120">
                  <c:v>2011</c:v>
                </c:pt>
                <c:pt idx="121">
                  <c:v>2012</c:v>
                </c:pt>
                <c:pt idx="122">
                  <c:v>2013</c:v>
                </c:pt>
                <c:pt idx="123">
                  <c:v>2014</c:v>
                </c:pt>
                <c:pt idx="124">
                  <c:v>2015</c:v>
                </c:pt>
                <c:pt idx="125">
                  <c:v>2016</c:v>
                </c:pt>
                <c:pt idx="126">
                  <c:v>2017</c:v>
                </c:pt>
              </c:numCache>
            </c:numRef>
          </c:cat>
          <c:val>
            <c:numRef>
              <c:f>Sheet1!$C$2:$C$128</c:f>
              <c:numCache>
                <c:formatCode>General</c:formatCode>
                <c:ptCount val="127"/>
                <c:pt idx="0">
                  <c:v>25.5</c:v>
                </c:pt>
                <c:pt idx="1">
                  <c:v>21.5</c:v>
                </c:pt>
                <c:pt idx="2">
                  <c:v>23.8</c:v>
                </c:pt>
                <c:pt idx="3">
                  <c:v>20.5</c:v>
                </c:pt>
                <c:pt idx="4">
                  <c:v>20.2</c:v>
                </c:pt>
                <c:pt idx="5">
                  <c:v>20.5</c:v>
                </c:pt>
                <c:pt idx="6">
                  <c:v>21.8</c:v>
                </c:pt>
                <c:pt idx="7">
                  <c:v>24.6</c:v>
                </c:pt>
                <c:pt idx="8">
                  <c:v>29.3</c:v>
                </c:pt>
                <c:pt idx="9">
                  <c:v>27.5</c:v>
                </c:pt>
                <c:pt idx="10">
                  <c:v>28.8</c:v>
                </c:pt>
                <c:pt idx="11">
                  <c:v>27.8</c:v>
                </c:pt>
                <c:pt idx="12">
                  <c:v>27.8</c:v>
                </c:pt>
                <c:pt idx="13">
                  <c:v>26.2</c:v>
                </c:pt>
                <c:pt idx="14">
                  <c:v>23.7</c:v>
                </c:pt>
                <c:pt idx="15">
                  <c:v>24.2</c:v>
                </c:pt>
                <c:pt idx="16">
                  <c:v>23.3</c:v>
                </c:pt>
                <c:pt idx="17">
                  <c:v>23.9</c:v>
                </c:pt>
                <c:pt idx="18">
                  <c:v>23</c:v>
                </c:pt>
                <c:pt idx="19">
                  <c:v>21.1</c:v>
                </c:pt>
                <c:pt idx="20">
                  <c:v>20.3</c:v>
                </c:pt>
                <c:pt idx="21">
                  <c:v>18.600000000000001</c:v>
                </c:pt>
                <c:pt idx="22">
                  <c:v>19.3</c:v>
                </c:pt>
                <c:pt idx="23">
                  <c:v>14.9</c:v>
                </c:pt>
                <c:pt idx="24">
                  <c:v>12.5</c:v>
                </c:pt>
                <c:pt idx="25">
                  <c:v>9.6</c:v>
                </c:pt>
                <c:pt idx="26">
                  <c:v>8.3000000000000007</c:v>
                </c:pt>
                <c:pt idx="27">
                  <c:v>5.9</c:v>
                </c:pt>
                <c:pt idx="28">
                  <c:v>6.2</c:v>
                </c:pt>
                <c:pt idx="29">
                  <c:v>6.4</c:v>
                </c:pt>
                <c:pt idx="30">
                  <c:v>11.4</c:v>
                </c:pt>
                <c:pt idx="31">
                  <c:v>14.7</c:v>
                </c:pt>
                <c:pt idx="32">
                  <c:v>15.2</c:v>
                </c:pt>
                <c:pt idx="33">
                  <c:v>14.9</c:v>
                </c:pt>
                <c:pt idx="34">
                  <c:v>13.2</c:v>
                </c:pt>
                <c:pt idx="35">
                  <c:v>13.4</c:v>
                </c:pt>
                <c:pt idx="36">
                  <c:v>13.8</c:v>
                </c:pt>
                <c:pt idx="37">
                  <c:v>13.3</c:v>
                </c:pt>
                <c:pt idx="38">
                  <c:v>13.5</c:v>
                </c:pt>
                <c:pt idx="39">
                  <c:v>14.8</c:v>
                </c:pt>
                <c:pt idx="40">
                  <c:v>17.8</c:v>
                </c:pt>
                <c:pt idx="41">
                  <c:v>19.600000000000001</c:v>
                </c:pt>
                <c:pt idx="42">
                  <c:v>19.8</c:v>
                </c:pt>
                <c:pt idx="43">
                  <c:v>18.399999999999999</c:v>
                </c:pt>
                <c:pt idx="44">
                  <c:v>17.5</c:v>
                </c:pt>
                <c:pt idx="45">
                  <c:v>16.8</c:v>
                </c:pt>
                <c:pt idx="46">
                  <c:v>15.6</c:v>
                </c:pt>
                <c:pt idx="47">
                  <c:v>15.5</c:v>
                </c:pt>
                <c:pt idx="48">
                  <c:v>14.4</c:v>
                </c:pt>
                <c:pt idx="49">
                  <c:v>12.5</c:v>
                </c:pt>
                <c:pt idx="50">
                  <c:v>13.6</c:v>
                </c:pt>
                <c:pt idx="51">
                  <c:v>11.6</c:v>
                </c:pt>
                <c:pt idx="52">
                  <c:v>11.6</c:v>
                </c:pt>
                <c:pt idx="53">
                  <c:v>9.9</c:v>
                </c:pt>
                <c:pt idx="54">
                  <c:v>9.6</c:v>
                </c:pt>
                <c:pt idx="55">
                  <c:v>10.3</c:v>
                </c:pt>
                <c:pt idx="56">
                  <c:v>7.9</c:v>
                </c:pt>
                <c:pt idx="57">
                  <c:v>5.9</c:v>
                </c:pt>
                <c:pt idx="58">
                  <c:v>5.7</c:v>
                </c:pt>
                <c:pt idx="59">
                  <c:v>6.1</c:v>
                </c:pt>
                <c:pt idx="60">
                  <c:v>5.6</c:v>
                </c:pt>
                <c:pt idx="61">
                  <c:v>5.3</c:v>
                </c:pt>
                <c:pt idx="62">
                  <c:v>5.5</c:v>
                </c:pt>
                <c:pt idx="63">
                  <c:v>5.4</c:v>
                </c:pt>
                <c:pt idx="64">
                  <c:v>5.9</c:v>
                </c:pt>
                <c:pt idx="65">
                  <c:v>5.9</c:v>
                </c:pt>
                <c:pt idx="66">
                  <c:v>6</c:v>
                </c:pt>
                <c:pt idx="67">
                  <c:v>6.5</c:v>
                </c:pt>
                <c:pt idx="68">
                  <c:v>7.1</c:v>
                </c:pt>
                <c:pt idx="69">
                  <c:v>7.2</c:v>
                </c:pt>
                <c:pt idx="70">
                  <c:v>7.2</c:v>
                </c:pt>
                <c:pt idx="71">
                  <c:v>7.6</c:v>
                </c:pt>
                <c:pt idx="72">
                  <c:v>7.4</c:v>
                </c:pt>
                <c:pt idx="73">
                  <c:v>7.4</c:v>
                </c:pt>
                <c:pt idx="74">
                  <c:v>7.6</c:v>
                </c:pt>
                <c:pt idx="75">
                  <c:v>7.6</c:v>
                </c:pt>
                <c:pt idx="76">
                  <c:v>7.5</c:v>
                </c:pt>
                <c:pt idx="77">
                  <c:v>7.1</c:v>
                </c:pt>
                <c:pt idx="78">
                  <c:v>7.1</c:v>
                </c:pt>
                <c:pt idx="79">
                  <c:v>6.5</c:v>
                </c:pt>
                <c:pt idx="80">
                  <c:v>6.1</c:v>
                </c:pt>
                <c:pt idx="81">
                  <c:v>5.7</c:v>
                </c:pt>
                <c:pt idx="82">
                  <c:v>5</c:v>
                </c:pt>
                <c:pt idx="83">
                  <c:v>3.8</c:v>
                </c:pt>
                <c:pt idx="84">
                  <c:v>3.9</c:v>
                </c:pt>
                <c:pt idx="85">
                  <c:v>3.9</c:v>
                </c:pt>
                <c:pt idx="86">
                  <c:v>3.7</c:v>
                </c:pt>
                <c:pt idx="87">
                  <c:v>4</c:v>
                </c:pt>
                <c:pt idx="88">
                  <c:v>3.5</c:v>
                </c:pt>
                <c:pt idx="89">
                  <c:v>3.1</c:v>
                </c:pt>
                <c:pt idx="90">
                  <c:v>3.4</c:v>
                </c:pt>
                <c:pt idx="91">
                  <c:v>3.6</c:v>
                </c:pt>
                <c:pt idx="92">
                  <c:v>3.7</c:v>
                </c:pt>
                <c:pt idx="93">
                  <c:v>3.7</c:v>
                </c:pt>
                <c:pt idx="94">
                  <c:v>3.8</c:v>
                </c:pt>
                <c:pt idx="95">
                  <c:v>3.6</c:v>
                </c:pt>
                <c:pt idx="96">
                  <c:v>3.5</c:v>
                </c:pt>
                <c:pt idx="97">
                  <c:v>3.4</c:v>
                </c:pt>
                <c:pt idx="98">
                  <c:v>3.4</c:v>
                </c:pt>
                <c:pt idx="99">
                  <c:v>3.3</c:v>
                </c:pt>
                <c:pt idx="100">
                  <c:v>3.4</c:v>
                </c:pt>
                <c:pt idx="101">
                  <c:v>3.3</c:v>
                </c:pt>
                <c:pt idx="102">
                  <c:v>3.2</c:v>
                </c:pt>
                <c:pt idx="103">
                  <c:v>3</c:v>
                </c:pt>
                <c:pt idx="104">
                  <c:v>2.5</c:v>
                </c:pt>
                <c:pt idx="105">
                  <c:v>2.2999999999999998</c:v>
                </c:pt>
                <c:pt idx="106">
                  <c:v>2.1</c:v>
                </c:pt>
                <c:pt idx="107">
                  <c:v>2</c:v>
                </c:pt>
                <c:pt idx="108">
                  <c:v>1.8</c:v>
                </c:pt>
                <c:pt idx="109">
                  <c:v>1.6</c:v>
                </c:pt>
                <c:pt idx="110">
                  <c:v>1.6</c:v>
                </c:pt>
                <c:pt idx="111">
                  <c:v>1.7000000000000004</c:v>
                </c:pt>
                <c:pt idx="112">
                  <c:v>1.6</c:v>
                </c:pt>
                <c:pt idx="113">
                  <c:v>1.5</c:v>
                </c:pt>
                <c:pt idx="114">
                  <c:v>1.4</c:v>
                </c:pt>
                <c:pt idx="115">
                  <c:v>1.4</c:v>
                </c:pt>
                <c:pt idx="116">
                  <c:v>1.3</c:v>
                </c:pt>
                <c:pt idx="117">
                  <c:v>1.2</c:v>
                </c:pt>
                <c:pt idx="118">
                  <c:v>1.4</c:v>
                </c:pt>
                <c:pt idx="119">
                  <c:v>1.4</c:v>
                </c:pt>
                <c:pt idx="120">
                  <c:v>1.3</c:v>
                </c:pt>
                <c:pt idx="121">
                  <c:v>1.3</c:v>
                </c:pt>
                <c:pt idx="122">
                  <c:v>1.4</c:v>
                </c:pt>
                <c:pt idx="123">
                  <c:v>1.4</c:v>
                </c:pt>
                <c:pt idx="124">
                  <c:v>1.5</c:v>
                </c:pt>
                <c:pt idx="125">
                  <c:v>1.5</c:v>
                </c:pt>
                <c:pt idx="126">
                  <c:v>1.4</c:v>
                </c:pt>
              </c:numCache>
            </c:numRef>
          </c:val>
          <c:smooth val="0"/>
          <c:extLst>
            <c:ext xmlns:c16="http://schemas.microsoft.com/office/drawing/2014/chart" uri="{C3380CC4-5D6E-409C-BE32-E72D297353CC}">
              <c16:uniqueId val="{00000001-41A6-4624-9AF3-4991F09C63C4}"/>
            </c:ext>
          </c:extLst>
        </c:ser>
        <c:dLbls>
          <c:showLegendKey val="0"/>
          <c:showVal val="0"/>
          <c:showCatName val="0"/>
          <c:showSerName val="0"/>
          <c:showPercent val="0"/>
          <c:showBubbleSize val="0"/>
        </c:dLbls>
        <c:smooth val="0"/>
        <c:axId val="7410048"/>
        <c:axId val="7411584"/>
      </c:lineChart>
      <c:catAx>
        <c:axId val="7410048"/>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IN" sz="1600" b="0" i="0" u="none" strike="noStrike" kern="1200" baseline="0">
                <a:solidFill>
                  <a:schemeClr val="tx1">
                    <a:lumMod val="65000"/>
                    <a:lumOff val="35000"/>
                  </a:schemeClr>
                </a:solidFill>
                <a:latin typeface="+mn-lt"/>
                <a:ea typeface="+mn-ea"/>
                <a:cs typeface="+mn-cs"/>
              </a:defRPr>
            </a:pPr>
            <a:endParaRPr lang="en-US"/>
          </a:p>
        </c:txPr>
        <c:crossAx val="7411584"/>
        <c:crosses val="autoZero"/>
        <c:auto val="1"/>
        <c:lblAlgn val="ctr"/>
        <c:lblOffset val="100"/>
        <c:tickLblSkip val="10"/>
        <c:tickMarkSkip val="10"/>
        <c:noMultiLvlLbl val="0"/>
      </c:catAx>
      <c:valAx>
        <c:axId val="7411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IN" sz="2000" b="0" i="0" u="none" strike="noStrike" kern="1200" baseline="0">
                    <a:solidFill>
                      <a:schemeClr val="tx1">
                        <a:lumMod val="65000"/>
                        <a:lumOff val="35000"/>
                      </a:schemeClr>
                    </a:solidFill>
                    <a:latin typeface="+mn-lt"/>
                    <a:ea typeface="+mn-ea"/>
                    <a:cs typeface="+mn-cs"/>
                  </a:defRPr>
                </a:pPr>
                <a:r>
                  <a:rPr lang="en-US" sz="2000"/>
                  <a:t>Tariffs as a percent of trade value</a:t>
                </a:r>
              </a:p>
            </c:rich>
          </c:tx>
          <c:overlay val="0"/>
          <c:spPr>
            <a:noFill/>
            <a:ln>
              <a:noFill/>
            </a:ln>
            <a:effectLst/>
          </c:spPr>
          <c:txPr>
            <a:bodyPr rot="-5400000" spcFirstLastPara="1" vertOverflow="ellipsis" vert="horz" wrap="square" anchor="ctr" anchorCtr="1"/>
            <a:lstStyle/>
            <a:p>
              <a:pPr>
                <a:defRPr lang="en-IN" sz="2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IN" sz="1600" b="0" i="0" u="none" strike="noStrike" kern="1200" baseline="0">
                <a:solidFill>
                  <a:schemeClr val="tx1">
                    <a:lumMod val="65000"/>
                    <a:lumOff val="35000"/>
                  </a:schemeClr>
                </a:solidFill>
                <a:latin typeface="+mn-lt"/>
                <a:ea typeface="+mn-ea"/>
                <a:cs typeface="+mn-cs"/>
              </a:defRPr>
            </a:pPr>
            <a:endParaRPr lang="en-US"/>
          </a:p>
        </c:txPr>
        <c:crossAx val="7410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IN"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C6A77-897B-A94D-8179-085D1B4EE98D}" type="datetimeFigureOut">
              <a:rPr lang="en-US" smtClean="0"/>
              <a:pPr/>
              <a:t>5/26/22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F294D8-753E-E842-8CF8-893A8D4FD7E5}" type="slidenum">
              <a:rPr lang="en-US" smtClean="0"/>
              <a:pPr/>
              <a:t>‹#›</a:t>
            </a:fld>
            <a:endParaRPr lang="en-US"/>
          </a:p>
        </p:txBody>
      </p:sp>
    </p:spTree>
    <p:extLst>
      <p:ext uri="{BB962C8B-B14F-4D97-AF65-F5344CB8AC3E}">
        <p14:creationId xmlns:p14="http://schemas.microsoft.com/office/powerpoint/2010/main" val="162078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1</a:t>
            </a:fld>
            <a:endParaRPr lang="en-US"/>
          </a:p>
        </p:txBody>
      </p:sp>
    </p:spTree>
    <p:extLst>
      <p:ext uri="{BB962C8B-B14F-4D97-AF65-F5344CB8AC3E}">
        <p14:creationId xmlns:p14="http://schemas.microsoft.com/office/powerpoint/2010/main" val="219015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13</a:t>
            </a:fld>
            <a:endParaRPr lang="en-US"/>
          </a:p>
        </p:txBody>
      </p:sp>
    </p:spTree>
    <p:extLst>
      <p:ext uri="{BB962C8B-B14F-4D97-AF65-F5344CB8AC3E}">
        <p14:creationId xmlns:p14="http://schemas.microsoft.com/office/powerpoint/2010/main" val="778118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14</a:t>
            </a:fld>
            <a:endParaRPr lang="en-US"/>
          </a:p>
        </p:txBody>
      </p:sp>
    </p:spTree>
    <p:extLst>
      <p:ext uri="{BB962C8B-B14F-4D97-AF65-F5344CB8AC3E}">
        <p14:creationId xmlns:p14="http://schemas.microsoft.com/office/powerpoint/2010/main" val="1776363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15</a:t>
            </a:fld>
            <a:endParaRPr lang="en-US"/>
          </a:p>
        </p:txBody>
      </p:sp>
    </p:spTree>
    <p:extLst>
      <p:ext uri="{BB962C8B-B14F-4D97-AF65-F5344CB8AC3E}">
        <p14:creationId xmlns:p14="http://schemas.microsoft.com/office/powerpoint/2010/main" val="1819480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16</a:t>
            </a:fld>
            <a:endParaRPr lang="en-US"/>
          </a:p>
        </p:txBody>
      </p:sp>
    </p:spTree>
    <p:extLst>
      <p:ext uri="{BB962C8B-B14F-4D97-AF65-F5344CB8AC3E}">
        <p14:creationId xmlns:p14="http://schemas.microsoft.com/office/powerpoint/2010/main" val="1044304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17</a:t>
            </a:fld>
            <a:endParaRPr lang="en-US"/>
          </a:p>
        </p:txBody>
      </p:sp>
    </p:spTree>
    <p:extLst>
      <p:ext uri="{BB962C8B-B14F-4D97-AF65-F5344CB8AC3E}">
        <p14:creationId xmlns:p14="http://schemas.microsoft.com/office/powerpoint/2010/main" val="657483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19</a:t>
            </a:fld>
            <a:endParaRPr lang="en-US"/>
          </a:p>
        </p:txBody>
      </p:sp>
    </p:spTree>
    <p:extLst>
      <p:ext uri="{BB962C8B-B14F-4D97-AF65-F5344CB8AC3E}">
        <p14:creationId xmlns:p14="http://schemas.microsoft.com/office/powerpoint/2010/main" val="2138179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20</a:t>
            </a:fld>
            <a:endParaRPr lang="en-US"/>
          </a:p>
        </p:txBody>
      </p:sp>
    </p:spTree>
    <p:extLst>
      <p:ext uri="{BB962C8B-B14F-4D97-AF65-F5344CB8AC3E}">
        <p14:creationId xmlns:p14="http://schemas.microsoft.com/office/powerpoint/2010/main" val="21146670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22</a:t>
            </a:fld>
            <a:endParaRPr lang="en-US"/>
          </a:p>
        </p:txBody>
      </p:sp>
    </p:spTree>
    <p:extLst>
      <p:ext uri="{BB962C8B-B14F-4D97-AF65-F5344CB8AC3E}">
        <p14:creationId xmlns:p14="http://schemas.microsoft.com/office/powerpoint/2010/main" val="18547803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24</a:t>
            </a:fld>
            <a:endParaRPr lang="en-US"/>
          </a:p>
        </p:txBody>
      </p:sp>
    </p:spTree>
    <p:extLst>
      <p:ext uri="{BB962C8B-B14F-4D97-AF65-F5344CB8AC3E}">
        <p14:creationId xmlns:p14="http://schemas.microsoft.com/office/powerpoint/2010/main" val="12031975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26</a:t>
            </a:fld>
            <a:endParaRPr lang="en-US"/>
          </a:p>
        </p:txBody>
      </p:sp>
    </p:spTree>
    <p:extLst>
      <p:ext uri="{BB962C8B-B14F-4D97-AF65-F5344CB8AC3E}">
        <p14:creationId xmlns:p14="http://schemas.microsoft.com/office/powerpoint/2010/main" val="742764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2</a:t>
            </a:fld>
            <a:endParaRPr lang="en-US"/>
          </a:p>
        </p:txBody>
      </p:sp>
    </p:spTree>
    <p:extLst>
      <p:ext uri="{BB962C8B-B14F-4D97-AF65-F5344CB8AC3E}">
        <p14:creationId xmlns:p14="http://schemas.microsoft.com/office/powerpoint/2010/main" val="1440181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27</a:t>
            </a:fld>
            <a:endParaRPr lang="en-US"/>
          </a:p>
        </p:txBody>
      </p:sp>
    </p:spTree>
    <p:extLst>
      <p:ext uri="{BB962C8B-B14F-4D97-AF65-F5344CB8AC3E}">
        <p14:creationId xmlns:p14="http://schemas.microsoft.com/office/powerpoint/2010/main" val="16903595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28</a:t>
            </a:fld>
            <a:endParaRPr lang="en-US"/>
          </a:p>
        </p:txBody>
      </p:sp>
    </p:spTree>
    <p:extLst>
      <p:ext uri="{BB962C8B-B14F-4D97-AF65-F5344CB8AC3E}">
        <p14:creationId xmlns:p14="http://schemas.microsoft.com/office/powerpoint/2010/main" val="385094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29</a:t>
            </a:fld>
            <a:endParaRPr lang="en-US"/>
          </a:p>
        </p:txBody>
      </p:sp>
    </p:spTree>
    <p:extLst>
      <p:ext uri="{BB962C8B-B14F-4D97-AF65-F5344CB8AC3E}">
        <p14:creationId xmlns:p14="http://schemas.microsoft.com/office/powerpoint/2010/main" val="15762377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30</a:t>
            </a:fld>
            <a:endParaRPr lang="en-US"/>
          </a:p>
        </p:txBody>
      </p:sp>
    </p:spTree>
    <p:extLst>
      <p:ext uri="{BB962C8B-B14F-4D97-AF65-F5344CB8AC3E}">
        <p14:creationId xmlns:p14="http://schemas.microsoft.com/office/powerpoint/2010/main" val="2735736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31</a:t>
            </a:fld>
            <a:endParaRPr lang="en-US"/>
          </a:p>
        </p:txBody>
      </p:sp>
    </p:spTree>
    <p:extLst>
      <p:ext uri="{BB962C8B-B14F-4D97-AF65-F5344CB8AC3E}">
        <p14:creationId xmlns:p14="http://schemas.microsoft.com/office/powerpoint/2010/main" val="2311094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32</a:t>
            </a:fld>
            <a:endParaRPr lang="en-US"/>
          </a:p>
        </p:txBody>
      </p:sp>
    </p:spTree>
    <p:extLst>
      <p:ext uri="{BB962C8B-B14F-4D97-AF65-F5344CB8AC3E}">
        <p14:creationId xmlns:p14="http://schemas.microsoft.com/office/powerpoint/2010/main" val="1542817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33</a:t>
            </a:fld>
            <a:endParaRPr lang="en-US"/>
          </a:p>
        </p:txBody>
      </p:sp>
    </p:spTree>
    <p:extLst>
      <p:ext uri="{BB962C8B-B14F-4D97-AF65-F5344CB8AC3E}">
        <p14:creationId xmlns:p14="http://schemas.microsoft.com/office/powerpoint/2010/main" val="2138278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34</a:t>
            </a:fld>
            <a:endParaRPr lang="en-US"/>
          </a:p>
        </p:txBody>
      </p:sp>
    </p:spTree>
    <p:extLst>
      <p:ext uri="{BB962C8B-B14F-4D97-AF65-F5344CB8AC3E}">
        <p14:creationId xmlns:p14="http://schemas.microsoft.com/office/powerpoint/2010/main" val="37923898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35</a:t>
            </a:fld>
            <a:endParaRPr lang="en-US"/>
          </a:p>
        </p:txBody>
      </p:sp>
    </p:spTree>
    <p:extLst>
      <p:ext uri="{BB962C8B-B14F-4D97-AF65-F5344CB8AC3E}">
        <p14:creationId xmlns:p14="http://schemas.microsoft.com/office/powerpoint/2010/main" val="2556952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36</a:t>
            </a:fld>
            <a:endParaRPr lang="en-US"/>
          </a:p>
        </p:txBody>
      </p:sp>
    </p:spTree>
    <p:extLst>
      <p:ext uri="{BB962C8B-B14F-4D97-AF65-F5344CB8AC3E}">
        <p14:creationId xmlns:p14="http://schemas.microsoft.com/office/powerpoint/2010/main" val="2539476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3</a:t>
            </a:fld>
            <a:endParaRPr lang="en-US"/>
          </a:p>
        </p:txBody>
      </p:sp>
    </p:spTree>
    <p:extLst>
      <p:ext uri="{BB962C8B-B14F-4D97-AF65-F5344CB8AC3E}">
        <p14:creationId xmlns:p14="http://schemas.microsoft.com/office/powerpoint/2010/main" val="5398025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37</a:t>
            </a:fld>
            <a:endParaRPr lang="en-US"/>
          </a:p>
        </p:txBody>
      </p:sp>
    </p:spTree>
    <p:extLst>
      <p:ext uri="{BB962C8B-B14F-4D97-AF65-F5344CB8AC3E}">
        <p14:creationId xmlns:p14="http://schemas.microsoft.com/office/powerpoint/2010/main" val="23329289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40</a:t>
            </a:fld>
            <a:endParaRPr lang="en-US"/>
          </a:p>
        </p:txBody>
      </p:sp>
    </p:spTree>
    <p:extLst>
      <p:ext uri="{BB962C8B-B14F-4D97-AF65-F5344CB8AC3E}">
        <p14:creationId xmlns:p14="http://schemas.microsoft.com/office/powerpoint/2010/main" val="9244750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44</a:t>
            </a:fld>
            <a:endParaRPr lang="en-US"/>
          </a:p>
        </p:txBody>
      </p:sp>
    </p:spTree>
    <p:extLst>
      <p:ext uri="{BB962C8B-B14F-4D97-AF65-F5344CB8AC3E}">
        <p14:creationId xmlns:p14="http://schemas.microsoft.com/office/powerpoint/2010/main" val="37871278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45</a:t>
            </a:fld>
            <a:endParaRPr lang="en-US"/>
          </a:p>
        </p:txBody>
      </p:sp>
    </p:spTree>
    <p:extLst>
      <p:ext uri="{BB962C8B-B14F-4D97-AF65-F5344CB8AC3E}">
        <p14:creationId xmlns:p14="http://schemas.microsoft.com/office/powerpoint/2010/main" val="37154886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47</a:t>
            </a:fld>
            <a:endParaRPr lang="en-US"/>
          </a:p>
        </p:txBody>
      </p:sp>
    </p:spTree>
    <p:extLst>
      <p:ext uri="{BB962C8B-B14F-4D97-AF65-F5344CB8AC3E}">
        <p14:creationId xmlns:p14="http://schemas.microsoft.com/office/powerpoint/2010/main" val="2948093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48</a:t>
            </a:fld>
            <a:endParaRPr lang="en-US"/>
          </a:p>
        </p:txBody>
      </p:sp>
    </p:spTree>
    <p:extLst>
      <p:ext uri="{BB962C8B-B14F-4D97-AF65-F5344CB8AC3E}">
        <p14:creationId xmlns:p14="http://schemas.microsoft.com/office/powerpoint/2010/main" val="1140967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EnergySage.com</a:t>
            </a:r>
            <a:r>
              <a:rPr lang="en-US" dirty="0"/>
              <a:t>:  https://</a:t>
            </a:r>
            <a:r>
              <a:rPr lang="en-US" dirty="0" err="1"/>
              <a:t>news.energysage.com</a:t>
            </a:r>
            <a:r>
              <a:rPr lang="en-US" dirty="0"/>
              <a:t>/2018-us-solar-tariff-impact-prices/</a:t>
            </a:r>
          </a:p>
        </p:txBody>
      </p:sp>
      <p:sp>
        <p:nvSpPr>
          <p:cNvPr id="4" name="Slide Number Placeholder 3"/>
          <p:cNvSpPr>
            <a:spLocks noGrp="1"/>
          </p:cNvSpPr>
          <p:nvPr>
            <p:ph type="sldNum" sz="quarter" idx="5"/>
          </p:nvPr>
        </p:nvSpPr>
        <p:spPr/>
        <p:txBody>
          <a:bodyPr/>
          <a:lstStyle/>
          <a:p>
            <a:fld id="{39F294D8-753E-E842-8CF8-893A8D4FD7E5}" type="slidenum">
              <a:rPr lang="en-US" smtClean="0"/>
              <a:pPr/>
              <a:t>49</a:t>
            </a:fld>
            <a:endParaRPr lang="en-US"/>
          </a:p>
        </p:txBody>
      </p:sp>
    </p:spTree>
    <p:extLst>
      <p:ext uri="{BB962C8B-B14F-4D97-AF65-F5344CB8AC3E}">
        <p14:creationId xmlns:p14="http://schemas.microsoft.com/office/powerpoint/2010/main" val="5758688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51</a:t>
            </a:fld>
            <a:endParaRPr lang="en-US"/>
          </a:p>
        </p:txBody>
      </p:sp>
    </p:spTree>
    <p:extLst>
      <p:ext uri="{BB962C8B-B14F-4D97-AF65-F5344CB8AC3E}">
        <p14:creationId xmlns:p14="http://schemas.microsoft.com/office/powerpoint/2010/main" val="20470968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53</a:t>
            </a:fld>
            <a:endParaRPr lang="en-US"/>
          </a:p>
        </p:txBody>
      </p:sp>
    </p:spTree>
    <p:extLst>
      <p:ext uri="{BB962C8B-B14F-4D97-AF65-F5344CB8AC3E}">
        <p14:creationId xmlns:p14="http://schemas.microsoft.com/office/powerpoint/2010/main" val="44947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54</a:t>
            </a:fld>
            <a:endParaRPr lang="en-US"/>
          </a:p>
        </p:txBody>
      </p:sp>
    </p:spTree>
    <p:extLst>
      <p:ext uri="{BB962C8B-B14F-4D97-AF65-F5344CB8AC3E}">
        <p14:creationId xmlns:p14="http://schemas.microsoft.com/office/powerpoint/2010/main" val="41426428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US" dirty="0"/>
            </a:b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6</a:t>
            </a:fld>
            <a:endParaRPr lang="en-US"/>
          </a:p>
        </p:txBody>
      </p:sp>
    </p:spTree>
    <p:extLst>
      <p:ext uri="{BB962C8B-B14F-4D97-AF65-F5344CB8AC3E}">
        <p14:creationId xmlns:p14="http://schemas.microsoft.com/office/powerpoint/2010/main" val="9963654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55</a:t>
            </a:fld>
            <a:endParaRPr lang="en-US"/>
          </a:p>
        </p:txBody>
      </p:sp>
    </p:spTree>
    <p:extLst>
      <p:ext uri="{BB962C8B-B14F-4D97-AF65-F5344CB8AC3E}">
        <p14:creationId xmlns:p14="http://schemas.microsoft.com/office/powerpoint/2010/main" val="23853592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57</a:t>
            </a:fld>
            <a:endParaRPr lang="en-US"/>
          </a:p>
        </p:txBody>
      </p:sp>
    </p:spTree>
    <p:extLst>
      <p:ext uri="{BB962C8B-B14F-4D97-AF65-F5344CB8AC3E}">
        <p14:creationId xmlns:p14="http://schemas.microsoft.com/office/powerpoint/2010/main" val="233296034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The most efficient way to offset the adjustment costs would be directed support to those who have lost a job and are struggling to find a new one.</a:t>
            </a:r>
            <a:endParaRPr lang="en-US" b="0" dirty="0">
              <a:effectLst/>
            </a:endParaRPr>
          </a:p>
          <a:p>
            <a:br>
              <a:rPr lang="en-US" dirty="0"/>
            </a:b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58</a:t>
            </a:fld>
            <a:endParaRPr lang="en-US"/>
          </a:p>
        </p:txBody>
      </p:sp>
    </p:spTree>
    <p:extLst>
      <p:ext uri="{BB962C8B-B14F-4D97-AF65-F5344CB8AC3E}">
        <p14:creationId xmlns:p14="http://schemas.microsoft.com/office/powerpoint/2010/main" val="413944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7</a:t>
            </a:fld>
            <a:endParaRPr lang="en-US"/>
          </a:p>
        </p:txBody>
      </p:sp>
    </p:spTree>
    <p:extLst>
      <p:ext uri="{BB962C8B-B14F-4D97-AF65-F5344CB8AC3E}">
        <p14:creationId xmlns:p14="http://schemas.microsoft.com/office/powerpoint/2010/main" val="3098928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9</a:t>
            </a:fld>
            <a:endParaRPr lang="en-US"/>
          </a:p>
        </p:txBody>
      </p:sp>
    </p:spTree>
    <p:extLst>
      <p:ext uri="{BB962C8B-B14F-4D97-AF65-F5344CB8AC3E}">
        <p14:creationId xmlns:p14="http://schemas.microsoft.com/office/powerpoint/2010/main" val="3459593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10</a:t>
            </a:fld>
            <a:endParaRPr lang="en-US"/>
          </a:p>
        </p:txBody>
      </p:sp>
    </p:spTree>
    <p:extLst>
      <p:ext uri="{BB962C8B-B14F-4D97-AF65-F5344CB8AC3E}">
        <p14:creationId xmlns:p14="http://schemas.microsoft.com/office/powerpoint/2010/main" val="747018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11</a:t>
            </a:fld>
            <a:endParaRPr lang="en-US"/>
          </a:p>
        </p:txBody>
      </p:sp>
    </p:spTree>
    <p:extLst>
      <p:ext uri="{BB962C8B-B14F-4D97-AF65-F5344CB8AC3E}">
        <p14:creationId xmlns:p14="http://schemas.microsoft.com/office/powerpoint/2010/main" val="14330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39F294D8-753E-E842-8CF8-893A8D4FD7E5}" type="slidenum">
              <a:rPr lang="en-US" smtClean="0"/>
              <a:pPr/>
              <a:t>12</a:t>
            </a:fld>
            <a:endParaRPr lang="en-US"/>
          </a:p>
        </p:txBody>
      </p:sp>
    </p:spTree>
    <p:extLst>
      <p:ext uri="{BB962C8B-B14F-4D97-AF65-F5344CB8AC3E}">
        <p14:creationId xmlns:p14="http://schemas.microsoft.com/office/powerpoint/2010/main" val="2447773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21A4D-4FAD-45A6-A3C5-59711005E0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06B803A-233C-48A3-A920-5820C83A0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DC2737BC-96A1-42A3-AD8D-9E8CD7FB7C95}"/>
              </a:ext>
            </a:extLst>
          </p:cNvPr>
          <p:cNvSpPr>
            <a:spLocks noGrp="1"/>
          </p:cNvSpPr>
          <p:nvPr>
            <p:ph type="sldNum" sz="quarter" idx="12"/>
          </p:nvPr>
        </p:nvSpPr>
        <p:spPr/>
        <p:txBody>
          <a:bodyPr/>
          <a:lstStyle/>
          <a:p>
            <a:fld id="{D9F085D5-EC86-4F6A-B501-C1359CB39116}" type="slidenum">
              <a:rPr lang="en-GB" smtClean="0"/>
              <a:pPr/>
              <a:t>‹#›</a:t>
            </a:fld>
            <a:endParaRPr lang="en-GB"/>
          </a:p>
        </p:txBody>
      </p:sp>
    </p:spTree>
    <p:extLst>
      <p:ext uri="{BB962C8B-B14F-4D97-AF65-F5344CB8AC3E}">
        <p14:creationId xmlns:p14="http://schemas.microsoft.com/office/powerpoint/2010/main" val="2470958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y 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pPr/>
              <a:t>‹#›</a:t>
            </a:fld>
            <a:endParaRPr lang="en-GB"/>
          </a:p>
        </p:txBody>
      </p:sp>
      <p:sp>
        <p:nvSpPr>
          <p:cNvPr id="3" name="Rectangle 2">
            <a:extLst>
              <a:ext uri="{FF2B5EF4-FFF2-40B4-BE49-F238E27FC236}">
                <a16:creationId xmlns:a16="http://schemas.microsoft.com/office/drawing/2014/main" id="{AAA7E2CB-D8A4-4CA5-AD0E-4339221B42DB}"/>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7097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pPr/>
              <a:t>‹#›</a:t>
            </a:fld>
            <a:endParaRPr lang="en-GB"/>
          </a:p>
        </p:txBody>
      </p:sp>
    </p:spTree>
    <p:extLst>
      <p:ext uri="{BB962C8B-B14F-4D97-AF65-F5344CB8AC3E}">
        <p14:creationId xmlns:p14="http://schemas.microsoft.com/office/powerpoint/2010/main" val="848032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Title 2 lines">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D1F8A60-8110-4A9F-9FEB-449D2EDDD4DB}"/>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D72FA1ED-8B45-44AC-98C5-BB37CF911EB0}"/>
              </a:ext>
            </a:extLst>
          </p:cNvPr>
          <p:cNvSpPr>
            <a:spLocks noGrp="1"/>
          </p:cNvSpPr>
          <p:nvPr>
            <p:ph type="title" hasCustomPrompt="1"/>
          </p:nvPr>
        </p:nvSpPr>
        <p:spPr>
          <a:xfrm>
            <a:off x="838200" y="216007"/>
            <a:ext cx="10515600" cy="1325563"/>
          </a:xfrm>
        </p:spPr>
        <p:txBody>
          <a:bodyPr anchor="t" anchorCtr="0">
            <a:normAutofit/>
          </a:bodyPr>
          <a:lstStyle>
            <a:lvl1pPr>
              <a:lnSpc>
                <a:spcPct val="100000"/>
              </a:lnSpc>
              <a:defRPr sz="4000">
                <a:solidFill>
                  <a:srgbClr val="0C4C88"/>
                </a:solidFill>
              </a:defRPr>
            </a:lvl1pPr>
          </a:lstStyle>
          <a:p>
            <a:r>
              <a:rPr lang="en-US" dirty="0"/>
              <a:t>Click to edit Master title style</a:t>
            </a:r>
            <a:br>
              <a:rPr lang="en-US" dirty="0"/>
            </a:br>
            <a:endParaRPr lang="en-GB" dirty="0"/>
          </a:p>
        </p:txBody>
      </p:sp>
      <p:sp>
        <p:nvSpPr>
          <p:cNvPr id="3" name="Content Placeholder 2">
            <a:extLst>
              <a:ext uri="{FF2B5EF4-FFF2-40B4-BE49-F238E27FC236}">
                <a16:creationId xmlns:a16="http://schemas.microsoft.com/office/drawing/2014/main" id="{E1EF367F-FF99-40E4-923D-2ADC7339E361}"/>
              </a:ext>
            </a:extLst>
          </p:cNvPr>
          <p:cNvSpPr>
            <a:spLocks noGrp="1"/>
          </p:cNvSpPr>
          <p:nvPr>
            <p:ph idx="1"/>
          </p:nvPr>
        </p:nvSpPr>
        <p:spPr>
          <a:xfrm>
            <a:off x="838200" y="1570730"/>
            <a:ext cx="10515600" cy="4351338"/>
          </a:xfrm>
        </p:spPr>
        <p:txBody>
          <a:bodyPr anchor="ctr" anchorCtr="0"/>
          <a:lstStyle>
            <a:lvl3pPr>
              <a:defRPr sz="24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4BB0F65A-EC94-4588-B443-FB389B8A9134}"/>
              </a:ext>
            </a:extLst>
          </p:cNvPr>
          <p:cNvSpPr>
            <a:spLocks noGrp="1"/>
          </p:cNvSpPr>
          <p:nvPr>
            <p:ph type="sldNum" sz="quarter" idx="12"/>
          </p:nvPr>
        </p:nvSpPr>
        <p:spPr/>
        <p:txBody>
          <a:bodyPr/>
          <a:lstStyle/>
          <a:p>
            <a:fld id="{D9F085D5-EC86-4F6A-B501-C1359CB39116}" type="slidenum">
              <a:rPr lang="en-GB" smtClean="0"/>
              <a:pPr/>
              <a:t>‹#›</a:t>
            </a:fld>
            <a:endParaRPr lang="en-GB"/>
          </a:p>
        </p:txBody>
      </p:sp>
    </p:spTree>
    <p:extLst>
      <p:ext uri="{BB962C8B-B14F-4D97-AF65-F5344CB8AC3E}">
        <p14:creationId xmlns:p14="http://schemas.microsoft.com/office/powerpoint/2010/main" val="20614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67E71-46AC-4513-9A95-F26DF30D7956}"/>
              </a:ext>
            </a:extLst>
          </p:cNvPr>
          <p:cNvSpPr>
            <a:spLocks noGrp="1"/>
          </p:cNvSpPr>
          <p:nvPr>
            <p:ph type="title"/>
          </p:nvPr>
        </p:nvSpPr>
        <p:spPr/>
        <p:txBody>
          <a:bodyPr/>
          <a:lstStyle>
            <a:lvl1pPr>
              <a:defRPr>
                <a:solidFill>
                  <a:srgbClr val="0C4C88"/>
                </a:solidFill>
              </a:defRPr>
            </a:lvl1pPr>
          </a:lstStyle>
          <a:p>
            <a:r>
              <a:rPr lang="en-US" dirty="0"/>
              <a:t>Click to edit Master title style</a:t>
            </a:r>
            <a:endParaRPr lang="en-GB" dirty="0"/>
          </a:p>
        </p:txBody>
      </p:sp>
      <p:sp>
        <p:nvSpPr>
          <p:cNvPr id="8" name="Oval 7">
            <a:extLst>
              <a:ext uri="{FF2B5EF4-FFF2-40B4-BE49-F238E27FC236}">
                <a16:creationId xmlns:a16="http://schemas.microsoft.com/office/drawing/2014/main" id="{6C1AA319-333D-412C-9DD7-9A6C0D760DBE}"/>
              </a:ext>
            </a:extLst>
          </p:cNvPr>
          <p:cNvSpPr>
            <a:spLocks/>
          </p:cNvSpPr>
          <p:nvPr userDrawn="1"/>
        </p:nvSpPr>
        <p:spPr>
          <a:xfrm>
            <a:off x="835575" y="268645"/>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pPr/>
              <a:t>‹#›</a:t>
            </a:fld>
            <a:endParaRPr lang="en-GB"/>
          </a:p>
        </p:txBody>
      </p:sp>
    </p:spTree>
    <p:extLst>
      <p:ext uri="{BB962C8B-B14F-4D97-AF65-F5344CB8AC3E}">
        <p14:creationId xmlns:p14="http://schemas.microsoft.com/office/powerpoint/2010/main" val="3715790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Title 2 line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F5AC0E9-A169-4112-8F11-ADB73A3F284B}"/>
              </a:ext>
            </a:extLst>
          </p:cNvPr>
          <p:cNvSpPr>
            <a:spLocks noGrp="1"/>
          </p:cNvSpPr>
          <p:nvPr>
            <p:ph sz="half" idx="1"/>
          </p:nvPr>
        </p:nvSpPr>
        <p:spPr>
          <a:xfrm>
            <a:off x="838200" y="1665980"/>
            <a:ext cx="5181600" cy="4189162"/>
          </a:xfrm>
        </p:spPr>
        <p:txBody>
          <a:bodyPr anchor="ctr" anchorCtr="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3A911ECD-3447-4351-9964-A7490F936C63}"/>
              </a:ext>
            </a:extLst>
          </p:cNvPr>
          <p:cNvSpPr>
            <a:spLocks noGrp="1"/>
          </p:cNvSpPr>
          <p:nvPr>
            <p:ph sz="half" idx="2"/>
          </p:nvPr>
        </p:nvSpPr>
        <p:spPr>
          <a:xfrm>
            <a:off x="6172200" y="1665980"/>
            <a:ext cx="5181600" cy="4189162"/>
          </a:xfrm>
        </p:spPr>
        <p:txBody>
          <a:bodyPr anchor="ctr"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2C2F81A1-AC5C-4F62-B1AA-88B6BD2789FE}"/>
              </a:ext>
            </a:extLst>
          </p:cNvPr>
          <p:cNvSpPr>
            <a:spLocks noGrp="1"/>
          </p:cNvSpPr>
          <p:nvPr>
            <p:ph type="sldNum" sz="quarter" idx="12"/>
          </p:nvPr>
        </p:nvSpPr>
        <p:spPr/>
        <p:txBody>
          <a:bodyPr/>
          <a:lstStyle/>
          <a:p>
            <a:fld id="{D9F085D5-EC86-4F6A-B501-C1359CB39116}" type="slidenum">
              <a:rPr lang="en-GB" smtClean="0"/>
              <a:pPr/>
              <a:t>‹#›</a:t>
            </a:fld>
            <a:endParaRPr lang="en-GB"/>
          </a:p>
        </p:txBody>
      </p:sp>
      <p:sp>
        <p:nvSpPr>
          <p:cNvPr id="9" name="Oval 8">
            <a:extLst>
              <a:ext uri="{FF2B5EF4-FFF2-40B4-BE49-F238E27FC236}">
                <a16:creationId xmlns:a16="http://schemas.microsoft.com/office/drawing/2014/main" id="{EEAB0322-A9EB-43EB-8A82-07D57F72DE4A}"/>
              </a:ext>
            </a:extLst>
          </p:cNvPr>
          <p:cNvSpPr>
            <a:spLocks/>
          </p:cNvSpPr>
          <p:nvPr userDrawn="1"/>
        </p:nvSpPr>
        <p:spPr>
          <a:xfrm>
            <a:off x="835575" y="242887"/>
            <a:ext cx="788273" cy="788273"/>
          </a:xfrm>
          <a:prstGeom prst="ellipse">
            <a:avLst/>
          </a:prstGeom>
          <a:solidFill>
            <a:srgbClr val="0C4C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F8E67E71-46AC-4513-9A95-F26DF30D7956}"/>
              </a:ext>
            </a:extLst>
          </p:cNvPr>
          <p:cNvSpPr>
            <a:spLocks noGrp="1"/>
          </p:cNvSpPr>
          <p:nvPr>
            <p:ph type="title" hasCustomPrompt="1"/>
          </p:nvPr>
        </p:nvSpPr>
        <p:spPr>
          <a:xfrm>
            <a:off x="838200" y="216007"/>
            <a:ext cx="10515600" cy="1325563"/>
          </a:xfrm>
        </p:spPr>
        <p:txBody>
          <a:bodyPr anchor="t" anchorCtr="0"/>
          <a:lstStyle>
            <a:lvl1pPr>
              <a:lnSpc>
                <a:spcPct val="100000"/>
              </a:lnSpc>
              <a:defRPr>
                <a:solidFill>
                  <a:srgbClr val="0C4C88"/>
                </a:solidFill>
              </a:defRPr>
            </a:lvl1pPr>
          </a:lstStyle>
          <a:p>
            <a:r>
              <a:rPr lang="en-US" dirty="0"/>
              <a:t>Click to edit Master title style</a:t>
            </a:r>
            <a:br>
              <a:rPr lang="en-US" dirty="0"/>
            </a:br>
            <a:endParaRPr lang="en-GB" dirty="0"/>
          </a:p>
        </p:txBody>
      </p:sp>
    </p:spTree>
    <p:extLst>
      <p:ext uri="{BB962C8B-B14F-4D97-AF65-F5344CB8AC3E}">
        <p14:creationId xmlns:p14="http://schemas.microsoft.com/office/powerpoint/2010/main" val="2678156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A90B-032D-47E4-AA87-462359C7B8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E3E4E5-6537-4C35-A50E-A91EDDFC53F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6">
            <a:extLst>
              <a:ext uri="{FF2B5EF4-FFF2-40B4-BE49-F238E27FC236}">
                <a16:creationId xmlns:a16="http://schemas.microsoft.com/office/drawing/2014/main" id="{DD0AEE99-5F0F-4100-9685-AAB2EBB6DFF0}"/>
              </a:ext>
            </a:extLst>
          </p:cNvPr>
          <p:cNvSpPr>
            <a:spLocks noGrp="1"/>
          </p:cNvSpPr>
          <p:nvPr>
            <p:ph type="sldNum" sz="quarter" idx="12"/>
          </p:nvPr>
        </p:nvSpPr>
        <p:spPr>
          <a:xfrm>
            <a:off x="9272751" y="6230226"/>
            <a:ext cx="2743200" cy="365125"/>
          </a:xfrm>
        </p:spPr>
        <p:txBody>
          <a:bodyPr/>
          <a:lstStyle/>
          <a:p>
            <a:fld id="{D9F085D5-EC86-4F6A-B501-C1359CB39116}" type="slidenum">
              <a:rPr lang="en-GB" smtClean="0"/>
              <a:pPr/>
              <a:t>‹#›</a:t>
            </a:fld>
            <a:endParaRPr lang="en-GB"/>
          </a:p>
        </p:txBody>
      </p:sp>
    </p:spTree>
    <p:extLst>
      <p:ext uri="{BB962C8B-B14F-4D97-AF65-F5344CB8AC3E}">
        <p14:creationId xmlns:p14="http://schemas.microsoft.com/office/powerpoint/2010/main" val="2044336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72545-EFE2-4330-B6AE-68DD7018D3F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6965C42-8E4E-4995-8882-EDA6243577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0386CD-7692-45A5-96E1-56EF3B35FB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E968283-0879-4456-B3EF-65A7B363E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AD478B5-F754-4D16-A4E6-C28D49165B4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a:extLst>
              <a:ext uri="{FF2B5EF4-FFF2-40B4-BE49-F238E27FC236}">
                <a16:creationId xmlns:a16="http://schemas.microsoft.com/office/drawing/2014/main" id="{C9312041-9D94-4A1D-B742-6CF6728A9A54}"/>
              </a:ext>
            </a:extLst>
          </p:cNvPr>
          <p:cNvSpPr>
            <a:spLocks noGrp="1"/>
          </p:cNvSpPr>
          <p:nvPr>
            <p:ph type="sldNum" sz="quarter" idx="12"/>
          </p:nvPr>
        </p:nvSpPr>
        <p:spPr/>
        <p:txBody>
          <a:bodyPr/>
          <a:lstStyle/>
          <a:p>
            <a:fld id="{D9F085D5-EC86-4F6A-B501-C1359CB39116}" type="slidenum">
              <a:rPr lang="en-GB" smtClean="0"/>
              <a:pPr/>
              <a:t>‹#›</a:t>
            </a:fld>
            <a:endParaRPr lang="en-GB"/>
          </a:p>
        </p:txBody>
      </p:sp>
    </p:spTree>
    <p:extLst>
      <p:ext uri="{BB962C8B-B14F-4D97-AF65-F5344CB8AC3E}">
        <p14:creationId xmlns:p14="http://schemas.microsoft.com/office/powerpoint/2010/main" val="216045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2E3BC-6A56-4810-AE88-730E1D2608C9}"/>
              </a:ext>
            </a:extLst>
          </p:cNvPr>
          <p:cNvSpPr>
            <a:spLocks noGrp="1"/>
          </p:cNvSpPr>
          <p:nvPr>
            <p:ph type="title"/>
          </p:nvPr>
        </p:nvSpPr>
        <p:spPr/>
        <p:txBody>
          <a:body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1531B64-0F13-44AC-A325-72129929CB0B}"/>
              </a:ext>
            </a:extLst>
          </p:cNvPr>
          <p:cNvSpPr>
            <a:spLocks noGrp="1"/>
          </p:cNvSpPr>
          <p:nvPr>
            <p:ph type="sldNum" sz="quarter" idx="12"/>
          </p:nvPr>
        </p:nvSpPr>
        <p:spPr/>
        <p:txBody>
          <a:bodyPr/>
          <a:lstStyle/>
          <a:p>
            <a:fld id="{D9F085D5-EC86-4F6A-B501-C1359CB39116}" type="slidenum">
              <a:rPr lang="en-GB" smtClean="0"/>
              <a:pPr/>
              <a:t>‹#›</a:t>
            </a:fld>
            <a:endParaRPr lang="en-GB"/>
          </a:p>
        </p:txBody>
      </p:sp>
    </p:spTree>
    <p:extLst>
      <p:ext uri="{BB962C8B-B14F-4D97-AF65-F5344CB8AC3E}">
        <p14:creationId xmlns:p14="http://schemas.microsoft.com/office/powerpoint/2010/main" val="67706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10C0B4B-CECB-4D80-B0B3-10BA52D49BD5}"/>
              </a:ext>
            </a:extLst>
          </p:cNvPr>
          <p:cNvSpPr>
            <a:spLocks noGrp="1"/>
          </p:cNvSpPr>
          <p:nvPr>
            <p:ph type="sldNum" sz="quarter" idx="12"/>
          </p:nvPr>
        </p:nvSpPr>
        <p:spPr/>
        <p:txBody>
          <a:bodyPr/>
          <a:lstStyle/>
          <a:p>
            <a:fld id="{D9F085D5-EC86-4F6A-B501-C1359CB39116}" type="slidenum">
              <a:rPr lang="en-GB" smtClean="0"/>
              <a:pPr/>
              <a:t>‹#›</a:t>
            </a:fld>
            <a:endParaRPr lang="en-GB"/>
          </a:p>
        </p:txBody>
      </p:sp>
    </p:spTree>
    <p:extLst>
      <p:ext uri="{BB962C8B-B14F-4D97-AF65-F5344CB8AC3E}">
        <p14:creationId xmlns:p14="http://schemas.microsoft.com/office/powerpoint/2010/main" val="3603757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F9E97E-8590-4661-B926-74D82175F17E}"/>
              </a:ext>
            </a:extLst>
          </p:cNvPr>
          <p:cNvSpPr>
            <a:spLocks noGrp="1"/>
          </p:cNvSpPr>
          <p:nvPr>
            <p:ph type="title"/>
          </p:nvPr>
        </p:nvSpPr>
        <p:spPr>
          <a:xfrm>
            <a:off x="838200" y="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EB2EFE9F-E4C2-4E94-B15C-7561DD632706}"/>
              </a:ext>
            </a:extLst>
          </p:cNvPr>
          <p:cNvSpPr>
            <a:spLocks noGrp="1"/>
          </p:cNvSpPr>
          <p:nvPr>
            <p:ph type="body" idx="1"/>
          </p:nvPr>
        </p:nvSpPr>
        <p:spPr>
          <a:xfrm>
            <a:off x="838200" y="173037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36C72820-9D3E-44DA-B4D3-E0A65C8E5BDA}"/>
              </a:ext>
            </a:extLst>
          </p:cNvPr>
          <p:cNvSpPr>
            <a:spLocks noGrp="1"/>
          </p:cNvSpPr>
          <p:nvPr>
            <p:ph type="sldNum" sz="quarter" idx="4"/>
          </p:nvPr>
        </p:nvSpPr>
        <p:spPr>
          <a:xfrm>
            <a:off x="9272751" y="6230226"/>
            <a:ext cx="2743200" cy="365125"/>
          </a:xfrm>
          <a:prstGeom prst="rect">
            <a:avLst/>
          </a:prstGeom>
        </p:spPr>
        <p:txBody>
          <a:bodyPr vert="horz" lIns="91440" tIns="45720" rIns="91440" bIns="45720" rtlCol="0" anchor="ctr"/>
          <a:lstStyle>
            <a:lvl1pPr algn="r">
              <a:defRPr sz="1100">
                <a:solidFill>
                  <a:srgbClr val="0C4C88"/>
                </a:solidFill>
              </a:defRPr>
            </a:lvl1pPr>
          </a:lstStyle>
          <a:p>
            <a:fld id="{D9F085D5-EC86-4F6A-B501-C1359CB39116}" type="slidenum">
              <a:rPr lang="en-GB" smtClean="0"/>
              <a:pPr/>
              <a:t>‹#›</a:t>
            </a:fld>
            <a:endParaRPr lang="en-GB"/>
          </a:p>
        </p:txBody>
      </p:sp>
      <p:sp>
        <p:nvSpPr>
          <p:cNvPr id="7" name="Workspace [Presentation]" hidden="1">
            <a:extLst>
              <a:ext uri="{FF2B5EF4-FFF2-40B4-BE49-F238E27FC236}">
                <a16:creationId xmlns:a16="http://schemas.microsoft.com/office/drawing/2014/main" id="{07CF207E-F6E3-4338-83CD-7F26AF8EFD5E}"/>
              </a:ext>
            </a:extLst>
          </p:cNvPr>
          <p:cNvSpPr/>
          <p:nvPr userDrawn="1"/>
        </p:nvSpPr>
        <p:spPr>
          <a:xfrm>
            <a:off x="838200" y="1825625"/>
            <a:ext cx="5181600" cy="4351338"/>
          </a:xfrm>
          <a:prstGeom prst="rect">
            <a:avLst/>
          </a:prstGeom>
          <a:noFill/>
          <a:ln w="12700" cap="flat" cmpd="sng" algn="ctr">
            <a:solidFill>
              <a:srgbClr val="D24726"/>
            </a:solidFill>
            <a:prstDash val="lgDash"/>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2FCAFF6B-AEE7-4DF3-9AA6-FC371F384119}"/>
              </a:ext>
            </a:extLst>
          </p:cNvPr>
          <p:cNvCxnSpPr>
            <a:cxnSpLocks/>
          </p:cNvCxnSpPr>
          <p:nvPr userDrawn="1"/>
        </p:nvCxnSpPr>
        <p:spPr>
          <a:xfrm>
            <a:off x="3310764" y="6412788"/>
            <a:ext cx="8153398" cy="0"/>
          </a:xfrm>
          <a:prstGeom prst="line">
            <a:avLst/>
          </a:prstGeom>
          <a:ln>
            <a:solidFill>
              <a:srgbClr val="0C4C88"/>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5C10A0A-8A4B-47E1-9F98-875C5F817B91}"/>
              </a:ext>
            </a:extLst>
          </p:cNvPr>
          <p:cNvPicPr>
            <a:picLocks noChangeAspect="1"/>
          </p:cNvPicPr>
          <p:nvPr userDrawn="1"/>
        </p:nvPicPr>
        <p:blipFill>
          <a:blip r:embed="rId12"/>
          <a:stretch>
            <a:fillRect/>
          </a:stretch>
        </p:blipFill>
        <p:spPr>
          <a:xfrm>
            <a:off x="10174279" y="0"/>
            <a:ext cx="2017721" cy="1898705"/>
          </a:xfrm>
          <a:prstGeom prst="rect">
            <a:avLst/>
          </a:prstGeom>
        </p:spPr>
      </p:pic>
      <p:pic>
        <p:nvPicPr>
          <p:cNvPr id="17" name="Picture 16">
            <a:extLst>
              <a:ext uri="{FF2B5EF4-FFF2-40B4-BE49-F238E27FC236}">
                <a16:creationId xmlns:a16="http://schemas.microsoft.com/office/drawing/2014/main" id="{57F4E8CB-31CF-4E8D-A3AC-73D8C76CAD0B}"/>
              </a:ext>
            </a:extLst>
          </p:cNvPr>
          <p:cNvPicPr>
            <a:picLocks noChangeAspect="1"/>
          </p:cNvPicPr>
          <p:nvPr userDrawn="1"/>
        </p:nvPicPr>
        <p:blipFill>
          <a:blip r:embed="rId13"/>
          <a:stretch>
            <a:fillRect/>
          </a:stretch>
        </p:blipFill>
        <p:spPr>
          <a:xfrm>
            <a:off x="335378" y="6176568"/>
            <a:ext cx="2834640" cy="472441"/>
          </a:xfrm>
          <a:prstGeom prst="rect">
            <a:avLst/>
          </a:prstGeom>
        </p:spPr>
      </p:pic>
    </p:spTree>
    <p:extLst>
      <p:ext uri="{BB962C8B-B14F-4D97-AF65-F5344CB8AC3E}">
        <p14:creationId xmlns:p14="http://schemas.microsoft.com/office/powerpoint/2010/main" val="9566925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34" r:id="rId3"/>
    <p:sldLayoutId id="2147483724" r:id="rId4"/>
    <p:sldLayoutId id="2147483733" r:id="rId5"/>
    <p:sldLayoutId id="2147483723" r:id="rId6"/>
    <p:sldLayoutId id="2147483725" r:id="rId7"/>
    <p:sldLayoutId id="2147483726" r:id="rId8"/>
    <p:sldLayoutId id="2147483727" r:id="rId9"/>
    <p:sldLayoutId id="2147483732" r:id="rId10"/>
  </p:sldLayoutIdLst>
  <p:hf hdr="0" ftr="0" dt="0"/>
  <p:txStyles>
    <p:titleStyle>
      <a:lvl1pPr algn="l" defTabSz="914400" rtl="0" eaLnBrk="1" latinLnBrk="0" hangingPunct="1">
        <a:lnSpc>
          <a:spcPct val="90000"/>
        </a:lnSpc>
        <a:spcBef>
          <a:spcPct val="0"/>
        </a:spcBef>
        <a:buNone/>
        <a:defRPr sz="4000" b="1" kern="1200">
          <a:solidFill>
            <a:srgbClr val="0C4C88"/>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s://chinashock.info/"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file:////Volumes/Promise%20Pegasus/FileShare/Presentations/Base_New/Charts/UNRATE_alone_trade.pn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www.nber.org/papers/w25638"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Users/Jon/NEED%20Dropbox/Presentations/0Documents/Template/Delegate_Map.png"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nber.org/papers/w25638"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pfajgelb.mycpanel.princeton.edu/tradewar_1203.pdf"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nber.org/papers/w25638"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55.xml.rels><?xml version="1.0" encoding="UTF-8" standalone="yes"?>
<Relationships xmlns="http://schemas.openxmlformats.org/package/2006/relationships"><Relationship Id="rId3" Type="http://schemas.openxmlformats.org/officeDocument/2006/relationships/hyperlink" Target="https://www.nber.org/papers/w25638"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mailto:info@needelegation.org" TargetMode="External"/><Relationship Id="rId2" Type="http://schemas.openxmlformats.org/officeDocument/2006/relationships/hyperlink" Target="http://www.needelegation.org/" TargetMode="External"/><Relationship Id="rId1" Type="http://schemas.openxmlformats.org/officeDocument/2006/relationships/slideLayout" Target="../slideLayouts/slideLayout2.xml"/><Relationship Id="rId4" Type="http://schemas.openxmlformats.org/officeDocument/2006/relationships/hyperlink" Target="http://www.needelegation.org/testimonials.php"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46200" y="2991515"/>
            <a:ext cx="9144000" cy="874970"/>
          </a:xfrm>
        </p:spPr>
        <p:txBody>
          <a:bodyPr anchor="ctr" anchorCtr="0">
            <a:normAutofit/>
          </a:bodyPr>
          <a:lstStyle/>
          <a:p>
            <a:pPr>
              <a:lnSpc>
                <a:spcPct val="100000"/>
              </a:lnSpc>
              <a:spcBef>
                <a:spcPts val="0"/>
              </a:spcBef>
            </a:pPr>
            <a:r>
              <a:rPr lang="en-US" sz="4000" b="1" dirty="0"/>
              <a:t>Contemporary Trade Issues</a:t>
            </a:r>
          </a:p>
        </p:txBody>
      </p:sp>
      <p:sp>
        <p:nvSpPr>
          <p:cNvPr id="8" name="Slide Number Placeholder 7">
            <a:extLst>
              <a:ext uri="{FF2B5EF4-FFF2-40B4-BE49-F238E27FC236}">
                <a16:creationId xmlns:a16="http://schemas.microsoft.com/office/drawing/2014/main" id="{1253CAC7-36DF-4A5D-BA87-83822B44EBAC}"/>
              </a:ext>
            </a:extLst>
          </p:cNvPr>
          <p:cNvSpPr>
            <a:spLocks noGrp="1"/>
          </p:cNvSpPr>
          <p:nvPr>
            <p:ph type="sldNum" sz="quarter" idx="12"/>
          </p:nvPr>
        </p:nvSpPr>
        <p:spPr/>
        <p:txBody>
          <a:bodyPr/>
          <a:lstStyle/>
          <a:p>
            <a:fld id="{D9F085D5-EC86-4F6A-B501-C1359CB39116}" type="slidenum">
              <a:rPr lang="en-US" smtClean="0"/>
              <a:pPr/>
              <a:t>1</a:t>
            </a:fld>
            <a:endParaRPr lang="en-US" dirty="0"/>
          </a:p>
        </p:txBody>
      </p:sp>
      <p:pic>
        <p:nvPicPr>
          <p:cNvPr id="2" name="Picture 1">
            <a:extLst>
              <a:ext uri="{FF2B5EF4-FFF2-40B4-BE49-F238E27FC236}">
                <a16:creationId xmlns:a16="http://schemas.microsoft.com/office/drawing/2014/main" id="{59B72D02-0803-D942-BBC2-5568076A9A9E}"/>
              </a:ext>
            </a:extLst>
          </p:cNvPr>
          <p:cNvPicPr>
            <a:picLocks noChangeAspect="1"/>
          </p:cNvPicPr>
          <p:nvPr/>
        </p:nvPicPr>
        <p:blipFill>
          <a:blip r:embed="rId3"/>
          <a:stretch>
            <a:fillRect/>
          </a:stretch>
        </p:blipFill>
        <p:spPr>
          <a:xfrm>
            <a:off x="8752335" y="3355367"/>
            <a:ext cx="2781300" cy="2921000"/>
          </a:xfrm>
          <a:prstGeom prst="rect">
            <a:avLst/>
          </a:prstGeom>
        </p:spPr>
      </p:pic>
      <p:pic>
        <p:nvPicPr>
          <p:cNvPr id="4" name="Picture 3">
            <a:extLst>
              <a:ext uri="{FF2B5EF4-FFF2-40B4-BE49-F238E27FC236}">
                <a16:creationId xmlns:a16="http://schemas.microsoft.com/office/drawing/2014/main" id="{1611593F-002F-EB46-8EDC-C51BA6E5A106}"/>
              </a:ext>
            </a:extLst>
          </p:cNvPr>
          <p:cNvPicPr>
            <a:picLocks noChangeAspect="1"/>
          </p:cNvPicPr>
          <p:nvPr/>
        </p:nvPicPr>
        <p:blipFill>
          <a:blip r:embed="rId4"/>
          <a:stretch>
            <a:fillRect/>
          </a:stretch>
        </p:blipFill>
        <p:spPr>
          <a:xfrm>
            <a:off x="664016" y="322229"/>
            <a:ext cx="3390900" cy="2400300"/>
          </a:xfrm>
          <a:prstGeom prst="rect">
            <a:avLst/>
          </a:prstGeom>
        </p:spPr>
      </p:pic>
      <p:sp>
        <p:nvSpPr>
          <p:cNvPr id="6" name="Subtitle 2">
            <a:extLst>
              <a:ext uri="{FF2B5EF4-FFF2-40B4-BE49-F238E27FC236}">
                <a16:creationId xmlns:a16="http://schemas.microsoft.com/office/drawing/2014/main" id="{FAD657A0-B03A-0B43-B1F6-E088FE5A02B2}"/>
              </a:ext>
            </a:extLst>
          </p:cNvPr>
          <p:cNvSpPr txBox="1">
            <a:spLocks/>
          </p:cNvSpPr>
          <p:nvPr/>
        </p:nvSpPr>
        <p:spPr>
          <a:xfrm>
            <a:off x="1500351" y="4611211"/>
            <a:ext cx="9144000" cy="874970"/>
          </a:xfrm>
          <a:prstGeom prst="rect">
            <a:avLst/>
          </a:prstGeom>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b="1" kern="1200">
                <a:solidFill>
                  <a:srgbClr val="0C4C88"/>
                </a:solidFill>
                <a:latin typeface="+mn-lt"/>
                <a:ea typeface="+mn-ea"/>
                <a:cs typeface="+mn-cs"/>
              </a:defRPr>
            </a:lvl1pPr>
            <a:lvl2pPr marL="457200" indent="0" algn="ctr" defTabSz="914400" rtl="0" eaLnBrk="1" latinLnBrk="0" hangingPunct="1">
              <a:lnSpc>
                <a:spcPct val="90000"/>
              </a:lnSpc>
              <a:spcBef>
                <a:spcPts val="500"/>
              </a:spcBef>
              <a:buFont typeface="Calibri" panose="020F0502020204030204" pitchFamily="34" charset="0"/>
              <a:buNone/>
              <a:defRPr sz="2000" kern="1200">
                <a:solidFill>
                  <a:srgbClr val="2B414D"/>
                </a:solidFill>
                <a:latin typeface="+mn-lt"/>
                <a:ea typeface="+mn-ea"/>
                <a:cs typeface="+mn-cs"/>
              </a:defRPr>
            </a:lvl2pPr>
            <a:lvl3pPr marL="914400" indent="0" algn="ctr" defTabSz="914400" rtl="0" eaLnBrk="1" latinLnBrk="0" hangingPunct="1">
              <a:lnSpc>
                <a:spcPct val="90000"/>
              </a:lnSpc>
              <a:spcBef>
                <a:spcPts val="500"/>
              </a:spcBef>
              <a:buSzPct val="80000"/>
              <a:buFont typeface="Courier New" panose="02070309020205020404" pitchFamily="49" charset="0"/>
              <a:buNone/>
              <a:defRPr sz="1800" kern="1200">
                <a:solidFill>
                  <a:srgbClr val="2B414D"/>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2B414D"/>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pPr>
            <a:r>
              <a:rPr lang="en-US" sz="3200" dirty="0">
                <a:solidFill>
                  <a:schemeClr val="tx2"/>
                </a:solidFill>
              </a:rPr>
              <a:t>OLLI, Santa Clara University</a:t>
            </a:r>
          </a:p>
          <a:p>
            <a:pPr>
              <a:lnSpc>
                <a:spcPct val="100000"/>
              </a:lnSpc>
              <a:spcBef>
                <a:spcPts val="0"/>
              </a:spcBef>
            </a:pPr>
            <a:r>
              <a:rPr lang="en-US" sz="2200" dirty="0">
                <a:solidFill>
                  <a:schemeClr val="tx2"/>
                </a:solidFill>
              </a:rPr>
              <a:t>May, 2022</a:t>
            </a:r>
          </a:p>
          <a:p>
            <a:pPr>
              <a:lnSpc>
                <a:spcPct val="100000"/>
              </a:lnSpc>
              <a:spcBef>
                <a:spcPts val="0"/>
              </a:spcBef>
            </a:pPr>
            <a:endParaRPr lang="en-US" sz="1800" dirty="0">
              <a:solidFill>
                <a:schemeClr val="tx2"/>
              </a:solidFill>
            </a:endParaRPr>
          </a:p>
          <a:p>
            <a:pPr>
              <a:lnSpc>
                <a:spcPct val="100000"/>
              </a:lnSpc>
              <a:spcBef>
                <a:spcPts val="0"/>
              </a:spcBef>
            </a:pPr>
            <a:r>
              <a:rPr lang="en-US" sz="3400" dirty="0">
                <a:solidFill>
                  <a:schemeClr val="tx2"/>
                </a:solidFill>
              </a:rPr>
              <a:t>Adina </a:t>
            </a:r>
            <a:r>
              <a:rPr lang="en-US" sz="3400" dirty="0" err="1">
                <a:solidFill>
                  <a:schemeClr val="tx2"/>
                </a:solidFill>
              </a:rPr>
              <a:t>Ardelean</a:t>
            </a:r>
            <a:r>
              <a:rPr lang="en-US" sz="3400" dirty="0">
                <a:solidFill>
                  <a:schemeClr val="tx2"/>
                </a:solidFill>
              </a:rPr>
              <a:t>, Ph.D.</a:t>
            </a:r>
          </a:p>
        </p:txBody>
      </p:sp>
    </p:spTree>
    <p:extLst>
      <p:ext uri="{BB962C8B-B14F-4D97-AF65-F5344CB8AC3E}">
        <p14:creationId xmlns:p14="http://schemas.microsoft.com/office/powerpoint/2010/main" val="17465693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Wh</a:t>
            </a:r>
            <a:r>
              <a:rPr lang="en-US" dirty="0"/>
              <a:t>at Does the Data Say?</a:t>
            </a:r>
            <a:br>
              <a:rPr lang="en-US" dirty="0"/>
            </a:br>
            <a:r>
              <a:rPr lang="en-US" dirty="0"/>
              <a:t>Trade Benefits Some Workers</a:t>
            </a:r>
          </a:p>
        </p:txBody>
      </p:sp>
      <p:sp>
        <p:nvSpPr>
          <p:cNvPr id="5" name="Content Placeholder 4"/>
          <p:cNvSpPr>
            <a:spLocks noGrp="1"/>
          </p:cNvSpPr>
          <p:nvPr>
            <p:ph idx="1"/>
          </p:nvPr>
        </p:nvSpPr>
        <p:spPr/>
        <p:txBody>
          <a:bodyPr/>
          <a:lstStyle/>
          <a:p>
            <a:r>
              <a:rPr lang="en-US" dirty="0"/>
              <a:t>Trade liberalization raises wages at “most globalized” firms</a:t>
            </a:r>
          </a:p>
          <a:p>
            <a:pPr lvl="1"/>
            <a:r>
              <a:rPr lang="en-US" dirty="0"/>
              <a:t>Wages higher because</a:t>
            </a:r>
            <a:endParaRPr lang="en-US" dirty="0">
              <a:sym typeface="Wingdings" panose="05000000000000000000" pitchFamily="2" charset="2"/>
            </a:endParaRPr>
          </a:p>
          <a:p>
            <a:pPr lvl="2"/>
            <a:r>
              <a:rPr lang="en-US" dirty="0">
                <a:sym typeface="Wingdings" panose="05000000000000000000" pitchFamily="2" charset="2"/>
              </a:rPr>
              <a:t>lower tariffs on imported inputs used by firm</a:t>
            </a:r>
          </a:p>
          <a:p>
            <a:pPr lvl="2"/>
            <a:r>
              <a:rPr lang="en-US" dirty="0">
                <a:sym typeface="Wingdings" panose="05000000000000000000" pitchFamily="2" charset="2"/>
              </a:rPr>
              <a:t>lower tariffs on products sold by exporting firms</a:t>
            </a:r>
          </a:p>
        </p:txBody>
      </p:sp>
      <p:sp>
        <p:nvSpPr>
          <p:cNvPr id="4" name="Slide Number Placeholder 3"/>
          <p:cNvSpPr>
            <a:spLocks noGrp="1"/>
          </p:cNvSpPr>
          <p:nvPr>
            <p:ph type="sldNum" sz="quarter" idx="12"/>
          </p:nvPr>
        </p:nvSpPr>
        <p:spPr/>
        <p:txBody>
          <a:bodyPr/>
          <a:lstStyle/>
          <a:p>
            <a:fld id="{D9F085D5-EC86-4F6A-B501-C1359CB39116}" type="slidenum">
              <a:rPr lang="en-GB" smtClean="0"/>
              <a:pPr/>
              <a:t>10</a:t>
            </a:fld>
            <a:endParaRPr lang="en-GB" dirty="0"/>
          </a:p>
        </p:txBody>
      </p:sp>
    </p:spTree>
    <p:extLst>
      <p:ext uri="{BB962C8B-B14F-4D97-AF65-F5344CB8AC3E}">
        <p14:creationId xmlns:p14="http://schemas.microsoft.com/office/powerpoint/2010/main" val="18471043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Wh</a:t>
            </a:r>
            <a:r>
              <a:rPr lang="en-US" dirty="0"/>
              <a:t>at Does the Data Say?</a:t>
            </a:r>
            <a:br>
              <a:rPr lang="en-US" dirty="0"/>
            </a:br>
            <a:r>
              <a:rPr lang="en-US" dirty="0"/>
              <a:t>Trade Hurts Some Workers</a:t>
            </a:r>
          </a:p>
        </p:txBody>
      </p:sp>
      <p:sp>
        <p:nvSpPr>
          <p:cNvPr id="3" name="Content Placeholder 2"/>
          <p:cNvSpPr>
            <a:spLocks noGrp="1"/>
          </p:cNvSpPr>
          <p:nvPr>
            <p:ph idx="1"/>
          </p:nvPr>
        </p:nvSpPr>
        <p:spPr/>
        <p:txBody>
          <a:bodyPr>
            <a:normAutofit/>
          </a:bodyPr>
          <a:lstStyle/>
          <a:p>
            <a:r>
              <a:rPr lang="en-US" dirty="0"/>
              <a:t>Some parts of US highly exposed to import competition.</a:t>
            </a:r>
          </a:p>
          <a:p>
            <a:pPr lvl="1"/>
            <a:r>
              <a:rPr lang="en-US" dirty="0"/>
              <a:t>Workers tend to be “stuck” in these locations and/or industries and lose jobs.</a:t>
            </a:r>
          </a:p>
          <a:p>
            <a:pPr lvl="1"/>
            <a:r>
              <a:rPr lang="en-US" dirty="0"/>
              <a:t>And, their communities lose customers.</a:t>
            </a:r>
          </a:p>
          <a:p>
            <a:r>
              <a:rPr lang="en-US" dirty="0"/>
              <a:t>Effects of Chinese import competition: 1990-2007</a:t>
            </a:r>
          </a:p>
          <a:p>
            <a:pPr lvl="1"/>
            <a:r>
              <a:rPr lang="en-US" dirty="0"/>
              <a:t>Higher unemp, lower labor force participation &amp; wages in exposed locations</a:t>
            </a:r>
          </a:p>
          <a:p>
            <a:pPr lvl="2"/>
            <a:r>
              <a:rPr lang="en-US" dirty="0"/>
              <a:t>Accounts for nearly 25% of manuf employment decline</a:t>
            </a:r>
          </a:p>
          <a:p>
            <a:r>
              <a:rPr lang="en-US" dirty="0"/>
              <a:t>Effects of NAFTA-led US tariff cuts on Mexico</a:t>
            </a:r>
          </a:p>
          <a:p>
            <a:pPr lvl="1"/>
            <a:r>
              <a:rPr lang="en-US" dirty="0"/>
              <a:t>For workers without a college degree</a:t>
            </a:r>
          </a:p>
          <a:p>
            <a:pPr lvl="2"/>
            <a:r>
              <a:rPr lang="en-US" dirty="0"/>
              <a:t>Up to 8% point lower 1990s wage growth in highly exposed locations</a:t>
            </a:r>
          </a:p>
          <a:p>
            <a:pPr lvl="2"/>
            <a:r>
              <a:rPr lang="en-US" dirty="0"/>
              <a:t>Up to 17% point lower 1990s wage growth in highly exposed industries</a:t>
            </a:r>
          </a:p>
        </p:txBody>
      </p:sp>
      <p:sp>
        <p:nvSpPr>
          <p:cNvPr id="4" name="Slide Number Placeholder 3"/>
          <p:cNvSpPr>
            <a:spLocks noGrp="1"/>
          </p:cNvSpPr>
          <p:nvPr>
            <p:ph type="sldNum" sz="quarter" idx="12"/>
          </p:nvPr>
        </p:nvSpPr>
        <p:spPr/>
        <p:txBody>
          <a:bodyPr/>
          <a:lstStyle/>
          <a:p>
            <a:fld id="{D9F085D5-EC86-4F6A-B501-C1359CB39116}" type="slidenum">
              <a:rPr lang="en-GB" smtClean="0"/>
              <a:pPr/>
              <a:t>11</a:t>
            </a:fld>
            <a:endParaRPr lang="en-GB" dirty="0"/>
          </a:p>
        </p:txBody>
      </p:sp>
    </p:spTree>
    <p:extLst>
      <p:ext uri="{BB962C8B-B14F-4D97-AF65-F5344CB8AC3E}">
        <p14:creationId xmlns:p14="http://schemas.microsoft.com/office/powerpoint/2010/main" val="3498442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 Ch</a:t>
            </a:r>
            <a:r>
              <a:rPr lang="en-US" dirty="0">
                <a:solidFill>
                  <a:schemeClr val="accent1">
                    <a:lumMod val="75000"/>
                  </a:schemeClr>
                </a:solidFill>
              </a:rPr>
              <a:t>ina Shock</a:t>
            </a:r>
            <a:br>
              <a:rPr lang="en-US" dirty="0"/>
            </a:br>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pPr/>
              <a:t>12</a:t>
            </a:fld>
            <a:endParaRPr lang="en-GB" dirty="0"/>
          </a:p>
        </p:txBody>
      </p:sp>
      <p:pic>
        <p:nvPicPr>
          <p:cNvPr id="7" name="Picture 6">
            <a:extLst>
              <a:ext uri="{FF2B5EF4-FFF2-40B4-BE49-F238E27FC236}">
                <a16:creationId xmlns:a16="http://schemas.microsoft.com/office/drawing/2014/main" id="{6E3C1DD4-766F-EDF7-C569-0E95DA8CD3FC}"/>
              </a:ext>
            </a:extLst>
          </p:cNvPr>
          <p:cNvPicPr>
            <a:picLocks noChangeAspect="1"/>
          </p:cNvPicPr>
          <p:nvPr/>
        </p:nvPicPr>
        <p:blipFill>
          <a:blip r:embed="rId3"/>
          <a:stretch>
            <a:fillRect/>
          </a:stretch>
        </p:blipFill>
        <p:spPr>
          <a:xfrm>
            <a:off x="1578429" y="878788"/>
            <a:ext cx="8697686" cy="5301626"/>
          </a:xfrm>
          <a:prstGeom prst="rect">
            <a:avLst/>
          </a:prstGeom>
        </p:spPr>
      </p:pic>
      <p:sp>
        <p:nvSpPr>
          <p:cNvPr id="8" name="TextBox 7">
            <a:extLst>
              <a:ext uri="{FF2B5EF4-FFF2-40B4-BE49-F238E27FC236}">
                <a16:creationId xmlns:a16="http://schemas.microsoft.com/office/drawing/2014/main" id="{340D3722-52F9-501F-12FC-08B61A54210E}"/>
              </a:ext>
            </a:extLst>
          </p:cNvPr>
          <p:cNvSpPr txBox="1"/>
          <p:nvPr/>
        </p:nvSpPr>
        <p:spPr>
          <a:xfrm>
            <a:off x="8011885" y="6418653"/>
            <a:ext cx="4180115" cy="369332"/>
          </a:xfrm>
          <a:prstGeom prst="rect">
            <a:avLst/>
          </a:prstGeom>
          <a:noFill/>
        </p:spPr>
        <p:txBody>
          <a:bodyPr wrap="square" rtlCol="0">
            <a:spAutoFit/>
          </a:bodyPr>
          <a:lstStyle/>
          <a:p>
            <a:r>
              <a:rPr lang="en-US" dirty="0">
                <a:hlinkClick r:id="rId4"/>
              </a:rPr>
              <a:t> Source: https://chinashock.info/</a:t>
            </a:r>
            <a:endParaRPr lang="en-US" dirty="0"/>
          </a:p>
        </p:txBody>
      </p:sp>
    </p:spTree>
    <p:extLst>
      <p:ext uri="{BB962C8B-B14F-4D97-AF65-F5344CB8AC3E}">
        <p14:creationId xmlns:p14="http://schemas.microsoft.com/office/powerpoint/2010/main" val="2844806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normAutofit/>
          </a:bodyPr>
          <a:lstStyle/>
          <a:p>
            <a:pPr lvl="0"/>
            <a:r>
              <a:rPr lang="en-GB" dirty="0">
                <a:solidFill>
                  <a:schemeClr val="bg1"/>
                </a:solidFill>
              </a:rPr>
              <a:t>Wh</a:t>
            </a:r>
            <a:r>
              <a:rPr lang="en-GB" dirty="0"/>
              <a:t>at Are The Effects of Offshoring on Employment and Wages in the U.S.?</a:t>
            </a:r>
            <a:endParaRPr lang="de-DE" dirty="0"/>
          </a:p>
        </p:txBody>
      </p:sp>
      <p:sp>
        <p:nvSpPr>
          <p:cNvPr id="7" name="Inhaltsplatzhalter 6"/>
          <p:cNvSpPr>
            <a:spLocks noGrp="1"/>
          </p:cNvSpPr>
          <p:nvPr>
            <p:ph idx="1"/>
          </p:nvPr>
        </p:nvSpPr>
        <p:spPr/>
        <p:txBody>
          <a:bodyPr>
            <a:normAutofit/>
          </a:bodyPr>
          <a:lstStyle/>
          <a:p>
            <a:r>
              <a:rPr lang="en-GB" dirty="0"/>
              <a:t>Two main effects on US workers expected in theory:</a:t>
            </a:r>
            <a:endParaRPr lang="de-DE" sz="3200" dirty="0"/>
          </a:p>
          <a:p>
            <a:pPr marL="971550" lvl="1" indent="-514350">
              <a:buFont typeface="+mj-lt"/>
              <a:buAutoNum type="arabicPeriod"/>
            </a:pPr>
            <a:r>
              <a:rPr lang="en-GB" dirty="0"/>
              <a:t>Negative </a:t>
            </a:r>
            <a:r>
              <a:rPr lang="en-US" dirty="0"/>
              <a:t>relocation effect</a:t>
            </a:r>
            <a:r>
              <a:rPr lang="en-GB" dirty="0"/>
              <a:t> </a:t>
            </a:r>
            <a:r>
              <a:rPr lang="en-US" dirty="0">
                <a:sym typeface="Wingdings" panose="05000000000000000000" pitchFamily="2" charset="2"/>
              </a:rPr>
              <a:t></a:t>
            </a:r>
            <a:r>
              <a:rPr lang="en-US" dirty="0"/>
              <a:t> </a:t>
            </a:r>
            <a:r>
              <a:rPr lang="en-GB" dirty="0"/>
              <a:t>Job losses and lower wages</a:t>
            </a:r>
            <a:endParaRPr lang="de-DE" dirty="0"/>
          </a:p>
          <a:p>
            <a:pPr marL="971550" lvl="1" indent="-514350">
              <a:buFont typeface="+mj-lt"/>
              <a:buAutoNum type="arabicPeriod"/>
            </a:pPr>
            <a:r>
              <a:rPr lang="en-US" dirty="0"/>
              <a:t>Positive productivity effect: Cost savings increase competitiveness </a:t>
            </a:r>
            <a:br>
              <a:rPr lang="en-US" dirty="0"/>
            </a:br>
            <a:r>
              <a:rPr lang="en-US" dirty="0">
                <a:sym typeface="Wingdings" panose="05000000000000000000" pitchFamily="2" charset="2"/>
              </a:rPr>
              <a:t></a:t>
            </a:r>
            <a:r>
              <a:rPr lang="en-US" dirty="0"/>
              <a:t> Job growth and higher wages</a:t>
            </a:r>
          </a:p>
          <a:p>
            <a:pPr lvl="1">
              <a:buFont typeface="Calibri" panose="020F0502020204030204" pitchFamily="34" charset="0"/>
              <a:buChar char="→"/>
            </a:pPr>
            <a:r>
              <a:rPr lang="en-US" i="1" dirty="0"/>
              <a:t> Ambiguous net effect </a:t>
            </a:r>
            <a:r>
              <a:rPr lang="en-US" dirty="0"/>
              <a:t>in theory</a:t>
            </a:r>
          </a:p>
          <a:p>
            <a:r>
              <a:rPr lang="en-GB" dirty="0"/>
              <a:t>Extreme example for the </a:t>
            </a:r>
            <a:r>
              <a:rPr lang="en-US" dirty="0"/>
              <a:t>productivity</a:t>
            </a:r>
            <a:r>
              <a:rPr lang="en-GB" dirty="0"/>
              <a:t> effect: Apple Inc. </a:t>
            </a:r>
          </a:p>
          <a:p>
            <a:pPr lvl="1"/>
            <a:r>
              <a:rPr lang="en-GB" dirty="0"/>
              <a:t>Has offshored most production activities </a:t>
            </a:r>
            <a:r>
              <a:rPr lang="en-GB" dirty="0">
                <a:sym typeface="Wingdings" panose="05000000000000000000" pitchFamily="2" charset="2"/>
              </a:rPr>
              <a:t>and become a “</a:t>
            </a:r>
            <a:r>
              <a:rPr lang="en-GB" dirty="0" err="1">
                <a:sym typeface="Wingdings" panose="05000000000000000000" pitchFamily="2" charset="2"/>
              </a:rPr>
              <a:t>f</a:t>
            </a:r>
            <a:r>
              <a:rPr lang="en-GB" dirty="0" err="1"/>
              <a:t>actoryless</a:t>
            </a:r>
            <a:r>
              <a:rPr lang="en-GB" dirty="0"/>
              <a:t>” firm</a:t>
            </a:r>
          </a:p>
          <a:p>
            <a:pPr lvl="1"/>
            <a:r>
              <a:rPr lang="en-GB" dirty="0"/>
              <a:t>Employs 80,000 US workers in R&amp;D, design, marketing,… (and growing)</a:t>
            </a:r>
          </a:p>
          <a:p>
            <a:pPr marL="228600" lvl="1">
              <a:spcBef>
                <a:spcPts val="1000"/>
              </a:spcBef>
              <a:buFont typeface="Arial" panose="020B0604020202020204" pitchFamily="34" charset="0"/>
              <a:buChar char="•"/>
            </a:pPr>
            <a:r>
              <a:rPr lang="de-DE" sz="2800" b="1" dirty="0">
                <a:solidFill>
                  <a:srgbClr val="0C4C88"/>
                </a:solidFill>
              </a:rPr>
              <a:t>Other </a:t>
            </a:r>
            <a:r>
              <a:rPr lang="de-DE" sz="2800" b="1" dirty="0" err="1">
                <a:solidFill>
                  <a:srgbClr val="0C4C88"/>
                </a:solidFill>
              </a:rPr>
              <a:t>concerns</a:t>
            </a:r>
            <a:r>
              <a:rPr lang="de-DE" sz="2800" b="1" dirty="0">
                <a:solidFill>
                  <a:srgbClr val="0C4C88"/>
                </a:solidFill>
              </a:rPr>
              <a:t>: </a:t>
            </a:r>
            <a:r>
              <a:rPr lang="de-DE" sz="2800" b="1" dirty="0" err="1">
                <a:solidFill>
                  <a:srgbClr val="0C4C88"/>
                </a:solidFill>
                <a:sym typeface="Wingdings" panose="05000000000000000000" pitchFamily="2" charset="2"/>
              </a:rPr>
              <a:t>inequality</a:t>
            </a:r>
            <a:r>
              <a:rPr lang="de-DE" sz="2800" b="1" dirty="0">
                <a:solidFill>
                  <a:srgbClr val="0C4C88"/>
                </a:solidFill>
                <a:sym typeface="Wingdings" panose="05000000000000000000" pitchFamily="2" charset="2"/>
              </a:rPr>
              <a:t> (</a:t>
            </a:r>
            <a:r>
              <a:rPr lang="de-DE" sz="2800" b="1" dirty="0" err="1">
                <a:solidFill>
                  <a:srgbClr val="0C4C88"/>
                </a:solidFill>
              </a:rPr>
              <a:t>skill</a:t>
            </a:r>
            <a:r>
              <a:rPr lang="de-DE" sz="2800" b="1" dirty="0">
                <a:solidFill>
                  <a:srgbClr val="0C4C88"/>
                </a:solidFill>
              </a:rPr>
              <a:t> </a:t>
            </a:r>
            <a:r>
              <a:rPr lang="de-DE" sz="2800" b="1" dirty="0" err="1">
                <a:solidFill>
                  <a:srgbClr val="0C4C88"/>
                </a:solidFill>
              </a:rPr>
              <a:t>bias</a:t>
            </a:r>
            <a:r>
              <a:rPr lang="de-DE" sz="2800" b="1" dirty="0">
                <a:solidFill>
                  <a:srgbClr val="0C4C88"/>
                </a:solidFill>
              </a:rPr>
              <a:t>), national </a:t>
            </a:r>
            <a:r>
              <a:rPr lang="de-DE" sz="2800" b="1" dirty="0" err="1">
                <a:solidFill>
                  <a:srgbClr val="0C4C88"/>
                </a:solidFill>
              </a:rPr>
              <a:t>security</a:t>
            </a:r>
            <a:endParaRPr lang="de-DE" sz="2800" b="1" dirty="0">
              <a:solidFill>
                <a:srgbClr val="0C4C88"/>
              </a:solidFill>
            </a:endParaRPr>
          </a:p>
        </p:txBody>
      </p:sp>
      <p:sp>
        <p:nvSpPr>
          <p:cNvPr id="5" name="Foliennummernplatzhalter 4"/>
          <p:cNvSpPr>
            <a:spLocks noGrp="1"/>
          </p:cNvSpPr>
          <p:nvPr>
            <p:ph type="sldNum" sz="quarter" idx="12"/>
          </p:nvPr>
        </p:nvSpPr>
        <p:spPr/>
        <p:txBody>
          <a:bodyPr/>
          <a:lstStyle/>
          <a:p>
            <a:fld id="{D9F085D5-EC86-4F6A-B501-C1359CB39116}" type="slidenum">
              <a:rPr lang="en-GB" smtClean="0"/>
              <a:pPr/>
              <a:t>13</a:t>
            </a:fld>
            <a:endParaRPr lang="en-GB"/>
          </a:p>
        </p:txBody>
      </p:sp>
    </p:spTree>
    <p:extLst>
      <p:ext uri="{BB962C8B-B14F-4D97-AF65-F5344CB8AC3E}">
        <p14:creationId xmlns:p14="http://schemas.microsoft.com/office/powerpoint/2010/main" val="402885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err="1">
                <a:solidFill>
                  <a:schemeClr val="bg1"/>
                </a:solidFill>
              </a:rPr>
              <a:t>Em</a:t>
            </a:r>
            <a:r>
              <a:rPr lang="de-DE" dirty="0" err="1"/>
              <a:t>pirical</a:t>
            </a:r>
            <a:r>
              <a:rPr lang="de-DE" dirty="0"/>
              <a:t> </a:t>
            </a:r>
            <a:r>
              <a:rPr lang="de-DE" dirty="0" err="1"/>
              <a:t>Evidence</a:t>
            </a:r>
            <a:r>
              <a:rPr lang="de-DE" dirty="0"/>
              <a:t> on The </a:t>
            </a:r>
            <a:r>
              <a:rPr lang="de-DE" dirty="0" err="1"/>
              <a:t>Effects</a:t>
            </a:r>
            <a:r>
              <a:rPr lang="de-DE" dirty="0"/>
              <a:t> </a:t>
            </a:r>
            <a:r>
              <a:rPr lang="de-DE" dirty="0" err="1"/>
              <a:t>of</a:t>
            </a:r>
            <a:r>
              <a:rPr lang="de-DE" dirty="0"/>
              <a:t> </a:t>
            </a:r>
            <a:r>
              <a:rPr lang="de-DE" dirty="0" err="1"/>
              <a:t>Offshoring</a:t>
            </a:r>
            <a:endParaRPr lang="de-DE" dirty="0"/>
          </a:p>
        </p:txBody>
      </p:sp>
      <p:sp>
        <p:nvSpPr>
          <p:cNvPr id="2" name="Inhaltsplatzhalter 1"/>
          <p:cNvSpPr>
            <a:spLocks noGrp="1"/>
          </p:cNvSpPr>
          <p:nvPr>
            <p:ph idx="1"/>
          </p:nvPr>
        </p:nvSpPr>
        <p:spPr/>
        <p:txBody>
          <a:bodyPr>
            <a:noAutofit/>
          </a:bodyPr>
          <a:lstStyle/>
          <a:p>
            <a:r>
              <a:rPr lang="en-GB" dirty="0"/>
              <a:t>Offshoring of </a:t>
            </a:r>
            <a:r>
              <a:rPr lang="de-DE" dirty="0" err="1"/>
              <a:t>manufactured</a:t>
            </a:r>
            <a:r>
              <a:rPr lang="de-DE" dirty="0"/>
              <a:t> </a:t>
            </a:r>
            <a:r>
              <a:rPr lang="de-DE" dirty="0" err="1"/>
              <a:t>goods</a:t>
            </a:r>
            <a:r>
              <a:rPr lang="de-DE" dirty="0"/>
              <a:t> </a:t>
            </a:r>
            <a:r>
              <a:rPr lang="de-DE" dirty="0" err="1"/>
              <a:t>and</a:t>
            </a:r>
            <a:r>
              <a:rPr lang="de-DE" dirty="0"/>
              <a:t> </a:t>
            </a:r>
            <a:r>
              <a:rPr lang="de-DE" dirty="0" err="1"/>
              <a:t>components</a:t>
            </a:r>
            <a:endParaRPr lang="en-GB" dirty="0"/>
          </a:p>
          <a:p>
            <a:pPr marL="457200" lvl="1" indent="0">
              <a:buNone/>
            </a:pPr>
            <a:r>
              <a:rPr lang="en-GB" dirty="0"/>
              <a:t>… might  have positive or negative employment effects </a:t>
            </a:r>
            <a:r>
              <a:rPr lang="en-GB" dirty="0">
                <a:sym typeface="Wingdings" panose="05000000000000000000" pitchFamily="2" charset="2"/>
              </a:rPr>
              <a:t></a:t>
            </a:r>
            <a:r>
              <a:rPr lang="en-GB" dirty="0"/>
              <a:t> mixed evidence</a:t>
            </a:r>
          </a:p>
          <a:p>
            <a:pPr marL="457200" lvl="1" indent="0">
              <a:buNone/>
            </a:pPr>
            <a:r>
              <a:rPr lang="de-DE" dirty="0"/>
              <a:t>… </a:t>
            </a:r>
            <a:r>
              <a:rPr lang="de-DE" dirty="0" err="1"/>
              <a:t>tends</a:t>
            </a:r>
            <a:r>
              <a:rPr lang="de-DE" dirty="0"/>
              <a:t> </a:t>
            </a:r>
            <a:r>
              <a:rPr lang="de-DE" dirty="0" err="1"/>
              <a:t>to</a:t>
            </a:r>
            <a:r>
              <a:rPr lang="de-DE" dirty="0"/>
              <a:t> </a:t>
            </a:r>
            <a:r>
              <a:rPr lang="de-DE" dirty="0" err="1"/>
              <a:t>reduce</a:t>
            </a:r>
            <a:r>
              <a:rPr lang="de-DE" dirty="0"/>
              <a:t> </a:t>
            </a:r>
            <a:r>
              <a:rPr lang="de-DE" dirty="0" err="1"/>
              <a:t>domestic</a:t>
            </a:r>
            <a:r>
              <a:rPr lang="de-DE" dirty="0"/>
              <a:t> </a:t>
            </a:r>
            <a:r>
              <a:rPr lang="de-DE" dirty="0" err="1"/>
              <a:t>wages</a:t>
            </a:r>
            <a:r>
              <a:rPr lang="de-DE" dirty="0"/>
              <a:t> </a:t>
            </a:r>
            <a:r>
              <a:rPr lang="en-US" dirty="0"/>
              <a:t>in offshored occupations</a:t>
            </a:r>
          </a:p>
          <a:p>
            <a:pPr marL="457200" lvl="1" indent="0">
              <a:buNone/>
            </a:pPr>
            <a:r>
              <a:rPr lang="en-GB" dirty="0"/>
              <a:t>… hurts low-skilled workers more and  can increase income inequality</a:t>
            </a:r>
          </a:p>
          <a:p>
            <a:pPr marL="457200" lvl="1" indent="0">
              <a:buNone/>
            </a:pPr>
            <a:r>
              <a:rPr lang="en-GB" dirty="0"/>
              <a:t>… boosts industry output and firm productivity</a:t>
            </a:r>
            <a:endParaRPr lang="de-DE" dirty="0"/>
          </a:p>
          <a:p>
            <a:r>
              <a:rPr lang="en-GB" dirty="0"/>
              <a:t>Offshoring of services</a:t>
            </a:r>
          </a:p>
          <a:p>
            <a:pPr marL="457200" lvl="1" indent="0">
              <a:buNone/>
            </a:pPr>
            <a:r>
              <a:rPr lang="en-GB" dirty="0"/>
              <a:t>… is a much smaller phenomenon (little data)</a:t>
            </a:r>
          </a:p>
          <a:p>
            <a:pPr marL="457200" lvl="1" indent="0">
              <a:buNone/>
            </a:pPr>
            <a:r>
              <a:rPr lang="en-GB" dirty="0"/>
              <a:t>… seems to have more </a:t>
            </a:r>
            <a:r>
              <a:rPr lang="en-GB" dirty="0" err="1"/>
              <a:t>favorable</a:t>
            </a:r>
            <a:r>
              <a:rPr lang="en-GB" dirty="0"/>
              <a:t>, non-negative employment effects</a:t>
            </a:r>
          </a:p>
        </p:txBody>
      </p:sp>
      <p:sp>
        <p:nvSpPr>
          <p:cNvPr id="5" name="Foliennummernplatzhalter 4"/>
          <p:cNvSpPr>
            <a:spLocks noGrp="1"/>
          </p:cNvSpPr>
          <p:nvPr>
            <p:ph type="sldNum" sz="quarter" idx="12"/>
          </p:nvPr>
        </p:nvSpPr>
        <p:spPr/>
        <p:txBody>
          <a:bodyPr/>
          <a:lstStyle/>
          <a:p>
            <a:fld id="{D9F085D5-EC86-4F6A-B501-C1359CB39116}" type="slidenum">
              <a:rPr lang="en-GB" smtClean="0"/>
              <a:pPr/>
              <a:t>14</a:t>
            </a:fld>
            <a:endParaRPr lang="en-GB"/>
          </a:p>
        </p:txBody>
      </p:sp>
    </p:spTree>
    <p:extLst>
      <p:ext uri="{BB962C8B-B14F-4D97-AF65-F5344CB8AC3E}">
        <p14:creationId xmlns:p14="http://schemas.microsoft.com/office/powerpoint/2010/main" val="16244787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F0C39-BE11-48E4-9195-1D52963C1AD1}"/>
              </a:ext>
            </a:extLst>
          </p:cNvPr>
          <p:cNvSpPr>
            <a:spLocks noGrp="1"/>
          </p:cNvSpPr>
          <p:nvPr>
            <p:ph type="title"/>
          </p:nvPr>
        </p:nvSpPr>
        <p:spPr/>
        <p:txBody>
          <a:bodyPr/>
          <a:lstStyle/>
          <a:p>
            <a:r>
              <a:rPr lang="en-US" dirty="0">
                <a:solidFill>
                  <a:schemeClr val="bg1"/>
                </a:solidFill>
              </a:rPr>
              <a:t>Cos</a:t>
            </a:r>
            <a:r>
              <a:rPr lang="en-US" dirty="0"/>
              <a:t>ts of Trade </a:t>
            </a:r>
          </a:p>
        </p:txBody>
      </p:sp>
      <p:sp>
        <p:nvSpPr>
          <p:cNvPr id="3" name="Content Placeholder 2">
            <a:extLst>
              <a:ext uri="{FF2B5EF4-FFF2-40B4-BE49-F238E27FC236}">
                <a16:creationId xmlns:a16="http://schemas.microsoft.com/office/drawing/2014/main" id="{0D0C85F0-6E10-4BD1-9BAE-EBDD0A915F4B}"/>
              </a:ext>
            </a:extLst>
          </p:cNvPr>
          <p:cNvSpPr>
            <a:spLocks noGrp="1"/>
          </p:cNvSpPr>
          <p:nvPr>
            <p:ph sz="half" idx="1"/>
          </p:nvPr>
        </p:nvSpPr>
        <p:spPr>
          <a:xfrm>
            <a:off x="838199" y="1542128"/>
            <a:ext cx="5430253" cy="4365374"/>
          </a:xfrm>
        </p:spPr>
        <p:txBody>
          <a:bodyPr>
            <a:noAutofit/>
          </a:bodyPr>
          <a:lstStyle/>
          <a:p>
            <a:r>
              <a:rPr lang="en-US" sz="2000" dirty="0"/>
              <a:t>We have known for almost 80 years that trade with low-wage countries will lower the earnings of low-wage workers as a group in the U.S.A. (</a:t>
            </a:r>
            <a:r>
              <a:rPr lang="en-US" sz="2000" dirty="0" err="1"/>
              <a:t>Stolper</a:t>
            </a:r>
            <a:r>
              <a:rPr lang="en-US" sz="2000" dirty="0"/>
              <a:t>-Samuelson 1941)</a:t>
            </a:r>
          </a:p>
          <a:p>
            <a:r>
              <a:rPr lang="en-US" sz="2000" dirty="0"/>
              <a:t>Perhaps more importantly, however, is that the adjustment costs, or what some call transition costs, are much larger than previously thought. People do not like to move and getting laid off can be very traumatic.</a:t>
            </a:r>
          </a:p>
          <a:p>
            <a:r>
              <a:rPr lang="en-US" sz="2000" dirty="0"/>
              <a:t>Recent economics studies have estimated the costs of trade across many different groups.</a:t>
            </a:r>
          </a:p>
          <a:p>
            <a:pPr lvl="1"/>
            <a:r>
              <a:rPr lang="en-US" sz="2000" dirty="0"/>
              <a:t>Inequality</a:t>
            </a:r>
          </a:p>
          <a:p>
            <a:pPr lvl="1"/>
            <a:r>
              <a:rPr lang="en-US" sz="2000" dirty="0"/>
              <a:t>Adjustment costs</a:t>
            </a:r>
          </a:p>
        </p:txBody>
      </p:sp>
      <p:pic>
        <p:nvPicPr>
          <p:cNvPr id="6" name="Content Placeholder 5">
            <a:extLst>
              <a:ext uri="{FF2B5EF4-FFF2-40B4-BE49-F238E27FC236}">
                <a16:creationId xmlns:a16="http://schemas.microsoft.com/office/drawing/2014/main" id="{68376B60-EE10-47D9-8F80-D1EF04939143}"/>
              </a:ext>
            </a:extLst>
          </p:cNvPr>
          <p:cNvPicPr>
            <a:picLocks noGrp="1" noChangeAspect="1"/>
          </p:cNvPicPr>
          <p:nvPr>
            <p:ph sz="half" idx="2"/>
          </p:nvPr>
        </p:nvPicPr>
        <p:blipFill>
          <a:blip r:embed="rId3"/>
          <a:stretch>
            <a:fillRect/>
          </a:stretch>
        </p:blipFill>
        <p:spPr>
          <a:xfrm>
            <a:off x="6663155" y="2200815"/>
            <a:ext cx="4584700" cy="3048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580850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7B8EC-8270-40A0-A704-7DFE4922FD7A}"/>
              </a:ext>
            </a:extLst>
          </p:cNvPr>
          <p:cNvSpPr>
            <a:spLocks noGrp="1"/>
          </p:cNvSpPr>
          <p:nvPr>
            <p:ph type="title"/>
          </p:nvPr>
        </p:nvSpPr>
        <p:spPr/>
        <p:txBody>
          <a:bodyPr/>
          <a:lstStyle/>
          <a:p>
            <a:r>
              <a:rPr lang="en-US" dirty="0">
                <a:solidFill>
                  <a:schemeClr val="bg1"/>
                </a:solidFill>
              </a:rPr>
              <a:t>Un</a:t>
            </a:r>
            <a:r>
              <a:rPr lang="en-US" dirty="0"/>
              <a:t>derstanding Adjustment Costs</a:t>
            </a:r>
          </a:p>
        </p:txBody>
      </p:sp>
      <p:sp>
        <p:nvSpPr>
          <p:cNvPr id="3" name="Content Placeholder 2">
            <a:extLst>
              <a:ext uri="{FF2B5EF4-FFF2-40B4-BE49-F238E27FC236}">
                <a16:creationId xmlns:a16="http://schemas.microsoft.com/office/drawing/2014/main" id="{3ACEB444-6D0A-46FB-A4B9-2C810C66C80B}"/>
              </a:ext>
            </a:extLst>
          </p:cNvPr>
          <p:cNvSpPr>
            <a:spLocks noGrp="1"/>
          </p:cNvSpPr>
          <p:nvPr>
            <p:ph idx="1"/>
          </p:nvPr>
        </p:nvSpPr>
        <p:spPr>
          <a:xfrm>
            <a:off x="838200" y="1570730"/>
            <a:ext cx="6284496" cy="4351338"/>
          </a:xfrm>
        </p:spPr>
        <p:txBody>
          <a:bodyPr>
            <a:normAutofit fontScale="92500"/>
          </a:bodyPr>
          <a:lstStyle/>
          <a:p>
            <a:r>
              <a:rPr lang="en-US" dirty="0"/>
              <a:t>FIRMS</a:t>
            </a:r>
          </a:p>
          <a:p>
            <a:pPr lvl="1"/>
            <a:r>
              <a:rPr lang="en-US" dirty="0"/>
              <a:t>Searching for new workers </a:t>
            </a:r>
          </a:p>
          <a:p>
            <a:pPr lvl="1"/>
            <a:r>
              <a:rPr lang="en-US" dirty="0"/>
              <a:t>Training </a:t>
            </a:r>
          </a:p>
          <a:p>
            <a:pPr lvl="1"/>
            <a:r>
              <a:rPr lang="en-US" dirty="0"/>
              <a:t>Adjusting to the new employees/integration</a:t>
            </a:r>
          </a:p>
          <a:p>
            <a:pPr lvl="1"/>
            <a:r>
              <a:rPr lang="en-US" dirty="0"/>
              <a:t>Firing costs/severance pay</a:t>
            </a:r>
          </a:p>
          <a:p>
            <a:pPr lvl="1"/>
            <a:endParaRPr lang="en-US" dirty="0"/>
          </a:p>
          <a:p>
            <a:r>
              <a:rPr lang="en-US" dirty="0"/>
              <a:t>WORKERS</a:t>
            </a:r>
          </a:p>
          <a:p>
            <a:pPr lvl="1"/>
            <a:r>
              <a:rPr lang="en-US" dirty="0"/>
              <a:t>Psychological costs of leaving a job, friends</a:t>
            </a:r>
          </a:p>
          <a:p>
            <a:pPr lvl="1"/>
            <a:r>
              <a:rPr lang="en-US" dirty="0"/>
              <a:t>Loss of firm-specific or industry-specific skills</a:t>
            </a:r>
          </a:p>
          <a:p>
            <a:pPr lvl="1"/>
            <a:r>
              <a:rPr lang="en-US" dirty="0"/>
              <a:t>Search costs for a new job</a:t>
            </a:r>
          </a:p>
          <a:p>
            <a:pPr lvl="1"/>
            <a:r>
              <a:rPr lang="en-US" dirty="0"/>
              <a:t>Relocation costs (e.g. moving to a new location)</a:t>
            </a:r>
          </a:p>
          <a:p>
            <a:pPr lvl="1"/>
            <a:endParaRPr lang="en-US" dirty="0"/>
          </a:p>
        </p:txBody>
      </p:sp>
      <p:pic>
        <p:nvPicPr>
          <p:cNvPr id="7" name="Picture 6">
            <a:extLst>
              <a:ext uri="{FF2B5EF4-FFF2-40B4-BE49-F238E27FC236}">
                <a16:creationId xmlns:a16="http://schemas.microsoft.com/office/drawing/2014/main" id="{99FD40E1-EEF0-4B65-9696-F95C14A5B191}"/>
              </a:ext>
            </a:extLst>
          </p:cNvPr>
          <p:cNvPicPr>
            <a:picLocks noChangeAspect="1"/>
          </p:cNvPicPr>
          <p:nvPr/>
        </p:nvPicPr>
        <p:blipFill>
          <a:blip r:embed="rId3"/>
          <a:stretch>
            <a:fillRect/>
          </a:stretch>
        </p:blipFill>
        <p:spPr>
          <a:xfrm>
            <a:off x="7555832" y="1269935"/>
            <a:ext cx="3362834" cy="2241889"/>
          </a:xfrm>
          <a:prstGeom prst="roundRect">
            <a:avLst>
              <a:gd name="adj" fmla="val 8594"/>
            </a:avLst>
          </a:prstGeom>
          <a:solidFill>
            <a:srgbClr val="FFFFFF">
              <a:shade val="85000"/>
            </a:srgbClr>
          </a:solidFill>
          <a:ln>
            <a:noFill/>
          </a:ln>
          <a:effectLst/>
        </p:spPr>
      </p:pic>
      <p:pic>
        <p:nvPicPr>
          <p:cNvPr id="9" name="Picture 8">
            <a:extLst>
              <a:ext uri="{FF2B5EF4-FFF2-40B4-BE49-F238E27FC236}">
                <a16:creationId xmlns:a16="http://schemas.microsoft.com/office/drawing/2014/main" id="{95222825-2E45-4027-B2DE-6E63963CA47D}"/>
              </a:ext>
            </a:extLst>
          </p:cNvPr>
          <p:cNvPicPr>
            <a:picLocks noChangeAspect="1"/>
          </p:cNvPicPr>
          <p:nvPr/>
        </p:nvPicPr>
        <p:blipFill rotWithShape="1">
          <a:blip r:embed="rId4"/>
          <a:srcRect l="15493"/>
          <a:stretch/>
        </p:blipFill>
        <p:spPr>
          <a:xfrm>
            <a:off x="7555832" y="3828656"/>
            <a:ext cx="3362834" cy="2241889"/>
          </a:xfrm>
          <a:prstGeom prst="roundRect">
            <a:avLst>
              <a:gd name="adj" fmla="val 8594"/>
            </a:avLst>
          </a:prstGeom>
          <a:solidFill>
            <a:srgbClr val="FFFFFF">
              <a:shade val="85000"/>
            </a:srgbClr>
          </a:solidFill>
          <a:ln>
            <a:noFill/>
          </a:ln>
          <a:effectLst/>
        </p:spPr>
      </p:pic>
    </p:spTree>
    <p:extLst>
      <p:ext uri="{BB962C8B-B14F-4D97-AF65-F5344CB8AC3E}">
        <p14:creationId xmlns:p14="http://schemas.microsoft.com/office/powerpoint/2010/main" val="1741098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1D457-8390-4B00-BC57-A33FB0D0AC42}"/>
              </a:ext>
            </a:extLst>
          </p:cNvPr>
          <p:cNvSpPr>
            <a:spLocks noGrp="1"/>
          </p:cNvSpPr>
          <p:nvPr>
            <p:ph type="title"/>
          </p:nvPr>
        </p:nvSpPr>
        <p:spPr/>
        <p:txBody>
          <a:bodyPr/>
          <a:lstStyle/>
          <a:p>
            <a:r>
              <a:rPr lang="en-US" dirty="0">
                <a:solidFill>
                  <a:schemeClr val="bg1"/>
                </a:solidFill>
              </a:rPr>
              <a:t>Est</a:t>
            </a:r>
            <a:r>
              <a:rPr lang="en-US" dirty="0"/>
              <a:t>imates of Adjustment Costs</a:t>
            </a:r>
          </a:p>
        </p:txBody>
      </p:sp>
      <p:sp>
        <p:nvSpPr>
          <p:cNvPr id="3" name="Content Placeholder 2">
            <a:extLst>
              <a:ext uri="{FF2B5EF4-FFF2-40B4-BE49-F238E27FC236}">
                <a16:creationId xmlns:a16="http://schemas.microsoft.com/office/drawing/2014/main" id="{8AA8B5BE-777E-46E0-B01C-60E6CF592836}"/>
              </a:ext>
            </a:extLst>
          </p:cNvPr>
          <p:cNvSpPr>
            <a:spLocks noGrp="1"/>
          </p:cNvSpPr>
          <p:nvPr>
            <p:ph idx="1"/>
          </p:nvPr>
        </p:nvSpPr>
        <p:spPr/>
        <p:txBody>
          <a:bodyPr/>
          <a:lstStyle/>
          <a:p>
            <a:r>
              <a:rPr lang="en-US" dirty="0"/>
              <a:t>FIRMS</a:t>
            </a:r>
          </a:p>
          <a:p>
            <a:pPr lvl="1"/>
            <a:r>
              <a:rPr lang="en-US" dirty="0"/>
              <a:t>Estimates from developed countries suggests that costs are high</a:t>
            </a:r>
          </a:p>
          <a:p>
            <a:pPr lvl="1"/>
            <a:r>
              <a:rPr lang="en-US" dirty="0"/>
              <a:t>High adjustment costs cause firms to hire and fire in large groups, rather than gradually</a:t>
            </a:r>
          </a:p>
          <a:p>
            <a:pPr lvl="1"/>
            <a:r>
              <a:rPr lang="en-US" dirty="0"/>
              <a:t>Estimates from developing countries suggest that firm-level adjustment costs are much lower than in developed countries</a:t>
            </a:r>
          </a:p>
          <a:p>
            <a:r>
              <a:rPr lang="en-US" dirty="0"/>
              <a:t>WORKERS</a:t>
            </a:r>
          </a:p>
          <a:p>
            <a:pPr lvl="1"/>
            <a:r>
              <a:rPr lang="en-US" dirty="0"/>
              <a:t>New estimates in the last 10 years</a:t>
            </a:r>
          </a:p>
          <a:p>
            <a:pPr lvl="1"/>
            <a:r>
              <a:rPr lang="en-US" dirty="0"/>
              <a:t>Estimate costs by looking at wage differences and how many workers do NOT </a:t>
            </a:r>
            <a:r>
              <a:rPr lang="en-US"/>
              <a:t>move. Adjustment </a:t>
            </a:r>
            <a:r>
              <a:rPr lang="en-US" dirty="0"/>
              <a:t>costs must be at least that high</a:t>
            </a:r>
          </a:p>
        </p:txBody>
      </p:sp>
    </p:spTree>
    <p:extLst>
      <p:ext uri="{BB962C8B-B14F-4D97-AF65-F5344CB8AC3E}">
        <p14:creationId xmlns:p14="http://schemas.microsoft.com/office/powerpoint/2010/main" val="1205790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02694-3D7C-4C5D-AC3B-A70F02BFE7BA}"/>
              </a:ext>
            </a:extLst>
          </p:cNvPr>
          <p:cNvSpPr>
            <a:spLocks noGrp="1"/>
          </p:cNvSpPr>
          <p:nvPr>
            <p:ph type="title"/>
          </p:nvPr>
        </p:nvSpPr>
        <p:spPr/>
        <p:txBody>
          <a:bodyPr/>
          <a:lstStyle/>
          <a:p>
            <a:r>
              <a:rPr lang="en-US" dirty="0">
                <a:solidFill>
                  <a:schemeClr val="bg1"/>
                </a:solidFill>
              </a:rPr>
              <a:t>Est</a:t>
            </a:r>
            <a:r>
              <a:rPr lang="en-US" dirty="0"/>
              <a:t>imated Costs to Workers of Changing Jobs</a:t>
            </a:r>
          </a:p>
        </p:txBody>
      </p:sp>
      <p:graphicFrame>
        <p:nvGraphicFramePr>
          <p:cNvPr id="4" name="Chart 3">
            <a:extLst>
              <a:ext uri="{FF2B5EF4-FFF2-40B4-BE49-F238E27FC236}">
                <a16:creationId xmlns:a16="http://schemas.microsoft.com/office/drawing/2014/main" id="{98FB6BFE-751F-433A-973C-E40A74733D2E}"/>
              </a:ext>
            </a:extLst>
          </p:cNvPr>
          <p:cNvGraphicFramePr>
            <a:graphicFrameLocks/>
          </p:cNvGraphicFramePr>
          <p:nvPr/>
        </p:nvGraphicFramePr>
        <p:xfrm>
          <a:off x="2034453" y="1357745"/>
          <a:ext cx="8123093" cy="462724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5825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9848C-D584-4718-9F09-961865835625}"/>
              </a:ext>
            </a:extLst>
          </p:cNvPr>
          <p:cNvSpPr>
            <a:spLocks noGrp="1"/>
          </p:cNvSpPr>
          <p:nvPr>
            <p:ph type="title"/>
          </p:nvPr>
        </p:nvSpPr>
        <p:spPr/>
        <p:txBody>
          <a:bodyPr/>
          <a:lstStyle/>
          <a:p>
            <a:r>
              <a:rPr lang="en-US" dirty="0">
                <a:solidFill>
                  <a:schemeClr val="bg1"/>
                </a:solidFill>
              </a:rPr>
              <a:t>Cha</a:t>
            </a:r>
            <a:r>
              <a:rPr lang="en-US" dirty="0"/>
              <a:t>racteristics of Adjustment Costs</a:t>
            </a:r>
          </a:p>
        </p:txBody>
      </p:sp>
      <p:sp>
        <p:nvSpPr>
          <p:cNvPr id="3" name="Content Placeholder 2">
            <a:extLst>
              <a:ext uri="{FF2B5EF4-FFF2-40B4-BE49-F238E27FC236}">
                <a16:creationId xmlns:a16="http://schemas.microsoft.com/office/drawing/2014/main" id="{E584267F-6E66-440E-9379-FB34A25AD97D}"/>
              </a:ext>
            </a:extLst>
          </p:cNvPr>
          <p:cNvSpPr>
            <a:spLocks noGrp="1"/>
          </p:cNvSpPr>
          <p:nvPr>
            <p:ph idx="1"/>
          </p:nvPr>
        </p:nvSpPr>
        <p:spPr/>
        <p:txBody>
          <a:bodyPr>
            <a:noAutofit/>
          </a:bodyPr>
          <a:lstStyle/>
          <a:p>
            <a:r>
              <a:rPr lang="en-US" sz="2400" dirty="0"/>
              <a:t>Some regions get hit especially hard when imports increase</a:t>
            </a:r>
          </a:p>
          <a:p>
            <a:pPr lvl="1"/>
            <a:r>
              <a:rPr lang="en-US" sz="2200" dirty="0"/>
              <a:t>Production of some goods is highly concentrated geographically </a:t>
            </a:r>
          </a:p>
          <a:p>
            <a:pPr lvl="1"/>
            <a:r>
              <a:rPr lang="en-US" sz="2200" dirty="0"/>
              <a:t>USA: Detroit (autos), El Paso (apparel), South Carolina (Textiles)</a:t>
            </a:r>
          </a:p>
          <a:p>
            <a:pPr lvl="1"/>
            <a:r>
              <a:rPr lang="en-US" sz="2200" dirty="0"/>
              <a:t>Local unemployment rates can be very high, even when national rates are low</a:t>
            </a:r>
          </a:p>
          <a:p>
            <a:r>
              <a:rPr lang="en-US" sz="2400" dirty="0"/>
              <a:t>Term “adjustment costs” understates impact on affected workers</a:t>
            </a:r>
          </a:p>
          <a:p>
            <a:pPr lvl="1"/>
            <a:r>
              <a:rPr lang="en-US" dirty="0"/>
              <a:t>“</a:t>
            </a:r>
            <a:r>
              <a:rPr lang="en-US" sz="2200" dirty="0"/>
              <a:t>Adjustment” may take a generation or more. Kids may take different jobs than parents</a:t>
            </a:r>
          </a:p>
          <a:p>
            <a:pPr lvl="1"/>
            <a:r>
              <a:rPr lang="en-US" sz="2200" dirty="0"/>
              <a:t>For affected workers, the effect may be permanent</a:t>
            </a:r>
          </a:p>
          <a:p>
            <a:pPr lvl="2"/>
            <a:r>
              <a:rPr lang="en-US" sz="2200" dirty="0"/>
              <a:t>Wages are never recovered</a:t>
            </a:r>
          </a:p>
          <a:p>
            <a:pPr lvl="2"/>
            <a:r>
              <a:rPr lang="en-US" sz="2200" dirty="0"/>
              <a:t>Psychic costs of job loss can be very long-lasting and affect families </a:t>
            </a:r>
          </a:p>
          <a:p>
            <a:r>
              <a:rPr lang="en-US" sz="2400" dirty="0"/>
              <a:t>Adjustment costs can reduce gains from trade significantly</a:t>
            </a:r>
          </a:p>
        </p:txBody>
      </p:sp>
    </p:spTree>
    <p:extLst>
      <p:ext uri="{BB962C8B-B14F-4D97-AF65-F5344CB8AC3E}">
        <p14:creationId xmlns:p14="http://schemas.microsoft.com/office/powerpoint/2010/main" val="2459550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583D-6AE7-4448-AEDD-FE436474CED0}"/>
              </a:ext>
            </a:extLst>
          </p:cNvPr>
          <p:cNvSpPr>
            <a:spLocks noGrp="1"/>
          </p:cNvSpPr>
          <p:nvPr>
            <p:ph type="title"/>
          </p:nvPr>
        </p:nvSpPr>
        <p:spPr/>
        <p:txBody>
          <a:bodyPr/>
          <a:lstStyle/>
          <a:p>
            <a:r>
              <a:rPr lang="en-US" dirty="0"/>
              <a:t> </a:t>
            </a:r>
            <a:r>
              <a:rPr lang="en-US" dirty="0">
                <a:solidFill>
                  <a:schemeClr val="bg1"/>
                </a:solidFill>
              </a:rPr>
              <a:t>Na</a:t>
            </a:r>
            <a:r>
              <a:rPr lang="en-US" dirty="0"/>
              <a:t>tional Economic Education Delegation</a:t>
            </a:r>
          </a:p>
        </p:txBody>
      </p:sp>
      <p:sp>
        <p:nvSpPr>
          <p:cNvPr id="3" name="Content Placeholder 2">
            <a:extLst>
              <a:ext uri="{FF2B5EF4-FFF2-40B4-BE49-F238E27FC236}">
                <a16:creationId xmlns:a16="http://schemas.microsoft.com/office/drawing/2014/main" id="{850F53A3-25E4-514D-9477-7626E8A821B7}"/>
              </a:ext>
            </a:extLst>
          </p:cNvPr>
          <p:cNvSpPr>
            <a:spLocks noGrp="1"/>
          </p:cNvSpPr>
          <p:nvPr>
            <p:ph idx="1"/>
          </p:nvPr>
        </p:nvSpPr>
        <p:spPr/>
        <p:txBody>
          <a:bodyPr>
            <a:normAutofit lnSpcReduction="10000"/>
          </a:bodyPr>
          <a:lstStyle/>
          <a:p>
            <a:r>
              <a:rPr lang="en-US" dirty="0"/>
              <a:t>Vision</a:t>
            </a:r>
          </a:p>
          <a:p>
            <a:pPr lvl="1"/>
            <a:r>
              <a:rPr lang="en-US" dirty="0"/>
              <a:t>One day, the public discussion of policy issues will be grounded in an accurate perception of the underlying economic principles and data.</a:t>
            </a:r>
          </a:p>
          <a:p>
            <a:pPr lvl="1"/>
            <a:endParaRPr lang="en-US" dirty="0"/>
          </a:p>
          <a:p>
            <a:r>
              <a:rPr lang="en-US" dirty="0"/>
              <a:t>Mission</a:t>
            </a:r>
          </a:p>
          <a:p>
            <a:pPr lvl="1"/>
            <a:r>
              <a:rPr lang="en-US" dirty="0">
                <a:solidFill>
                  <a:schemeClr val="tx1"/>
                </a:solidFill>
                <a:latin typeface="Calibri" panose="020F0502020204030204" pitchFamily="34" charset="0"/>
                <a:cs typeface="Calibri" panose="020F0502020204030204" pitchFamily="34" charset="0"/>
              </a:rPr>
              <a:t>NEED unites the skills and knowledge of </a:t>
            </a:r>
            <a:r>
              <a:rPr lang="en-US">
                <a:solidFill>
                  <a:schemeClr val="tx1"/>
                </a:solidFill>
                <a:latin typeface="Calibri" panose="020F0502020204030204" pitchFamily="34" charset="0"/>
                <a:cs typeface="Calibri" panose="020F0502020204030204" pitchFamily="34" charset="0"/>
              </a:rPr>
              <a:t>a vast </a:t>
            </a:r>
            <a:r>
              <a:rPr lang="en-US" dirty="0">
                <a:solidFill>
                  <a:schemeClr val="tx1"/>
                </a:solidFill>
                <a:latin typeface="Calibri" panose="020F0502020204030204" pitchFamily="34" charset="0"/>
                <a:cs typeface="Calibri" panose="020F0502020204030204" pitchFamily="34" charset="0"/>
              </a:rPr>
              <a:t>network of professional economists to promote understanding of the economics of policy issues in the United States.</a:t>
            </a:r>
          </a:p>
          <a:p>
            <a:pPr lvl="1"/>
            <a:endParaRPr lang="en-US" dirty="0"/>
          </a:p>
          <a:p>
            <a:r>
              <a:rPr lang="en-US" dirty="0"/>
              <a:t>NEED Presentations</a:t>
            </a:r>
          </a:p>
          <a:p>
            <a:pPr lvl="1"/>
            <a:r>
              <a:rPr lang="en-US" dirty="0"/>
              <a:t>Are </a:t>
            </a:r>
            <a:r>
              <a:rPr lang="en-US" b="1" dirty="0"/>
              <a:t>nonpartisan</a:t>
            </a:r>
            <a:r>
              <a:rPr lang="en-US" dirty="0"/>
              <a:t> and intended to reflect the consensus of the economics profession.</a:t>
            </a:r>
          </a:p>
        </p:txBody>
      </p:sp>
      <p:sp>
        <p:nvSpPr>
          <p:cNvPr id="4" name="Slide Number Placeholder 3">
            <a:extLst>
              <a:ext uri="{FF2B5EF4-FFF2-40B4-BE49-F238E27FC236}">
                <a16:creationId xmlns:a16="http://schemas.microsoft.com/office/drawing/2014/main" id="{B129E664-8C6A-8F44-80D0-F3209C458790}"/>
              </a:ext>
            </a:extLst>
          </p:cNvPr>
          <p:cNvSpPr>
            <a:spLocks noGrp="1"/>
          </p:cNvSpPr>
          <p:nvPr>
            <p:ph type="sldNum" sz="quarter" idx="12"/>
          </p:nvPr>
        </p:nvSpPr>
        <p:spPr/>
        <p:txBody>
          <a:bodyPr/>
          <a:lstStyle/>
          <a:p>
            <a:fld id="{D9F085D5-EC86-4F6A-B501-C1359CB39116}" type="slidenum">
              <a:rPr lang="en-GB" smtClean="0"/>
              <a:t>2</a:t>
            </a:fld>
            <a:endParaRPr lang="en-GB"/>
          </a:p>
        </p:txBody>
      </p:sp>
    </p:spTree>
    <p:extLst>
      <p:ext uri="{BB962C8B-B14F-4D97-AF65-F5344CB8AC3E}">
        <p14:creationId xmlns:p14="http://schemas.microsoft.com/office/powerpoint/2010/main" val="4037795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3182D-829A-49CB-875D-709B57AAD684}"/>
              </a:ext>
            </a:extLst>
          </p:cNvPr>
          <p:cNvSpPr>
            <a:spLocks noGrp="1"/>
          </p:cNvSpPr>
          <p:nvPr>
            <p:ph type="title"/>
          </p:nvPr>
        </p:nvSpPr>
        <p:spPr/>
        <p:txBody>
          <a:bodyPr/>
          <a:lstStyle/>
          <a:p>
            <a:r>
              <a:rPr lang="en-US" dirty="0">
                <a:solidFill>
                  <a:schemeClr val="bg1"/>
                </a:solidFill>
              </a:rPr>
              <a:t>Wh</a:t>
            </a:r>
            <a:r>
              <a:rPr lang="en-US" dirty="0"/>
              <a:t>y Adjustment Costs Matter</a:t>
            </a:r>
          </a:p>
        </p:txBody>
      </p:sp>
      <p:pic>
        <p:nvPicPr>
          <p:cNvPr id="6" name="Content Placeholder 5">
            <a:extLst>
              <a:ext uri="{FF2B5EF4-FFF2-40B4-BE49-F238E27FC236}">
                <a16:creationId xmlns:a16="http://schemas.microsoft.com/office/drawing/2014/main" id="{F853E362-9A60-462D-AD51-489EAB0F089E}"/>
              </a:ext>
            </a:extLst>
          </p:cNvPr>
          <p:cNvPicPr>
            <a:picLocks noGrp="1" noChangeAspect="1"/>
          </p:cNvPicPr>
          <p:nvPr>
            <p:ph sz="half" idx="1"/>
          </p:nvPr>
        </p:nvPicPr>
        <p:blipFill rotWithShape="1">
          <a:blip r:embed="rId3"/>
          <a:srcRect l="51971"/>
          <a:stretch/>
        </p:blipFill>
        <p:spPr>
          <a:xfrm>
            <a:off x="914400" y="1665980"/>
            <a:ext cx="3673641" cy="38243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ontent Placeholder 3">
            <a:extLst>
              <a:ext uri="{FF2B5EF4-FFF2-40B4-BE49-F238E27FC236}">
                <a16:creationId xmlns:a16="http://schemas.microsoft.com/office/drawing/2014/main" id="{DECD8591-6003-4BF1-BF53-133B45A8B126}"/>
              </a:ext>
            </a:extLst>
          </p:cNvPr>
          <p:cNvSpPr>
            <a:spLocks noGrp="1"/>
          </p:cNvSpPr>
          <p:nvPr>
            <p:ph sz="half" idx="2"/>
          </p:nvPr>
        </p:nvSpPr>
        <p:spPr>
          <a:xfrm>
            <a:off x="5117431" y="1665980"/>
            <a:ext cx="6248401" cy="4189162"/>
          </a:xfrm>
        </p:spPr>
        <p:txBody>
          <a:bodyPr>
            <a:normAutofit/>
          </a:bodyPr>
          <a:lstStyle/>
          <a:p>
            <a:r>
              <a:rPr lang="en-US" sz="2400" b="0" dirty="0">
                <a:solidFill>
                  <a:srgbClr val="2B414D"/>
                </a:solidFill>
              </a:rPr>
              <a:t>Adjustment costs can undermine the popular support for trade</a:t>
            </a:r>
          </a:p>
          <a:p>
            <a:r>
              <a:rPr lang="en-US" sz="2400" b="0" dirty="0">
                <a:solidFill>
                  <a:srgbClr val="2B414D"/>
                </a:solidFill>
              </a:rPr>
              <a:t>Falling popular support for trade in the face of concentrated losses threatens to “kill the goose that lays the golden egg”</a:t>
            </a:r>
          </a:p>
          <a:p>
            <a:r>
              <a:rPr lang="en-US" sz="2400" b="0" dirty="0">
                <a:solidFill>
                  <a:srgbClr val="2B414D"/>
                </a:solidFill>
              </a:rPr>
              <a:t>Adjustment costs reduce welfare</a:t>
            </a:r>
          </a:p>
          <a:p>
            <a:r>
              <a:rPr lang="en-US" sz="2400" b="0" dirty="0">
                <a:solidFill>
                  <a:srgbClr val="2B414D"/>
                </a:solidFill>
              </a:rPr>
              <a:t>Adjustment costs suggest potential for efficiency gains. If we can make (labor) markets more efficient, then the whole economy could realize significant gains</a:t>
            </a:r>
          </a:p>
        </p:txBody>
      </p:sp>
    </p:spTree>
    <p:extLst>
      <p:ext uri="{BB962C8B-B14F-4D97-AF65-F5344CB8AC3E}">
        <p14:creationId xmlns:p14="http://schemas.microsoft.com/office/powerpoint/2010/main" val="1141788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Dis</a:t>
            </a:r>
            <a:r>
              <a:rPr lang="en-US" dirty="0"/>
              <a:t>tributional Impacts of Trade: Unemployment</a:t>
            </a:r>
          </a:p>
        </p:txBody>
      </p:sp>
      <p:sp>
        <p:nvSpPr>
          <p:cNvPr id="3" name="Content Placeholder 2"/>
          <p:cNvSpPr>
            <a:spLocks noGrp="1"/>
          </p:cNvSpPr>
          <p:nvPr>
            <p:ph idx="1"/>
          </p:nvPr>
        </p:nvSpPr>
        <p:spPr/>
        <p:txBody>
          <a:bodyPr/>
          <a:lstStyle/>
          <a:p>
            <a:r>
              <a:rPr lang="en-US" dirty="0"/>
              <a:t>Generally, trade theory has nothing to say about unemployment.</a:t>
            </a:r>
          </a:p>
          <a:p>
            <a:pPr lvl="1"/>
            <a:r>
              <a:rPr lang="en-US" dirty="0"/>
              <a:t>Trade is primarily about reallocating resources</a:t>
            </a:r>
          </a:p>
          <a:p>
            <a:pPr lvl="1"/>
            <a:r>
              <a:rPr lang="en-US" dirty="0"/>
              <a:t>Some sectors expand, other sectors decline</a:t>
            </a:r>
          </a:p>
          <a:p>
            <a:pPr lvl="2"/>
            <a:r>
              <a:rPr lang="en-US" dirty="0"/>
              <a:t>Labor, capital, land etc. move from import-competing to exporting sector</a:t>
            </a:r>
          </a:p>
          <a:p>
            <a:pPr lvl="1"/>
            <a:r>
              <a:rPr lang="en-US" dirty="0"/>
              <a:t>Typical assumption in trade theory models…</a:t>
            </a:r>
          </a:p>
          <a:p>
            <a:pPr lvl="2"/>
            <a:r>
              <a:rPr lang="en-US" dirty="0"/>
              <a:t>this reallocation happens </a:t>
            </a:r>
            <a:r>
              <a:rPr lang="en-US" dirty="0" err="1"/>
              <a:t>costlessly</a:t>
            </a:r>
            <a:r>
              <a:rPr lang="en-US" dirty="0"/>
              <a:t> and immediately</a:t>
            </a:r>
          </a:p>
          <a:p>
            <a:r>
              <a:rPr lang="en-US" dirty="0"/>
              <a:t>However, recent empirical evidence suggests otherwise.</a:t>
            </a:r>
          </a:p>
          <a:p>
            <a:pPr lvl="1"/>
            <a:r>
              <a:rPr lang="en-US" dirty="0"/>
              <a:t>Workers can face very large costs of moving between sectors or locations</a:t>
            </a:r>
          </a:p>
          <a:p>
            <a:pPr lvl="1"/>
            <a:r>
              <a:rPr lang="en-US" dirty="0"/>
              <a:t>Rising exposure to import competition can…</a:t>
            </a:r>
          </a:p>
          <a:p>
            <a:pPr lvl="2"/>
            <a:r>
              <a:rPr lang="en-US" dirty="0"/>
              <a:t>Increase unemployment, reduce labor force participation</a:t>
            </a:r>
          </a:p>
        </p:txBody>
      </p:sp>
      <p:sp>
        <p:nvSpPr>
          <p:cNvPr id="4" name="Slide Number Placeholder 3"/>
          <p:cNvSpPr>
            <a:spLocks noGrp="1"/>
          </p:cNvSpPr>
          <p:nvPr>
            <p:ph type="sldNum" sz="quarter" idx="12"/>
          </p:nvPr>
        </p:nvSpPr>
        <p:spPr/>
        <p:txBody>
          <a:bodyPr/>
          <a:lstStyle/>
          <a:p>
            <a:fld id="{D9F085D5-EC86-4F6A-B501-C1359CB39116}" type="slidenum">
              <a:rPr lang="en-GB" smtClean="0"/>
              <a:pPr/>
              <a:t>21</a:t>
            </a:fld>
            <a:endParaRPr lang="en-GB" dirty="0"/>
          </a:p>
        </p:txBody>
      </p:sp>
    </p:spTree>
    <p:extLst>
      <p:ext uri="{BB962C8B-B14F-4D97-AF65-F5344CB8AC3E}">
        <p14:creationId xmlns:p14="http://schemas.microsoft.com/office/powerpoint/2010/main" val="1694722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CD39-DA27-6149-8D40-3F18D35780F6}"/>
              </a:ext>
            </a:extLst>
          </p:cNvPr>
          <p:cNvSpPr>
            <a:spLocks noGrp="1"/>
          </p:cNvSpPr>
          <p:nvPr>
            <p:ph type="title"/>
          </p:nvPr>
        </p:nvSpPr>
        <p:spPr/>
        <p:txBody>
          <a:bodyPr/>
          <a:lstStyle/>
          <a:p>
            <a:r>
              <a:rPr lang="en-US" dirty="0">
                <a:solidFill>
                  <a:schemeClr val="bg1"/>
                </a:solidFill>
              </a:rPr>
              <a:t>Tra</a:t>
            </a:r>
            <a:r>
              <a:rPr lang="en-US" dirty="0"/>
              <a:t>de is Not a Driving Force of Unemployment</a:t>
            </a:r>
          </a:p>
        </p:txBody>
      </p:sp>
      <p:sp>
        <p:nvSpPr>
          <p:cNvPr id="3" name="Content Placeholder 2">
            <a:extLst>
              <a:ext uri="{FF2B5EF4-FFF2-40B4-BE49-F238E27FC236}">
                <a16:creationId xmlns:a16="http://schemas.microsoft.com/office/drawing/2014/main" id="{B1F30F7D-0336-4F43-B3F7-E82B9B60A1A9}"/>
              </a:ext>
            </a:extLst>
          </p:cNvPr>
          <p:cNvSpPr>
            <a:spLocks noGrp="1"/>
          </p:cNvSpPr>
          <p:nvPr>
            <p:ph sz="half" idx="1"/>
          </p:nvPr>
        </p:nvSpPr>
        <p:spPr/>
        <p:txBody>
          <a:bodyPr>
            <a:normAutofit/>
          </a:bodyPr>
          <a:lstStyle/>
          <a:p>
            <a:pPr>
              <a:spcBef>
                <a:spcPts val="1200"/>
              </a:spcBef>
            </a:pPr>
            <a:r>
              <a:rPr lang="en-US" sz="2400" b="0" dirty="0">
                <a:solidFill>
                  <a:srgbClr val="2B414D"/>
                </a:solidFill>
              </a:rPr>
              <a:t>Import competition may contribute </a:t>
            </a:r>
            <a:br>
              <a:rPr lang="en-US" sz="2400" b="0" dirty="0">
                <a:solidFill>
                  <a:srgbClr val="2B414D"/>
                </a:solidFill>
              </a:rPr>
            </a:br>
            <a:r>
              <a:rPr lang="en-US" sz="2400" b="0" dirty="0">
                <a:solidFill>
                  <a:srgbClr val="2B414D"/>
                </a:solidFill>
              </a:rPr>
              <a:t>to factories closing and job loss, but there are many other factors that also contribute to job loss.  </a:t>
            </a:r>
          </a:p>
          <a:p>
            <a:pPr>
              <a:spcBef>
                <a:spcPts val="1200"/>
              </a:spcBef>
            </a:pPr>
            <a:r>
              <a:rPr lang="en-US" sz="2400" b="0" dirty="0">
                <a:solidFill>
                  <a:srgbClr val="2B414D"/>
                </a:solidFill>
              </a:rPr>
              <a:t>The national unemployment rate is driven by business cycles, and not by trade.  </a:t>
            </a:r>
          </a:p>
          <a:p>
            <a:pPr>
              <a:spcBef>
                <a:spcPts val="1200"/>
              </a:spcBef>
            </a:pPr>
            <a:r>
              <a:rPr lang="en-US" sz="2400" b="0" dirty="0">
                <a:solidFill>
                  <a:srgbClr val="2B414D"/>
                </a:solidFill>
              </a:rPr>
              <a:t>Over the same period shown in the graph, trade has been rising.</a:t>
            </a:r>
            <a:endParaRPr lang="en-GB" sz="2400" b="0" dirty="0">
              <a:solidFill>
                <a:srgbClr val="2B414D"/>
              </a:solidFill>
            </a:endParaRPr>
          </a:p>
        </p:txBody>
      </p:sp>
      <p:pic>
        <p:nvPicPr>
          <p:cNvPr id="9" name="Content Placeholder 8" descr="A screenshot of a cell phone&#10;&#10;Description automatically generated">
            <a:extLst>
              <a:ext uri="{FF2B5EF4-FFF2-40B4-BE49-F238E27FC236}">
                <a16:creationId xmlns:a16="http://schemas.microsoft.com/office/drawing/2014/main" id="{D6A7D425-91A5-BD4F-B5DB-FD011448FE84}"/>
              </a:ext>
            </a:extLst>
          </p:cNvPr>
          <p:cNvPicPr>
            <a:picLocks noGrp="1" noChangeAspect="1"/>
          </p:cNvPicPr>
          <p:nvPr>
            <p:ph sz="half" idx="2"/>
          </p:nvPr>
        </p:nvPicPr>
        <p:blipFill>
          <a:blip r:embed="rId3" r:link="rId4"/>
          <a:stretch>
            <a:fillRect/>
          </a:stretch>
        </p:blipFill>
        <p:spPr>
          <a:xfrm>
            <a:off x="6172200" y="1687860"/>
            <a:ext cx="5181600" cy="4144267"/>
          </a:xfrm>
        </p:spPr>
      </p:pic>
      <p:sp>
        <p:nvSpPr>
          <p:cNvPr id="5" name="Slide Number Placeholder 4">
            <a:extLst>
              <a:ext uri="{FF2B5EF4-FFF2-40B4-BE49-F238E27FC236}">
                <a16:creationId xmlns:a16="http://schemas.microsoft.com/office/drawing/2014/main" id="{92710128-19DF-E742-BBDD-912ADEA437B5}"/>
              </a:ext>
            </a:extLst>
          </p:cNvPr>
          <p:cNvSpPr>
            <a:spLocks noGrp="1"/>
          </p:cNvSpPr>
          <p:nvPr>
            <p:ph type="sldNum" sz="quarter" idx="12"/>
          </p:nvPr>
        </p:nvSpPr>
        <p:spPr/>
        <p:txBody>
          <a:bodyPr/>
          <a:lstStyle/>
          <a:p>
            <a:fld id="{D9F085D5-EC86-4F6A-B501-C1359CB39116}" type="slidenum">
              <a:rPr lang="en-GB" smtClean="0"/>
              <a:t>22</a:t>
            </a:fld>
            <a:endParaRPr lang="en-GB"/>
          </a:p>
        </p:txBody>
      </p:sp>
      <p:sp>
        <p:nvSpPr>
          <p:cNvPr id="7" name="TextBox 6">
            <a:extLst>
              <a:ext uri="{FF2B5EF4-FFF2-40B4-BE49-F238E27FC236}">
                <a16:creationId xmlns:a16="http://schemas.microsoft.com/office/drawing/2014/main" id="{7A2E3F7A-7B85-CD46-A27B-424799D037F6}"/>
              </a:ext>
            </a:extLst>
          </p:cNvPr>
          <p:cNvSpPr txBox="1">
            <a:spLocks/>
          </p:cNvSpPr>
          <p:nvPr/>
        </p:nvSpPr>
        <p:spPr>
          <a:xfrm>
            <a:off x="7015837" y="1399229"/>
            <a:ext cx="3416969" cy="369332"/>
          </a:xfrm>
          <a:prstGeom prst="rect">
            <a:avLst/>
          </a:prstGeom>
          <a:solidFill>
            <a:srgbClr val="0C4C88"/>
          </a:solidFill>
        </p:spPr>
        <p:txBody>
          <a:bodyPr wrap="square" rtlCol="0">
            <a:spAutoFit/>
          </a:bodyPr>
          <a:lstStyle/>
          <a:p>
            <a:pPr algn="ctr"/>
            <a:r>
              <a:rPr lang="en-US" dirty="0">
                <a:solidFill>
                  <a:schemeClr val="bg1"/>
                </a:solidFill>
              </a:rPr>
              <a:t>U.S. National Unemployment Rate</a:t>
            </a:r>
          </a:p>
        </p:txBody>
      </p:sp>
    </p:spTree>
    <p:extLst>
      <p:ext uri="{BB962C8B-B14F-4D97-AF65-F5344CB8AC3E}">
        <p14:creationId xmlns:p14="http://schemas.microsoft.com/office/powerpoint/2010/main" val="3613471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CD39-DA27-6149-8D40-3F18D35780F6}"/>
              </a:ext>
            </a:extLst>
          </p:cNvPr>
          <p:cNvSpPr>
            <a:spLocks noGrp="1"/>
          </p:cNvSpPr>
          <p:nvPr>
            <p:ph type="title"/>
          </p:nvPr>
        </p:nvSpPr>
        <p:spPr/>
        <p:txBody>
          <a:bodyPr/>
          <a:lstStyle/>
          <a:p>
            <a:r>
              <a:rPr lang="en-US" dirty="0">
                <a:solidFill>
                  <a:schemeClr val="bg1"/>
                </a:solidFill>
              </a:rPr>
              <a:t>Tra</a:t>
            </a:r>
            <a:r>
              <a:rPr lang="en-US" dirty="0"/>
              <a:t>de Deficit and Unemployment</a:t>
            </a:r>
          </a:p>
        </p:txBody>
      </p:sp>
      <p:sp>
        <p:nvSpPr>
          <p:cNvPr id="5" name="Slide Number Placeholder 4">
            <a:extLst>
              <a:ext uri="{FF2B5EF4-FFF2-40B4-BE49-F238E27FC236}">
                <a16:creationId xmlns:a16="http://schemas.microsoft.com/office/drawing/2014/main" id="{92710128-19DF-E742-BBDD-912ADEA437B5}"/>
              </a:ext>
            </a:extLst>
          </p:cNvPr>
          <p:cNvSpPr>
            <a:spLocks noGrp="1"/>
          </p:cNvSpPr>
          <p:nvPr>
            <p:ph type="sldNum" sz="quarter" idx="12"/>
          </p:nvPr>
        </p:nvSpPr>
        <p:spPr/>
        <p:txBody>
          <a:bodyPr/>
          <a:lstStyle/>
          <a:p>
            <a:fld id="{D9F085D5-EC86-4F6A-B501-C1359CB39116}" type="slidenum">
              <a:rPr lang="en-GB" smtClean="0"/>
              <a:t>23</a:t>
            </a:fld>
            <a:endParaRPr lang="en-GB"/>
          </a:p>
        </p:txBody>
      </p:sp>
      <p:pic>
        <p:nvPicPr>
          <p:cNvPr id="11" name="Picture 10">
            <a:extLst>
              <a:ext uri="{FF2B5EF4-FFF2-40B4-BE49-F238E27FC236}">
                <a16:creationId xmlns:a16="http://schemas.microsoft.com/office/drawing/2014/main" id="{D62D7859-6B09-873E-A6A9-C91325314944}"/>
              </a:ext>
            </a:extLst>
          </p:cNvPr>
          <p:cNvPicPr>
            <a:picLocks noChangeAspect="1"/>
          </p:cNvPicPr>
          <p:nvPr/>
        </p:nvPicPr>
        <p:blipFill>
          <a:blip r:embed="rId2"/>
          <a:stretch>
            <a:fillRect/>
          </a:stretch>
        </p:blipFill>
        <p:spPr>
          <a:xfrm>
            <a:off x="1304471" y="987614"/>
            <a:ext cx="8623300" cy="5260755"/>
          </a:xfrm>
          <a:prstGeom prst="rect">
            <a:avLst/>
          </a:prstGeom>
        </p:spPr>
      </p:pic>
      <p:sp>
        <p:nvSpPr>
          <p:cNvPr id="12" name="TextBox 11">
            <a:extLst>
              <a:ext uri="{FF2B5EF4-FFF2-40B4-BE49-F238E27FC236}">
                <a16:creationId xmlns:a16="http://schemas.microsoft.com/office/drawing/2014/main" id="{DE19D68C-6450-CBE1-DA66-0FF9C9A6F3EB}"/>
              </a:ext>
            </a:extLst>
          </p:cNvPr>
          <p:cNvSpPr txBox="1"/>
          <p:nvPr/>
        </p:nvSpPr>
        <p:spPr>
          <a:xfrm>
            <a:off x="2654236" y="6488668"/>
            <a:ext cx="9361715" cy="369332"/>
          </a:xfrm>
          <a:prstGeom prst="rect">
            <a:avLst/>
          </a:prstGeom>
          <a:noFill/>
        </p:spPr>
        <p:txBody>
          <a:bodyPr wrap="square" rtlCol="0">
            <a:spAutoFit/>
          </a:bodyPr>
          <a:lstStyle/>
          <a:p>
            <a:r>
              <a:rPr lang="en-US" dirty="0"/>
              <a:t>Source: </a:t>
            </a:r>
            <a:r>
              <a:rPr lang="en-US" dirty="0" err="1"/>
              <a:t>Hufbauer</a:t>
            </a:r>
            <a:r>
              <a:rPr lang="en-US" dirty="0"/>
              <a:t> et al. (2014) “NAFTA at 20: Misleading Charges and Positive Achievements”, PIIE</a:t>
            </a:r>
          </a:p>
        </p:txBody>
      </p:sp>
    </p:spTree>
    <p:extLst>
      <p:ext uri="{BB962C8B-B14F-4D97-AF65-F5344CB8AC3E}">
        <p14:creationId xmlns:p14="http://schemas.microsoft.com/office/powerpoint/2010/main" val="30816690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F6F75-84FE-460B-A1A1-E4B75FDC2631}"/>
              </a:ext>
            </a:extLst>
          </p:cNvPr>
          <p:cNvSpPr>
            <a:spLocks noGrp="1"/>
          </p:cNvSpPr>
          <p:nvPr>
            <p:ph type="title"/>
          </p:nvPr>
        </p:nvSpPr>
        <p:spPr/>
        <p:txBody>
          <a:bodyPr/>
          <a:lstStyle/>
          <a:p>
            <a:r>
              <a:rPr lang="en-US" dirty="0"/>
              <a:t>U.S. Trade Policy</a:t>
            </a:r>
          </a:p>
        </p:txBody>
      </p:sp>
    </p:spTree>
    <p:extLst>
      <p:ext uri="{BB962C8B-B14F-4D97-AF65-F5344CB8AC3E}">
        <p14:creationId xmlns:p14="http://schemas.microsoft.com/office/powerpoint/2010/main" val="531439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C1A04-2540-4BFD-BE5F-422287503A8C}"/>
              </a:ext>
            </a:extLst>
          </p:cNvPr>
          <p:cNvSpPr>
            <a:spLocks noGrp="1"/>
          </p:cNvSpPr>
          <p:nvPr>
            <p:ph type="title"/>
          </p:nvPr>
        </p:nvSpPr>
        <p:spPr/>
        <p:txBody>
          <a:bodyPr/>
          <a:lstStyle/>
          <a:p>
            <a:r>
              <a:rPr lang="en-US" dirty="0">
                <a:solidFill>
                  <a:schemeClr val="bg1"/>
                </a:solidFill>
              </a:rPr>
              <a:t>US </a:t>
            </a:r>
            <a:r>
              <a:rPr lang="en-US" dirty="0"/>
              <a:t>Tariffs, 1891-2017</a:t>
            </a:r>
          </a:p>
        </p:txBody>
      </p:sp>
      <p:sp>
        <p:nvSpPr>
          <p:cNvPr id="4" name="Slide Number Placeholder 3">
            <a:extLst>
              <a:ext uri="{FF2B5EF4-FFF2-40B4-BE49-F238E27FC236}">
                <a16:creationId xmlns:a16="http://schemas.microsoft.com/office/drawing/2014/main" id="{54544C52-7B7B-4093-9C02-6488C0DCA814}"/>
              </a:ext>
            </a:extLst>
          </p:cNvPr>
          <p:cNvSpPr>
            <a:spLocks noGrp="1"/>
          </p:cNvSpPr>
          <p:nvPr>
            <p:ph type="sldNum" sz="quarter" idx="12"/>
          </p:nvPr>
        </p:nvSpPr>
        <p:spPr/>
        <p:txBody>
          <a:bodyPr/>
          <a:lstStyle/>
          <a:p>
            <a:fld id="{D9F085D5-EC86-4F6A-B501-C1359CB39116}" type="slidenum">
              <a:rPr lang="en-GB" smtClean="0"/>
              <a:pPr/>
              <a:t>25</a:t>
            </a:fld>
            <a:endParaRPr lang="en-GB"/>
          </a:p>
        </p:txBody>
      </p:sp>
      <p:graphicFrame>
        <p:nvGraphicFramePr>
          <p:cNvPr id="9" name="Chart 8">
            <a:extLst>
              <a:ext uri="{FF2B5EF4-FFF2-40B4-BE49-F238E27FC236}">
                <a16:creationId xmlns:a16="http://schemas.microsoft.com/office/drawing/2014/main" id="{E5D4840F-D931-4BF8-99DE-E3193F2FF4E3}"/>
              </a:ext>
            </a:extLst>
          </p:cNvPr>
          <p:cNvGraphicFramePr>
            <a:graphicFrameLocks/>
          </p:cNvGraphicFramePr>
          <p:nvPr/>
        </p:nvGraphicFramePr>
        <p:xfrm>
          <a:off x="1664646" y="772874"/>
          <a:ext cx="9551435" cy="5639914"/>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Straight Connector 9">
            <a:extLst>
              <a:ext uri="{FF2B5EF4-FFF2-40B4-BE49-F238E27FC236}">
                <a16:creationId xmlns:a16="http://schemas.microsoft.com/office/drawing/2014/main" id="{411A97C1-E791-4765-86E0-3C0C79D99A85}"/>
              </a:ext>
            </a:extLst>
          </p:cNvPr>
          <p:cNvCxnSpPr>
            <a:cxnSpLocks/>
          </p:cNvCxnSpPr>
          <p:nvPr/>
        </p:nvCxnSpPr>
        <p:spPr>
          <a:xfrm>
            <a:off x="5083728" y="1250068"/>
            <a:ext cx="0" cy="4236333"/>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7899437-B38B-40A9-B370-037DEBFE6E20}"/>
              </a:ext>
            </a:extLst>
          </p:cNvPr>
          <p:cNvSpPr txBox="1"/>
          <p:nvPr/>
        </p:nvSpPr>
        <p:spPr>
          <a:xfrm>
            <a:off x="4293065" y="870291"/>
            <a:ext cx="1581325" cy="369332"/>
          </a:xfrm>
          <a:prstGeom prst="rect">
            <a:avLst/>
          </a:prstGeom>
          <a:noFill/>
        </p:spPr>
        <p:txBody>
          <a:bodyPr wrap="square" rtlCol="0">
            <a:spAutoFit/>
          </a:bodyPr>
          <a:lstStyle/>
          <a:p>
            <a:pPr algn="ctr"/>
            <a:r>
              <a:rPr lang="en-US" dirty="0"/>
              <a:t>Smoot-Hawley</a:t>
            </a:r>
          </a:p>
        </p:txBody>
      </p:sp>
      <p:cxnSp>
        <p:nvCxnSpPr>
          <p:cNvPr id="14" name="Straight Connector 13">
            <a:extLst>
              <a:ext uri="{FF2B5EF4-FFF2-40B4-BE49-F238E27FC236}">
                <a16:creationId xmlns:a16="http://schemas.microsoft.com/office/drawing/2014/main" id="{8FBE293F-2A07-426B-BBE2-23006C419A55}"/>
              </a:ext>
            </a:extLst>
          </p:cNvPr>
          <p:cNvCxnSpPr>
            <a:cxnSpLocks/>
          </p:cNvCxnSpPr>
          <p:nvPr/>
        </p:nvCxnSpPr>
        <p:spPr>
          <a:xfrm>
            <a:off x="6218400" y="1660205"/>
            <a:ext cx="16018" cy="3826196"/>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1B594902-C741-48DE-8B8E-2708B9B2F9B8}"/>
              </a:ext>
            </a:extLst>
          </p:cNvPr>
          <p:cNvSpPr txBox="1"/>
          <p:nvPr/>
        </p:nvSpPr>
        <p:spPr>
          <a:xfrm>
            <a:off x="5555958" y="1013874"/>
            <a:ext cx="1356919" cy="646331"/>
          </a:xfrm>
          <a:prstGeom prst="rect">
            <a:avLst/>
          </a:prstGeom>
          <a:noFill/>
        </p:spPr>
        <p:txBody>
          <a:bodyPr wrap="square" rtlCol="0">
            <a:spAutoFit/>
          </a:bodyPr>
          <a:lstStyle/>
          <a:p>
            <a:pPr algn="ctr"/>
            <a:r>
              <a:rPr lang="en-US" dirty="0"/>
              <a:t>GATT</a:t>
            </a:r>
          </a:p>
          <a:p>
            <a:pPr algn="ctr"/>
            <a:r>
              <a:rPr lang="en-US" dirty="0"/>
              <a:t>established</a:t>
            </a:r>
          </a:p>
        </p:txBody>
      </p:sp>
      <p:cxnSp>
        <p:nvCxnSpPr>
          <p:cNvPr id="18" name="Straight Connector 17">
            <a:extLst>
              <a:ext uri="{FF2B5EF4-FFF2-40B4-BE49-F238E27FC236}">
                <a16:creationId xmlns:a16="http://schemas.microsoft.com/office/drawing/2014/main" id="{519DE1FF-3B06-4700-A884-CD313572238C}"/>
              </a:ext>
            </a:extLst>
          </p:cNvPr>
          <p:cNvCxnSpPr>
            <a:cxnSpLocks/>
          </p:cNvCxnSpPr>
          <p:nvPr/>
        </p:nvCxnSpPr>
        <p:spPr>
          <a:xfrm>
            <a:off x="7584101" y="2727118"/>
            <a:ext cx="11551" cy="27592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F1E1BAD-184C-4A46-9C19-154B34AF307D}"/>
              </a:ext>
            </a:extLst>
          </p:cNvPr>
          <p:cNvCxnSpPr>
            <a:cxnSpLocks/>
          </p:cNvCxnSpPr>
          <p:nvPr/>
        </p:nvCxnSpPr>
        <p:spPr>
          <a:xfrm>
            <a:off x="8327274" y="1541570"/>
            <a:ext cx="16515" cy="3944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D051D26-D82C-444F-947A-423D45C1957B}"/>
              </a:ext>
            </a:extLst>
          </p:cNvPr>
          <p:cNvCxnSpPr>
            <a:cxnSpLocks/>
            <a:stCxn id="29" idx="2"/>
          </p:cNvCxnSpPr>
          <p:nvPr/>
        </p:nvCxnSpPr>
        <p:spPr>
          <a:xfrm>
            <a:off x="9373050" y="2332260"/>
            <a:ext cx="12292" cy="3154141"/>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D0E7F4C-B4C5-4DE0-BB86-917BF3E35FCB}"/>
              </a:ext>
            </a:extLst>
          </p:cNvPr>
          <p:cNvSpPr txBox="1"/>
          <p:nvPr/>
        </p:nvSpPr>
        <p:spPr>
          <a:xfrm>
            <a:off x="6901174" y="1803788"/>
            <a:ext cx="1356919" cy="923330"/>
          </a:xfrm>
          <a:prstGeom prst="rect">
            <a:avLst/>
          </a:prstGeom>
          <a:noFill/>
        </p:spPr>
        <p:txBody>
          <a:bodyPr wrap="square" rtlCol="0">
            <a:spAutoFit/>
          </a:bodyPr>
          <a:lstStyle/>
          <a:p>
            <a:pPr algn="ctr"/>
            <a:r>
              <a:rPr lang="en-US" dirty="0"/>
              <a:t>Kennedy Round tariff cuts begin</a:t>
            </a:r>
          </a:p>
        </p:txBody>
      </p:sp>
      <p:sp>
        <p:nvSpPr>
          <p:cNvPr id="28" name="TextBox 27">
            <a:extLst>
              <a:ext uri="{FF2B5EF4-FFF2-40B4-BE49-F238E27FC236}">
                <a16:creationId xmlns:a16="http://schemas.microsoft.com/office/drawing/2014/main" id="{0ED2A874-BD6E-4B5C-A86A-FBA5567C987A}"/>
              </a:ext>
            </a:extLst>
          </p:cNvPr>
          <p:cNvSpPr txBox="1"/>
          <p:nvPr/>
        </p:nvSpPr>
        <p:spPr>
          <a:xfrm>
            <a:off x="7618122" y="697895"/>
            <a:ext cx="1356919" cy="923330"/>
          </a:xfrm>
          <a:prstGeom prst="rect">
            <a:avLst/>
          </a:prstGeom>
          <a:noFill/>
        </p:spPr>
        <p:txBody>
          <a:bodyPr wrap="square" rtlCol="0">
            <a:spAutoFit/>
          </a:bodyPr>
          <a:lstStyle/>
          <a:p>
            <a:pPr algn="ctr"/>
            <a:r>
              <a:rPr lang="en-US" dirty="0"/>
              <a:t>Tokyo Round tariff cuts</a:t>
            </a:r>
          </a:p>
        </p:txBody>
      </p:sp>
      <p:sp>
        <p:nvSpPr>
          <p:cNvPr id="29" name="TextBox 28">
            <a:extLst>
              <a:ext uri="{FF2B5EF4-FFF2-40B4-BE49-F238E27FC236}">
                <a16:creationId xmlns:a16="http://schemas.microsoft.com/office/drawing/2014/main" id="{DC8E3F1A-D609-40D5-A5CF-D8902F6A9670}"/>
              </a:ext>
            </a:extLst>
          </p:cNvPr>
          <p:cNvSpPr txBox="1"/>
          <p:nvPr/>
        </p:nvSpPr>
        <p:spPr>
          <a:xfrm>
            <a:off x="8694590" y="1685929"/>
            <a:ext cx="1356919" cy="646331"/>
          </a:xfrm>
          <a:prstGeom prst="rect">
            <a:avLst/>
          </a:prstGeom>
          <a:noFill/>
        </p:spPr>
        <p:txBody>
          <a:bodyPr wrap="square" rtlCol="0">
            <a:spAutoFit/>
          </a:bodyPr>
          <a:lstStyle/>
          <a:p>
            <a:pPr algn="ctr"/>
            <a:r>
              <a:rPr lang="en-US" dirty="0"/>
              <a:t>Uruguay Round</a:t>
            </a:r>
          </a:p>
        </p:txBody>
      </p:sp>
    </p:spTree>
    <p:extLst>
      <p:ext uri="{BB962C8B-B14F-4D97-AF65-F5344CB8AC3E}">
        <p14:creationId xmlns:p14="http://schemas.microsoft.com/office/powerpoint/2010/main" val="1596670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US</a:t>
            </a:r>
            <a:r>
              <a:rPr lang="en-US" dirty="0"/>
              <a:t> Trade Policy</a:t>
            </a:r>
          </a:p>
        </p:txBody>
      </p:sp>
      <p:sp>
        <p:nvSpPr>
          <p:cNvPr id="3" name="Content Placeholder 2"/>
          <p:cNvSpPr>
            <a:spLocks noGrp="1"/>
          </p:cNvSpPr>
          <p:nvPr>
            <p:ph idx="1"/>
          </p:nvPr>
        </p:nvSpPr>
        <p:spPr/>
        <p:txBody>
          <a:bodyPr>
            <a:normAutofit/>
          </a:bodyPr>
          <a:lstStyle/>
          <a:p>
            <a:r>
              <a:rPr lang="en-US" dirty="0">
                <a:solidFill>
                  <a:schemeClr val="accent1">
                    <a:lumMod val="75000"/>
                  </a:schemeClr>
                </a:solidFill>
              </a:rPr>
              <a:t>Barriers against import surges and imports of unfairly traded products</a:t>
            </a:r>
          </a:p>
          <a:p>
            <a:r>
              <a:rPr lang="en-US" dirty="0">
                <a:solidFill>
                  <a:schemeClr val="accent1">
                    <a:lumMod val="75000"/>
                  </a:schemeClr>
                </a:solidFill>
              </a:rPr>
              <a:t>Bilateral and m</a:t>
            </a:r>
            <a:r>
              <a:rPr lang="en-US" dirty="0"/>
              <a:t>ultilateral trade agreements to increase market access for U.S. exports</a:t>
            </a:r>
          </a:p>
          <a:p>
            <a:r>
              <a:rPr lang="en-US" dirty="0"/>
              <a:t>Leadership in GATT/WTO</a:t>
            </a:r>
          </a:p>
          <a:p>
            <a:r>
              <a:rPr lang="en-US" dirty="0"/>
              <a:t>Non-discrimination</a:t>
            </a:r>
          </a:p>
          <a:p>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pPr/>
              <a:t>26</a:t>
            </a:fld>
            <a:endParaRPr lang="en-GB" dirty="0"/>
          </a:p>
        </p:txBody>
      </p:sp>
    </p:spTree>
    <p:extLst>
      <p:ext uri="{BB962C8B-B14F-4D97-AF65-F5344CB8AC3E}">
        <p14:creationId xmlns:p14="http://schemas.microsoft.com/office/powerpoint/2010/main" val="7413322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US</a:t>
            </a:r>
            <a:r>
              <a:rPr lang="en-US" dirty="0"/>
              <a:t> Trade Policy in Practice: Congress</a:t>
            </a:r>
          </a:p>
        </p:txBody>
      </p:sp>
      <p:sp>
        <p:nvSpPr>
          <p:cNvPr id="3" name="Content Placeholder 2"/>
          <p:cNvSpPr>
            <a:spLocks noGrp="1"/>
          </p:cNvSpPr>
          <p:nvPr>
            <p:ph idx="1"/>
          </p:nvPr>
        </p:nvSpPr>
        <p:spPr/>
        <p:txBody>
          <a:bodyPr>
            <a:normAutofit fontScale="92500" lnSpcReduction="10000"/>
          </a:bodyPr>
          <a:lstStyle/>
          <a:p>
            <a:r>
              <a:rPr lang="en-US" dirty="0"/>
              <a:t>Constitution gives Congress exclusive power over trade policy</a:t>
            </a:r>
          </a:p>
          <a:p>
            <a:pPr lvl="1"/>
            <a:r>
              <a:rPr lang="en-US" dirty="0"/>
              <a:t>Frequently passes “Miscellaneous tariff bills” (MTB)</a:t>
            </a:r>
          </a:p>
          <a:p>
            <a:pPr lvl="2"/>
            <a:r>
              <a:rPr lang="en-US" dirty="0"/>
              <a:t>Temporarily remove tariffs on thousands of products</a:t>
            </a:r>
          </a:p>
          <a:p>
            <a:pPr lvl="2"/>
            <a:r>
              <a:rPr lang="en-US" dirty="0"/>
              <a:t>Sept 2018 MTB: chemicals, footwear, toasters, 1600 other products</a:t>
            </a:r>
          </a:p>
          <a:p>
            <a:pPr lvl="1"/>
            <a:r>
              <a:rPr lang="en-US" dirty="0"/>
              <a:t>Tariff Act of 1930 implemented the Smoot-Hawley tariffs</a:t>
            </a:r>
          </a:p>
          <a:p>
            <a:pPr lvl="2"/>
            <a:r>
              <a:rPr lang="en-US" dirty="0"/>
              <a:t>50% increase in US tariffs</a:t>
            </a:r>
          </a:p>
          <a:p>
            <a:pPr lvl="2"/>
            <a:r>
              <a:rPr lang="en-US" dirty="0"/>
              <a:t>Highest US tariffs over 1828-2018 period</a:t>
            </a:r>
          </a:p>
          <a:p>
            <a:r>
              <a:rPr lang="en-US" dirty="0"/>
              <a:t>Congress has delegated much authority to the Executive</a:t>
            </a:r>
          </a:p>
          <a:p>
            <a:r>
              <a:rPr lang="en-US" dirty="0"/>
              <a:t>Main historical uses of Executive authority</a:t>
            </a:r>
          </a:p>
          <a:p>
            <a:pPr lvl="1"/>
            <a:r>
              <a:rPr lang="en-US" dirty="0"/>
              <a:t>Negotiating reciprocal trade agreements (e.g. WTO and FTAs)</a:t>
            </a:r>
          </a:p>
          <a:p>
            <a:pPr lvl="2"/>
            <a:r>
              <a:rPr lang="en-US" dirty="0"/>
              <a:t>1934 Reciprocal Trade Agreements Act, now “trade promotion authority”</a:t>
            </a:r>
          </a:p>
          <a:p>
            <a:pPr lvl="1"/>
            <a:r>
              <a:rPr lang="en-US" dirty="0"/>
              <a:t>Temporary trade barriers (TTBs) via Tariff Act of 1930</a:t>
            </a:r>
          </a:p>
          <a:p>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pPr/>
              <a:t>27</a:t>
            </a:fld>
            <a:endParaRPr lang="en-GB" dirty="0"/>
          </a:p>
        </p:txBody>
      </p:sp>
    </p:spTree>
    <p:extLst>
      <p:ext uri="{BB962C8B-B14F-4D97-AF65-F5344CB8AC3E}">
        <p14:creationId xmlns:p14="http://schemas.microsoft.com/office/powerpoint/2010/main" val="180972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6155-BA2E-0955-D9C9-AC85F84EDB47}"/>
              </a:ext>
            </a:extLst>
          </p:cNvPr>
          <p:cNvSpPr>
            <a:spLocks noGrp="1"/>
          </p:cNvSpPr>
          <p:nvPr>
            <p:ph type="title"/>
          </p:nvPr>
        </p:nvSpPr>
        <p:spPr/>
        <p:txBody>
          <a:bodyPr/>
          <a:lstStyle/>
          <a:p>
            <a:r>
              <a:rPr lang="en-US" dirty="0">
                <a:solidFill>
                  <a:schemeClr val="bg1"/>
                </a:solidFill>
              </a:rPr>
              <a:t>WT</a:t>
            </a:r>
            <a:r>
              <a:rPr lang="en-US" dirty="0">
                <a:solidFill>
                  <a:schemeClr val="accent1">
                    <a:lumMod val="75000"/>
                  </a:schemeClr>
                </a:solidFill>
              </a:rPr>
              <a:t>O </a:t>
            </a:r>
          </a:p>
        </p:txBody>
      </p:sp>
      <p:sp>
        <p:nvSpPr>
          <p:cNvPr id="3" name="Content Placeholder 2">
            <a:extLst>
              <a:ext uri="{FF2B5EF4-FFF2-40B4-BE49-F238E27FC236}">
                <a16:creationId xmlns:a16="http://schemas.microsoft.com/office/drawing/2014/main" id="{4C1BEF21-05A4-AFD9-649E-071F069D4281}"/>
              </a:ext>
            </a:extLst>
          </p:cNvPr>
          <p:cNvSpPr>
            <a:spLocks noGrp="1"/>
          </p:cNvSpPr>
          <p:nvPr>
            <p:ph idx="1"/>
          </p:nvPr>
        </p:nvSpPr>
        <p:spPr>
          <a:xfrm>
            <a:off x="176049" y="1592191"/>
            <a:ext cx="5446486" cy="4351338"/>
          </a:xfrm>
        </p:spPr>
        <p:txBody>
          <a:bodyPr/>
          <a:lstStyle/>
          <a:p>
            <a:r>
              <a:rPr lang="en-US" dirty="0"/>
              <a:t>Multilateral Trade Agreement</a:t>
            </a:r>
          </a:p>
          <a:p>
            <a:pPr lvl="1"/>
            <a:r>
              <a:rPr lang="en-US" dirty="0"/>
              <a:t>164 member countries</a:t>
            </a:r>
          </a:p>
          <a:p>
            <a:pPr lvl="1"/>
            <a:r>
              <a:rPr lang="en-US" dirty="0"/>
              <a:t>Includes: China since 2001, Russia since 2012, Not Iran, N. Korea</a:t>
            </a:r>
          </a:p>
          <a:p>
            <a:pPr lvl="1"/>
            <a:r>
              <a:rPr lang="en-US" dirty="0"/>
              <a:t>Headquarters: Geneva, Switzerland</a:t>
            </a:r>
          </a:p>
          <a:p>
            <a:r>
              <a:rPr lang="en-US" dirty="0"/>
              <a:t>First established in 1947 as G.A.T.T. (23 member countries)</a:t>
            </a:r>
          </a:p>
          <a:p>
            <a:r>
              <a:rPr lang="en-US" dirty="0"/>
              <a:t>Last completed round of negotiations: Uruguay Round in 1994.</a:t>
            </a:r>
          </a:p>
        </p:txBody>
      </p:sp>
      <p:sp>
        <p:nvSpPr>
          <p:cNvPr id="4" name="Slide Number Placeholder 3">
            <a:extLst>
              <a:ext uri="{FF2B5EF4-FFF2-40B4-BE49-F238E27FC236}">
                <a16:creationId xmlns:a16="http://schemas.microsoft.com/office/drawing/2014/main" id="{4BB14C87-9659-D3A6-6657-52D575D47158}"/>
              </a:ext>
            </a:extLst>
          </p:cNvPr>
          <p:cNvSpPr>
            <a:spLocks noGrp="1"/>
          </p:cNvSpPr>
          <p:nvPr>
            <p:ph type="sldNum" sz="quarter" idx="12"/>
          </p:nvPr>
        </p:nvSpPr>
        <p:spPr/>
        <p:txBody>
          <a:bodyPr/>
          <a:lstStyle/>
          <a:p>
            <a:fld id="{D9F085D5-EC86-4F6A-B501-C1359CB39116}" type="slidenum">
              <a:rPr lang="en-GB" smtClean="0"/>
              <a:pPr/>
              <a:t>28</a:t>
            </a:fld>
            <a:endParaRPr lang="en-GB"/>
          </a:p>
        </p:txBody>
      </p:sp>
      <p:pic>
        <p:nvPicPr>
          <p:cNvPr id="5" name="Google Shape;293;p43">
            <a:extLst>
              <a:ext uri="{FF2B5EF4-FFF2-40B4-BE49-F238E27FC236}">
                <a16:creationId xmlns:a16="http://schemas.microsoft.com/office/drawing/2014/main" id="{4721A3EA-FAA9-1454-B416-A83EB96110FA}"/>
              </a:ext>
            </a:extLst>
          </p:cNvPr>
          <p:cNvPicPr preferRelativeResize="0"/>
          <p:nvPr/>
        </p:nvPicPr>
        <p:blipFill>
          <a:blip r:embed="rId3">
            <a:alphaModFix/>
          </a:blip>
          <a:stretch>
            <a:fillRect/>
          </a:stretch>
        </p:blipFill>
        <p:spPr>
          <a:xfrm>
            <a:off x="5622535" y="1839543"/>
            <a:ext cx="6317849" cy="3856635"/>
          </a:xfrm>
          <a:prstGeom prst="rect">
            <a:avLst/>
          </a:prstGeom>
          <a:noFill/>
          <a:ln>
            <a:noFill/>
          </a:ln>
        </p:spPr>
      </p:pic>
    </p:spTree>
    <p:extLst>
      <p:ext uri="{BB962C8B-B14F-4D97-AF65-F5344CB8AC3E}">
        <p14:creationId xmlns:p14="http://schemas.microsoft.com/office/powerpoint/2010/main" val="11221667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US</a:t>
            </a:r>
            <a:r>
              <a:rPr lang="en-US" dirty="0"/>
              <a:t> Trade Policy in Practice: Congress &amp; WTO</a:t>
            </a:r>
          </a:p>
        </p:txBody>
      </p:sp>
      <p:sp>
        <p:nvSpPr>
          <p:cNvPr id="3" name="Content Placeholder 2"/>
          <p:cNvSpPr>
            <a:spLocks noGrp="1"/>
          </p:cNvSpPr>
          <p:nvPr>
            <p:ph idx="1"/>
          </p:nvPr>
        </p:nvSpPr>
        <p:spPr/>
        <p:txBody>
          <a:bodyPr>
            <a:normAutofit/>
          </a:bodyPr>
          <a:lstStyle/>
          <a:p>
            <a:r>
              <a:rPr lang="en-US" dirty="0"/>
              <a:t>Congress passed legislation committing US to WTO rules</a:t>
            </a:r>
          </a:p>
          <a:p>
            <a:pPr lvl="1"/>
            <a:r>
              <a:rPr lang="en-US" dirty="0"/>
              <a:t>1994 Uruguay Round Agreements Act</a:t>
            </a:r>
          </a:p>
          <a:p>
            <a:pPr lvl="1"/>
            <a:r>
              <a:rPr lang="en-US" dirty="0"/>
              <a:t>WTO built on 1947 GATT rules</a:t>
            </a:r>
          </a:p>
          <a:p>
            <a:r>
              <a:rPr lang="en-US" dirty="0"/>
              <a:t>Basic rule: Most Favored Nation (MFN) principle</a:t>
            </a:r>
          </a:p>
          <a:p>
            <a:pPr lvl="1"/>
            <a:r>
              <a:rPr lang="en-US" dirty="0"/>
              <a:t>Impose same tariff, the “MFN tariff”, on all WTO members</a:t>
            </a:r>
          </a:p>
          <a:p>
            <a:pPr lvl="1"/>
            <a:r>
              <a:rPr lang="en-US" dirty="0"/>
              <a:t>Committed to upper bounds on these MFN tariffs</a:t>
            </a:r>
          </a:p>
          <a:p>
            <a:pPr lvl="2"/>
            <a:r>
              <a:rPr lang="en-US" dirty="0"/>
              <a:t>Average 2017 US MFN tariff (upper bound or applied): 3.4%</a:t>
            </a:r>
          </a:p>
        </p:txBody>
      </p:sp>
      <p:sp>
        <p:nvSpPr>
          <p:cNvPr id="4" name="Slide Number Placeholder 3"/>
          <p:cNvSpPr>
            <a:spLocks noGrp="1"/>
          </p:cNvSpPr>
          <p:nvPr>
            <p:ph type="sldNum" sz="quarter" idx="12"/>
          </p:nvPr>
        </p:nvSpPr>
        <p:spPr/>
        <p:txBody>
          <a:bodyPr/>
          <a:lstStyle/>
          <a:p>
            <a:fld id="{D9F085D5-EC86-4F6A-B501-C1359CB39116}" type="slidenum">
              <a:rPr lang="en-GB" smtClean="0"/>
              <a:pPr/>
              <a:t>29</a:t>
            </a:fld>
            <a:endParaRPr lang="en-GB" dirty="0"/>
          </a:p>
        </p:txBody>
      </p:sp>
    </p:spTree>
    <p:extLst>
      <p:ext uri="{BB962C8B-B14F-4D97-AF65-F5344CB8AC3E}">
        <p14:creationId xmlns:p14="http://schemas.microsoft.com/office/powerpoint/2010/main" val="4058129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B01C3-FF41-4249-9398-889388F4BD6B}"/>
              </a:ext>
            </a:extLst>
          </p:cNvPr>
          <p:cNvSpPr>
            <a:spLocks noGrp="1"/>
          </p:cNvSpPr>
          <p:nvPr>
            <p:ph type="title"/>
          </p:nvPr>
        </p:nvSpPr>
        <p:spPr/>
        <p:txBody>
          <a:bodyPr/>
          <a:lstStyle/>
          <a:p>
            <a:r>
              <a:rPr lang="en-US" dirty="0">
                <a:solidFill>
                  <a:schemeClr val="bg1"/>
                </a:solidFill>
              </a:rPr>
              <a:t>Wh</a:t>
            </a:r>
            <a:r>
              <a:rPr lang="en-US" dirty="0"/>
              <a:t>o Are We?</a:t>
            </a:r>
          </a:p>
        </p:txBody>
      </p:sp>
      <p:sp>
        <p:nvSpPr>
          <p:cNvPr id="3" name="Content Placeholder 2">
            <a:extLst>
              <a:ext uri="{FF2B5EF4-FFF2-40B4-BE49-F238E27FC236}">
                <a16:creationId xmlns:a16="http://schemas.microsoft.com/office/drawing/2014/main" id="{2B04F465-072B-E84A-A927-098D0F973836}"/>
              </a:ext>
            </a:extLst>
          </p:cNvPr>
          <p:cNvSpPr>
            <a:spLocks noGrp="1"/>
          </p:cNvSpPr>
          <p:nvPr>
            <p:ph idx="1"/>
          </p:nvPr>
        </p:nvSpPr>
        <p:spPr>
          <a:xfrm>
            <a:off x="838200" y="1177447"/>
            <a:ext cx="10515600" cy="4960306"/>
          </a:xfrm>
        </p:spPr>
        <p:txBody>
          <a:bodyPr>
            <a:normAutofit lnSpcReduction="10000"/>
          </a:bodyPr>
          <a:lstStyle/>
          <a:p>
            <a:r>
              <a:rPr lang="en-US" dirty="0"/>
              <a:t>Honorary Board: 54 members</a:t>
            </a:r>
          </a:p>
          <a:p>
            <a:pPr lvl="1"/>
            <a:r>
              <a:rPr lang="en-US" dirty="0"/>
              <a:t>2 Fed Chairs: Janet Yellen, Ben Bernanke</a:t>
            </a:r>
          </a:p>
          <a:p>
            <a:pPr lvl="1"/>
            <a:r>
              <a:rPr lang="en-US" dirty="0"/>
              <a:t>6 Chairs Council of Economic Advisers</a:t>
            </a:r>
          </a:p>
          <a:p>
            <a:pPr lvl="2"/>
            <a:r>
              <a:rPr lang="en-US" dirty="0"/>
              <a:t>Furman (D), Rosen (R), Bernanke (R), Yellen (D), Tyson (D), </a:t>
            </a:r>
            <a:r>
              <a:rPr lang="en-US" dirty="0" err="1"/>
              <a:t>Goolsbee</a:t>
            </a:r>
            <a:r>
              <a:rPr lang="en-US" dirty="0"/>
              <a:t> (D)</a:t>
            </a:r>
          </a:p>
          <a:p>
            <a:pPr lvl="1"/>
            <a:r>
              <a:rPr lang="en-US" dirty="0"/>
              <a:t>3 Nobel Prize Winners</a:t>
            </a:r>
          </a:p>
          <a:p>
            <a:pPr lvl="2"/>
            <a:r>
              <a:rPr lang="en-US" dirty="0" err="1"/>
              <a:t>Akerlof</a:t>
            </a:r>
            <a:r>
              <a:rPr lang="en-US" dirty="0"/>
              <a:t>, Smith, </a:t>
            </a:r>
            <a:r>
              <a:rPr lang="en-US" dirty="0" err="1"/>
              <a:t>Maskin</a:t>
            </a:r>
            <a:endParaRPr lang="en-US" dirty="0"/>
          </a:p>
          <a:p>
            <a:r>
              <a:rPr lang="en-US" dirty="0"/>
              <a:t>Delegates: 645+ members</a:t>
            </a:r>
          </a:p>
          <a:p>
            <a:pPr lvl="1"/>
            <a:r>
              <a:rPr lang="en-US" dirty="0"/>
              <a:t>At all levels of academia and some in government service</a:t>
            </a:r>
          </a:p>
          <a:p>
            <a:pPr lvl="1"/>
            <a:r>
              <a:rPr lang="en-US" dirty="0"/>
              <a:t>All have a Ph.D. in economics</a:t>
            </a:r>
          </a:p>
          <a:p>
            <a:pPr lvl="1"/>
            <a:r>
              <a:rPr lang="en-US" dirty="0"/>
              <a:t>Crowdsource slide decks</a:t>
            </a:r>
          </a:p>
          <a:p>
            <a:pPr lvl="1"/>
            <a:r>
              <a:rPr lang="en-US" dirty="0"/>
              <a:t>Give presentations</a:t>
            </a:r>
          </a:p>
          <a:p>
            <a:r>
              <a:rPr lang="en-US" dirty="0"/>
              <a:t>Global Partners: 48 Ph.D. Economists</a:t>
            </a:r>
          </a:p>
          <a:p>
            <a:pPr lvl="1"/>
            <a:r>
              <a:rPr lang="en-US" dirty="0"/>
              <a:t>Aid in slide deck development</a:t>
            </a:r>
          </a:p>
          <a:p>
            <a:pPr marL="457200" lvl="1" indent="0">
              <a:buNone/>
            </a:pPr>
            <a:endParaRPr lang="en-US" dirty="0"/>
          </a:p>
        </p:txBody>
      </p:sp>
      <p:sp>
        <p:nvSpPr>
          <p:cNvPr id="4" name="Slide Number Placeholder 3">
            <a:extLst>
              <a:ext uri="{FF2B5EF4-FFF2-40B4-BE49-F238E27FC236}">
                <a16:creationId xmlns:a16="http://schemas.microsoft.com/office/drawing/2014/main" id="{E4A7D279-C637-1E48-898C-9051ECD0374E}"/>
              </a:ext>
            </a:extLst>
          </p:cNvPr>
          <p:cNvSpPr>
            <a:spLocks noGrp="1"/>
          </p:cNvSpPr>
          <p:nvPr>
            <p:ph type="sldNum" sz="quarter" idx="12"/>
          </p:nvPr>
        </p:nvSpPr>
        <p:spPr/>
        <p:txBody>
          <a:bodyPr/>
          <a:lstStyle/>
          <a:p>
            <a:fld id="{D9F085D5-EC86-4F6A-B501-C1359CB39116}" type="slidenum">
              <a:rPr lang="en-GB" smtClean="0"/>
              <a:t>3</a:t>
            </a:fld>
            <a:endParaRPr lang="en-GB"/>
          </a:p>
        </p:txBody>
      </p:sp>
    </p:spTree>
    <p:extLst>
      <p:ext uri="{BB962C8B-B14F-4D97-AF65-F5344CB8AC3E}">
        <p14:creationId xmlns:p14="http://schemas.microsoft.com/office/powerpoint/2010/main" val="8131056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solidFill>
                  <a:schemeClr val="bg1"/>
                </a:solidFill>
              </a:rPr>
              <a:t>US</a:t>
            </a:r>
            <a:r>
              <a:rPr lang="en-US" dirty="0"/>
              <a:t> Trade Policy in Practice: Congress &amp; WTO</a:t>
            </a:r>
          </a:p>
        </p:txBody>
      </p:sp>
      <p:sp>
        <p:nvSpPr>
          <p:cNvPr id="3" name="Content Placeholder 2"/>
          <p:cNvSpPr>
            <a:spLocks noGrp="1"/>
          </p:cNvSpPr>
          <p:nvPr>
            <p:ph idx="1"/>
          </p:nvPr>
        </p:nvSpPr>
        <p:spPr/>
        <p:txBody>
          <a:bodyPr>
            <a:normAutofit lnSpcReduction="10000"/>
          </a:bodyPr>
          <a:lstStyle/>
          <a:p>
            <a:endParaRPr lang="en-US" dirty="0"/>
          </a:p>
          <a:p>
            <a:r>
              <a:rPr lang="en-US" dirty="0"/>
              <a:t>Key exceptions to principle of MFN tariffs</a:t>
            </a:r>
          </a:p>
          <a:p>
            <a:r>
              <a:rPr lang="en-US" dirty="0"/>
              <a:t>Free Trade Agreements (FTAs, e.g. NAFTA) </a:t>
            </a:r>
          </a:p>
          <a:p>
            <a:pPr lvl="1"/>
            <a:r>
              <a:rPr lang="en-US" dirty="0">
                <a:sym typeface="Wingdings" panose="05000000000000000000" pitchFamily="2" charset="2"/>
              </a:rPr>
              <a:t>Eliminate tariffs between FTA members (for nearly all products in US FTAs)</a:t>
            </a:r>
          </a:p>
          <a:p>
            <a:pPr lvl="2"/>
            <a:r>
              <a:rPr lang="en-US" dirty="0">
                <a:sym typeface="Wingdings" panose="05000000000000000000" pitchFamily="2" charset="2"/>
              </a:rPr>
              <a:t>Other rules: non-tariff barriers, product standards, trade disputes</a:t>
            </a:r>
          </a:p>
          <a:p>
            <a:pPr lvl="1"/>
            <a:r>
              <a:rPr lang="en-US" dirty="0">
                <a:sym typeface="Wingdings" panose="05000000000000000000" pitchFamily="2" charset="2"/>
              </a:rPr>
              <a:t>US trade with FTA partners: 35% of imports, 42% of exports</a:t>
            </a:r>
          </a:p>
          <a:p>
            <a:r>
              <a:rPr lang="en-US" dirty="0"/>
              <a:t>Below MFN tariffs for developing countries</a:t>
            </a:r>
          </a:p>
          <a:p>
            <a:pPr lvl="1"/>
            <a:r>
              <a:rPr lang="en-US" dirty="0"/>
              <a:t>“GSP” program &amp; other similar programs </a:t>
            </a:r>
          </a:p>
          <a:p>
            <a:r>
              <a:rPr lang="en-US" dirty="0">
                <a:sym typeface="Wingdings" panose="05000000000000000000" pitchFamily="2" charset="2"/>
              </a:rPr>
              <a:t>TTBs</a:t>
            </a:r>
          </a:p>
          <a:p>
            <a:pPr lvl="1"/>
            <a:r>
              <a:rPr lang="en-US" dirty="0"/>
              <a:t>TTB tariffs can violate non-discrimination and upper bounds</a:t>
            </a:r>
          </a:p>
          <a:p>
            <a:endParaRPr lang="en-US" dirty="0"/>
          </a:p>
          <a:p>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pPr/>
              <a:t>30</a:t>
            </a:fld>
            <a:endParaRPr lang="en-GB" dirty="0"/>
          </a:p>
        </p:txBody>
      </p:sp>
    </p:spTree>
    <p:extLst>
      <p:ext uri="{BB962C8B-B14F-4D97-AF65-F5344CB8AC3E}">
        <p14:creationId xmlns:p14="http://schemas.microsoft.com/office/powerpoint/2010/main" val="1656290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6155-BA2E-0955-D9C9-AC85F84EDB47}"/>
              </a:ext>
            </a:extLst>
          </p:cNvPr>
          <p:cNvSpPr>
            <a:spLocks noGrp="1"/>
          </p:cNvSpPr>
          <p:nvPr>
            <p:ph type="title"/>
          </p:nvPr>
        </p:nvSpPr>
        <p:spPr/>
        <p:txBody>
          <a:bodyPr/>
          <a:lstStyle/>
          <a:p>
            <a:r>
              <a:rPr lang="en-US" dirty="0">
                <a:solidFill>
                  <a:schemeClr val="bg1"/>
                </a:solidFill>
              </a:rPr>
              <a:t>WT</a:t>
            </a:r>
            <a:r>
              <a:rPr lang="en-US" dirty="0">
                <a:solidFill>
                  <a:schemeClr val="accent1">
                    <a:lumMod val="75000"/>
                  </a:schemeClr>
                </a:solidFill>
              </a:rPr>
              <a:t>O Dispute Settlement </a:t>
            </a:r>
          </a:p>
        </p:txBody>
      </p:sp>
      <p:sp>
        <p:nvSpPr>
          <p:cNvPr id="3" name="Content Placeholder 2">
            <a:extLst>
              <a:ext uri="{FF2B5EF4-FFF2-40B4-BE49-F238E27FC236}">
                <a16:creationId xmlns:a16="http://schemas.microsoft.com/office/drawing/2014/main" id="{4C1BEF21-05A4-AFD9-649E-071F069D4281}"/>
              </a:ext>
            </a:extLst>
          </p:cNvPr>
          <p:cNvSpPr>
            <a:spLocks noGrp="1"/>
          </p:cNvSpPr>
          <p:nvPr>
            <p:ph idx="1"/>
          </p:nvPr>
        </p:nvSpPr>
        <p:spPr>
          <a:xfrm>
            <a:off x="814678" y="1602225"/>
            <a:ext cx="11377322" cy="4351338"/>
          </a:xfrm>
        </p:spPr>
        <p:txBody>
          <a:bodyPr/>
          <a:lstStyle/>
          <a:p>
            <a:r>
              <a:rPr lang="en-US" dirty="0"/>
              <a:t>Streamlined process to resolve trade disputes between member countries</a:t>
            </a:r>
          </a:p>
          <a:p>
            <a:pPr lvl="1"/>
            <a:r>
              <a:rPr lang="en-US" dirty="0"/>
              <a:t>WTO “panels” and “Appellate Body” decide</a:t>
            </a:r>
          </a:p>
          <a:p>
            <a:pPr lvl="1"/>
            <a:r>
              <a:rPr lang="en-US" dirty="0"/>
              <a:t>612 cases initiated since 1995 </a:t>
            </a:r>
          </a:p>
          <a:p>
            <a:pPr lvl="1"/>
            <a:r>
              <a:rPr lang="en-US" dirty="0"/>
              <a:t>US has won 132 cases and lost 168 cases.</a:t>
            </a:r>
          </a:p>
          <a:p>
            <a:pPr lvl="1"/>
            <a:r>
              <a:rPr lang="en-US" dirty="0"/>
              <a:t>Unable to decide cases since December 10, 2019 when</a:t>
            </a:r>
          </a:p>
          <a:p>
            <a:pPr lvl="2"/>
            <a:r>
              <a:rPr lang="en-US" dirty="0"/>
              <a:t>President Trump blocked appointments to Appellate Body</a:t>
            </a:r>
          </a:p>
          <a:p>
            <a:pPr lvl="2"/>
            <a:r>
              <a:rPr lang="en-US" dirty="0"/>
              <a:t>President Biden has not changed this.</a:t>
            </a:r>
          </a:p>
        </p:txBody>
      </p:sp>
      <p:sp>
        <p:nvSpPr>
          <p:cNvPr id="4" name="Slide Number Placeholder 3">
            <a:extLst>
              <a:ext uri="{FF2B5EF4-FFF2-40B4-BE49-F238E27FC236}">
                <a16:creationId xmlns:a16="http://schemas.microsoft.com/office/drawing/2014/main" id="{4BB14C87-9659-D3A6-6657-52D575D47158}"/>
              </a:ext>
            </a:extLst>
          </p:cNvPr>
          <p:cNvSpPr>
            <a:spLocks noGrp="1"/>
          </p:cNvSpPr>
          <p:nvPr>
            <p:ph type="sldNum" sz="quarter" idx="12"/>
          </p:nvPr>
        </p:nvSpPr>
        <p:spPr/>
        <p:txBody>
          <a:bodyPr/>
          <a:lstStyle/>
          <a:p>
            <a:fld id="{D9F085D5-EC86-4F6A-B501-C1359CB39116}" type="slidenum">
              <a:rPr lang="en-GB" smtClean="0"/>
              <a:pPr/>
              <a:t>31</a:t>
            </a:fld>
            <a:endParaRPr lang="en-GB"/>
          </a:p>
        </p:txBody>
      </p:sp>
    </p:spTree>
    <p:extLst>
      <p:ext uri="{BB962C8B-B14F-4D97-AF65-F5344CB8AC3E}">
        <p14:creationId xmlns:p14="http://schemas.microsoft.com/office/powerpoint/2010/main" val="2704821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6155-BA2E-0955-D9C9-AC85F84EDB47}"/>
              </a:ext>
            </a:extLst>
          </p:cNvPr>
          <p:cNvSpPr>
            <a:spLocks noGrp="1"/>
          </p:cNvSpPr>
          <p:nvPr>
            <p:ph type="title"/>
          </p:nvPr>
        </p:nvSpPr>
        <p:spPr/>
        <p:txBody>
          <a:bodyPr/>
          <a:lstStyle/>
          <a:p>
            <a:r>
              <a:rPr lang="en-US" dirty="0">
                <a:solidFill>
                  <a:schemeClr val="bg1"/>
                </a:solidFill>
              </a:rPr>
              <a:t> Th</a:t>
            </a:r>
            <a:r>
              <a:rPr lang="en-US" dirty="0">
                <a:solidFill>
                  <a:schemeClr val="accent1">
                    <a:lumMod val="75000"/>
                  </a:schemeClr>
                </a:solidFill>
              </a:rPr>
              <a:t>e Role of Trade Agreements</a:t>
            </a:r>
          </a:p>
        </p:txBody>
      </p:sp>
      <p:sp>
        <p:nvSpPr>
          <p:cNvPr id="3" name="Content Placeholder 2">
            <a:extLst>
              <a:ext uri="{FF2B5EF4-FFF2-40B4-BE49-F238E27FC236}">
                <a16:creationId xmlns:a16="http://schemas.microsoft.com/office/drawing/2014/main" id="{4C1BEF21-05A4-AFD9-649E-071F069D4281}"/>
              </a:ext>
            </a:extLst>
          </p:cNvPr>
          <p:cNvSpPr>
            <a:spLocks noGrp="1"/>
          </p:cNvSpPr>
          <p:nvPr>
            <p:ph idx="1"/>
          </p:nvPr>
        </p:nvSpPr>
        <p:spPr>
          <a:xfrm>
            <a:off x="945306" y="1602225"/>
            <a:ext cx="11377322" cy="4351338"/>
          </a:xfrm>
        </p:spPr>
        <p:txBody>
          <a:bodyPr/>
          <a:lstStyle/>
          <a:p>
            <a:r>
              <a:rPr lang="en-US" dirty="0"/>
              <a:t>Promote trade by </a:t>
            </a:r>
          </a:p>
          <a:p>
            <a:pPr lvl="1"/>
            <a:r>
              <a:rPr lang="en-US" dirty="0"/>
              <a:t>Reducing tariffs</a:t>
            </a:r>
          </a:p>
          <a:p>
            <a:pPr lvl="1"/>
            <a:r>
              <a:rPr lang="en-US" dirty="0"/>
              <a:t>Blocking policies that discriminate against imports</a:t>
            </a:r>
          </a:p>
          <a:p>
            <a:r>
              <a:rPr lang="en-US" dirty="0"/>
              <a:t>They also do more, mostly to serve business interests:</a:t>
            </a:r>
          </a:p>
          <a:p>
            <a:pPr lvl="1"/>
            <a:r>
              <a:rPr lang="en-US" dirty="0"/>
              <a:t>Permit anti-dumping duties to deter competition</a:t>
            </a:r>
          </a:p>
          <a:p>
            <a:pPr lvl="1"/>
            <a:r>
              <a:rPr lang="en-US" dirty="0"/>
              <a:t>Protect intellectual property </a:t>
            </a:r>
          </a:p>
          <a:p>
            <a:pPr lvl="1"/>
            <a:r>
              <a:rPr lang="en-US" dirty="0"/>
              <a:t>Allow investor action against governments</a:t>
            </a:r>
          </a:p>
          <a:p>
            <a:r>
              <a:rPr lang="en-US" dirty="0"/>
              <a:t>Recent U.S. Trade Agreements:</a:t>
            </a:r>
          </a:p>
          <a:p>
            <a:pPr lvl="1"/>
            <a:r>
              <a:rPr lang="en-US" dirty="0"/>
              <a:t>KORUS (March 15, 2012)</a:t>
            </a:r>
          </a:p>
          <a:p>
            <a:pPr lvl="1"/>
            <a:r>
              <a:rPr lang="en-US" dirty="0"/>
              <a:t>USCMA: renegotiation of NAFTA (July 1, 2020)</a:t>
            </a:r>
          </a:p>
          <a:p>
            <a:pPr lvl="1"/>
            <a:endParaRPr lang="en-US" dirty="0"/>
          </a:p>
        </p:txBody>
      </p:sp>
      <p:sp>
        <p:nvSpPr>
          <p:cNvPr id="4" name="Slide Number Placeholder 3">
            <a:extLst>
              <a:ext uri="{FF2B5EF4-FFF2-40B4-BE49-F238E27FC236}">
                <a16:creationId xmlns:a16="http://schemas.microsoft.com/office/drawing/2014/main" id="{4BB14C87-9659-D3A6-6657-52D575D47158}"/>
              </a:ext>
            </a:extLst>
          </p:cNvPr>
          <p:cNvSpPr>
            <a:spLocks noGrp="1"/>
          </p:cNvSpPr>
          <p:nvPr>
            <p:ph type="sldNum" sz="quarter" idx="12"/>
          </p:nvPr>
        </p:nvSpPr>
        <p:spPr/>
        <p:txBody>
          <a:bodyPr/>
          <a:lstStyle/>
          <a:p>
            <a:fld id="{D9F085D5-EC86-4F6A-B501-C1359CB39116}" type="slidenum">
              <a:rPr lang="en-GB" smtClean="0"/>
              <a:pPr/>
              <a:t>32</a:t>
            </a:fld>
            <a:endParaRPr lang="en-GB"/>
          </a:p>
        </p:txBody>
      </p:sp>
    </p:spTree>
    <p:extLst>
      <p:ext uri="{BB962C8B-B14F-4D97-AF65-F5344CB8AC3E}">
        <p14:creationId xmlns:p14="http://schemas.microsoft.com/office/powerpoint/2010/main" val="21935419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6155-BA2E-0955-D9C9-AC85F84EDB47}"/>
              </a:ext>
            </a:extLst>
          </p:cNvPr>
          <p:cNvSpPr>
            <a:spLocks noGrp="1"/>
          </p:cNvSpPr>
          <p:nvPr>
            <p:ph type="title"/>
          </p:nvPr>
        </p:nvSpPr>
        <p:spPr/>
        <p:txBody>
          <a:bodyPr/>
          <a:lstStyle/>
          <a:p>
            <a:r>
              <a:rPr lang="en-US" dirty="0">
                <a:solidFill>
                  <a:schemeClr val="bg1"/>
                </a:solidFill>
              </a:rPr>
              <a:t> NA</a:t>
            </a:r>
            <a:r>
              <a:rPr lang="en-US" dirty="0">
                <a:solidFill>
                  <a:schemeClr val="accent1">
                    <a:lumMod val="75000"/>
                  </a:schemeClr>
                </a:solidFill>
              </a:rPr>
              <a:t>FTA</a:t>
            </a:r>
          </a:p>
        </p:txBody>
      </p:sp>
      <p:sp>
        <p:nvSpPr>
          <p:cNvPr id="3" name="Content Placeholder 2">
            <a:extLst>
              <a:ext uri="{FF2B5EF4-FFF2-40B4-BE49-F238E27FC236}">
                <a16:creationId xmlns:a16="http://schemas.microsoft.com/office/drawing/2014/main" id="{4C1BEF21-05A4-AFD9-649E-071F069D4281}"/>
              </a:ext>
            </a:extLst>
          </p:cNvPr>
          <p:cNvSpPr>
            <a:spLocks noGrp="1"/>
          </p:cNvSpPr>
          <p:nvPr>
            <p:ph idx="1"/>
          </p:nvPr>
        </p:nvSpPr>
        <p:spPr>
          <a:xfrm>
            <a:off x="945306" y="1602225"/>
            <a:ext cx="11377322" cy="4351338"/>
          </a:xfrm>
        </p:spPr>
        <p:txBody>
          <a:bodyPr>
            <a:normAutofit fontScale="92500"/>
          </a:bodyPr>
          <a:lstStyle/>
          <a:p>
            <a:r>
              <a:rPr lang="en-US" dirty="0"/>
              <a:t>Went into effect on January, 1, 1994.</a:t>
            </a:r>
          </a:p>
          <a:p>
            <a:r>
              <a:rPr lang="en-US" dirty="0"/>
              <a:t>Overall trade and cross-border investment has increased.</a:t>
            </a:r>
          </a:p>
          <a:p>
            <a:r>
              <a:rPr lang="en-US" dirty="0"/>
              <a:t>Tight integration of North American supply chains.</a:t>
            </a:r>
          </a:p>
          <a:p>
            <a:r>
              <a:rPr lang="en-US" dirty="0"/>
              <a:t>The effect on jobs and wages:</a:t>
            </a:r>
          </a:p>
          <a:p>
            <a:pPr lvl="1"/>
            <a:r>
              <a:rPr lang="en-US" dirty="0"/>
              <a:t>At most 5% of annual job churn, ~ 200,000 jobs</a:t>
            </a:r>
          </a:p>
          <a:p>
            <a:pPr lvl="1"/>
            <a:r>
              <a:rPr lang="en-US" dirty="0"/>
              <a:t>188,000 new jobs each year due to increased exports to Mexico.</a:t>
            </a:r>
          </a:p>
          <a:p>
            <a:pPr lvl="1"/>
            <a:r>
              <a:rPr lang="en-US" dirty="0"/>
              <a:t>New jobs pay 7-15% more than the import-competing jobs.</a:t>
            </a:r>
          </a:p>
          <a:p>
            <a:pPr lvl="1"/>
            <a:r>
              <a:rPr lang="en-US" dirty="0"/>
              <a:t>No significant effect on US wages in the manufacturing sector.</a:t>
            </a:r>
          </a:p>
          <a:p>
            <a:r>
              <a:rPr lang="en-US" dirty="0"/>
              <a:t>Increased imports benefited consumers and US firms, raising their productivity.</a:t>
            </a:r>
          </a:p>
          <a:p>
            <a:r>
              <a:rPr lang="en-US" dirty="0"/>
              <a:t>Modest positive impact on U.S. GDP.</a:t>
            </a:r>
          </a:p>
        </p:txBody>
      </p:sp>
      <p:sp>
        <p:nvSpPr>
          <p:cNvPr id="4" name="Slide Number Placeholder 3">
            <a:extLst>
              <a:ext uri="{FF2B5EF4-FFF2-40B4-BE49-F238E27FC236}">
                <a16:creationId xmlns:a16="http://schemas.microsoft.com/office/drawing/2014/main" id="{4BB14C87-9659-D3A6-6657-52D575D47158}"/>
              </a:ext>
            </a:extLst>
          </p:cNvPr>
          <p:cNvSpPr>
            <a:spLocks noGrp="1"/>
          </p:cNvSpPr>
          <p:nvPr>
            <p:ph type="sldNum" sz="quarter" idx="12"/>
          </p:nvPr>
        </p:nvSpPr>
        <p:spPr/>
        <p:txBody>
          <a:bodyPr/>
          <a:lstStyle/>
          <a:p>
            <a:fld id="{D9F085D5-EC86-4F6A-B501-C1359CB39116}" type="slidenum">
              <a:rPr lang="en-GB" smtClean="0"/>
              <a:pPr/>
              <a:t>33</a:t>
            </a:fld>
            <a:endParaRPr lang="en-GB"/>
          </a:p>
        </p:txBody>
      </p:sp>
      <p:sp>
        <p:nvSpPr>
          <p:cNvPr id="5" name="TextBox 4">
            <a:extLst>
              <a:ext uri="{FF2B5EF4-FFF2-40B4-BE49-F238E27FC236}">
                <a16:creationId xmlns:a16="http://schemas.microsoft.com/office/drawing/2014/main" id="{70CDD50A-7C35-13D7-2279-BB1DC53E9C4A}"/>
              </a:ext>
            </a:extLst>
          </p:cNvPr>
          <p:cNvSpPr txBox="1"/>
          <p:nvPr/>
        </p:nvSpPr>
        <p:spPr>
          <a:xfrm>
            <a:off x="2654236" y="6488668"/>
            <a:ext cx="9361715" cy="369332"/>
          </a:xfrm>
          <a:prstGeom prst="rect">
            <a:avLst/>
          </a:prstGeom>
          <a:noFill/>
        </p:spPr>
        <p:txBody>
          <a:bodyPr wrap="square" rtlCol="0">
            <a:spAutoFit/>
          </a:bodyPr>
          <a:lstStyle/>
          <a:p>
            <a:r>
              <a:rPr lang="en-US" dirty="0"/>
              <a:t>Source: </a:t>
            </a:r>
            <a:r>
              <a:rPr lang="en-US" dirty="0" err="1"/>
              <a:t>Hufbauer</a:t>
            </a:r>
            <a:r>
              <a:rPr lang="en-US" dirty="0"/>
              <a:t> et al. (2014) “NAFTA at 20: Misleading Charges and Positive Achievements”, PIIE</a:t>
            </a:r>
          </a:p>
        </p:txBody>
      </p:sp>
    </p:spTree>
    <p:extLst>
      <p:ext uri="{BB962C8B-B14F-4D97-AF65-F5344CB8AC3E}">
        <p14:creationId xmlns:p14="http://schemas.microsoft.com/office/powerpoint/2010/main" val="4164722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6155-BA2E-0955-D9C9-AC85F84EDB47}"/>
              </a:ext>
            </a:extLst>
          </p:cNvPr>
          <p:cNvSpPr>
            <a:spLocks noGrp="1"/>
          </p:cNvSpPr>
          <p:nvPr>
            <p:ph type="title"/>
          </p:nvPr>
        </p:nvSpPr>
        <p:spPr/>
        <p:txBody>
          <a:bodyPr/>
          <a:lstStyle/>
          <a:p>
            <a:r>
              <a:rPr lang="en-US" dirty="0">
                <a:solidFill>
                  <a:schemeClr val="bg1"/>
                </a:solidFill>
              </a:rPr>
              <a:t> US</a:t>
            </a:r>
            <a:r>
              <a:rPr lang="en-US" dirty="0">
                <a:solidFill>
                  <a:schemeClr val="accent1">
                    <a:lumMod val="75000"/>
                  </a:schemeClr>
                </a:solidFill>
              </a:rPr>
              <a:t>CMA</a:t>
            </a:r>
          </a:p>
        </p:txBody>
      </p:sp>
      <p:sp>
        <p:nvSpPr>
          <p:cNvPr id="3" name="Content Placeholder 2">
            <a:extLst>
              <a:ext uri="{FF2B5EF4-FFF2-40B4-BE49-F238E27FC236}">
                <a16:creationId xmlns:a16="http://schemas.microsoft.com/office/drawing/2014/main" id="{4C1BEF21-05A4-AFD9-649E-071F069D4281}"/>
              </a:ext>
            </a:extLst>
          </p:cNvPr>
          <p:cNvSpPr>
            <a:spLocks noGrp="1"/>
          </p:cNvSpPr>
          <p:nvPr>
            <p:ph idx="1"/>
          </p:nvPr>
        </p:nvSpPr>
        <p:spPr>
          <a:xfrm>
            <a:off x="945306" y="1325563"/>
            <a:ext cx="11377322" cy="4628000"/>
          </a:xfrm>
        </p:spPr>
        <p:txBody>
          <a:bodyPr>
            <a:normAutofit/>
          </a:bodyPr>
          <a:lstStyle/>
          <a:p>
            <a:r>
              <a:rPr lang="en-US" dirty="0"/>
              <a:t>Stricter environmental policies and requirements for wages </a:t>
            </a:r>
          </a:p>
          <a:p>
            <a:r>
              <a:rPr lang="en-US" dirty="0"/>
              <a:t>Encouraged digital trade and curbed state-owned enterprises</a:t>
            </a:r>
          </a:p>
          <a:p>
            <a:r>
              <a:rPr lang="en-US" dirty="0"/>
              <a:t>Additional requirements for autos to qualify for NAFTA’s low tariffs:</a:t>
            </a:r>
          </a:p>
          <a:p>
            <a:pPr lvl="1"/>
            <a:r>
              <a:rPr lang="en-US" dirty="0"/>
              <a:t>The North American content requirements in cars increased from 62.5% to 75%.</a:t>
            </a:r>
          </a:p>
          <a:p>
            <a:pPr lvl="1">
              <a:buFontTx/>
              <a:buChar char="-"/>
            </a:pPr>
            <a:r>
              <a:rPr lang="en-US" dirty="0"/>
              <a:t>70% of producer’s steel and aluminum purchases must originate in North America</a:t>
            </a:r>
          </a:p>
          <a:p>
            <a:pPr lvl="1">
              <a:buFontTx/>
              <a:buChar char="-"/>
            </a:pPr>
            <a:r>
              <a:rPr lang="en-US" dirty="0"/>
              <a:t>A certain percent of qualifying vehicles must be produced by employees making an average of $16 per hour.</a:t>
            </a:r>
          </a:p>
          <a:p>
            <a:r>
              <a:rPr lang="en-US" dirty="0"/>
              <a:t>Increased U.S. access to Canadian dairy market by about 3.6%.</a:t>
            </a:r>
          </a:p>
          <a:p>
            <a:r>
              <a:rPr lang="en-US" dirty="0"/>
              <a:t>Eliminated investor-state disputes between US and Canada.</a:t>
            </a:r>
          </a:p>
          <a:p>
            <a:pPr marL="457200" lvl="1" indent="0">
              <a:buNone/>
            </a:pPr>
            <a:endParaRPr lang="en-US" dirty="0"/>
          </a:p>
        </p:txBody>
      </p:sp>
      <p:sp>
        <p:nvSpPr>
          <p:cNvPr id="4" name="Slide Number Placeholder 3">
            <a:extLst>
              <a:ext uri="{FF2B5EF4-FFF2-40B4-BE49-F238E27FC236}">
                <a16:creationId xmlns:a16="http://schemas.microsoft.com/office/drawing/2014/main" id="{4BB14C87-9659-D3A6-6657-52D575D47158}"/>
              </a:ext>
            </a:extLst>
          </p:cNvPr>
          <p:cNvSpPr>
            <a:spLocks noGrp="1"/>
          </p:cNvSpPr>
          <p:nvPr>
            <p:ph type="sldNum" sz="quarter" idx="12"/>
          </p:nvPr>
        </p:nvSpPr>
        <p:spPr/>
        <p:txBody>
          <a:bodyPr/>
          <a:lstStyle/>
          <a:p>
            <a:fld id="{D9F085D5-EC86-4F6A-B501-C1359CB39116}" type="slidenum">
              <a:rPr lang="en-GB" smtClean="0"/>
              <a:pPr/>
              <a:t>34</a:t>
            </a:fld>
            <a:endParaRPr lang="en-GB"/>
          </a:p>
        </p:txBody>
      </p:sp>
    </p:spTree>
    <p:extLst>
      <p:ext uri="{BB962C8B-B14F-4D97-AF65-F5344CB8AC3E}">
        <p14:creationId xmlns:p14="http://schemas.microsoft.com/office/powerpoint/2010/main" val="2990002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US</a:t>
            </a:r>
            <a:r>
              <a:rPr lang="en-US" dirty="0"/>
              <a:t> Trade Policy in Practice: Bureaucracy</a:t>
            </a:r>
          </a:p>
        </p:txBody>
      </p:sp>
      <p:sp>
        <p:nvSpPr>
          <p:cNvPr id="3" name="Content Placeholder 2"/>
          <p:cNvSpPr>
            <a:spLocks noGrp="1"/>
          </p:cNvSpPr>
          <p:nvPr>
            <p:ph idx="1"/>
          </p:nvPr>
        </p:nvSpPr>
        <p:spPr/>
        <p:txBody>
          <a:bodyPr>
            <a:normAutofit fontScale="92500" lnSpcReduction="20000"/>
          </a:bodyPr>
          <a:lstStyle/>
          <a:p>
            <a:r>
              <a:rPr lang="en-US" dirty="0"/>
              <a:t>Until recently, most frequent use of new US tariffs: TTBs</a:t>
            </a:r>
          </a:p>
          <a:p>
            <a:pPr lvl="1"/>
            <a:r>
              <a:rPr lang="en-US" dirty="0"/>
              <a:t>Anti-dumping duties (AD)</a:t>
            </a:r>
          </a:p>
          <a:p>
            <a:pPr lvl="2"/>
            <a:r>
              <a:rPr lang="en-US" dirty="0"/>
              <a:t>Tariffs imposed on foreign firms selling below fair value</a:t>
            </a:r>
          </a:p>
          <a:p>
            <a:pPr lvl="1"/>
            <a:r>
              <a:rPr lang="en-US" dirty="0"/>
              <a:t>Countervailing duties (CVD)</a:t>
            </a:r>
          </a:p>
          <a:p>
            <a:pPr lvl="2"/>
            <a:r>
              <a:rPr lang="en-US" dirty="0"/>
              <a:t>Tariffs imposed on foreign firms receiving foreign government subsidies</a:t>
            </a:r>
          </a:p>
          <a:p>
            <a:r>
              <a:rPr lang="en-US" dirty="0"/>
              <a:t>ADs and CVDs processes managed by bureaucracy</a:t>
            </a:r>
          </a:p>
          <a:p>
            <a:pPr lvl="1"/>
            <a:r>
              <a:rPr lang="en-US" dirty="0"/>
              <a:t>Congress delegated this power in Tariff Act of 1930</a:t>
            </a:r>
          </a:p>
          <a:p>
            <a:pPr lvl="1"/>
            <a:r>
              <a:rPr lang="en-US" dirty="0"/>
              <a:t>Department of Commerce and USITC both have veto power</a:t>
            </a:r>
          </a:p>
          <a:p>
            <a:pPr lvl="2"/>
            <a:r>
              <a:rPr lang="en-US" dirty="0"/>
              <a:t>USITC: US International Trade Commission</a:t>
            </a:r>
          </a:p>
          <a:p>
            <a:pPr lvl="1"/>
            <a:r>
              <a:rPr lang="en-US" dirty="0"/>
              <a:t>ADs and CVDs imposed on 928 occasions 1980-2016</a:t>
            </a:r>
          </a:p>
          <a:p>
            <a:pPr lvl="2"/>
            <a:r>
              <a:rPr lang="en-US" dirty="0">
                <a:solidFill>
                  <a:schemeClr val="tx1"/>
                </a:solidFill>
              </a:rPr>
              <a:t>Sep 2018: USITC rules against ADs in the Boeing-Bombardier CS100 dispute</a:t>
            </a:r>
          </a:p>
          <a:p>
            <a:pPr lvl="2"/>
            <a:r>
              <a:rPr lang="en-US" dirty="0"/>
              <a:t>Aug 2018: AD on large diameter welded pipe from Canada &amp; other countries</a:t>
            </a:r>
          </a:p>
          <a:p>
            <a:pPr lvl="2"/>
            <a:r>
              <a:rPr lang="en-US" dirty="0"/>
              <a:t>Sept 2018: CVD on Vietnamese laminated woven sacks</a:t>
            </a:r>
          </a:p>
        </p:txBody>
      </p:sp>
      <p:sp>
        <p:nvSpPr>
          <p:cNvPr id="4" name="Slide Number Placeholder 3"/>
          <p:cNvSpPr>
            <a:spLocks noGrp="1"/>
          </p:cNvSpPr>
          <p:nvPr>
            <p:ph type="sldNum" sz="quarter" idx="12"/>
          </p:nvPr>
        </p:nvSpPr>
        <p:spPr/>
        <p:txBody>
          <a:bodyPr/>
          <a:lstStyle/>
          <a:p>
            <a:fld id="{D9F085D5-EC86-4F6A-B501-C1359CB39116}" type="slidenum">
              <a:rPr lang="en-GB" smtClean="0"/>
              <a:pPr/>
              <a:t>35</a:t>
            </a:fld>
            <a:endParaRPr lang="en-GB" dirty="0"/>
          </a:p>
        </p:txBody>
      </p:sp>
    </p:spTree>
    <p:extLst>
      <p:ext uri="{BB962C8B-B14F-4D97-AF65-F5344CB8AC3E}">
        <p14:creationId xmlns:p14="http://schemas.microsoft.com/office/powerpoint/2010/main" val="2857234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US</a:t>
            </a:r>
            <a:r>
              <a:rPr lang="en-US" dirty="0"/>
              <a:t> Trade Policy in Practice: Executive</a:t>
            </a:r>
          </a:p>
        </p:txBody>
      </p:sp>
      <p:sp>
        <p:nvSpPr>
          <p:cNvPr id="3" name="Content Placeholder 2"/>
          <p:cNvSpPr>
            <a:spLocks noGrp="1"/>
          </p:cNvSpPr>
          <p:nvPr>
            <p:ph idx="1"/>
          </p:nvPr>
        </p:nvSpPr>
        <p:spPr/>
        <p:txBody>
          <a:bodyPr>
            <a:normAutofit fontScale="92500"/>
          </a:bodyPr>
          <a:lstStyle/>
          <a:p>
            <a:r>
              <a:rPr lang="en-US" dirty="0"/>
              <a:t>Trump administration use of executive authority</a:t>
            </a:r>
          </a:p>
          <a:p>
            <a:r>
              <a:rPr lang="en-US" dirty="0"/>
              <a:t>Safeguard tariffs (Trade Act of 1974, Section 201)</a:t>
            </a:r>
          </a:p>
          <a:p>
            <a:pPr lvl="1"/>
            <a:r>
              <a:rPr lang="en-US" dirty="0"/>
              <a:t>If USITC agree import surge </a:t>
            </a:r>
            <a:r>
              <a:rPr lang="en-US" dirty="0">
                <a:sym typeface="Wingdings" panose="05000000000000000000" pitchFamily="2" charset="2"/>
              </a:rPr>
              <a:t> </a:t>
            </a:r>
            <a:r>
              <a:rPr lang="en-US" dirty="0"/>
              <a:t>major injury to industry: Executive power for temporary tariffs</a:t>
            </a:r>
          </a:p>
          <a:p>
            <a:pPr lvl="2"/>
            <a:r>
              <a:rPr lang="en-US" dirty="0"/>
              <a:t>Tariffs on imports of $8.5bn solar panels, $1.8bn washing machines</a:t>
            </a:r>
          </a:p>
          <a:p>
            <a:pPr lvl="2"/>
            <a:r>
              <a:rPr lang="en-US" dirty="0"/>
              <a:t>Historically: rare, used 11 previous times, last was 2002 Bush steel tariffs</a:t>
            </a:r>
          </a:p>
          <a:p>
            <a:r>
              <a:rPr lang="en-US" dirty="0"/>
              <a:t>National security tariffs (Trade Expansion Act of 1962, Section 232)</a:t>
            </a:r>
          </a:p>
          <a:p>
            <a:pPr lvl="1"/>
            <a:r>
              <a:rPr lang="en-US" dirty="0"/>
              <a:t>If Commerce Department investigation finds evidence, Executive can impose tariffs</a:t>
            </a:r>
          </a:p>
          <a:p>
            <a:pPr lvl="1"/>
            <a:r>
              <a:rPr lang="en-US" dirty="0"/>
              <a:t>Tariffs on $48bn of steel &amp; aluminum imports</a:t>
            </a:r>
          </a:p>
          <a:p>
            <a:pPr lvl="1"/>
            <a:r>
              <a:rPr lang="en-US" dirty="0"/>
              <a:t>Historically: excluding oil imports, only used once</a:t>
            </a:r>
          </a:p>
          <a:p>
            <a:pPr lvl="2"/>
            <a:r>
              <a:rPr lang="en-US" dirty="0"/>
              <a:t>1986 Reagan administration: metal-cutting and metal-forming machine tools </a:t>
            </a:r>
          </a:p>
          <a:p>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pPr/>
              <a:t>36</a:t>
            </a:fld>
            <a:endParaRPr lang="en-GB" dirty="0"/>
          </a:p>
        </p:txBody>
      </p:sp>
    </p:spTree>
    <p:extLst>
      <p:ext uri="{BB962C8B-B14F-4D97-AF65-F5344CB8AC3E}">
        <p14:creationId xmlns:p14="http://schemas.microsoft.com/office/powerpoint/2010/main" val="12202515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US</a:t>
            </a:r>
            <a:r>
              <a:rPr lang="en-US" dirty="0"/>
              <a:t> Trade Policy in Practice: Executive</a:t>
            </a:r>
          </a:p>
        </p:txBody>
      </p:sp>
      <p:sp>
        <p:nvSpPr>
          <p:cNvPr id="3" name="Content Placeholder 2"/>
          <p:cNvSpPr>
            <a:spLocks noGrp="1"/>
          </p:cNvSpPr>
          <p:nvPr>
            <p:ph idx="1"/>
          </p:nvPr>
        </p:nvSpPr>
        <p:spPr>
          <a:xfrm>
            <a:off x="838200" y="1194955"/>
            <a:ext cx="10515600" cy="4820632"/>
          </a:xfrm>
        </p:spPr>
        <p:txBody>
          <a:bodyPr>
            <a:normAutofit/>
          </a:bodyPr>
          <a:lstStyle/>
          <a:p>
            <a:r>
              <a:rPr lang="en-US" dirty="0"/>
              <a:t>Unfair trade practices tariffs (Trade Act of 1974, Section 301)</a:t>
            </a:r>
          </a:p>
          <a:p>
            <a:pPr lvl="1"/>
            <a:r>
              <a:rPr lang="en-US" dirty="0">
                <a:solidFill>
                  <a:schemeClr val="tx1"/>
                </a:solidFill>
              </a:rPr>
              <a:t>USTR established by the Trade Expansion Act of 1962 </a:t>
            </a:r>
          </a:p>
          <a:p>
            <a:pPr lvl="1"/>
            <a:r>
              <a:rPr lang="en-US" dirty="0">
                <a:solidFill>
                  <a:schemeClr val="tx1"/>
                </a:solidFill>
              </a:rPr>
              <a:t>and elaborates policies for the President and conducts negotiations</a:t>
            </a:r>
          </a:p>
          <a:p>
            <a:pPr marL="457200" lvl="1" indent="0">
              <a:buNone/>
            </a:pPr>
            <a:endParaRPr lang="en-US" dirty="0">
              <a:solidFill>
                <a:schemeClr val="tx1"/>
              </a:solidFill>
            </a:endParaRPr>
          </a:p>
          <a:p>
            <a:pPr lvl="1"/>
            <a:r>
              <a:rPr lang="en-US" dirty="0">
                <a:solidFill>
                  <a:schemeClr val="tx1"/>
                </a:solidFill>
              </a:rPr>
              <a:t>USTR investigates unfair trade practices by foreign countries</a:t>
            </a:r>
          </a:p>
          <a:p>
            <a:pPr lvl="2"/>
            <a:r>
              <a:rPr lang="en-US" dirty="0">
                <a:solidFill>
                  <a:schemeClr val="tx1"/>
                </a:solidFill>
              </a:rPr>
              <a:t>Aug. 2017: investigation into Chinese practices over US IP and technology</a:t>
            </a:r>
          </a:p>
          <a:p>
            <a:pPr lvl="1"/>
            <a:endParaRPr lang="en-US" dirty="0">
              <a:solidFill>
                <a:schemeClr val="tx1"/>
              </a:solidFill>
            </a:endParaRPr>
          </a:p>
          <a:p>
            <a:pPr lvl="1"/>
            <a:r>
              <a:rPr lang="en-US" dirty="0">
                <a:solidFill>
                  <a:schemeClr val="tx1"/>
                </a:solidFill>
              </a:rPr>
              <a:t>Historically: used systematically pre-WTO, but rarely since WTO (122 since 1974; 1 since 2001)</a:t>
            </a:r>
          </a:p>
        </p:txBody>
      </p:sp>
      <p:sp>
        <p:nvSpPr>
          <p:cNvPr id="4" name="Slide Number Placeholder 3"/>
          <p:cNvSpPr>
            <a:spLocks noGrp="1"/>
          </p:cNvSpPr>
          <p:nvPr>
            <p:ph type="sldNum" sz="quarter" idx="12"/>
          </p:nvPr>
        </p:nvSpPr>
        <p:spPr/>
        <p:txBody>
          <a:bodyPr/>
          <a:lstStyle/>
          <a:p>
            <a:fld id="{D9F085D5-EC86-4F6A-B501-C1359CB39116}" type="slidenum">
              <a:rPr lang="en-GB" smtClean="0"/>
              <a:pPr/>
              <a:t>37</a:t>
            </a:fld>
            <a:endParaRPr lang="en-GB" dirty="0"/>
          </a:p>
        </p:txBody>
      </p:sp>
    </p:spTree>
    <p:extLst>
      <p:ext uri="{BB962C8B-B14F-4D97-AF65-F5344CB8AC3E}">
        <p14:creationId xmlns:p14="http://schemas.microsoft.com/office/powerpoint/2010/main" val="3844292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A82D7-25D4-FD46-A816-3AD0C91A92C4}"/>
              </a:ext>
            </a:extLst>
          </p:cNvPr>
          <p:cNvSpPr>
            <a:spLocks noGrp="1"/>
          </p:cNvSpPr>
          <p:nvPr>
            <p:ph type="title"/>
          </p:nvPr>
        </p:nvSpPr>
        <p:spPr>
          <a:xfrm>
            <a:off x="838200" y="221506"/>
            <a:ext cx="10515600" cy="1325563"/>
          </a:xfrm>
        </p:spPr>
        <p:txBody>
          <a:bodyPr>
            <a:normAutofit fontScale="90000"/>
          </a:bodyPr>
          <a:lstStyle/>
          <a:p>
            <a:r>
              <a:rPr lang="en-US" dirty="0">
                <a:solidFill>
                  <a:schemeClr val="bg1"/>
                </a:solidFill>
              </a:rPr>
              <a:t> </a:t>
            </a:r>
            <a:r>
              <a:rPr lang="en-US" dirty="0" err="1">
                <a:solidFill>
                  <a:schemeClr val="bg1"/>
                </a:solidFill>
              </a:rPr>
              <a:t>Su</a:t>
            </a:r>
            <a:r>
              <a:rPr lang="en-US" dirty="0">
                <a:solidFill>
                  <a:schemeClr val="bg1"/>
                </a:solidFill>
              </a:rPr>
              <a:t> </a:t>
            </a:r>
            <a:r>
              <a:rPr lang="en-US" dirty="0" err="1">
                <a:solidFill>
                  <a:schemeClr val="accent1">
                    <a:lumMod val="75000"/>
                  </a:schemeClr>
                </a:solidFill>
              </a:rPr>
              <a:t>mmary</a:t>
            </a:r>
            <a:r>
              <a:rPr lang="en-US" dirty="0">
                <a:solidFill>
                  <a:schemeClr val="accent1">
                    <a:lumMod val="75000"/>
                  </a:schemeClr>
                </a:solidFill>
              </a:rPr>
              <a:t> of rec</a:t>
            </a:r>
            <a:r>
              <a:rPr lang="en-US" dirty="0"/>
              <a:t>ent applications of barriers against import surges and imports of unfairly traded products</a:t>
            </a:r>
            <a:br>
              <a:rPr lang="en-US" dirty="0"/>
            </a:br>
            <a:endParaRPr lang="en-US" dirty="0"/>
          </a:p>
        </p:txBody>
      </p:sp>
      <p:sp>
        <p:nvSpPr>
          <p:cNvPr id="4" name="Slide Number Placeholder 3">
            <a:extLst>
              <a:ext uri="{FF2B5EF4-FFF2-40B4-BE49-F238E27FC236}">
                <a16:creationId xmlns:a16="http://schemas.microsoft.com/office/drawing/2014/main" id="{E3C179D4-E851-6147-95E7-2DA85FDAFCD4}"/>
              </a:ext>
            </a:extLst>
          </p:cNvPr>
          <p:cNvSpPr>
            <a:spLocks noGrp="1"/>
          </p:cNvSpPr>
          <p:nvPr>
            <p:ph type="sldNum" sz="quarter" idx="12"/>
          </p:nvPr>
        </p:nvSpPr>
        <p:spPr/>
        <p:txBody>
          <a:bodyPr/>
          <a:lstStyle/>
          <a:p>
            <a:fld id="{D9F085D5-EC86-4F6A-B501-C1359CB39116}" type="slidenum">
              <a:rPr lang="en-GB" smtClean="0"/>
              <a:t>38</a:t>
            </a:fld>
            <a:endParaRPr lang="en-GB"/>
          </a:p>
        </p:txBody>
      </p:sp>
      <p:sp>
        <p:nvSpPr>
          <p:cNvPr id="5" name="Content Placeholder 2">
            <a:extLst>
              <a:ext uri="{FF2B5EF4-FFF2-40B4-BE49-F238E27FC236}">
                <a16:creationId xmlns:a16="http://schemas.microsoft.com/office/drawing/2014/main" id="{C0F47DCC-D2A4-244A-A659-919F164DC4DE}"/>
              </a:ext>
            </a:extLst>
          </p:cNvPr>
          <p:cNvSpPr txBox="1">
            <a:spLocks/>
          </p:cNvSpPr>
          <p:nvPr/>
        </p:nvSpPr>
        <p:spPr>
          <a:xfrm>
            <a:off x="838200" y="1712978"/>
            <a:ext cx="10515600" cy="4351338"/>
          </a:xfrm>
          <a:prstGeom prst="rect">
            <a:avLst/>
          </a:prstGeom>
        </p:spPr>
        <p:txBody>
          <a:bodyPr vert="horz" lIns="91440" tIns="45720" rIns="91440" bIns="45720" rtlCol="0"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C4C88"/>
                </a:solidFill>
                <a:latin typeface="+mn-lt"/>
                <a:ea typeface="+mn-ea"/>
                <a:cs typeface="+mn-cs"/>
              </a:defRPr>
            </a:lvl1pPr>
            <a:lvl2pPr marL="685800" indent="-228600" algn="l" defTabSz="914400" rtl="0" eaLnBrk="1" latinLnBrk="0" hangingPunct="1">
              <a:lnSpc>
                <a:spcPct val="90000"/>
              </a:lnSpc>
              <a:spcBef>
                <a:spcPts val="500"/>
              </a:spcBef>
              <a:buFont typeface="Calibri" panose="020F0502020204030204" pitchFamily="34" charset="0"/>
              <a:buChar char="-"/>
              <a:defRPr sz="2400" kern="1200">
                <a:solidFill>
                  <a:srgbClr val="2B414D"/>
                </a:solidFill>
                <a:latin typeface="+mn-lt"/>
                <a:ea typeface="+mn-ea"/>
                <a:cs typeface="+mn-cs"/>
              </a:defRPr>
            </a:lvl2pPr>
            <a:lvl3pPr marL="1143000" indent="-228600" algn="l" defTabSz="914400" rtl="0" eaLnBrk="1" latinLnBrk="0" hangingPunct="1">
              <a:lnSpc>
                <a:spcPct val="90000"/>
              </a:lnSpc>
              <a:spcBef>
                <a:spcPts val="500"/>
              </a:spcBef>
              <a:buSzPct val="80000"/>
              <a:buFont typeface="Courier New" panose="02070309020205020404" pitchFamily="49" charset="0"/>
              <a:buChar char="o"/>
              <a:defRPr sz="2400" kern="1200">
                <a:solidFill>
                  <a:srgbClr val="2B414D"/>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B414D"/>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Trade Act of 1974</a:t>
            </a:r>
          </a:p>
          <a:p>
            <a:pPr lvl="1"/>
            <a:r>
              <a:rPr lang="en-US" dirty="0"/>
              <a:t>Section 201 (surges): solar cells, washing machines</a:t>
            </a:r>
          </a:p>
          <a:p>
            <a:pPr lvl="1"/>
            <a:r>
              <a:rPr lang="en-US" dirty="0"/>
              <a:t>Section 301 (non-market activity): China forced technology transfer</a:t>
            </a:r>
          </a:p>
          <a:p>
            <a:r>
              <a:rPr lang="en-US" dirty="0"/>
              <a:t>Trade Expansion Act of 1962</a:t>
            </a:r>
          </a:p>
          <a:p>
            <a:pPr lvl="1"/>
            <a:r>
              <a:rPr lang="en-US" dirty="0"/>
              <a:t>Section 232 (national security): steel and aluminum</a:t>
            </a:r>
          </a:p>
          <a:p>
            <a:r>
              <a:rPr lang="en-US" dirty="0"/>
              <a:t>Trade Act of 1930</a:t>
            </a:r>
          </a:p>
          <a:p>
            <a:pPr lvl="1"/>
            <a:r>
              <a:rPr lang="en-US" dirty="0"/>
              <a:t>Anti-dumping and countervailing duties (cover about 80% of steel from China)</a:t>
            </a:r>
          </a:p>
        </p:txBody>
      </p:sp>
    </p:spTree>
    <p:extLst>
      <p:ext uri="{BB962C8B-B14F-4D97-AF65-F5344CB8AC3E}">
        <p14:creationId xmlns:p14="http://schemas.microsoft.com/office/powerpoint/2010/main" val="4236318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551D8-B708-5BE8-9EAA-75137B474A7A}"/>
              </a:ext>
            </a:extLst>
          </p:cNvPr>
          <p:cNvSpPr>
            <a:spLocks noGrp="1"/>
          </p:cNvSpPr>
          <p:nvPr>
            <p:ph type="title"/>
          </p:nvPr>
        </p:nvSpPr>
        <p:spPr/>
        <p:txBody>
          <a:bodyPr/>
          <a:lstStyle/>
          <a:p>
            <a:r>
              <a:rPr lang="en-US">
                <a:solidFill>
                  <a:srgbClr val="FAF7F0"/>
                </a:solidFill>
              </a:rPr>
              <a:t>Tru</a:t>
            </a:r>
            <a:r>
              <a:rPr lang="en-US"/>
              <a:t>mp’s Trade Actions</a:t>
            </a:r>
            <a:endParaRPr lang="en-US" dirty="0"/>
          </a:p>
        </p:txBody>
      </p:sp>
      <p:sp>
        <p:nvSpPr>
          <p:cNvPr id="4" name="Slide Number Placeholder 3">
            <a:extLst>
              <a:ext uri="{FF2B5EF4-FFF2-40B4-BE49-F238E27FC236}">
                <a16:creationId xmlns:a16="http://schemas.microsoft.com/office/drawing/2014/main" id="{FB8343F8-85B6-418B-1803-FE507EC7C477}"/>
              </a:ext>
            </a:extLst>
          </p:cNvPr>
          <p:cNvSpPr>
            <a:spLocks noGrp="1"/>
          </p:cNvSpPr>
          <p:nvPr>
            <p:ph type="sldNum" sz="quarter" idx="12"/>
          </p:nvPr>
        </p:nvSpPr>
        <p:spPr/>
        <p:txBody>
          <a:bodyPr/>
          <a:lstStyle/>
          <a:p>
            <a:fld id="{D9F085D5-EC86-4F6A-B501-C1359CB39116}" type="slidenum">
              <a:rPr lang="en-GB" smtClean="0"/>
              <a:pPr/>
              <a:t>39</a:t>
            </a:fld>
            <a:endParaRPr lang="en-GB"/>
          </a:p>
        </p:txBody>
      </p:sp>
      <p:pic>
        <p:nvPicPr>
          <p:cNvPr id="7" name="Google Shape;106;p21">
            <a:extLst>
              <a:ext uri="{FF2B5EF4-FFF2-40B4-BE49-F238E27FC236}">
                <a16:creationId xmlns:a16="http://schemas.microsoft.com/office/drawing/2014/main" id="{E5C0D60B-AF33-CF0B-46E6-BA66EC6E0563}"/>
              </a:ext>
            </a:extLst>
          </p:cNvPr>
          <p:cNvPicPr preferRelativeResize="0"/>
          <p:nvPr/>
        </p:nvPicPr>
        <p:blipFill>
          <a:blip r:embed="rId2">
            <a:alphaModFix/>
          </a:blip>
          <a:stretch>
            <a:fillRect/>
          </a:stretch>
        </p:blipFill>
        <p:spPr>
          <a:xfrm>
            <a:off x="1385224" y="1682049"/>
            <a:ext cx="8165176" cy="4065607"/>
          </a:xfrm>
          <a:prstGeom prst="rect">
            <a:avLst/>
          </a:prstGeom>
          <a:noFill/>
          <a:ln>
            <a:noFill/>
          </a:ln>
        </p:spPr>
      </p:pic>
      <p:sp>
        <p:nvSpPr>
          <p:cNvPr id="9" name="Google Shape;107;p21">
            <a:extLst>
              <a:ext uri="{FF2B5EF4-FFF2-40B4-BE49-F238E27FC236}">
                <a16:creationId xmlns:a16="http://schemas.microsoft.com/office/drawing/2014/main" id="{BAE0D5BD-AA7A-63BB-DF53-E196338DECC8}"/>
              </a:ext>
            </a:extLst>
          </p:cNvPr>
          <p:cNvSpPr txBox="1"/>
          <p:nvPr/>
        </p:nvSpPr>
        <p:spPr>
          <a:xfrm>
            <a:off x="2931885" y="6412788"/>
            <a:ext cx="10305143" cy="44521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r>
              <a:rPr lang="en" u="sng" dirty="0">
                <a:solidFill>
                  <a:schemeClr val="hlink"/>
                </a:solidFill>
                <a:hlinkClick r:id="rId3"/>
              </a:rPr>
              <a:t>Fajgelbaum et al. (2019), </a:t>
            </a:r>
            <a:r>
              <a:rPr lang="en" i="1" u="sng" dirty="0">
                <a:solidFill>
                  <a:schemeClr val="hlink"/>
                </a:solidFill>
                <a:hlinkClick r:id="rId3"/>
              </a:rPr>
              <a:t>The Return to Protectionism, NBER Working paper # 25638, March </a:t>
            </a:r>
            <a:r>
              <a:rPr lang="en" u="sng" dirty="0">
                <a:solidFill>
                  <a:schemeClr val="hlink"/>
                </a:solidFill>
                <a:hlinkClick r:id="rId3"/>
              </a:rPr>
              <a:t>2019</a:t>
            </a:r>
            <a:endParaRPr dirty="0"/>
          </a:p>
        </p:txBody>
      </p:sp>
    </p:spTree>
    <p:extLst>
      <p:ext uri="{BB962C8B-B14F-4D97-AF65-F5344CB8AC3E}">
        <p14:creationId xmlns:p14="http://schemas.microsoft.com/office/powerpoint/2010/main" val="4006348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1B23E-7084-7944-A45B-C6D0E0A6BF2E}"/>
              </a:ext>
            </a:extLst>
          </p:cNvPr>
          <p:cNvSpPr>
            <a:spLocks noGrp="1"/>
          </p:cNvSpPr>
          <p:nvPr>
            <p:ph type="title"/>
          </p:nvPr>
        </p:nvSpPr>
        <p:spPr/>
        <p:txBody>
          <a:bodyPr/>
          <a:lstStyle/>
          <a:p>
            <a:r>
              <a:rPr lang="en-US" dirty="0">
                <a:solidFill>
                  <a:schemeClr val="bg1"/>
                </a:solidFill>
              </a:rPr>
              <a:t>Wh</a:t>
            </a:r>
            <a:r>
              <a:rPr lang="en-US" dirty="0"/>
              <a:t>ere Are We?</a:t>
            </a:r>
          </a:p>
        </p:txBody>
      </p:sp>
      <p:pic>
        <p:nvPicPr>
          <p:cNvPr id="6" name="Content Placeholder 5">
            <a:extLst>
              <a:ext uri="{FF2B5EF4-FFF2-40B4-BE49-F238E27FC236}">
                <a16:creationId xmlns:a16="http://schemas.microsoft.com/office/drawing/2014/main" id="{C4594F58-9AA6-F24A-964E-3AC22CA41A9A}"/>
              </a:ext>
            </a:extLst>
          </p:cNvPr>
          <p:cNvPicPr>
            <a:picLocks noGrp="1" noChangeAspect="1"/>
          </p:cNvPicPr>
          <p:nvPr>
            <p:ph idx="1"/>
          </p:nvPr>
        </p:nvPicPr>
        <p:blipFill>
          <a:blip r:embed="rId2" r:link="rId3"/>
          <a:srcRect/>
          <a:stretch>
            <a:fillRect/>
          </a:stretch>
        </p:blipFill>
        <p:spPr>
          <a:xfrm>
            <a:off x="1744845" y="959362"/>
            <a:ext cx="7728643" cy="4962013"/>
          </a:xfrm>
        </p:spPr>
      </p:pic>
      <p:sp>
        <p:nvSpPr>
          <p:cNvPr id="4" name="Slide Number Placeholder 3">
            <a:extLst>
              <a:ext uri="{FF2B5EF4-FFF2-40B4-BE49-F238E27FC236}">
                <a16:creationId xmlns:a16="http://schemas.microsoft.com/office/drawing/2014/main" id="{B35876C4-A3D6-7242-9D80-C8D64A70ECD1}"/>
              </a:ext>
            </a:extLst>
          </p:cNvPr>
          <p:cNvSpPr>
            <a:spLocks noGrp="1"/>
          </p:cNvSpPr>
          <p:nvPr>
            <p:ph type="sldNum" sz="quarter" idx="12"/>
          </p:nvPr>
        </p:nvSpPr>
        <p:spPr/>
        <p:txBody>
          <a:bodyPr/>
          <a:lstStyle/>
          <a:p>
            <a:fld id="{D9F085D5-EC86-4F6A-B501-C1359CB39116}" type="slidenum">
              <a:rPr lang="en-GB" smtClean="0"/>
              <a:t>4</a:t>
            </a:fld>
            <a:endParaRPr lang="en-GB"/>
          </a:p>
        </p:txBody>
      </p:sp>
      <p:pic>
        <p:nvPicPr>
          <p:cNvPr id="8" name="Picture 7" descr="A screenshot of a cell phone&#10;&#10;Description automatically generated">
            <a:extLst>
              <a:ext uri="{FF2B5EF4-FFF2-40B4-BE49-F238E27FC236}">
                <a16:creationId xmlns:a16="http://schemas.microsoft.com/office/drawing/2014/main" id="{657DAB63-0268-1544-985C-0D4232ED6F4E}"/>
              </a:ext>
            </a:extLst>
          </p:cNvPr>
          <p:cNvPicPr>
            <a:picLocks noChangeAspect="1"/>
          </p:cNvPicPr>
          <p:nvPr/>
        </p:nvPicPr>
        <p:blipFill>
          <a:blip r:embed="rId4"/>
          <a:stretch>
            <a:fillRect/>
          </a:stretch>
        </p:blipFill>
        <p:spPr>
          <a:xfrm>
            <a:off x="8701647" y="3937439"/>
            <a:ext cx="2451100" cy="1498600"/>
          </a:xfrm>
          <a:prstGeom prst="rect">
            <a:avLst/>
          </a:prstGeom>
        </p:spPr>
      </p:pic>
    </p:spTree>
    <p:extLst>
      <p:ext uri="{BB962C8B-B14F-4D97-AF65-F5344CB8AC3E}">
        <p14:creationId xmlns:p14="http://schemas.microsoft.com/office/powerpoint/2010/main" val="1948863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US</a:t>
            </a:r>
            <a:r>
              <a:rPr lang="en-US" dirty="0"/>
              <a:t> Trade Policy in Practice: Retaliation</a:t>
            </a:r>
          </a:p>
        </p:txBody>
      </p:sp>
      <p:sp>
        <p:nvSpPr>
          <p:cNvPr id="3" name="Content Placeholder 2"/>
          <p:cNvSpPr>
            <a:spLocks noGrp="1"/>
          </p:cNvSpPr>
          <p:nvPr>
            <p:ph idx="1"/>
          </p:nvPr>
        </p:nvSpPr>
        <p:spPr/>
        <p:txBody>
          <a:bodyPr>
            <a:normAutofit/>
          </a:bodyPr>
          <a:lstStyle/>
          <a:p>
            <a:r>
              <a:rPr lang="en-US" dirty="0"/>
              <a:t>National security tariffs on steel &amp; aluminum</a:t>
            </a:r>
          </a:p>
          <a:p>
            <a:pPr lvl="1"/>
            <a:r>
              <a:rPr lang="en-US" dirty="0">
                <a:solidFill>
                  <a:schemeClr val="tx1"/>
                </a:solidFill>
              </a:rPr>
              <a:t>EU, CAN, MEX, CHN have retaliated with tariffs</a:t>
            </a:r>
          </a:p>
          <a:p>
            <a:pPr lvl="1"/>
            <a:r>
              <a:rPr lang="en-US" dirty="0">
                <a:solidFill>
                  <a:schemeClr val="tx1"/>
                </a:solidFill>
              </a:rPr>
              <a:t>Proportionate to their US exports of steel &amp; aluminum</a:t>
            </a:r>
          </a:p>
          <a:p>
            <a:pPr lvl="1"/>
            <a:r>
              <a:rPr lang="en-US" dirty="0">
                <a:solidFill>
                  <a:schemeClr val="tx1"/>
                </a:solidFill>
              </a:rPr>
              <a:t>Targeted retaliation</a:t>
            </a:r>
          </a:p>
          <a:p>
            <a:pPr lvl="2"/>
            <a:r>
              <a:rPr lang="en-US" dirty="0">
                <a:solidFill>
                  <a:schemeClr val="tx1"/>
                </a:solidFill>
              </a:rPr>
              <a:t>Industries reliant on foreign markets (e.g. pork)</a:t>
            </a:r>
          </a:p>
          <a:p>
            <a:pPr lvl="2"/>
            <a:r>
              <a:rPr lang="en-US" dirty="0">
                <a:solidFill>
                  <a:schemeClr val="tx1"/>
                </a:solidFill>
              </a:rPr>
              <a:t>Farmers (fruits &amp; nuts), household goods (ketchup, mowers)</a:t>
            </a:r>
          </a:p>
          <a:p>
            <a:pPr lvl="2"/>
            <a:r>
              <a:rPr lang="en-US" dirty="0">
                <a:solidFill>
                  <a:schemeClr val="tx1"/>
                </a:solidFill>
              </a:rPr>
              <a:t>Politics: KY bourbon, WI ginseng &amp; Harleys, CA Levi jeans</a:t>
            </a:r>
          </a:p>
          <a:p>
            <a:r>
              <a:rPr lang="en-US" dirty="0"/>
              <a:t>Unfair trade practices tariffs on China</a:t>
            </a:r>
          </a:p>
          <a:p>
            <a:pPr lvl="2"/>
            <a:r>
              <a:rPr lang="en-US" dirty="0">
                <a:solidFill>
                  <a:schemeClr val="tx1"/>
                </a:solidFill>
              </a:rPr>
              <a:t>EX: Soybeans and cars (largest and 3</a:t>
            </a:r>
            <a:r>
              <a:rPr lang="en-US" baseline="30000" dirty="0">
                <a:solidFill>
                  <a:schemeClr val="tx1"/>
                </a:solidFill>
              </a:rPr>
              <a:t>rd</a:t>
            </a:r>
            <a:r>
              <a:rPr lang="en-US" dirty="0">
                <a:solidFill>
                  <a:schemeClr val="tx1"/>
                </a:solidFill>
              </a:rPr>
              <a:t> largest US exports to China), chemicals, medical equip, oil</a:t>
            </a:r>
          </a:p>
        </p:txBody>
      </p:sp>
      <p:sp>
        <p:nvSpPr>
          <p:cNvPr id="4" name="Slide Number Placeholder 3"/>
          <p:cNvSpPr>
            <a:spLocks noGrp="1"/>
          </p:cNvSpPr>
          <p:nvPr>
            <p:ph type="sldNum" sz="quarter" idx="12"/>
          </p:nvPr>
        </p:nvSpPr>
        <p:spPr/>
        <p:txBody>
          <a:bodyPr/>
          <a:lstStyle/>
          <a:p>
            <a:fld id="{D9F085D5-EC86-4F6A-B501-C1359CB39116}" type="slidenum">
              <a:rPr lang="en-GB" smtClean="0"/>
              <a:pPr/>
              <a:t>40</a:t>
            </a:fld>
            <a:endParaRPr lang="en-GB" dirty="0"/>
          </a:p>
        </p:txBody>
      </p:sp>
    </p:spTree>
    <p:extLst>
      <p:ext uri="{BB962C8B-B14F-4D97-AF65-F5344CB8AC3E}">
        <p14:creationId xmlns:p14="http://schemas.microsoft.com/office/powerpoint/2010/main" val="38664137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551D8-B708-5BE8-9EAA-75137B474A7A}"/>
              </a:ext>
            </a:extLst>
          </p:cNvPr>
          <p:cNvSpPr>
            <a:spLocks noGrp="1"/>
          </p:cNvSpPr>
          <p:nvPr>
            <p:ph type="title"/>
          </p:nvPr>
        </p:nvSpPr>
        <p:spPr/>
        <p:txBody>
          <a:bodyPr/>
          <a:lstStyle/>
          <a:p>
            <a:r>
              <a:rPr lang="en-US" dirty="0">
                <a:solidFill>
                  <a:srgbClr val="FAF7F0"/>
                </a:solidFill>
              </a:rPr>
              <a:t> Re</a:t>
            </a:r>
            <a:r>
              <a:rPr lang="en-US" dirty="0">
                <a:solidFill>
                  <a:schemeClr val="accent1">
                    <a:lumMod val="75000"/>
                  </a:schemeClr>
                </a:solidFill>
              </a:rPr>
              <a:t>taliation to Trump’s Trade Actions</a:t>
            </a:r>
          </a:p>
        </p:txBody>
      </p:sp>
      <p:sp>
        <p:nvSpPr>
          <p:cNvPr id="4" name="Slide Number Placeholder 3">
            <a:extLst>
              <a:ext uri="{FF2B5EF4-FFF2-40B4-BE49-F238E27FC236}">
                <a16:creationId xmlns:a16="http://schemas.microsoft.com/office/drawing/2014/main" id="{FB8343F8-85B6-418B-1803-FE507EC7C477}"/>
              </a:ext>
            </a:extLst>
          </p:cNvPr>
          <p:cNvSpPr>
            <a:spLocks noGrp="1"/>
          </p:cNvSpPr>
          <p:nvPr>
            <p:ph type="sldNum" sz="quarter" idx="12"/>
          </p:nvPr>
        </p:nvSpPr>
        <p:spPr/>
        <p:txBody>
          <a:bodyPr/>
          <a:lstStyle/>
          <a:p>
            <a:fld id="{D9F085D5-EC86-4F6A-B501-C1359CB39116}" type="slidenum">
              <a:rPr lang="en-GB" smtClean="0"/>
              <a:pPr/>
              <a:t>41</a:t>
            </a:fld>
            <a:endParaRPr lang="en-GB"/>
          </a:p>
        </p:txBody>
      </p:sp>
      <p:sp>
        <p:nvSpPr>
          <p:cNvPr id="9" name="Google Shape;107;p21">
            <a:extLst>
              <a:ext uri="{FF2B5EF4-FFF2-40B4-BE49-F238E27FC236}">
                <a16:creationId xmlns:a16="http://schemas.microsoft.com/office/drawing/2014/main" id="{BAE0D5BD-AA7A-63BB-DF53-E196338DECC8}"/>
              </a:ext>
            </a:extLst>
          </p:cNvPr>
          <p:cNvSpPr txBox="1"/>
          <p:nvPr/>
        </p:nvSpPr>
        <p:spPr>
          <a:xfrm>
            <a:off x="2931885" y="6412788"/>
            <a:ext cx="10305143" cy="445212"/>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t> </a:t>
            </a:r>
            <a:r>
              <a:rPr lang="en" u="sng" dirty="0">
                <a:solidFill>
                  <a:schemeClr val="hlink"/>
                </a:solidFill>
                <a:hlinkClick r:id="rId2"/>
              </a:rPr>
              <a:t>Fajgelbaum et al. (2019), </a:t>
            </a:r>
            <a:r>
              <a:rPr lang="en" i="1" u="sng" dirty="0">
                <a:solidFill>
                  <a:schemeClr val="hlink"/>
                </a:solidFill>
                <a:hlinkClick r:id="rId2"/>
              </a:rPr>
              <a:t>The Return to Protectionism, NBER Working paper # 25638, March </a:t>
            </a:r>
            <a:r>
              <a:rPr lang="en" u="sng" dirty="0">
                <a:solidFill>
                  <a:schemeClr val="hlink"/>
                </a:solidFill>
                <a:hlinkClick r:id="rId2"/>
              </a:rPr>
              <a:t>2019</a:t>
            </a:r>
            <a:endParaRPr dirty="0"/>
          </a:p>
        </p:txBody>
      </p:sp>
      <p:pic>
        <p:nvPicPr>
          <p:cNvPr id="6" name="Google Shape;113;p22">
            <a:extLst>
              <a:ext uri="{FF2B5EF4-FFF2-40B4-BE49-F238E27FC236}">
                <a16:creationId xmlns:a16="http://schemas.microsoft.com/office/drawing/2014/main" id="{F2138F02-E3C0-A432-A077-2C219B4854DA}"/>
              </a:ext>
            </a:extLst>
          </p:cNvPr>
          <p:cNvPicPr preferRelativeResize="0"/>
          <p:nvPr/>
        </p:nvPicPr>
        <p:blipFill>
          <a:blip r:embed="rId3">
            <a:alphaModFix/>
          </a:blip>
          <a:stretch>
            <a:fillRect/>
          </a:stretch>
        </p:blipFill>
        <p:spPr>
          <a:xfrm>
            <a:off x="1171019" y="1508125"/>
            <a:ext cx="9545904" cy="4262437"/>
          </a:xfrm>
          <a:prstGeom prst="rect">
            <a:avLst/>
          </a:prstGeom>
          <a:noFill/>
          <a:ln>
            <a:noFill/>
          </a:ln>
        </p:spPr>
      </p:pic>
    </p:spTree>
    <p:extLst>
      <p:ext uri="{BB962C8B-B14F-4D97-AF65-F5344CB8AC3E}">
        <p14:creationId xmlns:p14="http://schemas.microsoft.com/office/powerpoint/2010/main" val="23829538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B3E51-48DD-088A-792D-CE34826D0585}"/>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AF5077DE-B357-44A5-42C0-48194F8FD2B8}"/>
              </a:ext>
            </a:extLst>
          </p:cNvPr>
          <p:cNvSpPr>
            <a:spLocks noGrp="1"/>
          </p:cNvSpPr>
          <p:nvPr>
            <p:ph type="sldNum" sz="quarter" idx="12"/>
          </p:nvPr>
        </p:nvSpPr>
        <p:spPr/>
        <p:txBody>
          <a:bodyPr/>
          <a:lstStyle/>
          <a:p>
            <a:fld id="{D9F085D5-EC86-4F6A-B501-C1359CB39116}" type="slidenum">
              <a:rPr lang="en-GB" smtClean="0"/>
              <a:pPr/>
              <a:t>42</a:t>
            </a:fld>
            <a:endParaRPr lang="en-GB"/>
          </a:p>
        </p:txBody>
      </p:sp>
      <p:pic>
        <p:nvPicPr>
          <p:cNvPr id="5" name="Picture 4">
            <a:extLst>
              <a:ext uri="{FF2B5EF4-FFF2-40B4-BE49-F238E27FC236}">
                <a16:creationId xmlns:a16="http://schemas.microsoft.com/office/drawing/2014/main" id="{3206D1F9-B264-E879-5A1F-D81FC2F1FBA9}"/>
              </a:ext>
            </a:extLst>
          </p:cNvPr>
          <p:cNvPicPr>
            <a:picLocks noChangeAspect="1"/>
          </p:cNvPicPr>
          <p:nvPr/>
        </p:nvPicPr>
        <p:blipFill>
          <a:blip r:embed="rId2"/>
          <a:stretch>
            <a:fillRect/>
          </a:stretch>
        </p:blipFill>
        <p:spPr>
          <a:xfrm>
            <a:off x="469300" y="262649"/>
            <a:ext cx="9802495" cy="5499522"/>
          </a:xfrm>
          <a:prstGeom prst="rect">
            <a:avLst/>
          </a:prstGeom>
        </p:spPr>
      </p:pic>
      <p:sp>
        <p:nvSpPr>
          <p:cNvPr id="6" name="TextBox 5">
            <a:extLst>
              <a:ext uri="{FF2B5EF4-FFF2-40B4-BE49-F238E27FC236}">
                <a16:creationId xmlns:a16="http://schemas.microsoft.com/office/drawing/2014/main" id="{0909726A-43AF-34EB-DD31-63A04DCD6EEA}"/>
              </a:ext>
            </a:extLst>
          </p:cNvPr>
          <p:cNvSpPr txBox="1"/>
          <p:nvPr/>
        </p:nvSpPr>
        <p:spPr>
          <a:xfrm>
            <a:off x="4630057" y="6457113"/>
            <a:ext cx="6825343" cy="369332"/>
          </a:xfrm>
          <a:prstGeom prst="rect">
            <a:avLst/>
          </a:prstGeom>
          <a:noFill/>
        </p:spPr>
        <p:txBody>
          <a:bodyPr wrap="square" rtlCol="0">
            <a:spAutoFit/>
          </a:bodyPr>
          <a:lstStyle/>
          <a:p>
            <a:r>
              <a:rPr lang="en-US" dirty="0"/>
              <a:t>Source: Chad. P Brown, Peterson Institute of International Economics</a:t>
            </a:r>
          </a:p>
        </p:txBody>
      </p:sp>
    </p:spTree>
    <p:extLst>
      <p:ext uri="{BB962C8B-B14F-4D97-AF65-F5344CB8AC3E}">
        <p14:creationId xmlns:p14="http://schemas.microsoft.com/office/powerpoint/2010/main" val="867185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B3E51-48DD-088A-792D-CE34826D0585}"/>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AF5077DE-B357-44A5-42C0-48194F8FD2B8}"/>
              </a:ext>
            </a:extLst>
          </p:cNvPr>
          <p:cNvSpPr>
            <a:spLocks noGrp="1"/>
          </p:cNvSpPr>
          <p:nvPr>
            <p:ph type="sldNum" sz="quarter" idx="12"/>
          </p:nvPr>
        </p:nvSpPr>
        <p:spPr/>
        <p:txBody>
          <a:bodyPr/>
          <a:lstStyle/>
          <a:p>
            <a:fld id="{D9F085D5-EC86-4F6A-B501-C1359CB39116}" type="slidenum">
              <a:rPr lang="en-GB" smtClean="0"/>
              <a:pPr/>
              <a:t>43</a:t>
            </a:fld>
            <a:endParaRPr lang="en-GB"/>
          </a:p>
        </p:txBody>
      </p:sp>
      <p:sp>
        <p:nvSpPr>
          <p:cNvPr id="6" name="TextBox 5">
            <a:extLst>
              <a:ext uri="{FF2B5EF4-FFF2-40B4-BE49-F238E27FC236}">
                <a16:creationId xmlns:a16="http://schemas.microsoft.com/office/drawing/2014/main" id="{0909726A-43AF-34EB-DD31-63A04DCD6EEA}"/>
              </a:ext>
            </a:extLst>
          </p:cNvPr>
          <p:cNvSpPr txBox="1"/>
          <p:nvPr/>
        </p:nvSpPr>
        <p:spPr>
          <a:xfrm>
            <a:off x="4630057" y="6457113"/>
            <a:ext cx="6825343" cy="369332"/>
          </a:xfrm>
          <a:prstGeom prst="rect">
            <a:avLst/>
          </a:prstGeom>
          <a:noFill/>
        </p:spPr>
        <p:txBody>
          <a:bodyPr wrap="square" rtlCol="0">
            <a:spAutoFit/>
          </a:bodyPr>
          <a:lstStyle/>
          <a:p>
            <a:r>
              <a:rPr lang="en-US" dirty="0"/>
              <a:t>Source: Chad. P Brown, Peterson Institute of International Economics</a:t>
            </a:r>
          </a:p>
        </p:txBody>
      </p:sp>
      <p:pic>
        <p:nvPicPr>
          <p:cNvPr id="7" name="Picture 6">
            <a:extLst>
              <a:ext uri="{FF2B5EF4-FFF2-40B4-BE49-F238E27FC236}">
                <a16:creationId xmlns:a16="http://schemas.microsoft.com/office/drawing/2014/main" id="{F6DBBC6F-2A51-39E1-DEF4-98D1056E6F96}"/>
              </a:ext>
            </a:extLst>
          </p:cNvPr>
          <p:cNvPicPr>
            <a:picLocks noChangeAspect="1"/>
          </p:cNvPicPr>
          <p:nvPr/>
        </p:nvPicPr>
        <p:blipFill>
          <a:blip r:embed="rId2"/>
          <a:stretch>
            <a:fillRect/>
          </a:stretch>
        </p:blipFill>
        <p:spPr>
          <a:xfrm>
            <a:off x="766229" y="175802"/>
            <a:ext cx="9558314" cy="6054424"/>
          </a:xfrm>
          <a:prstGeom prst="rect">
            <a:avLst/>
          </a:prstGeom>
        </p:spPr>
      </p:pic>
    </p:spTree>
    <p:extLst>
      <p:ext uri="{BB962C8B-B14F-4D97-AF65-F5344CB8AC3E}">
        <p14:creationId xmlns:p14="http://schemas.microsoft.com/office/powerpoint/2010/main" val="12436986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A87DDC-F9C9-485B-8566-3567B6E830F8}"/>
              </a:ext>
            </a:extLst>
          </p:cNvPr>
          <p:cNvSpPr>
            <a:spLocks noGrp="1"/>
          </p:cNvSpPr>
          <p:nvPr>
            <p:ph type="title"/>
          </p:nvPr>
        </p:nvSpPr>
        <p:spPr/>
        <p:txBody>
          <a:bodyPr/>
          <a:lstStyle/>
          <a:p>
            <a:r>
              <a:rPr lang="en-US" dirty="0">
                <a:solidFill>
                  <a:schemeClr val="bg1"/>
                </a:solidFill>
              </a:rPr>
              <a:t> Eff</a:t>
            </a:r>
            <a:r>
              <a:rPr lang="en-US" dirty="0">
                <a:solidFill>
                  <a:schemeClr val="accent1">
                    <a:lumMod val="75000"/>
                  </a:schemeClr>
                </a:solidFill>
              </a:rPr>
              <a:t>ects of Tar</a:t>
            </a:r>
            <a:r>
              <a:rPr lang="en-US" dirty="0"/>
              <a:t>iffs - Prices</a:t>
            </a:r>
          </a:p>
        </p:txBody>
      </p:sp>
      <p:sp>
        <p:nvSpPr>
          <p:cNvPr id="5" name="Content Placeholder 4">
            <a:extLst>
              <a:ext uri="{FF2B5EF4-FFF2-40B4-BE49-F238E27FC236}">
                <a16:creationId xmlns:a16="http://schemas.microsoft.com/office/drawing/2014/main" id="{91C28485-0CDF-49A9-9A2F-3A286AD8751A}"/>
              </a:ext>
            </a:extLst>
          </p:cNvPr>
          <p:cNvSpPr>
            <a:spLocks noGrp="1"/>
          </p:cNvSpPr>
          <p:nvPr>
            <p:ph idx="1"/>
          </p:nvPr>
        </p:nvSpPr>
        <p:spPr>
          <a:xfrm>
            <a:off x="838200" y="1103086"/>
            <a:ext cx="10515600" cy="5073877"/>
          </a:xfrm>
        </p:spPr>
        <p:txBody>
          <a:bodyPr>
            <a:noAutofit/>
          </a:bodyPr>
          <a:lstStyle/>
          <a:p>
            <a:r>
              <a:rPr lang="en-US" sz="2400" dirty="0"/>
              <a:t>Tariffs are taxes on imports.</a:t>
            </a:r>
          </a:p>
          <a:p>
            <a:r>
              <a:rPr lang="en-US" sz="2400" dirty="0"/>
              <a:t>Tariffs raise prices in the importing country.</a:t>
            </a:r>
          </a:p>
          <a:p>
            <a:pPr lvl="1"/>
            <a:r>
              <a:rPr lang="en-US" sz="2200" dirty="0"/>
              <a:t>Final goods (consumers) </a:t>
            </a:r>
          </a:p>
          <a:p>
            <a:pPr lvl="1"/>
            <a:r>
              <a:rPr lang="en-US" sz="2200" dirty="0"/>
              <a:t>Intermediate goods (producers who use imported inputs)</a:t>
            </a:r>
          </a:p>
          <a:p>
            <a:pPr lvl="1"/>
            <a:r>
              <a:rPr lang="en-US" sz="2200" dirty="0"/>
              <a:t>Rising prices distort consumption and production decisions</a:t>
            </a:r>
          </a:p>
          <a:p>
            <a:r>
              <a:rPr lang="en-US" sz="2600" dirty="0"/>
              <a:t> Tariffs can lower prices of the imported good in the exporting country.</a:t>
            </a:r>
            <a:endParaRPr lang="en-US" sz="2200" dirty="0"/>
          </a:p>
          <a:p>
            <a:pPr lvl="1"/>
            <a:r>
              <a:rPr lang="en-US" sz="2200" dirty="0"/>
              <a:t>The rise in the importing country is much larger than the fall abroad.</a:t>
            </a:r>
          </a:p>
          <a:p>
            <a:pPr lvl="1"/>
            <a:r>
              <a:rPr lang="en-US" sz="2200" dirty="0"/>
              <a:t>It depends on the size of the importing country.</a:t>
            </a:r>
          </a:p>
          <a:p>
            <a:pPr lvl="1"/>
            <a:r>
              <a:rPr lang="en-US" sz="2200" dirty="0"/>
              <a:t>Trump’s tariffs caused US prices to rise, without any fall in prices above.</a:t>
            </a:r>
          </a:p>
        </p:txBody>
      </p:sp>
    </p:spTree>
    <p:extLst>
      <p:ext uri="{BB962C8B-B14F-4D97-AF65-F5344CB8AC3E}">
        <p14:creationId xmlns:p14="http://schemas.microsoft.com/office/powerpoint/2010/main" val="35222391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A87DDC-F9C9-485B-8566-3567B6E830F8}"/>
              </a:ext>
            </a:extLst>
          </p:cNvPr>
          <p:cNvSpPr>
            <a:spLocks noGrp="1"/>
          </p:cNvSpPr>
          <p:nvPr>
            <p:ph type="title"/>
          </p:nvPr>
        </p:nvSpPr>
        <p:spPr>
          <a:xfrm>
            <a:off x="997857" y="18255"/>
            <a:ext cx="10515600" cy="1325563"/>
          </a:xfrm>
        </p:spPr>
        <p:txBody>
          <a:bodyPr/>
          <a:lstStyle/>
          <a:p>
            <a:r>
              <a:rPr lang="en-US" dirty="0">
                <a:solidFill>
                  <a:schemeClr val="bg1"/>
                </a:solidFill>
              </a:rPr>
              <a:t>Eff</a:t>
            </a:r>
            <a:r>
              <a:rPr lang="en-US" dirty="0">
                <a:solidFill>
                  <a:schemeClr val="accent1">
                    <a:lumMod val="75000"/>
                  </a:schemeClr>
                </a:solidFill>
              </a:rPr>
              <a:t>ects of Tar</a:t>
            </a:r>
            <a:r>
              <a:rPr lang="en-US" dirty="0"/>
              <a:t>iffs – Producers and Workers</a:t>
            </a:r>
          </a:p>
        </p:txBody>
      </p:sp>
      <p:sp>
        <p:nvSpPr>
          <p:cNvPr id="5" name="Content Placeholder 4">
            <a:extLst>
              <a:ext uri="{FF2B5EF4-FFF2-40B4-BE49-F238E27FC236}">
                <a16:creationId xmlns:a16="http://schemas.microsoft.com/office/drawing/2014/main" id="{91C28485-0CDF-49A9-9A2F-3A286AD8751A}"/>
              </a:ext>
            </a:extLst>
          </p:cNvPr>
          <p:cNvSpPr>
            <a:spLocks noGrp="1"/>
          </p:cNvSpPr>
          <p:nvPr>
            <p:ph idx="1"/>
          </p:nvPr>
        </p:nvSpPr>
        <p:spPr>
          <a:xfrm>
            <a:off x="838200" y="1103086"/>
            <a:ext cx="10515600" cy="5073877"/>
          </a:xfrm>
        </p:spPr>
        <p:txBody>
          <a:bodyPr>
            <a:noAutofit/>
          </a:bodyPr>
          <a:lstStyle/>
          <a:p>
            <a:r>
              <a:rPr lang="en-US" sz="2400" dirty="0"/>
              <a:t>The price increase in the importing country:</a:t>
            </a:r>
          </a:p>
          <a:p>
            <a:pPr lvl="1"/>
            <a:r>
              <a:rPr lang="en-US" sz="2000" dirty="0"/>
              <a:t>benefits domestic producers of the tariffed good.</a:t>
            </a:r>
          </a:p>
          <a:p>
            <a:pPr lvl="1"/>
            <a:r>
              <a:rPr lang="en-US" sz="2000" dirty="0"/>
              <a:t>harms buyers  of the higher-priced good</a:t>
            </a:r>
          </a:p>
          <a:p>
            <a:pPr lvl="2"/>
            <a:r>
              <a:rPr lang="en-US" sz="2000" dirty="0"/>
              <a:t>Households </a:t>
            </a:r>
          </a:p>
          <a:p>
            <a:pPr lvl="2"/>
            <a:r>
              <a:rPr lang="en-US" sz="2000" dirty="0"/>
              <a:t>Firms that use the good as input: which raises the price of other goods, hurting their buyers</a:t>
            </a:r>
          </a:p>
          <a:p>
            <a:pPr lvl="1"/>
            <a:r>
              <a:rPr lang="en-US" sz="2000" dirty="0"/>
              <a:t>increases employment in the protected industry</a:t>
            </a:r>
          </a:p>
          <a:p>
            <a:pPr lvl="1"/>
            <a:r>
              <a:rPr lang="en-US" sz="2000" dirty="0"/>
              <a:t>decreases employment in industries that use the protected product as input.</a:t>
            </a:r>
            <a:endParaRPr lang="en-US" sz="2400" dirty="0"/>
          </a:p>
          <a:p>
            <a:r>
              <a:rPr lang="en-US" sz="2400" dirty="0"/>
              <a:t>Tariffs lower overall welfare, while generating very large gains for small groups</a:t>
            </a:r>
          </a:p>
          <a:p>
            <a:r>
              <a:rPr lang="en-US" sz="2400" dirty="0"/>
              <a:t>Tariffs are generally considered to be an inefficient way to help those people who are hurt by trade</a:t>
            </a:r>
          </a:p>
          <a:p>
            <a:endParaRPr lang="en-US" sz="2400" dirty="0"/>
          </a:p>
        </p:txBody>
      </p:sp>
    </p:spTree>
    <p:extLst>
      <p:ext uri="{BB962C8B-B14F-4D97-AF65-F5344CB8AC3E}">
        <p14:creationId xmlns:p14="http://schemas.microsoft.com/office/powerpoint/2010/main" val="6552011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A87DDC-F9C9-485B-8566-3567B6E830F8}"/>
              </a:ext>
            </a:extLst>
          </p:cNvPr>
          <p:cNvSpPr>
            <a:spLocks noGrp="1"/>
          </p:cNvSpPr>
          <p:nvPr>
            <p:ph type="title"/>
          </p:nvPr>
        </p:nvSpPr>
        <p:spPr>
          <a:xfrm>
            <a:off x="997857" y="18255"/>
            <a:ext cx="10515600" cy="1325563"/>
          </a:xfrm>
        </p:spPr>
        <p:txBody>
          <a:bodyPr/>
          <a:lstStyle/>
          <a:p>
            <a:r>
              <a:rPr lang="en-US" dirty="0">
                <a:solidFill>
                  <a:schemeClr val="bg1"/>
                </a:solidFill>
              </a:rPr>
              <a:t>Eff</a:t>
            </a:r>
            <a:r>
              <a:rPr lang="en-US" dirty="0">
                <a:solidFill>
                  <a:schemeClr val="accent1">
                    <a:lumMod val="75000"/>
                  </a:schemeClr>
                </a:solidFill>
              </a:rPr>
              <a:t>ects of Tar</a:t>
            </a:r>
            <a:r>
              <a:rPr lang="en-US" dirty="0"/>
              <a:t>iffs – Tires</a:t>
            </a:r>
          </a:p>
        </p:txBody>
      </p:sp>
      <p:sp>
        <p:nvSpPr>
          <p:cNvPr id="5" name="Content Placeholder 4">
            <a:extLst>
              <a:ext uri="{FF2B5EF4-FFF2-40B4-BE49-F238E27FC236}">
                <a16:creationId xmlns:a16="http://schemas.microsoft.com/office/drawing/2014/main" id="{91C28485-0CDF-49A9-9A2F-3A286AD8751A}"/>
              </a:ext>
            </a:extLst>
          </p:cNvPr>
          <p:cNvSpPr>
            <a:spLocks noGrp="1"/>
          </p:cNvSpPr>
          <p:nvPr>
            <p:ph idx="1"/>
          </p:nvPr>
        </p:nvSpPr>
        <p:spPr>
          <a:xfrm>
            <a:off x="838200" y="1103086"/>
            <a:ext cx="10515600" cy="5073877"/>
          </a:xfrm>
        </p:spPr>
        <p:txBody>
          <a:bodyPr>
            <a:noAutofit/>
          </a:bodyPr>
          <a:lstStyle/>
          <a:p>
            <a:r>
              <a:rPr lang="en-US" sz="2400" dirty="0"/>
              <a:t>In September 2009, President Barack Obama imposed new safeguard duties on car and truck tires imported from China</a:t>
            </a:r>
          </a:p>
          <a:p>
            <a:pPr lvl="1"/>
            <a:r>
              <a:rPr lang="en-US" sz="2000" dirty="0"/>
              <a:t>The existing tariffs of 3-4% were increased by an additional 35% the first year, 30% in the second year, and 25% in the third year.</a:t>
            </a:r>
          </a:p>
          <a:p>
            <a:r>
              <a:rPr lang="en-US" sz="2400" dirty="0"/>
              <a:t>The price of tires increased and U.S. importers shifted their source of supply away from China to U.S. tire producers and other countries such as Indonesia.</a:t>
            </a:r>
          </a:p>
          <a:p>
            <a:r>
              <a:rPr lang="en-US" sz="2400" dirty="0"/>
              <a:t>One study estimates that:</a:t>
            </a:r>
          </a:p>
          <a:p>
            <a:pPr lvl="1"/>
            <a:r>
              <a:rPr lang="en-US" sz="2000" dirty="0"/>
              <a:t>Consumers lost $1,112 million per year</a:t>
            </a:r>
          </a:p>
          <a:p>
            <a:pPr lvl="1"/>
            <a:r>
              <a:rPr lang="en-US" sz="2000" dirty="0"/>
              <a:t>The U.S. tire producers gained $295 million per year</a:t>
            </a:r>
          </a:p>
          <a:p>
            <a:pPr lvl="1"/>
            <a:r>
              <a:rPr lang="en-US" sz="2000" dirty="0"/>
              <a:t>1,200 jobs were “saved” in the American tire industry where the average worker’s compensation is $40,000 per year</a:t>
            </a:r>
          </a:p>
          <a:p>
            <a:pPr lvl="1"/>
            <a:r>
              <a:rPr lang="en-US" sz="2000" dirty="0"/>
              <a:t>The consumer cost of each job “saved” is about $926,000 per year.</a:t>
            </a:r>
          </a:p>
          <a:p>
            <a:pPr lvl="1"/>
            <a:r>
              <a:rPr lang="en-US" sz="2000" dirty="0"/>
              <a:t>3,731 jobs lost in the retail sector.</a:t>
            </a:r>
          </a:p>
        </p:txBody>
      </p:sp>
      <p:sp>
        <p:nvSpPr>
          <p:cNvPr id="3" name="TextBox 2">
            <a:extLst>
              <a:ext uri="{FF2B5EF4-FFF2-40B4-BE49-F238E27FC236}">
                <a16:creationId xmlns:a16="http://schemas.microsoft.com/office/drawing/2014/main" id="{E6643B88-6D53-B847-B390-1EE625BD6628}"/>
              </a:ext>
            </a:extLst>
          </p:cNvPr>
          <p:cNvSpPr txBox="1"/>
          <p:nvPr/>
        </p:nvSpPr>
        <p:spPr>
          <a:xfrm>
            <a:off x="2423886" y="6488668"/>
            <a:ext cx="9651999" cy="369332"/>
          </a:xfrm>
          <a:prstGeom prst="rect">
            <a:avLst/>
          </a:prstGeom>
          <a:noFill/>
        </p:spPr>
        <p:txBody>
          <a:bodyPr wrap="square" rtlCol="0">
            <a:spAutoFit/>
          </a:bodyPr>
          <a:lstStyle/>
          <a:p>
            <a:r>
              <a:rPr lang="en-US" dirty="0" err="1"/>
              <a:t>Hufbauer</a:t>
            </a:r>
            <a:r>
              <a:rPr lang="en-US" dirty="0"/>
              <a:t> G. and Lowry S. (2012) US Tire Tariffs: Saving Few Jobs at High Cost, PIIE Policy Brief  PB12-9</a:t>
            </a:r>
          </a:p>
        </p:txBody>
      </p:sp>
    </p:spTree>
    <p:extLst>
      <p:ext uri="{BB962C8B-B14F-4D97-AF65-F5344CB8AC3E}">
        <p14:creationId xmlns:p14="http://schemas.microsoft.com/office/powerpoint/2010/main" val="2520469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A87DDC-F9C9-485B-8566-3567B6E830F8}"/>
              </a:ext>
            </a:extLst>
          </p:cNvPr>
          <p:cNvSpPr>
            <a:spLocks noGrp="1"/>
          </p:cNvSpPr>
          <p:nvPr>
            <p:ph type="title"/>
          </p:nvPr>
        </p:nvSpPr>
        <p:spPr>
          <a:xfrm>
            <a:off x="968828" y="18255"/>
            <a:ext cx="10515600" cy="1325563"/>
          </a:xfrm>
        </p:spPr>
        <p:txBody>
          <a:bodyPr/>
          <a:lstStyle/>
          <a:p>
            <a:r>
              <a:rPr lang="en-US" dirty="0">
                <a:solidFill>
                  <a:schemeClr val="bg1"/>
                </a:solidFill>
              </a:rPr>
              <a:t>Eff</a:t>
            </a:r>
            <a:r>
              <a:rPr lang="en-US" dirty="0">
                <a:solidFill>
                  <a:schemeClr val="accent1">
                    <a:lumMod val="75000"/>
                  </a:schemeClr>
                </a:solidFill>
              </a:rPr>
              <a:t>ects of Tar</a:t>
            </a:r>
            <a:r>
              <a:rPr lang="en-US" dirty="0"/>
              <a:t>iffs – Washing Machines</a:t>
            </a:r>
          </a:p>
        </p:txBody>
      </p:sp>
      <p:sp>
        <p:nvSpPr>
          <p:cNvPr id="5" name="Content Placeholder 4">
            <a:extLst>
              <a:ext uri="{FF2B5EF4-FFF2-40B4-BE49-F238E27FC236}">
                <a16:creationId xmlns:a16="http://schemas.microsoft.com/office/drawing/2014/main" id="{91C28485-0CDF-49A9-9A2F-3A286AD8751A}"/>
              </a:ext>
            </a:extLst>
          </p:cNvPr>
          <p:cNvSpPr>
            <a:spLocks noGrp="1"/>
          </p:cNvSpPr>
          <p:nvPr>
            <p:ph idx="1"/>
          </p:nvPr>
        </p:nvSpPr>
        <p:spPr>
          <a:xfrm>
            <a:off x="838200" y="1103086"/>
            <a:ext cx="10515600" cy="5073877"/>
          </a:xfrm>
        </p:spPr>
        <p:txBody>
          <a:bodyPr>
            <a:noAutofit/>
          </a:bodyPr>
          <a:lstStyle/>
          <a:p>
            <a:r>
              <a:rPr lang="en-US" sz="2000" dirty="0"/>
              <a:t>In 2018, President Trump imposed global safeguard duties on washing machines.</a:t>
            </a:r>
          </a:p>
          <a:p>
            <a:r>
              <a:rPr lang="en-US" sz="2000" dirty="0"/>
              <a:t>The price of washing machines increased in the U.S increased by 12%.</a:t>
            </a:r>
          </a:p>
          <a:p>
            <a:r>
              <a:rPr lang="en-US" sz="2000" dirty="0"/>
              <a:t>The prices of dryers (bundled with washing machines) also increased, even if they were not subject to tariffs.</a:t>
            </a:r>
          </a:p>
          <a:p>
            <a:r>
              <a:rPr lang="en-US" sz="2000" dirty="0"/>
              <a:t>The estimated effects:</a:t>
            </a:r>
          </a:p>
          <a:p>
            <a:pPr lvl="1"/>
            <a:r>
              <a:rPr lang="en-US" sz="1600" dirty="0"/>
              <a:t>Main beneficiaries: Whirlpool (reported 200 new jobs added).</a:t>
            </a:r>
          </a:p>
          <a:p>
            <a:pPr lvl="1"/>
            <a:r>
              <a:rPr lang="en-US" sz="1600" dirty="0"/>
              <a:t>Consumers lost $1.55 billion.</a:t>
            </a:r>
          </a:p>
          <a:p>
            <a:pPr lvl="1"/>
            <a:r>
              <a:rPr lang="en-US" sz="1600" dirty="0"/>
              <a:t>Tariff revenue increased by about $82 million.</a:t>
            </a:r>
          </a:p>
          <a:p>
            <a:pPr lvl="1"/>
            <a:r>
              <a:rPr lang="en-US" sz="1600" dirty="0"/>
              <a:t>The consumer cost per job “created” was about $817,000 per year.</a:t>
            </a:r>
          </a:p>
          <a:p>
            <a:r>
              <a:rPr lang="en-US" sz="2000" dirty="0">
                <a:sym typeface="Wingdings" panose="05000000000000000000" pitchFamily="2" charset="2"/>
              </a:rPr>
              <a:t>LG and Samsung  relocated washing machine production to the U.S.</a:t>
            </a:r>
          </a:p>
          <a:p>
            <a:pPr lvl="1"/>
            <a:r>
              <a:rPr lang="en-US" sz="1600" dirty="0"/>
              <a:t>LG: Clarksville, Tennessee, 2019 – 600 new jobs</a:t>
            </a:r>
          </a:p>
          <a:p>
            <a:pPr lvl="1"/>
            <a:r>
              <a:rPr lang="en-US" sz="1600" dirty="0"/>
              <a:t>Samsung: Newberry, South Carolina, 2018 – 1,000 new jobs</a:t>
            </a:r>
          </a:p>
        </p:txBody>
      </p:sp>
      <p:sp>
        <p:nvSpPr>
          <p:cNvPr id="2" name="TextBox 1">
            <a:extLst>
              <a:ext uri="{FF2B5EF4-FFF2-40B4-BE49-F238E27FC236}">
                <a16:creationId xmlns:a16="http://schemas.microsoft.com/office/drawing/2014/main" id="{AD96D215-CDBC-B6D5-44F7-ADB99B610E66}"/>
              </a:ext>
            </a:extLst>
          </p:cNvPr>
          <p:cNvSpPr txBox="1"/>
          <p:nvPr/>
        </p:nvSpPr>
        <p:spPr>
          <a:xfrm>
            <a:off x="2714172" y="6531968"/>
            <a:ext cx="9608457" cy="307777"/>
          </a:xfrm>
          <a:prstGeom prst="rect">
            <a:avLst/>
          </a:prstGeom>
          <a:noFill/>
        </p:spPr>
        <p:txBody>
          <a:bodyPr wrap="square" rtlCol="0">
            <a:spAutoFit/>
          </a:bodyPr>
          <a:lstStyle/>
          <a:p>
            <a:r>
              <a:rPr lang="en-US" sz="1400" dirty="0" err="1"/>
              <a:t>Flaaen</a:t>
            </a:r>
            <a:r>
              <a:rPr lang="en-US" sz="1400" dirty="0"/>
              <a:t> et al. (2020) “The Production Relocation and Price Effects of US Trade Policy: The Case of Washing Machines”, AER, 110(7)</a:t>
            </a:r>
          </a:p>
        </p:txBody>
      </p:sp>
    </p:spTree>
    <p:extLst>
      <p:ext uri="{BB962C8B-B14F-4D97-AF65-F5344CB8AC3E}">
        <p14:creationId xmlns:p14="http://schemas.microsoft.com/office/powerpoint/2010/main" val="9741512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A87DDC-F9C9-485B-8566-3567B6E830F8}"/>
              </a:ext>
            </a:extLst>
          </p:cNvPr>
          <p:cNvSpPr>
            <a:spLocks noGrp="1"/>
          </p:cNvSpPr>
          <p:nvPr>
            <p:ph type="title"/>
          </p:nvPr>
        </p:nvSpPr>
        <p:spPr>
          <a:xfrm>
            <a:off x="968828" y="18255"/>
            <a:ext cx="10515600" cy="1325563"/>
          </a:xfrm>
        </p:spPr>
        <p:txBody>
          <a:bodyPr/>
          <a:lstStyle/>
          <a:p>
            <a:r>
              <a:rPr lang="en-US" dirty="0">
                <a:solidFill>
                  <a:schemeClr val="bg1"/>
                </a:solidFill>
              </a:rPr>
              <a:t>Eff</a:t>
            </a:r>
            <a:r>
              <a:rPr lang="en-US" dirty="0">
                <a:solidFill>
                  <a:schemeClr val="accent1">
                    <a:lumMod val="75000"/>
                  </a:schemeClr>
                </a:solidFill>
              </a:rPr>
              <a:t>ects of Tar</a:t>
            </a:r>
            <a:r>
              <a:rPr lang="en-US" dirty="0"/>
              <a:t>iffs – Solar Panels</a:t>
            </a:r>
          </a:p>
        </p:txBody>
      </p:sp>
      <p:sp>
        <p:nvSpPr>
          <p:cNvPr id="5" name="Content Placeholder 4">
            <a:extLst>
              <a:ext uri="{FF2B5EF4-FFF2-40B4-BE49-F238E27FC236}">
                <a16:creationId xmlns:a16="http://schemas.microsoft.com/office/drawing/2014/main" id="{91C28485-0CDF-49A9-9A2F-3A286AD8751A}"/>
              </a:ext>
            </a:extLst>
          </p:cNvPr>
          <p:cNvSpPr>
            <a:spLocks noGrp="1"/>
          </p:cNvSpPr>
          <p:nvPr>
            <p:ph idx="1"/>
          </p:nvPr>
        </p:nvSpPr>
        <p:spPr>
          <a:xfrm>
            <a:off x="838200" y="1103086"/>
            <a:ext cx="10515600" cy="5073877"/>
          </a:xfrm>
        </p:spPr>
        <p:txBody>
          <a:bodyPr>
            <a:noAutofit/>
          </a:bodyPr>
          <a:lstStyle/>
          <a:p>
            <a:r>
              <a:rPr lang="en-US" sz="2000" dirty="0"/>
              <a:t>In 2018, President Trump imposed global safeguard duties on solar panels at the request of US companies that faced intense import competition from China.</a:t>
            </a:r>
          </a:p>
          <a:p>
            <a:r>
              <a:rPr lang="en-US" sz="2000" dirty="0"/>
              <a:t>US-based companies benefited: </a:t>
            </a:r>
          </a:p>
          <a:p>
            <a:pPr lvl="1"/>
            <a:r>
              <a:rPr lang="en-US" sz="1600" dirty="0" err="1"/>
              <a:t>Suniva</a:t>
            </a:r>
            <a:r>
              <a:rPr lang="en-US" sz="1600" dirty="0"/>
              <a:t> (Chinese-owned manufacturing in Georgia),</a:t>
            </a:r>
          </a:p>
          <a:p>
            <a:pPr lvl="1"/>
            <a:r>
              <a:rPr lang="en-US" sz="1600" dirty="0" err="1"/>
              <a:t>SolarWorld</a:t>
            </a:r>
            <a:r>
              <a:rPr lang="en-US" sz="1600" dirty="0"/>
              <a:t> (German-owned, later French-owned),</a:t>
            </a:r>
          </a:p>
          <a:p>
            <a:pPr lvl="1"/>
            <a:r>
              <a:rPr lang="en-US" sz="1600" dirty="0"/>
              <a:t>14 US manufacturing firms: CBS </a:t>
            </a:r>
            <a:r>
              <a:rPr lang="en-US" sz="1600" dirty="0" err="1"/>
              <a:t>Solars</a:t>
            </a:r>
            <a:endParaRPr lang="en-US" sz="1600" dirty="0"/>
          </a:p>
          <a:p>
            <a:r>
              <a:rPr lang="en-US" sz="2000" dirty="0"/>
              <a:t>Consumers were hurt by higher prices of solar panels</a:t>
            </a:r>
          </a:p>
          <a:p>
            <a:r>
              <a:rPr lang="en-US" sz="2000" dirty="0"/>
              <a:t>Solar panel installers were hurt, led by Solar Energy Industry Association:</a:t>
            </a:r>
          </a:p>
          <a:p>
            <a:pPr lvl="1"/>
            <a:r>
              <a:rPr lang="en-US" sz="1600" dirty="0"/>
              <a:t>Loss of jobs and delay and cancellations of investment in solar energy</a:t>
            </a:r>
          </a:p>
          <a:p>
            <a:pPr marL="0" indent="0">
              <a:buNone/>
            </a:pPr>
            <a:endParaRPr lang="en-US" sz="1600" dirty="0"/>
          </a:p>
        </p:txBody>
      </p:sp>
    </p:spTree>
    <p:extLst>
      <p:ext uri="{BB962C8B-B14F-4D97-AF65-F5344CB8AC3E}">
        <p14:creationId xmlns:p14="http://schemas.microsoft.com/office/powerpoint/2010/main" val="32075052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DAB4B-8F18-595A-C400-B86B6BB57504}"/>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1CB4A661-B1D4-D318-6857-18706FB4000C}"/>
              </a:ext>
            </a:extLst>
          </p:cNvPr>
          <p:cNvSpPr>
            <a:spLocks noGrp="1"/>
          </p:cNvSpPr>
          <p:nvPr>
            <p:ph type="sldNum" sz="quarter" idx="12"/>
          </p:nvPr>
        </p:nvSpPr>
        <p:spPr/>
        <p:txBody>
          <a:bodyPr/>
          <a:lstStyle/>
          <a:p>
            <a:fld id="{D9F085D5-EC86-4F6A-B501-C1359CB39116}" type="slidenum">
              <a:rPr lang="en-GB" smtClean="0"/>
              <a:pPr/>
              <a:t>49</a:t>
            </a:fld>
            <a:endParaRPr lang="en-GB"/>
          </a:p>
        </p:txBody>
      </p:sp>
      <p:pic>
        <p:nvPicPr>
          <p:cNvPr id="5" name="Picture 4">
            <a:extLst>
              <a:ext uri="{FF2B5EF4-FFF2-40B4-BE49-F238E27FC236}">
                <a16:creationId xmlns:a16="http://schemas.microsoft.com/office/drawing/2014/main" id="{D7D2BFCA-C1DF-C4CF-D161-A8078E48190A}"/>
              </a:ext>
            </a:extLst>
          </p:cNvPr>
          <p:cNvPicPr>
            <a:picLocks noChangeAspect="1"/>
          </p:cNvPicPr>
          <p:nvPr/>
        </p:nvPicPr>
        <p:blipFill>
          <a:blip r:embed="rId3"/>
          <a:stretch>
            <a:fillRect/>
          </a:stretch>
        </p:blipFill>
        <p:spPr>
          <a:xfrm>
            <a:off x="202498" y="262649"/>
            <a:ext cx="10215540" cy="5600461"/>
          </a:xfrm>
          <a:prstGeom prst="rect">
            <a:avLst/>
          </a:prstGeom>
        </p:spPr>
      </p:pic>
    </p:spTree>
    <p:extLst>
      <p:ext uri="{BB962C8B-B14F-4D97-AF65-F5344CB8AC3E}">
        <p14:creationId xmlns:p14="http://schemas.microsoft.com/office/powerpoint/2010/main" val="3705729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29EAE-338F-5D4A-8C40-7C3D0FD4A353}"/>
              </a:ext>
            </a:extLst>
          </p:cNvPr>
          <p:cNvSpPr>
            <a:spLocks noGrp="1"/>
          </p:cNvSpPr>
          <p:nvPr>
            <p:ph type="title"/>
          </p:nvPr>
        </p:nvSpPr>
        <p:spPr/>
        <p:txBody>
          <a:bodyPr/>
          <a:lstStyle/>
          <a:p>
            <a:r>
              <a:rPr lang="en-US" dirty="0">
                <a:solidFill>
                  <a:schemeClr val="bg1"/>
                </a:solidFill>
              </a:rPr>
              <a:t>Cre</a:t>
            </a:r>
            <a:r>
              <a:rPr lang="en-US" dirty="0"/>
              <a:t>dits and Disclaimer</a:t>
            </a:r>
          </a:p>
        </p:txBody>
      </p:sp>
      <p:sp>
        <p:nvSpPr>
          <p:cNvPr id="3" name="Content Placeholder 2">
            <a:extLst>
              <a:ext uri="{FF2B5EF4-FFF2-40B4-BE49-F238E27FC236}">
                <a16:creationId xmlns:a16="http://schemas.microsoft.com/office/drawing/2014/main" id="{A4BC8CE3-22BA-E94A-B6AC-D7971382055A}"/>
              </a:ext>
            </a:extLst>
          </p:cNvPr>
          <p:cNvSpPr>
            <a:spLocks noGrp="1"/>
          </p:cNvSpPr>
          <p:nvPr>
            <p:ph idx="1"/>
          </p:nvPr>
        </p:nvSpPr>
        <p:spPr>
          <a:xfrm>
            <a:off x="838200" y="1325563"/>
            <a:ext cx="10515600" cy="4351338"/>
          </a:xfrm>
        </p:spPr>
        <p:txBody>
          <a:bodyPr>
            <a:normAutofit fontScale="92500" lnSpcReduction="20000"/>
          </a:bodyPr>
          <a:lstStyle/>
          <a:p>
            <a:r>
              <a:rPr lang="en-US" dirty="0"/>
              <a:t>This slide deck was authored by:</a:t>
            </a:r>
          </a:p>
          <a:p>
            <a:pPr lvl="1"/>
            <a:r>
              <a:rPr lang="en-US" dirty="0"/>
              <a:t>Peter Eppinger, University of Tübingen</a:t>
            </a:r>
          </a:p>
          <a:p>
            <a:pPr lvl="1"/>
            <a:r>
              <a:rPr lang="en-US" dirty="0"/>
              <a:t>James Lake, Southern Methodist University</a:t>
            </a:r>
          </a:p>
          <a:p>
            <a:pPr lvl="1"/>
            <a:r>
              <a:rPr lang="en-US" dirty="0"/>
              <a:t>Michael Plouffe, University College London</a:t>
            </a:r>
          </a:p>
          <a:p>
            <a:pPr lvl="1"/>
            <a:r>
              <a:rPr lang="en-US" dirty="0"/>
              <a:t>Swati </a:t>
            </a:r>
            <a:r>
              <a:rPr lang="en-US" dirty="0" err="1"/>
              <a:t>Verma</a:t>
            </a:r>
            <a:r>
              <a:rPr lang="en-US" dirty="0"/>
              <a:t>, ISID, </a:t>
            </a:r>
            <a:r>
              <a:rPr lang="en-US"/>
              <a:t>New Delhi</a:t>
            </a:r>
            <a:endParaRPr lang="en-US" dirty="0"/>
          </a:p>
          <a:p>
            <a:r>
              <a:rPr lang="en-US" dirty="0"/>
              <a:t>This slide deck was reviewed by:</a:t>
            </a:r>
          </a:p>
          <a:p>
            <a:pPr lvl="1"/>
            <a:r>
              <a:rPr lang="en-US" dirty="0"/>
              <a:t>Alan Deardorff, University of Michigan</a:t>
            </a:r>
          </a:p>
          <a:p>
            <a:pPr lvl="1"/>
            <a:r>
              <a:rPr lang="en-US" dirty="0"/>
              <a:t>Ed </a:t>
            </a:r>
            <a:r>
              <a:rPr lang="en-US" dirty="0" err="1"/>
              <a:t>Leamer</a:t>
            </a:r>
            <a:r>
              <a:rPr lang="en-US" dirty="0"/>
              <a:t>, UCLA</a:t>
            </a:r>
          </a:p>
          <a:p>
            <a:r>
              <a:rPr lang="en-US" dirty="0"/>
              <a:t>Disclaimer</a:t>
            </a:r>
          </a:p>
          <a:p>
            <a:pPr lvl="1"/>
            <a:r>
              <a:rPr lang="en-US" dirty="0"/>
              <a:t>NEED presentations are designed to be nonpartisan.</a:t>
            </a:r>
          </a:p>
          <a:p>
            <a:pPr lvl="1"/>
            <a:r>
              <a:rPr lang="en-US" dirty="0"/>
              <a:t>It is, however, inevitable that the presenter will be asked for and will provide their own views.</a:t>
            </a:r>
          </a:p>
          <a:p>
            <a:pPr lvl="1"/>
            <a:r>
              <a:rPr lang="en-US" dirty="0"/>
              <a:t>Such views are those of the presenter and not necessarily those of the National Economic Education Delegation (NEED).</a:t>
            </a:r>
          </a:p>
        </p:txBody>
      </p:sp>
      <p:sp>
        <p:nvSpPr>
          <p:cNvPr id="4" name="Slide Number Placeholder 3">
            <a:extLst>
              <a:ext uri="{FF2B5EF4-FFF2-40B4-BE49-F238E27FC236}">
                <a16:creationId xmlns:a16="http://schemas.microsoft.com/office/drawing/2014/main" id="{2965FD2B-E0DC-B44E-B85B-3363DE712D2A}"/>
              </a:ext>
            </a:extLst>
          </p:cNvPr>
          <p:cNvSpPr>
            <a:spLocks noGrp="1"/>
          </p:cNvSpPr>
          <p:nvPr>
            <p:ph type="sldNum" sz="quarter" idx="12"/>
          </p:nvPr>
        </p:nvSpPr>
        <p:spPr/>
        <p:txBody>
          <a:bodyPr/>
          <a:lstStyle/>
          <a:p>
            <a:fld id="{D9F085D5-EC86-4F6A-B501-C1359CB39116}" type="slidenum">
              <a:rPr lang="en-GB" smtClean="0"/>
              <a:t>5</a:t>
            </a:fld>
            <a:endParaRPr lang="en-GB"/>
          </a:p>
        </p:txBody>
      </p:sp>
    </p:spTree>
    <p:extLst>
      <p:ext uri="{BB962C8B-B14F-4D97-AF65-F5344CB8AC3E}">
        <p14:creationId xmlns:p14="http://schemas.microsoft.com/office/powerpoint/2010/main" val="10066646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A87DDC-F9C9-485B-8566-3567B6E830F8}"/>
              </a:ext>
            </a:extLst>
          </p:cNvPr>
          <p:cNvSpPr>
            <a:spLocks noGrp="1"/>
          </p:cNvSpPr>
          <p:nvPr>
            <p:ph type="title"/>
          </p:nvPr>
        </p:nvSpPr>
        <p:spPr/>
        <p:txBody>
          <a:bodyPr/>
          <a:lstStyle/>
          <a:p>
            <a:r>
              <a:rPr lang="en-US" dirty="0">
                <a:solidFill>
                  <a:schemeClr val="bg1"/>
                </a:solidFill>
              </a:rPr>
              <a:t> Eff</a:t>
            </a:r>
            <a:r>
              <a:rPr lang="en-US" dirty="0">
                <a:solidFill>
                  <a:schemeClr val="accent1">
                    <a:lumMod val="75000"/>
                  </a:schemeClr>
                </a:solidFill>
              </a:rPr>
              <a:t>ects of Tar</a:t>
            </a:r>
            <a:r>
              <a:rPr lang="en-US" dirty="0"/>
              <a:t>iffs </a:t>
            </a:r>
          </a:p>
        </p:txBody>
      </p:sp>
      <p:sp>
        <p:nvSpPr>
          <p:cNvPr id="5" name="Content Placeholder 4">
            <a:extLst>
              <a:ext uri="{FF2B5EF4-FFF2-40B4-BE49-F238E27FC236}">
                <a16:creationId xmlns:a16="http://schemas.microsoft.com/office/drawing/2014/main" id="{91C28485-0CDF-49A9-9A2F-3A286AD8751A}"/>
              </a:ext>
            </a:extLst>
          </p:cNvPr>
          <p:cNvSpPr>
            <a:spLocks noGrp="1"/>
          </p:cNvSpPr>
          <p:nvPr>
            <p:ph idx="1"/>
          </p:nvPr>
        </p:nvSpPr>
        <p:spPr>
          <a:xfrm>
            <a:off x="838200" y="1103086"/>
            <a:ext cx="10515600" cy="5073877"/>
          </a:xfrm>
        </p:spPr>
        <p:txBody>
          <a:bodyPr>
            <a:noAutofit/>
          </a:bodyPr>
          <a:lstStyle/>
          <a:p>
            <a:r>
              <a:rPr lang="en-US" sz="2400" dirty="0"/>
              <a:t>Tariffs invite retaliation, lowering demand for our exports.</a:t>
            </a:r>
          </a:p>
          <a:p>
            <a:r>
              <a:rPr lang="en-US" sz="2400" dirty="0"/>
              <a:t>Tariffs on only one country’s exports (e.g. China) shift imports from other, more costly countries (e.g. Vietnam) rather than increase domestic production.</a:t>
            </a:r>
          </a:p>
          <a:p>
            <a:r>
              <a:rPr lang="en-US" sz="2400" dirty="0"/>
              <a:t>Import protection can increase U.S. employment, but the change is more than offset by employment loss due to higher input prices in other industries and retaliation.</a:t>
            </a:r>
          </a:p>
        </p:txBody>
      </p:sp>
    </p:spTree>
    <p:extLst>
      <p:ext uri="{BB962C8B-B14F-4D97-AF65-F5344CB8AC3E}">
        <p14:creationId xmlns:p14="http://schemas.microsoft.com/office/powerpoint/2010/main" val="2905416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US</a:t>
            </a:r>
            <a:r>
              <a:rPr lang="en-US" dirty="0"/>
              <a:t> Trade Policy in Practice: Winners and Losers</a:t>
            </a:r>
          </a:p>
        </p:txBody>
      </p:sp>
      <p:sp>
        <p:nvSpPr>
          <p:cNvPr id="3" name="Content Placeholder 2"/>
          <p:cNvSpPr>
            <a:spLocks noGrp="1"/>
          </p:cNvSpPr>
          <p:nvPr>
            <p:ph idx="1"/>
          </p:nvPr>
        </p:nvSpPr>
        <p:spPr>
          <a:xfrm>
            <a:off x="838200" y="1237673"/>
            <a:ext cx="10515600" cy="4684395"/>
          </a:xfrm>
        </p:spPr>
        <p:txBody>
          <a:bodyPr anchor="t">
            <a:normAutofit/>
          </a:bodyPr>
          <a:lstStyle/>
          <a:p>
            <a:r>
              <a:rPr lang="en-US" dirty="0"/>
              <a:t>National security tariffs on steel &amp; aluminum</a:t>
            </a:r>
          </a:p>
          <a:p>
            <a:pPr lvl="1"/>
            <a:r>
              <a:rPr lang="en-US" dirty="0"/>
              <a:t>Winners: US steel producers (Nucor, United States Steel, AK Steel) &amp; workers</a:t>
            </a:r>
          </a:p>
          <a:p>
            <a:pPr lvl="2"/>
            <a:r>
              <a:rPr lang="en-US" dirty="0"/>
              <a:t>BEA: 140,000 jobs in steel producing industries</a:t>
            </a:r>
          </a:p>
          <a:p>
            <a:pPr lvl="1"/>
            <a:r>
              <a:rPr lang="en-US" dirty="0"/>
              <a:t>Losers #1: US consumers, including steel-consuming US firms</a:t>
            </a:r>
          </a:p>
          <a:p>
            <a:pPr lvl="2"/>
            <a:r>
              <a:rPr lang="en-US" dirty="0"/>
              <a:t>BEA: 2 million jobs in US industries where steel &gt;= 5% of inputs</a:t>
            </a:r>
          </a:p>
          <a:p>
            <a:pPr lvl="1"/>
            <a:r>
              <a:rPr lang="en-US" dirty="0"/>
              <a:t>US industries targeted by foreign retaliation</a:t>
            </a:r>
          </a:p>
          <a:p>
            <a:pPr lvl="2"/>
            <a:endParaRPr lang="en-US" dirty="0"/>
          </a:p>
          <a:p>
            <a:pPr lvl="2"/>
            <a:endParaRPr lang="en-US" dirty="0"/>
          </a:p>
          <a:p>
            <a:endParaRPr lang="en-US" dirty="0"/>
          </a:p>
        </p:txBody>
      </p:sp>
      <p:sp>
        <p:nvSpPr>
          <p:cNvPr id="4" name="Slide Number Placeholder 3"/>
          <p:cNvSpPr>
            <a:spLocks noGrp="1"/>
          </p:cNvSpPr>
          <p:nvPr>
            <p:ph type="sldNum" sz="quarter" idx="12"/>
          </p:nvPr>
        </p:nvSpPr>
        <p:spPr/>
        <p:txBody>
          <a:bodyPr/>
          <a:lstStyle/>
          <a:p>
            <a:fld id="{D9F085D5-EC86-4F6A-B501-C1359CB39116}" type="slidenum">
              <a:rPr lang="en-GB" smtClean="0"/>
              <a:pPr/>
              <a:t>51</a:t>
            </a:fld>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2177040276"/>
              </p:ext>
            </p:extLst>
          </p:nvPr>
        </p:nvGraphicFramePr>
        <p:xfrm>
          <a:off x="2032000" y="3713018"/>
          <a:ext cx="8127999" cy="2219960"/>
        </p:xfrm>
        <a:graphic>
          <a:graphicData uri="http://schemas.openxmlformats.org/drawingml/2006/table">
            <a:tbl>
              <a:tblPr firstRow="1" bandRow="1">
                <a:tableStyleId>{5C22544A-7EE6-4342-B048-85BDC9FD1C3A}</a:tableStyleId>
              </a:tblPr>
              <a:tblGrid>
                <a:gridCol w="3454400">
                  <a:extLst>
                    <a:ext uri="{9D8B030D-6E8A-4147-A177-3AD203B41FA5}">
                      <a16:colId xmlns:a16="http://schemas.microsoft.com/office/drawing/2014/main" val="681729209"/>
                    </a:ext>
                  </a:extLst>
                </a:gridCol>
                <a:gridCol w="2613891">
                  <a:extLst>
                    <a:ext uri="{9D8B030D-6E8A-4147-A177-3AD203B41FA5}">
                      <a16:colId xmlns:a16="http://schemas.microsoft.com/office/drawing/2014/main" val="4156017640"/>
                    </a:ext>
                  </a:extLst>
                </a:gridCol>
                <a:gridCol w="2059708">
                  <a:extLst>
                    <a:ext uri="{9D8B030D-6E8A-4147-A177-3AD203B41FA5}">
                      <a16:colId xmlns:a16="http://schemas.microsoft.com/office/drawing/2014/main" val="212775233"/>
                    </a:ext>
                  </a:extLst>
                </a:gridCol>
              </a:tblGrid>
              <a:tr h="305541">
                <a:tc>
                  <a:txBody>
                    <a:bodyPr/>
                    <a:lstStyle/>
                    <a:p>
                      <a:r>
                        <a:rPr lang="en-US" dirty="0"/>
                        <a:t>Industry</a:t>
                      </a:r>
                    </a:p>
                  </a:txBody>
                  <a:tcPr/>
                </a:tc>
                <a:tc>
                  <a:txBody>
                    <a:bodyPr/>
                    <a:lstStyle/>
                    <a:p>
                      <a:r>
                        <a:rPr lang="en-US" dirty="0"/>
                        <a:t>Countries</a:t>
                      </a:r>
                    </a:p>
                  </a:txBody>
                  <a:tcPr/>
                </a:tc>
                <a:tc>
                  <a:txBody>
                    <a:bodyPr/>
                    <a:lstStyle/>
                    <a:p>
                      <a:r>
                        <a:rPr lang="en-US" dirty="0"/>
                        <a:t>Share of US exports</a:t>
                      </a:r>
                    </a:p>
                  </a:txBody>
                  <a:tcPr/>
                </a:tc>
                <a:extLst>
                  <a:ext uri="{0D108BD9-81ED-4DB2-BD59-A6C34878D82A}">
                    <a16:rowId xmlns:a16="http://schemas.microsoft.com/office/drawing/2014/main" val="324075965"/>
                  </a:ext>
                </a:extLst>
              </a:tr>
              <a:tr h="370840">
                <a:tc>
                  <a:txBody>
                    <a:bodyPr/>
                    <a:lstStyle/>
                    <a:p>
                      <a:r>
                        <a:rPr lang="en-US" dirty="0"/>
                        <a:t>Pork</a:t>
                      </a:r>
                    </a:p>
                  </a:txBody>
                  <a:tcPr/>
                </a:tc>
                <a:tc>
                  <a:txBody>
                    <a:bodyPr/>
                    <a:lstStyle/>
                    <a:p>
                      <a:r>
                        <a:rPr lang="en-US" dirty="0"/>
                        <a:t>China</a:t>
                      </a:r>
                      <a:r>
                        <a:rPr lang="en-US" baseline="0" dirty="0"/>
                        <a:t>, Mexico</a:t>
                      </a:r>
                      <a:endParaRPr lang="en-US" dirty="0"/>
                    </a:p>
                  </a:txBody>
                  <a:tcPr/>
                </a:tc>
                <a:tc>
                  <a:txBody>
                    <a:bodyPr/>
                    <a:lstStyle/>
                    <a:p>
                      <a:pPr algn="ctr"/>
                      <a:r>
                        <a:rPr lang="en-US" dirty="0"/>
                        <a:t>44%</a:t>
                      </a:r>
                    </a:p>
                  </a:txBody>
                  <a:tcPr/>
                </a:tc>
                <a:extLst>
                  <a:ext uri="{0D108BD9-81ED-4DB2-BD59-A6C34878D82A}">
                    <a16:rowId xmlns:a16="http://schemas.microsoft.com/office/drawing/2014/main" val="1646409742"/>
                  </a:ext>
                </a:extLst>
              </a:tr>
              <a:tr h="370840">
                <a:tc>
                  <a:txBody>
                    <a:bodyPr/>
                    <a:lstStyle/>
                    <a:p>
                      <a:r>
                        <a:rPr lang="en-US" dirty="0"/>
                        <a:t>Apples</a:t>
                      </a:r>
                    </a:p>
                  </a:txBody>
                  <a:tcPr/>
                </a:tc>
                <a:tc>
                  <a:txBody>
                    <a:bodyPr/>
                    <a:lstStyle/>
                    <a:p>
                      <a:r>
                        <a:rPr lang="en-US" dirty="0"/>
                        <a:t>China, Mexico,</a:t>
                      </a:r>
                      <a:r>
                        <a:rPr lang="en-US" baseline="0" dirty="0"/>
                        <a:t> India</a:t>
                      </a:r>
                      <a:endParaRPr lang="en-US" dirty="0"/>
                    </a:p>
                  </a:txBody>
                  <a:tcPr/>
                </a:tc>
                <a:tc>
                  <a:txBody>
                    <a:bodyPr/>
                    <a:lstStyle/>
                    <a:p>
                      <a:pPr algn="ctr"/>
                      <a:r>
                        <a:rPr lang="en-US" dirty="0"/>
                        <a:t>37%</a:t>
                      </a:r>
                    </a:p>
                  </a:txBody>
                  <a:tcPr/>
                </a:tc>
                <a:extLst>
                  <a:ext uri="{0D108BD9-81ED-4DB2-BD59-A6C34878D82A}">
                    <a16:rowId xmlns:a16="http://schemas.microsoft.com/office/drawing/2014/main" val="2006711454"/>
                  </a:ext>
                </a:extLst>
              </a:tr>
              <a:tr h="370840">
                <a:tc>
                  <a:txBody>
                    <a:bodyPr/>
                    <a:lstStyle/>
                    <a:p>
                      <a:r>
                        <a:rPr lang="en-US" dirty="0"/>
                        <a:t>Nuts</a:t>
                      </a:r>
                    </a:p>
                  </a:txBody>
                  <a:tcPr/>
                </a:tc>
                <a:tc>
                  <a:txBody>
                    <a:bodyPr/>
                    <a:lstStyle/>
                    <a:p>
                      <a:r>
                        <a:rPr lang="en-US" dirty="0"/>
                        <a:t>China,</a:t>
                      </a:r>
                      <a:r>
                        <a:rPr lang="en-US" baseline="0" dirty="0"/>
                        <a:t> India</a:t>
                      </a:r>
                      <a:endParaRPr lang="en-US" dirty="0"/>
                    </a:p>
                  </a:txBody>
                  <a:tcPr/>
                </a:tc>
                <a:tc>
                  <a:txBody>
                    <a:bodyPr/>
                    <a:lstStyle/>
                    <a:p>
                      <a:pPr algn="ctr"/>
                      <a:r>
                        <a:rPr lang="en-US" dirty="0"/>
                        <a:t>12%</a:t>
                      </a:r>
                    </a:p>
                  </a:txBody>
                  <a:tcPr/>
                </a:tc>
                <a:extLst>
                  <a:ext uri="{0D108BD9-81ED-4DB2-BD59-A6C34878D82A}">
                    <a16:rowId xmlns:a16="http://schemas.microsoft.com/office/drawing/2014/main" val="2741748357"/>
                  </a:ext>
                </a:extLst>
              </a:tr>
              <a:tr h="370840">
                <a:tc>
                  <a:txBody>
                    <a:bodyPr/>
                    <a:lstStyle/>
                    <a:p>
                      <a:r>
                        <a:rPr lang="en-US" dirty="0"/>
                        <a:t>Whiskies (e.g.</a:t>
                      </a:r>
                      <a:r>
                        <a:rPr lang="en-US" baseline="0" dirty="0"/>
                        <a:t> KY bourbon)</a:t>
                      </a:r>
                      <a:endParaRPr lang="en-US" dirty="0"/>
                    </a:p>
                  </a:txBody>
                  <a:tcPr/>
                </a:tc>
                <a:tc>
                  <a:txBody>
                    <a:bodyPr/>
                    <a:lstStyle/>
                    <a:p>
                      <a:r>
                        <a:rPr lang="en-US" dirty="0"/>
                        <a:t>EU, Canada,</a:t>
                      </a:r>
                      <a:r>
                        <a:rPr lang="en-US" baseline="0" dirty="0"/>
                        <a:t> Mexico</a:t>
                      </a:r>
                      <a:endParaRPr lang="en-US" dirty="0"/>
                    </a:p>
                  </a:txBody>
                  <a:tcPr/>
                </a:tc>
                <a:tc>
                  <a:txBody>
                    <a:bodyPr/>
                    <a:lstStyle/>
                    <a:p>
                      <a:pPr algn="ctr"/>
                      <a:r>
                        <a:rPr lang="en-US" dirty="0"/>
                        <a:t>53%</a:t>
                      </a:r>
                    </a:p>
                  </a:txBody>
                  <a:tcPr/>
                </a:tc>
                <a:extLst>
                  <a:ext uri="{0D108BD9-81ED-4DB2-BD59-A6C34878D82A}">
                    <a16:rowId xmlns:a16="http://schemas.microsoft.com/office/drawing/2014/main" val="3291079952"/>
                  </a:ext>
                </a:extLst>
              </a:tr>
              <a:tr h="370840">
                <a:tc>
                  <a:txBody>
                    <a:bodyPr/>
                    <a:lstStyle/>
                    <a:p>
                      <a:r>
                        <a:rPr lang="en-US" dirty="0"/>
                        <a:t>Mineral</a:t>
                      </a:r>
                      <a:r>
                        <a:rPr lang="en-US" baseline="0" dirty="0"/>
                        <a:t> water, coffee, ketchup</a:t>
                      </a:r>
                      <a:endParaRPr lang="en-US" dirty="0"/>
                    </a:p>
                  </a:txBody>
                  <a:tcPr/>
                </a:tc>
                <a:tc>
                  <a:txBody>
                    <a:bodyPr/>
                    <a:lstStyle/>
                    <a:p>
                      <a:r>
                        <a:rPr lang="en-US" dirty="0"/>
                        <a:t>Canada</a:t>
                      </a:r>
                    </a:p>
                  </a:txBody>
                  <a:tcPr/>
                </a:tc>
                <a:tc>
                  <a:txBody>
                    <a:bodyPr/>
                    <a:lstStyle/>
                    <a:p>
                      <a:pPr algn="ctr"/>
                      <a:r>
                        <a:rPr lang="en-US" dirty="0"/>
                        <a:t>About 50%</a:t>
                      </a:r>
                    </a:p>
                  </a:txBody>
                  <a:tcPr/>
                </a:tc>
                <a:extLst>
                  <a:ext uri="{0D108BD9-81ED-4DB2-BD59-A6C34878D82A}">
                    <a16:rowId xmlns:a16="http://schemas.microsoft.com/office/drawing/2014/main" val="988643966"/>
                  </a:ext>
                </a:extLst>
              </a:tr>
            </a:tbl>
          </a:graphicData>
        </a:graphic>
      </p:graphicFrame>
    </p:spTree>
    <p:extLst>
      <p:ext uri="{BB962C8B-B14F-4D97-AF65-F5344CB8AC3E}">
        <p14:creationId xmlns:p14="http://schemas.microsoft.com/office/powerpoint/2010/main" val="39234966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A87DDC-F9C9-485B-8566-3567B6E830F8}"/>
              </a:ext>
            </a:extLst>
          </p:cNvPr>
          <p:cNvSpPr>
            <a:spLocks noGrp="1"/>
          </p:cNvSpPr>
          <p:nvPr>
            <p:ph type="title"/>
          </p:nvPr>
        </p:nvSpPr>
        <p:spPr>
          <a:xfrm>
            <a:off x="997857" y="18255"/>
            <a:ext cx="10515600" cy="1325563"/>
          </a:xfrm>
        </p:spPr>
        <p:txBody>
          <a:bodyPr/>
          <a:lstStyle/>
          <a:p>
            <a:r>
              <a:rPr lang="en-US" dirty="0">
                <a:solidFill>
                  <a:schemeClr val="bg1"/>
                </a:solidFill>
              </a:rPr>
              <a:t>Eff</a:t>
            </a:r>
            <a:r>
              <a:rPr lang="en-US" dirty="0">
                <a:solidFill>
                  <a:schemeClr val="accent1">
                    <a:lumMod val="75000"/>
                  </a:schemeClr>
                </a:solidFill>
              </a:rPr>
              <a:t>ects of Tar</a:t>
            </a:r>
            <a:r>
              <a:rPr lang="en-US" dirty="0"/>
              <a:t>iffs – Exporters</a:t>
            </a:r>
          </a:p>
        </p:txBody>
      </p:sp>
      <p:sp>
        <p:nvSpPr>
          <p:cNvPr id="5" name="Content Placeholder 4">
            <a:extLst>
              <a:ext uri="{FF2B5EF4-FFF2-40B4-BE49-F238E27FC236}">
                <a16:creationId xmlns:a16="http://schemas.microsoft.com/office/drawing/2014/main" id="{91C28485-0CDF-49A9-9A2F-3A286AD8751A}"/>
              </a:ext>
            </a:extLst>
          </p:cNvPr>
          <p:cNvSpPr>
            <a:spLocks noGrp="1"/>
          </p:cNvSpPr>
          <p:nvPr>
            <p:ph idx="1"/>
          </p:nvPr>
        </p:nvSpPr>
        <p:spPr>
          <a:xfrm>
            <a:off x="838200" y="1103086"/>
            <a:ext cx="10515600" cy="5073877"/>
          </a:xfrm>
        </p:spPr>
        <p:txBody>
          <a:bodyPr>
            <a:noAutofit/>
          </a:bodyPr>
          <a:lstStyle/>
          <a:p>
            <a:r>
              <a:rPr lang="en-US" sz="2400" dirty="0"/>
              <a:t>The decrease in price in the exporting country:</a:t>
            </a:r>
          </a:p>
          <a:p>
            <a:pPr lvl="1"/>
            <a:r>
              <a:rPr lang="en-US" sz="2000" dirty="0"/>
              <a:t>Harms sellers </a:t>
            </a:r>
          </a:p>
          <a:p>
            <a:pPr lvl="1"/>
            <a:r>
              <a:rPr lang="en-US" sz="2000" dirty="0"/>
              <a:t>Benefits buyers there or in other countries</a:t>
            </a:r>
          </a:p>
          <a:p>
            <a:pPr lvl="1"/>
            <a:r>
              <a:rPr lang="en-US" sz="2000" dirty="0"/>
              <a:t>Shifts sales to other countries.</a:t>
            </a:r>
          </a:p>
        </p:txBody>
      </p:sp>
    </p:spTree>
    <p:extLst>
      <p:ext uri="{BB962C8B-B14F-4D97-AF65-F5344CB8AC3E}">
        <p14:creationId xmlns:p14="http://schemas.microsoft.com/office/powerpoint/2010/main" val="40597571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A87DDC-F9C9-485B-8566-3567B6E830F8}"/>
              </a:ext>
            </a:extLst>
          </p:cNvPr>
          <p:cNvSpPr>
            <a:spLocks noGrp="1"/>
          </p:cNvSpPr>
          <p:nvPr>
            <p:ph type="title"/>
          </p:nvPr>
        </p:nvSpPr>
        <p:spPr/>
        <p:txBody>
          <a:bodyPr/>
          <a:lstStyle/>
          <a:p>
            <a:r>
              <a:rPr lang="en-US" dirty="0">
                <a:solidFill>
                  <a:schemeClr val="bg1"/>
                </a:solidFill>
              </a:rPr>
              <a:t> Eff</a:t>
            </a:r>
            <a:r>
              <a:rPr lang="en-US" dirty="0">
                <a:solidFill>
                  <a:schemeClr val="accent1">
                    <a:lumMod val="75000"/>
                  </a:schemeClr>
                </a:solidFill>
              </a:rPr>
              <a:t>ects of U.S. – China Trade War</a:t>
            </a:r>
            <a:r>
              <a:rPr lang="en-US" dirty="0"/>
              <a:t> </a:t>
            </a:r>
          </a:p>
        </p:txBody>
      </p:sp>
      <p:sp>
        <p:nvSpPr>
          <p:cNvPr id="5" name="Content Placeholder 4">
            <a:extLst>
              <a:ext uri="{FF2B5EF4-FFF2-40B4-BE49-F238E27FC236}">
                <a16:creationId xmlns:a16="http://schemas.microsoft.com/office/drawing/2014/main" id="{91C28485-0CDF-49A9-9A2F-3A286AD8751A}"/>
              </a:ext>
            </a:extLst>
          </p:cNvPr>
          <p:cNvSpPr>
            <a:spLocks noGrp="1"/>
          </p:cNvSpPr>
          <p:nvPr>
            <p:ph idx="1"/>
          </p:nvPr>
        </p:nvSpPr>
        <p:spPr>
          <a:xfrm>
            <a:off x="838200" y="1103086"/>
            <a:ext cx="10515600" cy="5073877"/>
          </a:xfrm>
        </p:spPr>
        <p:txBody>
          <a:bodyPr>
            <a:noAutofit/>
          </a:bodyPr>
          <a:lstStyle/>
          <a:p>
            <a:r>
              <a:rPr lang="en-US" sz="2400" dirty="0"/>
              <a:t>Consumers paid higher prices (complete pass-through of tariffs to prices)</a:t>
            </a:r>
          </a:p>
          <a:p>
            <a:pPr marL="0" indent="0">
              <a:buNone/>
            </a:pPr>
            <a:endParaRPr lang="en-US" sz="2400" dirty="0"/>
          </a:p>
          <a:p>
            <a:r>
              <a:rPr lang="en-US" sz="2400" dirty="0"/>
              <a:t>Recent estimates suggest that the U.S. wages (adjusted for inflation) decreased, on average, by 1% across all U.S. counties.</a:t>
            </a:r>
          </a:p>
          <a:p>
            <a:pPr marL="0" indent="0">
              <a:buNone/>
            </a:pPr>
            <a:endParaRPr lang="en-US" sz="2400" dirty="0"/>
          </a:p>
          <a:p>
            <a:r>
              <a:rPr lang="en-US" sz="2400" dirty="0"/>
              <a:t>Overall lower aggregate real income in both U.S. and China (not by large magnitudes relative to GDP).</a:t>
            </a:r>
          </a:p>
          <a:p>
            <a:endParaRPr lang="en-US" sz="2400" dirty="0"/>
          </a:p>
          <a:p>
            <a:endParaRPr lang="en-US" sz="2400" dirty="0"/>
          </a:p>
        </p:txBody>
      </p:sp>
      <p:sp>
        <p:nvSpPr>
          <p:cNvPr id="2" name="TextBox 1">
            <a:extLst>
              <a:ext uri="{FF2B5EF4-FFF2-40B4-BE49-F238E27FC236}">
                <a16:creationId xmlns:a16="http://schemas.microsoft.com/office/drawing/2014/main" id="{238B3795-9DB9-D0AA-F4C8-BA662CA5FB0D}"/>
              </a:ext>
            </a:extLst>
          </p:cNvPr>
          <p:cNvSpPr txBox="1"/>
          <p:nvPr/>
        </p:nvSpPr>
        <p:spPr>
          <a:xfrm>
            <a:off x="2786743" y="6487886"/>
            <a:ext cx="9216571" cy="369332"/>
          </a:xfrm>
          <a:prstGeom prst="rect">
            <a:avLst/>
          </a:prstGeom>
          <a:noFill/>
        </p:spPr>
        <p:txBody>
          <a:bodyPr wrap="square" rtlCol="0">
            <a:spAutoFit/>
          </a:bodyPr>
          <a:lstStyle/>
          <a:p>
            <a:r>
              <a:rPr lang="en-US" dirty="0" err="1"/>
              <a:t>Fajgelbaum</a:t>
            </a:r>
            <a:r>
              <a:rPr lang="en-US" dirty="0"/>
              <a:t> P. and Khandelwal A. (2021) “</a:t>
            </a:r>
            <a:r>
              <a:rPr lang="en-US" dirty="0">
                <a:hlinkClick r:id="rId3"/>
              </a:rPr>
              <a:t>The Economic Impacts of the US-China Trade War “</a:t>
            </a:r>
            <a:endParaRPr lang="en-US" dirty="0"/>
          </a:p>
        </p:txBody>
      </p:sp>
    </p:spTree>
    <p:extLst>
      <p:ext uri="{BB962C8B-B14F-4D97-AF65-F5344CB8AC3E}">
        <p14:creationId xmlns:p14="http://schemas.microsoft.com/office/powerpoint/2010/main" val="34034973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8B3795-9DB9-D0AA-F4C8-BA662CA5FB0D}"/>
              </a:ext>
            </a:extLst>
          </p:cNvPr>
          <p:cNvSpPr txBox="1"/>
          <p:nvPr/>
        </p:nvSpPr>
        <p:spPr>
          <a:xfrm>
            <a:off x="2786743" y="6487886"/>
            <a:ext cx="9216571" cy="369332"/>
          </a:xfrm>
          <a:prstGeom prst="rect">
            <a:avLst/>
          </a:prstGeom>
          <a:noFill/>
        </p:spPr>
        <p:txBody>
          <a:bodyPr wrap="square" rtlCol="0">
            <a:spAutoFit/>
          </a:bodyPr>
          <a:lstStyle/>
          <a:p>
            <a:r>
              <a:rPr lang="en" u="sng" dirty="0">
                <a:solidFill>
                  <a:schemeClr val="hlink"/>
                </a:solidFill>
                <a:hlinkClick r:id="rId3"/>
              </a:rPr>
              <a:t>Fajgelbaum et al. (2019), </a:t>
            </a:r>
            <a:r>
              <a:rPr lang="en" i="1" u="sng" dirty="0">
                <a:solidFill>
                  <a:schemeClr val="hlink"/>
                </a:solidFill>
                <a:hlinkClick r:id="rId3"/>
              </a:rPr>
              <a:t>The Return to Protectionism, NBER Working paper # 25638, March </a:t>
            </a:r>
            <a:r>
              <a:rPr lang="en" u="sng" dirty="0">
                <a:solidFill>
                  <a:schemeClr val="hlink"/>
                </a:solidFill>
                <a:hlinkClick r:id="rId3"/>
              </a:rPr>
              <a:t>2019</a:t>
            </a:r>
            <a:endParaRPr lang="en-US" dirty="0"/>
          </a:p>
        </p:txBody>
      </p:sp>
      <p:pic>
        <p:nvPicPr>
          <p:cNvPr id="7" name="Content Placeholder 6">
            <a:extLst>
              <a:ext uri="{FF2B5EF4-FFF2-40B4-BE49-F238E27FC236}">
                <a16:creationId xmlns:a16="http://schemas.microsoft.com/office/drawing/2014/main" id="{FB87A661-425E-0234-7A25-439794AAC406}"/>
              </a:ext>
            </a:extLst>
          </p:cNvPr>
          <p:cNvPicPr>
            <a:picLocks noGrp="1" noChangeAspect="1"/>
          </p:cNvPicPr>
          <p:nvPr>
            <p:ph idx="1"/>
          </p:nvPr>
        </p:nvPicPr>
        <p:blipFill>
          <a:blip r:embed="rId4"/>
          <a:stretch>
            <a:fillRect/>
          </a:stretch>
        </p:blipFill>
        <p:spPr>
          <a:xfrm>
            <a:off x="868526" y="127435"/>
            <a:ext cx="8522216" cy="6107588"/>
          </a:xfrm>
          <a:prstGeom prst="rect">
            <a:avLst/>
          </a:prstGeom>
        </p:spPr>
      </p:pic>
    </p:spTree>
    <p:extLst>
      <p:ext uri="{BB962C8B-B14F-4D97-AF65-F5344CB8AC3E}">
        <p14:creationId xmlns:p14="http://schemas.microsoft.com/office/powerpoint/2010/main" val="1238174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8B3795-9DB9-D0AA-F4C8-BA662CA5FB0D}"/>
              </a:ext>
            </a:extLst>
          </p:cNvPr>
          <p:cNvSpPr txBox="1"/>
          <p:nvPr/>
        </p:nvSpPr>
        <p:spPr>
          <a:xfrm>
            <a:off x="2786743" y="6487886"/>
            <a:ext cx="9216571" cy="369332"/>
          </a:xfrm>
          <a:prstGeom prst="rect">
            <a:avLst/>
          </a:prstGeom>
          <a:noFill/>
        </p:spPr>
        <p:txBody>
          <a:bodyPr wrap="square" rtlCol="0">
            <a:spAutoFit/>
          </a:bodyPr>
          <a:lstStyle/>
          <a:p>
            <a:r>
              <a:rPr lang="en" u="sng" dirty="0">
                <a:solidFill>
                  <a:schemeClr val="hlink"/>
                </a:solidFill>
                <a:hlinkClick r:id="rId3"/>
              </a:rPr>
              <a:t>Fajgelbaum et al. (2019), </a:t>
            </a:r>
            <a:r>
              <a:rPr lang="en" i="1" u="sng" dirty="0">
                <a:solidFill>
                  <a:schemeClr val="hlink"/>
                </a:solidFill>
                <a:hlinkClick r:id="rId3"/>
              </a:rPr>
              <a:t>The Return to Protectionism, NBER Working paper # 25638, March </a:t>
            </a:r>
            <a:r>
              <a:rPr lang="en" u="sng" dirty="0">
                <a:solidFill>
                  <a:schemeClr val="hlink"/>
                </a:solidFill>
                <a:hlinkClick r:id="rId3"/>
              </a:rPr>
              <a:t>2019</a:t>
            </a:r>
            <a:endParaRPr lang="en-US" dirty="0"/>
          </a:p>
        </p:txBody>
      </p:sp>
      <p:pic>
        <p:nvPicPr>
          <p:cNvPr id="9" name="Picture 8">
            <a:extLst>
              <a:ext uri="{FF2B5EF4-FFF2-40B4-BE49-F238E27FC236}">
                <a16:creationId xmlns:a16="http://schemas.microsoft.com/office/drawing/2014/main" id="{E0CA7BD1-04E0-D4BC-8F95-12156F612535}"/>
              </a:ext>
            </a:extLst>
          </p:cNvPr>
          <p:cNvPicPr>
            <a:picLocks noChangeAspect="1"/>
          </p:cNvPicPr>
          <p:nvPr/>
        </p:nvPicPr>
        <p:blipFill>
          <a:blip r:embed="rId4"/>
          <a:stretch>
            <a:fillRect/>
          </a:stretch>
        </p:blipFill>
        <p:spPr>
          <a:xfrm>
            <a:off x="808242" y="116636"/>
            <a:ext cx="8597015" cy="6371250"/>
          </a:xfrm>
          <a:prstGeom prst="rect">
            <a:avLst/>
          </a:prstGeom>
        </p:spPr>
      </p:pic>
    </p:spTree>
    <p:extLst>
      <p:ext uri="{BB962C8B-B14F-4D97-AF65-F5344CB8AC3E}">
        <p14:creationId xmlns:p14="http://schemas.microsoft.com/office/powerpoint/2010/main" val="187557769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75D50-F6C5-3C43-9200-B61F0C500BD1}"/>
              </a:ext>
            </a:extLst>
          </p:cNvPr>
          <p:cNvSpPr>
            <a:spLocks noGrp="1"/>
          </p:cNvSpPr>
          <p:nvPr>
            <p:ph type="title"/>
          </p:nvPr>
        </p:nvSpPr>
        <p:spPr/>
        <p:txBody>
          <a:bodyPr/>
          <a:lstStyle/>
          <a:p>
            <a:r>
              <a:rPr lang="en-US" dirty="0">
                <a:solidFill>
                  <a:schemeClr val="bg1"/>
                </a:solidFill>
              </a:rPr>
              <a:t>Ge</a:t>
            </a:r>
            <a:r>
              <a:rPr lang="en-US" dirty="0"/>
              <a:t>neral Consensus of Economists on Tariffs</a:t>
            </a:r>
          </a:p>
        </p:txBody>
      </p:sp>
      <p:pic>
        <p:nvPicPr>
          <p:cNvPr id="6" name="Content Placeholder 5" descr="A screenshot of a cell phone&#10;&#10;Description automatically generated">
            <a:extLst>
              <a:ext uri="{FF2B5EF4-FFF2-40B4-BE49-F238E27FC236}">
                <a16:creationId xmlns:a16="http://schemas.microsoft.com/office/drawing/2014/main" id="{A4F4D9D1-D7F7-554C-B698-9563AF2D6E8E}"/>
              </a:ext>
            </a:extLst>
          </p:cNvPr>
          <p:cNvPicPr>
            <a:picLocks noGrp="1" noChangeAspect="1"/>
          </p:cNvPicPr>
          <p:nvPr>
            <p:ph idx="1"/>
          </p:nvPr>
        </p:nvPicPr>
        <p:blipFill>
          <a:blip r:embed="rId2"/>
          <a:stretch>
            <a:fillRect/>
          </a:stretch>
        </p:blipFill>
        <p:spPr>
          <a:xfrm>
            <a:off x="1931657" y="1430957"/>
            <a:ext cx="8328686" cy="4693875"/>
          </a:xfrm>
        </p:spPr>
      </p:pic>
      <p:sp>
        <p:nvSpPr>
          <p:cNvPr id="4" name="Slide Number Placeholder 3">
            <a:extLst>
              <a:ext uri="{FF2B5EF4-FFF2-40B4-BE49-F238E27FC236}">
                <a16:creationId xmlns:a16="http://schemas.microsoft.com/office/drawing/2014/main" id="{86A1CCF1-BBAF-8344-8C7F-645069431153}"/>
              </a:ext>
            </a:extLst>
          </p:cNvPr>
          <p:cNvSpPr>
            <a:spLocks noGrp="1"/>
          </p:cNvSpPr>
          <p:nvPr>
            <p:ph type="sldNum" sz="quarter" idx="12"/>
          </p:nvPr>
        </p:nvSpPr>
        <p:spPr/>
        <p:txBody>
          <a:bodyPr/>
          <a:lstStyle/>
          <a:p>
            <a:fld id="{D9F085D5-EC86-4F6A-B501-C1359CB39116}" type="slidenum">
              <a:rPr lang="en-GB" smtClean="0"/>
              <a:pPr/>
              <a:t>56</a:t>
            </a:fld>
            <a:endParaRPr lang="en-GB"/>
          </a:p>
        </p:txBody>
      </p:sp>
    </p:spTree>
    <p:extLst>
      <p:ext uri="{BB962C8B-B14F-4D97-AF65-F5344CB8AC3E}">
        <p14:creationId xmlns:p14="http://schemas.microsoft.com/office/powerpoint/2010/main" val="12284123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A87DDC-F9C9-485B-8566-3567B6E830F8}"/>
              </a:ext>
            </a:extLst>
          </p:cNvPr>
          <p:cNvSpPr>
            <a:spLocks noGrp="1"/>
          </p:cNvSpPr>
          <p:nvPr>
            <p:ph type="title"/>
          </p:nvPr>
        </p:nvSpPr>
        <p:spPr/>
        <p:txBody>
          <a:bodyPr/>
          <a:lstStyle/>
          <a:p>
            <a:r>
              <a:rPr lang="en-US" dirty="0">
                <a:solidFill>
                  <a:schemeClr val="bg1"/>
                </a:solidFill>
              </a:rPr>
              <a:t>  Ar</a:t>
            </a:r>
            <a:r>
              <a:rPr lang="en-US" dirty="0">
                <a:solidFill>
                  <a:schemeClr val="accent1">
                    <a:lumMod val="75000"/>
                  </a:schemeClr>
                </a:solidFill>
              </a:rPr>
              <a:t>guments for Tariffs</a:t>
            </a:r>
            <a:endParaRPr lang="en-US" dirty="0"/>
          </a:p>
        </p:txBody>
      </p:sp>
      <p:sp>
        <p:nvSpPr>
          <p:cNvPr id="5" name="Content Placeholder 4">
            <a:extLst>
              <a:ext uri="{FF2B5EF4-FFF2-40B4-BE49-F238E27FC236}">
                <a16:creationId xmlns:a16="http://schemas.microsoft.com/office/drawing/2014/main" id="{91C28485-0CDF-49A9-9A2F-3A286AD8751A}"/>
              </a:ext>
            </a:extLst>
          </p:cNvPr>
          <p:cNvSpPr>
            <a:spLocks noGrp="1"/>
          </p:cNvSpPr>
          <p:nvPr>
            <p:ph idx="1"/>
          </p:nvPr>
        </p:nvSpPr>
        <p:spPr>
          <a:xfrm>
            <a:off x="838200" y="1103086"/>
            <a:ext cx="10515600" cy="5073877"/>
          </a:xfrm>
        </p:spPr>
        <p:txBody>
          <a:bodyPr>
            <a:noAutofit/>
          </a:bodyPr>
          <a:lstStyle/>
          <a:p>
            <a:r>
              <a:rPr lang="en-US" sz="2400" dirty="0"/>
              <a:t>If economists are so opposed to tariffs, why are they used?</a:t>
            </a:r>
          </a:p>
          <a:p>
            <a:pPr lvl="1"/>
            <a:r>
              <a:rPr lang="en-US" sz="2000" dirty="0"/>
              <a:t>National Security</a:t>
            </a:r>
          </a:p>
          <a:p>
            <a:pPr lvl="1"/>
            <a:r>
              <a:rPr lang="en-US" sz="2000" dirty="0"/>
              <a:t>Government revenue</a:t>
            </a:r>
          </a:p>
          <a:p>
            <a:pPr lvl="1"/>
            <a:r>
              <a:rPr lang="en-US" sz="2000" dirty="0"/>
              <a:t>Infant Industry</a:t>
            </a:r>
          </a:p>
          <a:p>
            <a:pPr lvl="1"/>
            <a:r>
              <a:rPr lang="en-US" sz="2000" dirty="0"/>
              <a:t>Strategic trade policy</a:t>
            </a:r>
          </a:p>
          <a:p>
            <a:pPr lvl="1"/>
            <a:r>
              <a:rPr lang="en-US" sz="2000" dirty="0"/>
              <a:t>Political Economy of Protection </a:t>
            </a:r>
          </a:p>
          <a:p>
            <a:r>
              <a:rPr lang="en-US" dirty="0"/>
              <a:t>Some of valid arguments for tariffs depend on information that is unavailable or available only to the protected industry</a:t>
            </a:r>
          </a:p>
          <a:p>
            <a:r>
              <a:rPr lang="en-US" dirty="0"/>
              <a:t>Even when net beneficial, tariffs are politically hard to remove.</a:t>
            </a:r>
          </a:p>
        </p:txBody>
      </p:sp>
    </p:spTree>
    <p:extLst>
      <p:ext uri="{BB962C8B-B14F-4D97-AF65-F5344CB8AC3E}">
        <p14:creationId xmlns:p14="http://schemas.microsoft.com/office/powerpoint/2010/main" val="18670665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7E8C9-89BD-41F2-9126-14B2ED65E72A}"/>
              </a:ext>
            </a:extLst>
          </p:cNvPr>
          <p:cNvSpPr>
            <a:spLocks noGrp="1"/>
          </p:cNvSpPr>
          <p:nvPr>
            <p:ph type="title"/>
          </p:nvPr>
        </p:nvSpPr>
        <p:spPr/>
        <p:txBody>
          <a:bodyPr/>
          <a:lstStyle/>
          <a:p>
            <a:r>
              <a:rPr lang="en-US" dirty="0">
                <a:solidFill>
                  <a:schemeClr val="bg1"/>
                </a:solidFill>
              </a:rPr>
              <a:t>Dir</a:t>
            </a:r>
            <a:r>
              <a:rPr lang="en-US" dirty="0"/>
              <a:t>ected Support: Adjustment Costs</a:t>
            </a:r>
          </a:p>
        </p:txBody>
      </p:sp>
      <p:sp>
        <p:nvSpPr>
          <p:cNvPr id="3" name="Content Placeholder 2">
            <a:extLst>
              <a:ext uri="{FF2B5EF4-FFF2-40B4-BE49-F238E27FC236}">
                <a16:creationId xmlns:a16="http://schemas.microsoft.com/office/drawing/2014/main" id="{EB51478A-2B30-4DDE-BD34-05C152B7528E}"/>
              </a:ext>
            </a:extLst>
          </p:cNvPr>
          <p:cNvSpPr>
            <a:spLocks noGrp="1"/>
          </p:cNvSpPr>
          <p:nvPr>
            <p:ph sz="half" idx="1"/>
          </p:nvPr>
        </p:nvSpPr>
        <p:spPr>
          <a:xfrm>
            <a:off x="838199" y="1518073"/>
            <a:ext cx="6116053" cy="4529579"/>
          </a:xfrm>
        </p:spPr>
        <p:txBody>
          <a:bodyPr>
            <a:normAutofit fontScale="92500" lnSpcReduction="10000"/>
          </a:bodyPr>
          <a:lstStyle/>
          <a:p>
            <a:r>
              <a:rPr lang="en-US" dirty="0"/>
              <a:t>The most efficient way to help those hurt by trade is through direct payments  </a:t>
            </a:r>
          </a:p>
          <a:p>
            <a:r>
              <a:rPr lang="en-US" dirty="0"/>
              <a:t>Trade Adjustment Assistance (TAA) is an example of an attempt at this principle</a:t>
            </a:r>
          </a:p>
          <a:p>
            <a:pPr lvl="1"/>
            <a:r>
              <a:rPr lang="en-US" dirty="0"/>
              <a:t>TAA includes some retraining funds and extended unemployment benefits</a:t>
            </a:r>
          </a:p>
          <a:p>
            <a:pPr lvl="1"/>
            <a:r>
              <a:rPr lang="en-US" dirty="0"/>
              <a:t>Not generally considered to be very </a:t>
            </a:r>
            <a:br>
              <a:rPr lang="en-US" dirty="0"/>
            </a:br>
            <a:r>
              <a:rPr lang="en-US" dirty="0"/>
              <a:t>successful</a:t>
            </a:r>
          </a:p>
          <a:p>
            <a:pPr lvl="1"/>
            <a:r>
              <a:rPr lang="en-US" dirty="0"/>
              <a:t>Underfunded </a:t>
            </a:r>
          </a:p>
          <a:p>
            <a:pPr lvl="1"/>
            <a:r>
              <a:rPr lang="en-US" dirty="0"/>
              <a:t>Hard to determine who is hurt by trade and not other factors</a:t>
            </a:r>
          </a:p>
          <a:p>
            <a:r>
              <a:rPr lang="en-US" dirty="0"/>
              <a:t>Larger direct payments would be most effective and efficient</a:t>
            </a:r>
          </a:p>
        </p:txBody>
      </p:sp>
      <p:grpSp>
        <p:nvGrpSpPr>
          <p:cNvPr id="11" name="Group 10">
            <a:extLst>
              <a:ext uri="{FF2B5EF4-FFF2-40B4-BE49-F238E27FC236}">
                <a16:creationId xmlns:a16="http://schemas.microsoft.com/office/drawing/2014/main" id="{8E9D41DA-5F0D-4A77-8672-07182DC708AC}"/>
              </a:ext>
            </a:extLst>
          </p:cNvPr>
          <p:cNvGrpSpPr/>
          <p:nvPr/>
        </p:nvGrpSpPr>
        <p:grpSpPr>
          <a:xfrm>
            <a:off x="6784402" y="2544040"/>
            <a:ext cx="4761905" cy="2790476"/>
            <a:chOff x="6640018" y="2544040"/>
            <a:chExt cx="4761905" cy="2790476"/>
          </a:xfrm>
        </p:grpSpPr>
        <p:pic>
          <p:nvPicPr>
            <p:cNvPr id="5" name="Picture 4">
              <a:extLst>
                <a:ext uri="{FF2B5EF4-FFF2-40B4-BE49-F238E27FC236}">
                  <a16:creationId xmlns:a16="http://schemas.microsoft.com/office/drawing/2014/main" id="{BB6495D9-2E50-4DF1-BF34-8112B37701D0}"/>
                </a:ext>
              </a:extLst>
            </p:cNvPr>
            <p:cNvPicPr>
              <a:picLocks noChangeAspect="1"/>
            </p:cNvPicPr>
            <p:nvPr/>
          </p:nvPicPr>
          <p:blipFill>
            <a:blip r:embed="rId3"/>
            <a:stretch>
              <a:fillRect/>
            </a:stretch>
          </p:blipFill>
          <p:spPr>
            <a:xfrm>
              <a:off x="6640018" y="2544040"/>
              <a:ext cx="4761905" cy="2790476"/>
            </a:xfrm>
            <a:prstGeom prst="rect">
              <a:avLst/>
            </a:prstGeom>
          </p:spPr>
        </p:pic>
        <p:cxnSp>
          <p:nvCxnSpPr>
            <p:cNvPr id="9" name="Straight Connector 8">
              <a:extLst>
                <a:ext uri="{FF2B5EF4-FFF2-40B4-BE49-F238E27FC236}">
                  <a16:creationId xmlns:a16="http://schemas.microsoft.com/office/drawing/2014/main" id="{D98111BA-67E9-480D-8E69-1B148463DA0A}"/>
                </a:ext>
              </a:extLst>
            </p:cNvPr>
            <p:cNvCxnSpPr/>
            <p:nvPr/>
          </p:nvCxnSpPr>
          <p:spPr>
            <a:xfrm>
              <a:off x="8193505" y="3056021"/>
              <a:ext cx="30439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E43E608-9C7B-411B-8968-1985F97D219A}"/>
                </a:ext>
              </a:extLst>
            </p:cNvPr>
            <p:cNvCxnSpPr/>
            <p:nvPr/>
          </p:nvCxnSpPr>
          <p:spPr>
            <a:xfrm>
              <a:off x="8193505" y="4860757"/>
              <a:ext cx="304399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142159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EE57-C694-4011-A1B0-F821BEFEA940}"/>
              </a:ext>
            </a:extLst>
          </p:cNvPr>
          <p:cNvSpPr>
            <a:spLocks noGrp="1"/>
          </p:cNvSpPr>
          <p:nvPr>
            <p:ph type="title"/>
          </p:nvPr>
        </p:nvSpPr>
        <p:spPr/>
        <p:txBody>
          <a:bodyPr/>
          <a:lstStyle/>
          <a:p>
            <a:r>
              <a:rPr lang="en-US" spc="-100" dirty="0"/>
              <a:t> </a:t>
            </a:r>
            <a:r>
              <a:rPr lang="en-US" spc="-100" dirty="0">
                <a:solidFill>
                  <a:srgbClr val="FAF7F0"/>
                </a:solidFill>
              </a:rPr>
              <a:t>Su</a:t>
            </a:r>
            <a:r>
              <a:rPr lang="en-US" spc="-100" dirty="0"/>
              <a:t>mmary</a:t>
            </a:r>
          </a:p>
        </p:txBody>
      </p:sp>
      <p:sp>
        <p:nvSpPr>
          <p:cNvPr id="3" name="Content Placeholder 2">
            <a:extLst>
              <a:ext uri="{FF2B5EF4-FFF2-40B4-BE49-F238E27FC236}">
                <a16:creationId xmlns:a16="http://schemas.microsoft.com/office/drawing/2014/main" id="{34D9E74C-D208-4572-BA7E-1B16BCD3E212}"/>
              </a:ext>
            </a:extLst>
          </p:cNvPr>
          <p:cNvSpPr>
            <a:spLocks noGrp="1"/>
          </p:cNvSpPr>
          <p:nvPr>
            <p:ph idx="1"/>
          </p:nvPr>
        </p:nvSpPr>
        <p:spPr>
          <a:xfrm>
            <a:off x="635000" y="1325563"/>
            <a:ext cx="10192657" cy="3319008"/>
          </a:xfrm>
        </p:spPr>
        <p:txBody>
          <a:bodyPr>
            <a:normAutofit/>
          </a:bodyPr>
          <a:lstStyle/>
          <a:p>
            <a:pPr marL="0" indent="0">
              <a:spcBef>
                <a:spcPts val="1800"/>
              </a:spcBef>
              <a:buNone/>
            </a:pPr>
            <a:endParaRPr lang="en-US" sz="2400" dirty="0"/>
          </a:p>
          <a:p>
            <a:pPr>
              <a:spcBef>
                <a:spcPts val="1800"/>
              </a:spcBef>
            </a:pPr>
            <a:r>
              <a:rPr lang="en-US" sz="2400" dirty="0"/>
              <a:t>Trade is beneficial, but it can generate losses and adjustments costs for some groups in the economy.</a:t>
            </a:r>
          </a:p>
          <a:p>
            <a:pPr>
              <a:spcBef>
                <a:spcPts val="1800"/>
              </a:spcBef>
            </a:pPr>
            <a:r>
              <a:rPr lang="en-US" sz="2400" dirty="0"/>
              <a:t>Tariffs reduce trade overall, thus imposing widespread losses to both producers (who use imported inputs) and consumers (who buy lower-priced imported goods).</a:t>
            </a:r>
          </a:p>
          <a:p>
            <a:pPr>
              <a:spcBef>
                <a:spcPts val="1800"/>
              </a:spcBef>
            </a:pPr>
            <a:r>
              <a:rPr lang="en-US" sz="2400" dirty="0"/>
              <a:t>More direct policies can be more efficient and save gains from trade.</a:t>
            </a:r>
          </a:p>
        </p:txBody>
      </p:sp>
    </p:spTree>
    <p:extLst>
      <p:ext uri="{BB962C8B-B14F-4D97-AF65-F5344CB8AC3E}">
        <p14:creationId xmlns:p14="http://schemas.microsoft.com/office/powerpoint/2010/main" val="372167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EE57-C694-4011-A1B0-F821BEFEA940}"/>
              </a:ext>
            </a:extLst>
          </p:cNvPr>
          <p:cNvSpPr>
            <a:spLocks noGrp="1"/>
          </p:cNvSpPr>
          <p:nvPr>
            <p:ph type="title"/>
          </p:nvPr>
        </p:nvSpPr>
        <p:spPr/>
        <p:txBody>
          <a:bodyPr/>
          <a:lstStyle/>
          <a:p>
            <a:r>
              <a:rPr lang="en-US" spc="-100" dirty="0">
                <a:solidFill>
                  <a:schemeClr val="bg1"/>
                </a:solidFill>
              </a:rPr>
              <a:t>Tra</a:t>
            </a:r>
            <a:r>
              <a:rPr lang="en-US" spc="-100" dirty="0"/>
              <a:t>de Summary</a:t>
            </a:r>
          </a:p>
        </p:txBody>
      </p:sp>
      <p:sp>
        <p:nvSpPr>
          <p:cNvPr id="3" name="Content Placeholder 2">
            <a:extLst>
              <a:ext uri="{FF2B5EF4-FFF2-40B4-BE49-F238E27FC236}">
                <a16:creationId xmlns:a16="http://schemas.microsoft.com/office/drawing/2014/main" id="{34D9E74C-D208-4572-BA7E-1B16BCD3E212}"/>
              </a:ext>
            </a:extLst>
          </p:cNvPr>
          <p:cNvSpPr>
            <a:spLocks noGrp="1"/>
          </p:cNvSpPr>
          <p:nvPr>
            <p:ph idx="1"/>
          </p:nvPr>
        </p:nvSpPr>
        <p:spPr/>
        <p:txBody>
          <a:bodyPr>
            <a:normAutofit/>
          </a:bodyPr>
          <a:lstStyle/>
          <a:p>
            <a:pPr>
              <a:spcBef>
                <a:spcPts val="1800"/>
              </a:spcBef>
            </a:pPr>
            <a:r>
              <a:rPr lang="en-US" sz="2400" dirty="0"/>
              <a:t>Trade and growth are positively related.</a:t>
            </a:r>
          </a:p>
          <a:p>
            <a:pPr>
              <a:spcBef>
                <a:spcPts val="1800"/>
              </a:spcBef>
            </a:pPr>
            <a:r>
              <a:rPr lang="en-US" sz="2400" dirty="0"/>
              <a:t>Gains from trade can be widespread (lower prices for consumers).</a:t>
            </a:r>
          </a:p>
          <a:p>
            <a:pPr>
              <a:spcBef>
                <a:spcPts val="1800"/>
              </a:spcBef>
            </a:pPr>
            <a:r>
              <a:rPr lang="en-US" sz="2400" dirty="0"/>
              <a:t>Losses from trade can be highly concentrated.</a:t>
            </a:r>
          </a:p>
        </p:txBody>
      </p:sp>
    </p:spTree>
    <p:extLst>
      <p:ext uri="{BB962C8B-B14F-4D97-AF65-F5344CB8AC3E}">
        <p14:creationId xmlns:p14="http://schemas.microsoft.com/office/powerpoint/2010/main" val="14415861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AEE57-C694-4011-A1B0-F821BEFEA940}"/>
              </a:ext>
            </a:extLst>
          </p:cNvPr>
          <p:cNvSpPr>
            <a:spLocks noGrp="1"/>
          </p:cNvSpPr>
          <p:nvPr>
            <p:ph type="title"/>
          </p:nvPr>
        </p:nvSpPr>
        <p:spPr/>
        <p:txBody>
          <a:bodyPr/>
          <a:lstStyle/>
          <a:p>
            <a:r>
              <a:rPr lang="en-US" spc="-100" dirty="0">
                <a:solidFill>
                  <a:schemeClr val="bg1"/>
                </a:solidFill>
              </a:rPr>
              <a:t> Th </a:t>
            </a:r>
            <a:r>
              <a:rPr lang="en-US" spc="-100" dirty="0"/>
              <a:t>e Future of Globalization?</a:t>
            </a:r>
          </a:p>
        </p:txBody>
      </p:sp>
      <p:sp>
        <p:nvSpPr>
          <p:cNvPr id="3" name="Content Placeholder 2">
            <a:extLst>
              <a:ext uri="{FF2B5EF4-FFF2-40B4-BE49-F238E27FC236}">
                <a16:creationId xmlns:a16="http://schemas.microsoft.com/office/drawing/2014/main" id="{34D9E74C-D208-4572-BA7E-1B16BCD3E212}"/>
              </a:ext>
            </a:extLst>
          </p:cNvPr>
          <p:cNvSpPr>
            <a:spLocks noGrp="1"/>
          </p:cNvSpPr>
          <p:nvPr>
            <p:ph idx="1"/>
          </p:nvPr>
        </p:nvSpPr>
        <p:spPr>
          <a:xfrm>
            <a:off x="838200" y="1325563"/>
            <a:ext cx="10515600" cy="4596505"/>
          </a:xfrm>
        </p:spPr>
        <p:txBody>
          <a:bodyPr>
            <a:normAutofit lnSpcReduction="10000"/>
          </a:bodyPr>
          <a:lstStyle/>
          <a:p>
            <a:pPr>
              <a:spcBef>
                <a:spcPts val="1800"/>
              </a:spcBef>
            </a:pPr>
            <a:r>
              <a:rPr lang="en-US" sz="2400" dirty="0"/>
              <a:t> Globalization Reversal or </a:t>
            </a:r>
            <a:r>
              <a:rPr lang="en-US" sz="2400" dirty="0" err="1"/>
              <a:t>Slowbalization</a:t>
            </a:r>
            <a:r>
              <a:rPr lang="en-US" sz="2400" dirty="0"/>
              <a:t>?</a:t>
            </a:r>
          </a:p>
          <a:p>
            <a:pPr lvl="1">
              <a:spcBef>
                <a:spcPts val="1800"/>
              </a:spcBef>
            </a:pPr>
            <a:r>
              <a:rPr lang="en-US" sz="2000" dirty="0">
                <a:solidFill>
                  <a:schemeClr val="tx1"/>
                </a:solidFill>
              </a:rPr>
              <a:t>During 2022 IMF and World Bank Spring Meetings: </a:t>
            </a:r>
          </a:p>
          <a:p>
            <a:pPr lvl="2">
              <a:spcBef>
                <a:spcPts val="1800"/>
              </a:spcBef>
            </a:pPr>
            <a:r>
              <a:rPr lang="en-US" sz="2000" b="1" dirty="0">
                <a:solidFill>
                  <a:schemeClr val="tx1"/>
                </a:solidFill>
              </a:rPr>
              <a:t>Jerome </a:t>
            </a:r>
            <a:r>
              <a:rPr lang="en-US" sz="2000" b="1" i="1" dirty="0">
                <a:solidFill>
                  <a:schemeClr val="tx1"/>
                </a:solidFill>
              </a:rPr>
              <a:t>Powell, Fed Chairman </a:t>
            </a:r>
            <a:r>
              <a:rPr lang="en-US" sz="2000" dirty="0">
                <a:solidFill>
                  <a:schemeClr val="tx1"/>
                </a:solidFill>
              </a:rPr>
              <a:t>noted that it is unclear if the world is witnessing a reversal of globalization, but the pace of globalization is certainly slowing down. </a:t>
            </a:r>
          </a:p>
          <a:p>
            <a:pPr lvl="2"/>
            <a:r>
              <a:rPr lang="en-US" sz="2000" b="1" i="1" dirty="0">
                <a:solidFill>
                  <a:schemeClr val="tx1"/>
                </a:solidFill>
              </a:rPr>
              <a:t>Kristalina Georgieva, IMF Managing Director </a:t>
            </a:r>
            <a:r>
              <a:rPr lang="en-US" sz="2000" b="1" dirty="0">
                <a:solidFill>
                  <a:schemeClr val="tx1"/>
                </a:solidFill>
              </a:rPr>
              <a:t> </a:t>
            </a:r>
            <a:r>
              <a:rPr lang="en-US" sz="2000" b="0" dirty="0">
                <a:solidFill>
                  <a:schemeClr val="tx1"/>
                </a:solidFill>
              </a:rPr>
              <a:t>argued that it is too early to “buy a coffin” for globalization. The world has achieved so much because of the integrated global economy, and it is irresponsible to make the world poorer.</a:t>
            </a:r>
          </a:p>
          <a:p>
            <a:r>
              <a:rPr lang="en-US" sz="2400" dirty="0"/>
              <a:t>A New Global Map:</a:t>
            </a:r>
          </a:p>
          <a:p>
            <a:pPr lvl="1"/>
            <a:r>
              <a:rPr lang="en-US" dirty="0"/>
              <a:t>Globalization needs to be more agile and resilient to shocks:</a:t>
            </a:r>
          </a:p>
          <a:p>
            <a:pPr lvl="2"/>
            <a:r>
              <a:rPr lang="en-US" dirty="0"/>
              <a:t>Less reliance on single sources by firms</a:t>
            </a:r>
          </a:p>
          <a:p>
            <a:pPr lvl="2"/>
            <a:r>
              <a:rPr lang="en-US" dirty="0"/>
              <a:t>Europe’s embrace of “open strategic autonomy” or U.S.’s “</a:t>
            </a:r>
            <a:r>
              <a:rPr lang="en-US" dirty="0" err="1"/>
              <a:t>friendshoring</a:t>
            </a:r>
            <a:r>
              <a:rPr lang="en-US" dirty="0"/>
              <a:t>”</a:t>
            </a:r>
          </a:p>
          <a:p>
            <a:pPr lvl="2"/>
            <a:r>
              <a:rPr lang="en-US" dirty="0"/>
              <a:t>Greater protections for those who are hurt.</a:t>
            </a:r>
          </a:p>
        </p:txBody>
      </p:sp>
    </p:spTree>
    <p:extLst>
      <p:ext uri="{BB962C8B-B14F-4D97-AF65-F5344CB8AC3E}">
        <p14:creationId xmlns:p14="http://schemas.microsoft.com/office/powerpoint/2010/main" val="10632300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4E189-2B23-2F41-BBEB-10A29FA49EB0}"/>
              </a:ext>
            </a:extLst>
          </p:cNvPr>
          <p:cNvSpPr>
            <a:spLocks noGrp="1"/>
          </p:cNvSpPr>
          <p:nvPr>
            <p:ph type="title"/>
          </p:nvPr>
        </p:nvSpPr>
        <p:spPr/>
        <p:txBody>
          <a:bodyPr/>
          <a:lstStyle/>
          <a:p>
            <a:r>
              <a:rPr lang="en-US" dirty="0"/>
              <a:t> </a:t>
            </a:r>
            <a:r>
              <a:rPr lang="en-US" dirty="0">
                <a:solidFill>
                  <a:schemeClr val="bg1"/>
                </a:solidFill>
              </a:rPr>
              <a:t>Th</a:t>
            </a:r>
            <a:r>
              <a:rPr lang="en-US" dirty="0"/>
              <a:t>ank you!</a:t>
            </a:r>
          </a:p>
        </p:txBody>
      </p:sp>
      <p:sp>
        <p:nvSpPr>
          <p:cNvPr id="3" name="Content Placeholder 2">
            <a:extLst>
              <a:ext uri="{FF2B5EF4-FFF2-40B4-BE49-F238E27FC236}">
                <a16:creationId xmlns:a16="http://schemas.microsoft.com/office/drawing/2014/main" id="{09C9064E-051C-1042-85AE-F335B853ADE1}"/>
              </a:ext>
            </a:extLst>
          </p:cNvPr>
          <p:cNvSpPr>
            <a:spLocks noGrp="1"/>
          </p:cNvSpPr>
          <p:nvPr>
            <p:ph idx="1"/>
          </p:nvPr>
        </p:nvSpPr>
        <p:spPr>
          <a:xfrm>
            <a:off x="838200" y="662781"/>
            <a:ext cx="10515600" cy="5451580"/>
          </a:xfrm>
        </p:spPr>
        <p:txBody>
          <a:bodyPr>
            <a:normAutofit fontScale="77500" lnSpcReduction="20000"/>
          </a:bodyPr>
          <a:lstStyle/>
          <a:p>
            <a:pPr marL="0" indent="0" algn="ctr">
              <a:buNone/>
            </a:pPr>
            <a:endParaRPr lang="en-US" sz="6000" dirty="0"/>
          </a:p>
          <a:p>
            <a:pPr marL="0" indent="0" algn="ctr">
              <a:buNone/>
            </a:pPr>
            <a:r>
              <a:rPr lang="en-US" sz="6500" dirty="0"/>
              <a:t>Any Questions?</a:t>
            </a:r>
          </a:p>
          <a:p>
            <a:pPr marL="0" indent="0" algn="ctr">
              <a:buNone/>
            </a:pPr>
            <a:endParaRPr lang="en-US" dirty="0"/>
          </a:p>
          <a:p>
            <a:pPr marL="0" indent="0" algn="ctr">
              <a:buNone/>
            </a:pPr>
            <a:endParaRPr lang="en-US" dirty="0"/>
          </a:p>
          <a:p>
            <a:pPr marL="0" indent="0" algn="ctr">
              <a:buNone/>
            </a:pPr>
            <a:r>
              <a:rPr lang="en-US" dirty="0">
                <a:hlinkClick r:id="rId2"/>
              </a:rPr>
              <a:t>www.NEEDelegation.org</a:t>
            </a:r>
            <a:endParaRPr lang="en-US" dirty="0"/>
          </a:p>
          <a:p>
            <a:pPr marL="0" indent="0" algn="ctr">
              <a:buNone/>
            </a:pPr>
            <a:r>
              <a:rPr lang="en-US" dirty="0"/>
              <a:t>Adina </a:t>
            </a:r>
            <a:r>
              <a:rPr lang="en-US" dirty="0" err="1"/>
              <a:t>Ardelean</a:t>
            </a:r>
            <a:endParaRPr lang="en-US" dirty="0"/>
          </a:p>
          <a:p>
            <a:pPr marL="0" indent="0" algn="ctr">
              <a:buNone/>
            </a:pPr>
            <a:r>
              <a:rPr lang="en-US" dirty="0"/>
              <a:t>&lt;</a:t>
            </a:r>
            <a:r>
              <a:rPr lang="en-US" dirty="0" err="1"/>
              <a:t>atardelean@scu.edu</a:t>
            </a:r>
            <a:r>
              <a:rPr lang="en-US" dirty="0"/>
              <a:t>&gt;</a:t>
            </a:r>
          </a:p>
          <a:p>
            <a:pPr marL="0" indent="0" algn="ctr">
              <a:buNone/>
            </a:pPr>
            <a:endParaRPr lang="en-US" dirty="0"/>
          </a:p>
          <a:p>
            <a:pPr marL="0" indent="0" algn="ctr">
              <a:buNone/>
            </a:pPr>
            <a:r>
              <a:rPr lang="en-US" dirty="0"/>
              <a:t>Contact NEED: </a:t>
            </a:r>
            <a:r>
              <a:rPr lang="en-US" dirty="0">
                <a:hlinkClick r:id="rId3"/>
              </a:rPr>
              <a:t>info@needelegation.org</a:t>
            </a:r>
            <a:endParaRPr lang="en-US" dirty="0"/>
          </a:p>
          <a:p>
            <a:pPr marL="0" indent="0" algn="ctr">
              <a:buNone/>
            </a:pPr>
            <a:endParaRPr lang="en-US" dirty="0"/>
          </a:p>
          <a:p>
            <a:pPr marL="0" indent="0" algn="ctr">
              <a:buNone/>
            </a:pPr>
            <a:r>
              <a:rPr lang="en-US" dirty="0"/>
              <a:t>Submit a testimonial:  </a:t>
            </a:r>
            <a:r>
              <a:rPr lang="en-US" dirty="0">
                <a:hlinkClick r:id="rId4"/>
              </a:rPr>
              <a:t>www.NEEDelegation.org/testimonials.php</a:t>
            </a:r>
            <a:endParaRPr lang="en-US" dirty="0"/>
          </a:p>
          <a:p>
            <a:pPr marL="0" indent="0" algn="ctr">
              <a:buNone/>
            </a:pPr>
            <a:endParaRPr lang="en-US" dirty="0"/>
          </a:p>
          <a:p>
            <a:pPr marL="0" indent="0" algn="ctr">
              <a:buNone/>
            </a:pPr>
            <a:r>
              <a:rPr lang="en-US" dirty="0"/>
              <a:t>Become a Friend of NEED:  </a:t>
            </a:r>
            <a:r>
              <a:rPr lang="en-US" dirty="0" err="1"/>
              <a:t>www.NEEDelegation.org</a:t>
            </a:r>
            <a:r>
              <a:rPr lang="en-US" dirty="0"/>
              <a:t>/</a:t>
            </a:r>
            <a:r>
              <a:rPr lang="en-US" dirty="0" err="1"/>
              <a:t>friend.php</a:t>
            </a:r>
            <a:endParaRPr lang="en-US" dirty="0"/>
          </a:p>
          <a:p>
            <a:pPr marL="0" indent="0" algn="ctr">
              <a:buNone/>
            </a:pPr>
            <a:endParaRPr lang="en-US" dirty="0"/>
          </a:p>
        </p:txBody>
      </p:sp>
      <p:sp>
        <p:nvSpPr>
          <p:cNvPr id="4" name="Slide Number Placeholder 3">
            <a:extLst>
              <a:ext uri="{FF2B5EF4-FFF2-40B4-BE49-F238E27FC236}">
                <a16:creationId xmlns:a16="http://schemas.microsoft.com/office/drawing/2014/main" id="{052F218B-F99A-4145-A67C-DBBA7AD4E305}"/>
              </a:ext>
            </a:extLst>
          </p:cNvPr>
          <p:cNvSpPr>
            <a:spLocks noGrp="1"/>
          </p:cNvSpPr>
          <p:nvPr>
            <p:ph type="sldNum" sz="quarter" idx="12"/>
          </p:nvPr>
        </p:nvSpPr>
        <p:spPr/>
        <p:txBody>
          <a:bodyPr/>
          <a:lstStyle/>
          <a:p>
            <a:fld id="{D9F085D5-EC86-4F6A-B501-C1359CB39116}" type="slidenum">
              <a:rPr lang="en-GB" smtClean="0"/>
              <a:t>61</a:t>
            </a:fld>
            <a:endParaRPr lang="en-GB"/>
          </a:p>
        </p:txBody>
      </p:sp>
    </p:spTree>
    <p:extLst>
      <p:ext uri="{BB962C8B-B14F-4D97-AF65-F5344CB8AC3E}">
        <p14:creationId xmlns:p14="http://schemas.microsoft.com/office/powerpoint/2010/main" val="2421117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587C8-9272-DC49-B318-9FA9A09F973E}"/>
              </a:ext>
            </a:extLst>
          </p:cNvPr>
          <p:cNvSpPr>
            <a:spLocks noGrp="1"/>
          </p:cNvSpPr>
          <p:nvPr>
            <p:ph type="title"/>
          </p:nvPr>
        </p:nvSpPr>
        <p:spPr/>
        <p:txBody>
          <a:bodyPr/>
          <a:lstStyle/>
          <a:p>
            <a:r>
              <a:rPr lang="en-US" dirty="0">
                <a:solidFill>
                  <a:schemeClr val="bg1"/>
                </a:solidFill>
              </a:rPr>
              <a:t>Ou</a:t>
            </a:r>
            <a:r>
              <a:rPr lang="en-US" dirty="0"/>
              <a:t>tline</a:t>
            </a:r>
          </a:p>
        </p:txBody>
      </p:sp>
      <p:sp>
        <p:nvSpPr>
          <p:cNvPr id="3" name="Content Placeholder 2">
            <a:extLst>
              <a:ext uri="{FF2B5EF4-FFF2-40B4-BE49-F238E27FC236}">
                <a16:creationId xmlns:a16="http://schemas.microsoft.com/office/drawing/2014/main" id="{F967C73C-4D3B-5543-A7C9-90BF02E97698}"/>
              </a:ext>
            </a:extLst>
          </p:cNvPr>
          <p:cNvSpPr>
            <a:spLocks noGrp="1"/>
          </p:cNvSpPr>
          <p:nvPr>
            <p:ph idx="1"/>
          </p:nvPr>
        </p:nvSpPr>
        <p:spPr>
          <a:xfrm>
            <a:off x="1400990" y="1330326"/>
            <a:ext cx="7365637" cy="4351338"/>
          </a:xfrm>
        </p:spPr>
        <p:txBody>
          <a:bodyPr/>
          <a:lstStyle/>
          <a:p>
            <a:r>
              <a:rPr lang="en-US" dirty="0"/>
              <a:t>Distributional Impact of International Trade</a:t>
            </a:r>
          </a:p>
          <a:p>
            <a:r>
              <a:rPr lang="en-US" dirty="0"/>
              <a:t>Recent U.S. Trade Policy </a:t>
            </a:r>
          </a:p>
          <a:p>
            <a:endParaRPr lang="en-US" dirty="0"/>
          </a:p>
        </p:txBody>
      </p:sp>
      <p:sp>
        <p:nvSpPr>
          <p:cNvPr id="4" name="Slide Number Placeholder 3">
            <a:extLst>
              <a:ext uri="{FF2B5EF4-FFF2-40B4-BE49-F238E27FC236}">
                <a16:creationId xmlns:a16="http://schemas.microsoft.com/office/drawing/2014/main" id="{08F05FC0-1983-AB49-BD5C-5F3DBA18892D}"/>
              </a:ext>
            </a:extLst>
          </p:cNvPr>
          <p:cNvSpPr>
            <a:spLocks noGrp="1"/>
          </p:cNvSpPr>
          <p:nvPr>
            <p:ph type="sldNum" sz="quarter" idx="12"/>
          </p:nvPr>
        </p:nvSpPr>
        <p:spPr/>
        <p:txBody>
          <a:bodyPr/>
          <a:lstStyle/>
          <a:p>
            <a:fld id="{D9F085D5-EC86-4F6A-B501-C1359CB39116}" type="slidenum">
              <a:rPr lang="en-GB" smtClean="0"/>
              <a:pPr/>
              <a:t>7</a:t>
            </a:fld>
            <a:endParaRPr lang="en-GB"/>
          </a:p>
        </p:txBody>
      </p:sp>
    </p:spTree>
    <p:extLst>
      <p:ext uri="{BB962C8B-B14F-4D97-AF65-F5344CB8AC3E}">
        <p14:creationId xmlns:p14="http://schemas.microsoft.com/office/powerpoint/2010/main" val="3237012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06BE4-605B-2E4C-944A-EFA619697AC8}"/>
              </a:ext>
            </a:extLst>
          </p:cNvPr>
          <p:cNvSpPr>
            <a:spLocks noGrp="1"/>
          </p:cNvSpPr>
          <p:nvPr>
            <p:ph type="title"/>
          </p:nvPr>
        </p:nvSpPr>
        <p:spPr/>
        <p:txBody>
          <a:bodyPr>
            <a:normAutofit/>
          </a:bodyPr>
          <a:lstStyle/>
          <a:p>
            <a:br>
              <a:rPr lang="en-US" dirty="0"/>
            </a:br>
            <a:br>
              <a:rPr lang="en-US" dirty="0"/>
            </a:br>
            <a:r>
              <a:rPr lang="en-US" dirty="0"/>
              <a:t>DISTRIBUTIONAL IMPACTS</a:t>
            </a:r>
          </a:p>
        </p:txBody>
      </p:sp>
      <p:sp>
        <p:nvSpPr>
          <p:cNvPr id="3" name="Text Placeholder 2">
            <a:extLst>
              <a:ext uri="{FF2B5EF4-FFF2-40B4-BE49-F238E27FC236}">
                <a16:creationId xmlns:a16="http://schemas.microsoft.com/office/drawing/2014/main" id="{6B4D473A-38B2-254C-9911-E36B295E5B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58FABFD-07D5-E540-AEE2-9E6743101FF4}"/>
              </a:ext>
            </a:extLst>
          </p:cNvPr>
          <p:cNvSpPr>
            <a:spLocks noGrp="1"/>
          </p:cNvSpPr>
          <p:nvPr>
            <p:ph type="sldNum" sz="quarter" idx="12"/>
          </p:nvPr>
        </p:nvSpPr>
        <p:spPr/>
        <p:txBody>
          <a:bodyPr/>
          <a:lstStyle/>
          <a:p>
            <a:fld id="{D9F085D5-EC86-4F6A-B501-C1359CB39116}" type="slidenum">
              <a:rPr lang="en-GB" smtClean="0"/>
              <a:t>8</a:t>
            </a:fld>
            <a:endParaRPr lang="en-GB"/>
          </a:p>
        </p:txBody>
      </p:sp>
    </p:spTree>
    <p:extLst>
      <p:ext uri="{BB962C8B-B14F-4D97-AF65-F5344CB8AC3E}">
        <p14:creationId xmlns:p14="http://schemas.microsoft.com/office/powerpoint/2010/main" val="2800256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1E7D4-A2D9-314C-8CED-5612FF6F2344}"/>
              </a:ext>
            </a:extLst>
          </p:cNvPr>
          <p:cNvSpPr>
            <a:spLocks noGrp="1"/>
          </p:cNvSpPr>
          <p:nvPr>
            <p:ph type="title"/>
          </p:nvPr>
        </p:nvSpPr>
        <p:spPr/>
        <p:txBody>
          <a:bodyPr/>
          <a:lstStyle/>
          <a:p>
            <a:r>
              <a:rPr lang="en-US" dirty="0">
                <a:solidFill>
                  <a:schemeClr val="bg1"/>
                </a:solidFill>
              </a:rPr>
              <a:t>Int</a:t>
            </a:r>
            <a:r>
              <a:rPr lang="en-US" dirty="0"/>
              <a:t>uition on Distributional Impacts</a:t>
            </a:r>
          </a:p>
        </p:txBody>
      </p:sp>
      <p:sp>
        <p:nvSpPr>
          <p:cNvPr id="3" name="Content Placeholder 2">
            <a:extLst>
              <a:ext uri="{FF2B5EF4-FFF2-40B4-BE49-F238E27FC236}">
                <a16:creationId xmlns:a16="http://schemas.microsoft.com/office/drawing/2014/main" id="{8E11EF22-CD03-FB4D-94C4-5A1447F05127}"/>
              </a:ext>
            </a:extLst>
          </p:cNvPr>
          <p:cNvSpPr>
            <a:spLocks noGrp="1"/>
          </p:cNvSpPr>
          <p:nvPr>
            <p:ph idx="1"/>
          </p:nvPr>
        </p:nvSpPr>
        <p:spPr/>
        <p:txBody>
          <a:bodyPr>
            <a:normAutofit lnSpcReduction="10000"/>
          </a:bodyPr>
          <a:lstStyle/>
          <a:p>
            <a:r>
              <a:rPr lang="en-US" dirty="0"/>
              <a:t>Jobs</a:t>
            </a:r>
          </a:p>
          <a:p>
            <a:pPr lvl="1"/>
            <a:r>
              <a:rPr lang="en-US" dirty="0"/>
              <a:t>U.S. imports more of some goods</a:t>
            </a:r>
          </a:p>
          <a:p>
            <a:pPr lvl="2"/>
            <a:r>
              <a:rPr lang="en-US" dirty="0"/>
              <a:t>Reduces jobs on those industries</a:t>
            </a:r>
          </a:p>
          <a:p>
            <a:pPr lvl="1"/>
            <a:r>
              <a:rPr lang="en-US" dirty="0"/>
              <a:t>U.S. exports more of other goods</a:t>
            </a:r>
          </a:p>
          <a:p>
            <a:pPr lvl="2"/>
            <a:r>
              <a:rPr lang="en-US" dirty="0"/>
              <a:t>Creates jobs in those industries</a:t>
            </a:r>
          </a:p>
          <a:p>
            <a:pPr lvl="1"/>
            <a:r>
              <a:rPr lang="en-US" b="1" i="1" dirty="0"/>
              <a:t>Are there different kinds of workers in these different industries?</a:t>
            </a:r>
          </a:p>
          <a:p>
            <a:pPr lvl="1"/>
            <a:r>
              <a:rPr lang="en-US" b="1" i="1" dirty="0"/>
              <a:t>Creates adjustment costs</a:t>
            </a:r>
          </a:p>
          <a:p>
            <a:r>
              <a:rPr lang="en-US" dirty="0"/>
              <a:t>Prices</a:t>
            </a:r>
          </a:p>
          <a:p>
            <a:pPr lvl="1"/>
            <a:r>
              <a:rPr lang="en-US" dirty="0"/>
              <a:t>LOWERS the price on imported products</a:t>
            </a:r>
          </a:p>
          <a:p>
            <a:pPr lvl="1"/>
            <a:r>
              <a:rPr lang="en-US" dirty="0"/>
              <a:t>RAISES the price on exported products</a:t>
            </a:r>
          </a:p>
          <a:p>
            <a:pPr lvl="1"/>
            <a:r>
              <a:rPr lang="en-US" b="1" i="1" dirty="0"/>
              <a:t>Who buys which products?</a:t>
            </a:r>
          </a:p>
        </p:txBody>
      </p:sp>
      <p:sp>
        <p:nvSpPr>
          <p:cNvPr id="4" name="Slide Number Placeholder 3">
            <a:extLst>
              <a:ext uri="{FF2B5EF4-FFF2-40B4-BE49-F238E27FC236}">
                <a16:creationId xmlns:a16="http://schemas.microsoft.com/office/drawing/2014/main" id="{514439E7-3838-CB48-8EBD-294159ADCD2F}"/>
              </a:ext>
            </a:extLst>
          </p:cNvPr>
          <p:cNvSpPr>
            <a:spLocks noGrp="1"/>
          </p:cNvSpPr>
          <p:nvPr>
            <p:ph type="sldNum" sz="quarter" idx="12"/>
          </p:nvPr>
        </p:nvSpPr>
        <p:spPr/>
        <p:txBody>
          <a:bodyPr/>
          <a:lstStyle/>
          <a:p>
            <a:fld id="{D9F085D5-EC86-4F6A-B501-C1359CB39116}" type="slidenum">
              <a:rPr lang="en-GB" smtClean="0"/>
              <a:pPr/>
              <a:t>9</a:t>
            </a:fld>
            <a:endParaRPr lang="en-GB"/>
          </a:p>
        </p:txBody>
      </p:sp>
    </p:spTree>
    <p:extLst>
      <p:ext uri="{BB962C8B-B14F-4D97-AF65-F5344CB8AC3E}">
        <p14:creationId xmlns:p14="http://schemas.microsoft.com/office/powerpoint/2010/main" val="209146006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47712</TotalTime>
  <Words>4206</Words>
  <Application>Microsoft Macintosh PowerPoint</Application>
  <PresentationFormat>Widescreen</PresentationFormat>
  <Paragraphs>542</Paragraphs>
  <Slides>61</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Courier New</vt:lpstr>
      <vt:lpstr>Custom Design</vt:lpstr>
      <vt:lpstr>PowerPoint Presentation</vt:lpstr>
      <vt:lpstr> National Economic Education Delegation</vt:lpstr>
      <vt:lpstr>Who Are We?</vt:lpstr>
      <vt:lpstr>Where Are We?</vt:lpstr>
      <vt:lpstr>Credits and Disclaimer</vt:lpstr>
      <vt:lpstr>Trade Summary</vt:lpstr>
      <vt:lpstr>Outline</vt:lpstr>
      <vt:lpstr>  DISTRIBUTIONAL IMPACTS</vt:lpstr>
      <vt:lpstr>Intuition on Distributional Impacts</vt:lpstr>
      <vt:lpstr>What Does the Data Say? Trade Benefits Some Workers</vt:lpstr>
      <vt:lpstr>What Does the Data Say? Trade Hurts Some Workers</vt:lpstr>
      <vt:lpstr> China Shock </vt:lpstr>
      <vt:lpstr>What Are The Effects of Offshoring on Employment and Wages in the U.S.?</vt:lpstr>
      <vt:lpstr>Empirical Evidence on The Effects of Offshoring</vt:lpstr>
      <vt:lpstr>Costs of Trade </vt:lpstr>
      <vt:lpstr>Understanding Adjustment Costs</vt:lpstr>
      <vt:lpstr>Estimates of Adjustment Costs</vt:lpstr>
      <vt:lpstr>Estimated Costs to Workers of Changing Jobs</vt:lpstr>
      <vt:lpstr>Characteristics of Adjustment Costs</vt:lpstr>
      <vt:lpstr>Why Adjustment Costs Matter</vt:lpstr>
      <vt:lpstr>Distributional Impacts of Trade: Unemployment</vt:lpstr>
      <vt:lpstr>Trade is Not a Driving Force of Unemployment</vt:lpstr>
      <vt:lpstr>Trade Deficit and Unemployment</vt:lpstr>
      <vt:lpstr>U.S. Trade Policy</vt:lpstr>
      <vt:lpstr>US Tariffs, 1891-2017</vt:lpstr>
      <vt:lpstr>US Trade Policy</vt:lpstr>
      <vt:lpstr>US Trade Policy in Practice: Congress</vt:lpstr>
      <vt:lpstr>WTO </vt:lpstr>
      <vt:lpstr>US Trade Policy in Practice: Congress &amp; WTO</vt:lpstr>
      <vt:lpstr>US Trade Policy in Practice: Congress &amp; WTO</vt:lpstr>
      <vt:lpstr>WTO Dispute Settlement </vt:lpstr>
      <vt:lpstr> The Role of Trade Agreements</vt:lpstr>
      <vt:lpstr> NAFTA</vt:lpstr>
      <vt:lpstr> USCMA</vt:lpstr>
      <vt:lpstr>US Trade Policy in Practice: Bureaucracy</vt:lpstr>
      <vt:lpstr>US Trade Policy in Practice: Executive</vt:lpstr>
      <vt:lpstr>US Trade Policy in Practice: Executive</vt:lpstr>
      <vt:lpstr> Su mmary of recent applications of barriers against import surges and imports of unfairly traded products </vt:lpstr>
      <vt:lpstr>Trump’s Trade Actions</vt:lpstr>
      <vt:lpstr>US Trade Policy in Practice: Retaliation</vt:lpstr>
      <vt:lpstr> Retaliation to Trump’s Trade Actions</vt:lpstr>
      <vt:lpstr>PowerPoint Presentation</vt:lpstr>
      <vt:lpstr>PowerPoint Presentation</vt:lpstr>
      <vt:lpstr> Effects of Tariffs - Prices</vt:lpstr>
      <vt:lpstr>Effects of Tariffs – Producers and Workers</vt:lpstr>
      <vt:lpstr>Effects of Tariffs – Tires</vt:lpstr>
      <vt:lpstr>Effects of Tariffs – Washing Machines</vt:lpstr>
      <vt:lpstr>Effects of Tariffs – Solar Panels</vt:lpstr>
      <vt:lpstr>PowerPoint Presentation</vt:lpstr>
      <vt:lpstr> Effects of Tariffs </vt:lpstr>
      <vt:lpstr>US Trade Policy in Practice: Winners and Losers</vt:lpstr>
      <vt:lpstr>Effects of Tariffs – Exporters</vt:lpstr>
      <vt:lpstr> Effects of U.S. – China Trade War </vt:lpstr>
      <vt:lpstr>PowerPoint Presentation</vt:lpstr>
      <vt:lpstr>PowerPoint Presentation</vt:lpstr>
      <vt:lpstr>General Consensus of Economists on Tariffs</vt:lpstr>
      <vt:lpstr>  Arguments for Tariffs</vt:lpstr>
      <vt:lpstr>Directed Support: Adjustment Costs</vt:lpstr>
      <vt:lpstr> Summary</vt:lpstr>
      <vt:lpstr> Th e Future of Globalization?</vt:lpstr>
      <vt:lpstr>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Jon Haveman</cp:lastModifiedBy>
  <cp:revision>313</cp:revision>
  <cp:lastPrinted>2022-05-25T19:05:15Z</cp:lastPrinted>
  <dcterms:created xsi:type="dcterms:W3CDTF">2017-05-03T22:30:38Z</dcterms:created>
  <dcterms:modified xsi:type="dcterms:W3CDTF">2022-05-26T19:37:49Z</dcterms:modified>
</cp:coreProperties>
</file>