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64"/>
  </p:notesMasterIdLst>
  <p:sldIdLst>
    <p:sldId id="256" r:id="rId2"/>
    <p:sldId id="337" r:id="rId3"/>
    <p:sldId id="489" r:id="rId4"/>
    <p:sldId id="526" r:id="rId5"/>
    <p:sldId id="436" r:id="rId6"/>
    <p:sldId id="437" r:id="rId7"/>
    <p:sldId id="380" r:id="rId8"/>
    <p:sldId id="381" r:id="rId9"/>
    <p:sldId id="382" r:id="rId10"/>
    <p:sldId id="383" r:id="rId11"/>
    <p:sldId id="386" r:id="rId12"/>
    <p:sldId id="384" r:id="rId13"/>
    <p:sldId id="1181" r:id="rId14"/>
    <p:sldId id="387" r:id="rId15"/>
    <p:sldId id="1182" r:id="rId16"/>
    <p:sldId id="1183" r:id="rId17"/>
    <p:sldId id="1185" r:id="rId18"/>
    <p:sldId id="1184" r:id="rId19"/>
    <p:sldId id="1186" r:id="rId20"/>
    <p:sldId id="1187" r:id="rId21"/>
    <p:sldId id="440" r:id="rId22"/>
    <p:sldId id="1188" r:id="rId23"/>
    <p:sldId id="277" r:id="rId24"/>
    <p:sldId id="388" r:id="rId25"/>
    <p:sldId id="389" r:id="rId26"/>
    <p:sldId id="486" r:id="rId27"/>
    <p:sldId id="1164" r:id="rId28"/>
    <p:sldId id="1165" r:id="rId29"/>
    <p:sldId id="1166" r:id="rId30"/>
    <p:sldId id="1167" r:id="rId31"/>
    <p:sldId id="1189" r:id="rId32"/>
    <p:sldId id="1168" r:id="rId33"/>
    <p:sldId id="1190" r:id="rId34"/>
    <p:sldId id="1169" r:id="rId35"/>
    <p:sldId id="1191" r:id="rId36"/>
    <p:sldId id="390" r:id="rId37"/>
    <p:sldId id="391" r:id="rId38"/>
    <p:sldId id="317" r:id="rId39"/>
    <p:sldId id="318" r:id="rId40"/>
    <p:sldId id="408" r:id="rId41"/>
    <p:sldId id="356" r:id="rId42"/>
    <p:sldId id="477" r:id="rId43"/>
    <p:sldId id="1170" r:id="rId44"/>
    <p:sldId id="351" r:id="rId45"/>
    <p:sldId id="320" r:id="rId46"/>
    <p:sldId id="370" r:id="rId47"/>
    <p:sldId id="371" r:id="rId48"/>
    <p:sldId id="372" r:id="rId49"/>
    <p:sldId id="373" r:id="rId50"/>
    <p:sldId id="374" r:id="rId51"/>
    <p:sldId id="1192" r:id="rId52"/>
    <p:sldId id="406" r:id="rId53"/>
    <p:sldId id="479" r:id="rId54"/>
    <p:sldId id="480" r:id="rId55"/>
    <p:sldId id="530" r:id="rId56"/>
    <p:sldId id="363" r:id="rId57"/>
    <p:sldId id="409" r:id="rId58"/>
    <p:sldId id="483" r:id="rId59"/>
    <p:sldId id="478" r:id="rId60"/>
    <p:sldId id="1160" r:id="rId61"/>
    <p:sldId id="1180" r:id="rId62"/>
    <p:sldId id="3556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582065C0-259E-3444-9B3D-3665A06C8ADA}">
          <p14:sldIdLst>
            <p14:sldId id="256"/>
            <p14:sldId id="337"/>
            <p14:sldId id="489"/>
            <p14:sldId id="526"/>
            <p14:sldId id="436"/>
            <p14:sldId id="437"/>
          </p14:sldIdLst>
        </p14:section>
        <p14:section name="Globalization" id="{DB747B67-CD17-AC45-9B24-9654917170EB}">
          <p14:sldIdLst>
            <p14:sldId id="380"/>
            <p14:sldId id="381"/>
            <p14:sldId id="382"/>
            <p14:sldId id="383"/>
            <p14:sldId id="386"/>
            <p14:sldId id="384"/>
            <p14:sldId id="1181"/>
            <p14:sldId id="387"/>
            <p14:sldId id="1182"/>
            <p14:sldId id="1183"/>
            <p14:sldId id="1185"/>
            <p14:sldId id="1184"/>
            <p14:sldId id="1186"/>
            <p14:sldId id="1187"/>
          </p14:sldIdLst>
        </p14:section>
        <p14:section name="International Trade" id="{BB960E46-D052-474F-A09A-FEBD6CCF94C7}">
          <p14:sldIdLst>
            <p14:sldId id="440"/>
            <p14:sldId id="1188"/>
            <p14:sldId id="277"/>
            <p14:sldId id="388"/>
            <p14:sldId id="389"/>
            <p14:sldId id="486"/>
          </p14:sldIdLst>
        </p14:section>
        <p14:section name="GVC" id="{2DA75BDA-4EF0-034F-9F28-AFF51795E671}">
          <p14:sldIdLst>
            <p14:sldId id="1164"/>
            <p14:sldId id="1165"/>
            <p14:sldId id="1166"/>
            <p14:sldId id="1167"/>
            <p14:sldId id="1189"/>
            <p14:sldId id="1168"/>
            <p14:sldId id="1190"/>
            <p14:sldId id="1169"/>
            <p14:sldId id="1191"/>
          </p14:sldIdLst>
        </p14:section>
        <p14:section name="Benefits and Costs of Trade" id="{A604B4BA-2A56-7E4B-B3A9-25B2AD5DDBA5}">
          <p14:sldIdLst>
            <p14:sldId id="390"/>
            <p14:sldId id="391"/>
            <p14:sldId id="317"/>
            <p14:sldId id="318"/>
            <p14:sldId id="408"/>
            <p14:sldId id="356"/>
            <p14:sldId id="477"/>
            <p14:sldId id="1170"/>
            <p14:sldId id="351"/>
            <p14:sldId id="320"/>
            <p14:sldId id="370"/>
            <p14:sldId id="371"/>
            <p14:sldId id="372"/>
            <p14:sldId id="373"/>
            <p14:sldId id="374"/>
            <p14:sldId id="1192"/>
          </p14:sldIdLst>
        </p14:section>
        <p14:section name="Trade Deficit" id="{635B204B-6F5B-7740-96A7-98F24A7BF7E7}">
          <p14:sldIdLst>
            <p14:sldId id="406"/>
            <p14:sldId id="479"/>
            <p14:sldId id="480"/>
            <p14:sldId id="530"/>
            <p14:sldId id="363"/>
            <p14:sldId id="409"/>
            <p14:sldId id="483"/>
            <p14:sldId id="478"/>
            <p14:sldId id="1160"/>
            <p14:sldId id="1180"/>
            <p14:sldId id="355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7F0"/>
    <a:srgbClr val="0C4C88"/>
    <a:srgbClr val="941651"/>
    <a:srgbClr val="942093"/>
    <a:srgbClr val="2B41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94694"/>
  </p:normalViewPr>
  <p:slideViewPr>
    <p:cSldViewPr snapToGrid="0" snapToObjects="1">
      <p:cViewPr varScale="1">
        <p:scale>
          <a:sx n="109" d="100"/>
          <a:sy n="109" d="100"/>
        </p:scale>
        <p:origin x="216" y="4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41227918\Dropbox\SMU\UndergradTrade\Fall2018\UStradePartners_som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41227918\Dropbox\SMU\UndergradTrade\Fall2018\UStradePartners_som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41227918\Dropbox\SMU\UndergradTrade\Fall2018\UStradePartners_som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pPr/>
              <a:t>5/18/22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81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44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243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190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167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444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4728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38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following slides I will talk about US International Trade and its importance in the US economy.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5674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761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84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781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Global value chains (GVCs) account for almost 50% of global trade today. Over the past 30 years, they have helped poor countries grow faster, lifting many out of poverty.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1226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844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313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099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60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2096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947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2641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2931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416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726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929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4561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7759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421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354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802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781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37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23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40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705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73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635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33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openxmlformats.org/officeDocument/2006/relationships/image" Target="../media/image1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file:////Volumes/Promise%20Pegasus/FileShare/Presentations/Base_New/Charts/0.USGraphs/International/trade_share.png" TargetMode="External"/><Relationship Id="rId5" Type="http://schemas.openxmlformats.org/officeDocument/2006/relationships/image" Target="../media/image28.png"/><Relationship Id="rId4" Type="http://schemas.openxmlformats.org/officeDocument/2006/relationships/image" Target="file:////Volumes/Promise%20Pegasus/FileShare/Presentations/Base_New/Charts/0.USGraphs/International/trade_deficit.pn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0Documents/Template/Delegate_Map.pn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file:////Volumes/Promise%20Pegasus/FileShare/Presentations/Base_New/Charts/0.USGraphs/Manufacturing/MANEMP_trend.png" TargetMode="External"/><Relationship Id="rId5" Type="http://schemas.openxmlformats.org/officeDocument/2006/relationships/image" Target="../media/image44.png"/><Relationship Id="rId4" Type="http://schemas.openxmlformats.org/officeDocument/2006/relationships/image" Target="file:////Volumes/Promise%20Pegasus/FileShare/Presentations/Base_New/Charts/MANEMP.png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trade_NoServices.png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MANEMP_share.png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Manufacturing/MANEMP_output.png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Manufacturing/MAN_outputprod.png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trade_deficit_savings.png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Users/Jon/NEED%20Dropbox/Presentations/TradeWars/Charts/bilat.pn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6200" y="2991515"/>
            <a:ext cx="9144000" cy="874970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b="1" dirty="0"/>
              <a:t>Contemporary Trade Issues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B72D02-0803-D942-BBC2-5568076A9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335" y="3355367"/>
            <a:ext cx="2781300" cy="292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11593F-002F-EB46-8EDC-C51BA6E5A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016" y="322229"/>
            <a:ext cx="3390900" cy="24003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FAD657A0-B03A-0B43-B1F6-E088FE5A02B2}"/>
              </a:ext>
            </a:extLst>
          </p:cNvPr>
          <p:cNvSpPr txBox="1">
            <a:spLocks/>
          </p:cNvSpPr>
          <p:nvPr/>
        </p:nvSpPr>
        <p:spPr>
          <a:xfrm>
            <a:off x="1500351" y="4611211"/>
            <a:ext cx="9144000" cy="87497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2"/>
                </a:solidFill>
              </a:rPr>
              <a:t>OLLI, Santa Clara University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solidFill>
                  <a:schemeClr val="tx2"/>
                </a:solidFill>
              </a:rPr>
              <a:t>May,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400" dirty="0">
                <a:solidFill>
                  <a:schemeClr val="tx2"/>
                </a:solidFill>
              </a:rPr>
              <a:t>Adina </a:t>
            </a:r>
            <a:r>
              <a:rPr lang="en-US" sz="3400" dirty="0" err="1">
                <a:solidFill>
                  <a:schemeClr val="tx2"/>
                </a:solidFill>
              </a:rPr>
              <a:t>Ardelean</a:t>
            </a:r>
            <a:r>
              <a:rPr lang="en-US" sz="3400" dirty="0">
                <a:solidFill>
                  <a:schemeClr val="tx2"/>
                </a:solidFill>
              </a:rPr>
              <a:t>, Ph.D.</a:t>
            </a:r>
          </a:p>
        </p:txBody>
      </p:sp>
    </p:spTree>
    <p:extLst>
      <p:ext uri="{BB962C8B-B14F-4D97-AF65-F5344CB8AC3E}">
        <p14:creationId xmlns:p14="http://schemas.microsoft.com/office/powerpoint/2010/main" val="1326337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0A6B5-2178-894A-8D92-B0FA71FBD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Tec</a:t>
            </a:r>
            <a:r>
              <a:rPr lang="en-US" dirty="0"/>
              <a:t>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4E7E83-415E-9A44-B5A1-3F18BD54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7B1DBB-714E-BB47-B614-27097EC08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70" y="1695094"/>
            <a:ext cx="3898900" cy="208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AB7CD7-CD36-914F-A328-B566CCD37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4309" y="2778791"/>
            <a:ext cx="3810000" cy="2133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A9CFB8-0FD0-8D41-BF6B-39586D78ED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777" y="1341891"/>
            <a:ext cx="4474252" cy="44742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BE321F-9C09-8940-B592-719BD7F9E7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2692" y="1358220"/>
            <a:ext cx="4474252" cy="447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2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B8A1B-2A82-9346-8C9D-ACD89714F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</a:t>
            </a:r>
            <a:r>
              <a:rPr lang="en-US" dirty="0"/>
              <a:t>ernational Cooperation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5AD6B3-1093-F845-8CB5-E95042D9B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2B798F-B527-7A4A-9B7D-B505D9A33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00" y="1105256"/>
            <a:ext cx="9017000" cy="49952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F100D0-26C7-0E40-BAF4-D91A06DFC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721" y="1105255"/>
            <a:ext cx="9990558" cy="49952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CEB293-5004-3C4C-A21A-1B33C8D1CB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000" y="1105255"/>
            <a:ext cx="9652000" cy="51119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67C687-E3BD-9147-9F87-7470C66EE8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1349847"/>
            <a:ext cx="10414000" cy="4622800"/>
          </a:xfrm>
          <a:prstGeom prst="rect">
            <a:avLst/>
          </a:prstGeom>
        </p:spPr>
      </p:pic>
      <p:pic>
        <p:nvPicPr>
          <p:cNvPr id="5" name="Picture 4" descr="A picture containing person&#13;&#10;&#13;&#10;Description automatically generated">
            <a:extLst>
              <a:ext uri="{FF2B5EF4-FFF2-40B4-BE49-F238E27FC236}">
                <a16:creationId xmlns:a16="http://schemas.microsoft.com/office/drawing/2014/main" id="{3C627D9F-3E50-694C-A3F5-6473C2F59C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2225" y="914683"/>
            <a:ext cx="9505950" cy="530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1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CF919C-8EF4-CC49-ACE3-B6362DD22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52035A-C72E-D522-A8E1-F971C9953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452" y="41875"/>
            <a:ext cx="8782797" cy="618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41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C1A04-2540-4BFD-BE5F-422287503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Ta</a:t>
            </a:r>
            <a:r>
              <a:rPr lang="en-US" dirty="0"/>
              <a:t>riffs, 1860-2019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44C52-7B7B-4093-9C02-6488C0DCA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16" name="Picture Placeholder 4" descr="A graph plots worldwide average tariffs from 1870 to 2020. The graph shows 2 lines and 3 vertical bars. The first line represents United States Tariff and the second line denotes World Tariff. The bars represent the years of World War 1 (1914 to 1918), Great Depression (1929 to 1933), and World War 2 (1939 to 1945). &#10;The approximate data in percent are as follows:&#10;Average United States Tariff before World War 1: Before World War 1 and from 1870, it was 47.&#10;During World War 1, it fell to 7, rose to 20 during the years of Great Depression, declined sharply to 6 in 1949, rose to 8 in 1965, started declining to 1 at 2018, and rose to 6 from 2019 to 2020.&#10;Average World Tariff:&#10;Before World War 1, it was 11 in 1865, 16 in 1819, and fell to 6 during World War 1. During Great Depression, it rose to 20 in 1932, after World War 2, it further declined to 10 in the year 1950, and showed a declining trend in the following years up to 2020.&#10;The average worldwide tariffs during World War 1, Great Depression, and World War 2 were at 50 percent.">
            <a:extLst>
              <a:ext uri="{FF2B5EF4-FFF2-40B4-BE49-F238E27FC236}">
                <a16:creationId xmlns:a16="http://schemas.microsoft.com/office/drawing/2014/main" id="{AC5719DC-85C8-35B7-D212-1207DDF312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43" y="1103199"/>
            <a:ext cx="8321208" cy="48962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017FD0-1D0D-576E-DBF3-BE601BF4AAA8}"/>
              </a:ext>
            </a:extLst>
          </p:cNvPr>
          <p:cNvSpPr txBox="1"/>
          <p:nvPr/>
        </p:nvSpPr>
        <p:spPr>
          <a:xfrm>
            <a:off x="4114800" y="6412788"/>
            <a:ext cx="7378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International Economics, 5e | </a:t>
            </a:r>
            <a:r>
              <a:rPr lang="en-US" dirty="0" err="1"/>
              <a:t>Feenstra</a:t>
            </a:r>
            <a:r>
              <a:rPr lang="en-US" dirty="0"/>
              <a:t>/Taylor, Worth Publishers</a:t>
            </a:r>
          </a:p>
        </p:txBody>
      </p:sp>
    </p:spTree>
    <p:extLst>
      <p:ext uri="{BB962C8B-B14F-4D97-AF65-F5344CB8AC3E}">
        <p14:creationId xmlns:p14="http://schemas.microsoft.com/office/powerpoint/2010/main" val="2424588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B8A1B-2A82-9346-8C9D-ACD89714F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</a:t>
            </a:r>
            <a:r>
              <a:rPr lang="en-US" dirty="0"/>
              <a:t>ernational Cooperation – Ending?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5AD6B3-1093-F845-8CB5-E95042D9B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DAC816-BC14-9347-8837-4ABEF0345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650" y="1117165"/>
            <a:ext cx="9664700" cy="496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42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E6DCA-C0AD-FC3B-212E-06B14B255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Ru</a:t>
            </a:r>
            <a:r>
              <a:rPr lang="en-US" dirty="0"/>
              <a:t>ssia – 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AF0C4-16E1-547F-0D25-8254C2FCB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the war affects globalization</a:t>
            </a:r>
          </a:p>
          <a:p>
            <a:pPr lvl="1"/>
            <a:r>
              <a:rPr lang="en-US" dirty="0"/>
              <a:t>The war and trade sanctions disrupt trade (wheat, oil)</a:t>
            </a:r>
          </a:p>
          <a:p>
            <a:pPr lvl="1"/>
            <a:r>
              <a:rPr lang="en-US" dirty="0"/>
              <a:t>Financial sanctions by governments disrupt financial linkages</a:t>
            </a:r>
          </a:p>
          <a:p>
            <a:pPr lvl="1"/>
            <a:r>
              <a:rPr lang="en-US" dirty="0"/>
              <a:t>Private companies cease or reduce their operations in Russia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A8C32D-5814-6059-2489-EB3B1CC96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080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E6DCA-C0AD-FC3B-212E-06B14B255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Ru</a:t>
            </a:r>
            <a:r>
              <a:rPr lang="en-US" dirty="0"/>
              <a:t>ssia and Ukraine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AF0C4-16E1-547F-0D25-8254C2FCB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Russia’s trade in 2019:</a:t>
            </a:r>
          </a:p>
          <a:p>
            <a:pPr lvl="1"/>
            <a:r>
              <a:rPr lang="en-US" dirty="0"/>
              <a:t>Total trade represents a small share of world trade (1.7%).</a:t>
            </a:r>
          </a:p>
          <a:p>
            <a:pPr lvl="1"/>
            <a:r>
              <a:rPr lang="en-US" dirty="0"/>
              <a:t>Trade(% of GDP): 49.44%</a:t>
            </a:r>
          </a:p>
          <a:p>
            <a:pPr lvl="1"/>
            <a:r>
              <a:rPr lang="en-US" dirty="0"/>
              <a:t>Fuels represent 51.95 % of their exports.</a:t>
            </a:r>
          </a:p>
          <a:p>
            <a:pPr lvl="1"/>
            <a:r>
              <a:rPr lang="en-US" dirty="0"/>
              <a:t>Top 5 destinations are: China, Netherlands, Germany, Belarus, Turkey</a:t>
            </a:r>
          </a:p>
          <a:p>
            <a:pPr lvl="1"/>
            <a:r>
              <a:rPr lang="en-US" dirty="0"/>
              <a:t>Top 5 exporters: China, Germany, Belarus, United States and Italy.</a:t>
            </a:r>
          </a:p>
          <a:p>
            <a:r>
              <a:rPr lang="en-US" dirty="0"/>
              <a:t>Ukraine’s trade in 2018:</a:t>
            </a:r>
          </a:p>
          <a:p>
            <a:pPr lvl="1"/>
            <a:r>
              <a:rPr lang="en-US" dirty="0"/>
              <a:t>Trade (% of GDP): 90.41%</a:t>
            </a:r>
          </a:p>
          <a:p>
            <a:pPr lvl="1"/>
            <a:r>
              <a:rPr lang="en-US" dirty="0"/>
              <a:t>Top export products: cereals (sunflower, wheat, maize) and metals</a:t>
            </a:r>
          </a:p>
          <a:p>
            <a:pPr lvl="1"/>
            <a:r>
              <a:rPr lang="en-US" dirty="0"/>
              <a:t>Top 5 destinations are: Russia, Poland, Italy, Turkey, and Germany</a:t>
            </a:r>
          </a:p>
          <a:p>
            <a:pPr lvl="1"/>
            <a:r>
              <a:rPr lang="en-US" dirty="0"/>
              <a:t>Top 5 exporters: Russia, China, Germany, Belarus, and Poland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A8C32D-5814-6059-2489-EB3B1CC96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756F9D-BED2-9E57-91EE-920FBA24319C}"/>
              </a:ext>
            </a:extLst>
          </p:cNvPr>
          <p:cNvSpPr txBox="1"/>
          <p:nvPr/>
        </p:nvSpPr>
        <p:spPr>
          <a:xfrm>
            <a:off x="6794500" y="6412788"/>
            <a:ext cx="535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Source: World Integrated Trade Solution</a:t>
            </a:r>
          </a:p>
        </p:txBody>
      </p:sp>
    </p:spTree>
    <p:extLst>
      <p:ext uri="{BB962C8B-B14F-4D97-AF65-F5344CB8AC3E}">
        <p14:creationId xmlns:p14="http://schemas.microsoft.com/office/powerpoint/2010/main" val="2611383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E6DCA-C0AD-FC3B-212E-06B14B255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Oil 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Price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A8C32D-5814-6059-2489-EB3B1CC96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D60D75-13F0-0E2A-3545-11A9CD8F5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850" y="838468"/>
            <a:ext cx="7092950" cy="518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48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E6DCA-C0AD-FC3B-212E-06B14B255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Ru</a:t>
            </a:r>
            <a:r>
              <a:rPr lang="en-US" dirty="0"/>
              <a:t>ssia and Ukraine Food Exports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A8C32D-5814-6059-2489-EB3B1CC96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1FD161-C2B4-AD00-50D8-FAD26C30F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51" y="1098468"/>
            <a:ext cx="6991350" cy="494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2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E6DCA-C0AD-FC3B-212E-06B14B255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A8C32D-5814-6059-2489-EB3B1CC96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38395A-A69C-3392-9752-AD837C6A9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2649"/>
            <a:ext cx="8434551" cy="59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68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/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unites the skills and knowledge of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vast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/>
              <a:t>Are </a:t>
            </a:r>
            <a:r>
              <a:rPr lang="en-US" b="1" dirty="0"/>
              <a:t>nonpartisan</a:t>
            </a:r>
            <a:r>
              <a:rPr lang="en-US" dirty="0"/>
              <a:t> and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400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E6DCA-C0AD-FC3B-212E-06B14B255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Eff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ect of Sanctions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AF0C4-16E1-547F-0D25-8254C2FCB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It too early to say whether the sanctions will work.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Past sanctions have sometimes worked.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Preliminary evidence suggests that the Russian economy is holding up (The Economist, May 2022):</a:t>
            </a:r>
          </a:p>
          <a:p>
            <a:pPr lvl="2">
              <a:buFont typeface="System Font Regular"/>
              <a:buChar char="-"/>
            </a:pPr>
            <a:r>
              <a:rPr lang="en-US" sz="2000" dirty="0">
                <a:solidFill>
                  <a:schemeClr val="tx1"/>
                </a:solidFill>
              </a:rPr>
              <a:t>Russian consumer prices have increased by more than 10%.</a:t>
            </a:r>
          </a:p>
          <a:p>
            <a:pPr lvl="2">
              <a:buFont typeface="System Font Regular"/>
              <a:buChar char="-"/>
            </a:pPr>
            <a:r>
              <a:rPr lang="en-US" sz="2000" dirty="0">
                <a:solidFill>
                  <a:schemeClr val="tx1"/>
                </a:solidFill>
              </a:rPr>
              <a:t>The Russian economy is shrinking (predicted 5% GDP decline) </a:t>
            </a:r>
          </a:p>
          <a:p>
            <a:pPr lvl="2">
              <a:buFont typeface="System Font Regular"/>
              <a:buChar char="-"/>
            </a:pPr>
            <a:r>
              <a:rPr lang="en-US" sz="2000" dirty="0">
                <a:solidFill>
                  <a:schemeClr val="tx1"/>
                </a:solidFill>
              </a:rPr>
              <a:t>The </a:t>
            </a:r>
            <a:r>
              <a:rPr lang="en-US" sz="2000" dirty="0" err="1">
                <a:solidFill>
                  <a:schemeClr val="tx1"/>
                </a:solidFill>
              </a:rPr>
              <a:t>rouble</a:t>
            </a:r>
            <a:r>
              <a:rPr lang="en-US" sz="2000" dirty="0">
                <a:solidFill>
                  <a:schemeClr val="tx1"/>
                </a:solidFill>
              </a:rPr>
              <a:t> is back to its level before the war started (bolstered by capital controls and high interest rates)</a:t>
            </a:r>
          </a:p>
          <a:p>
            <a:pPr lvl="2">
              <a:buFont typeface="System Font Regular"/>
              <a:buChar char="-"/>
            </a:pPr>
            <a:r>
              <a:rPr lang="en-US" sz="2000" dirty="0">
                <a:solidFill>
                  <a:schemeClr val="tx1"/>
                </a:solidFill>
              </a:rPr>
              <a:t>Since the invasion, Russia exported at least $65 billion dollars worth of fossil fuels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If Russia becomes more isolated, these unprecedented sanctions will get Russia to withdraw, but it is not guaranteed.</a:t>
            </a:r>
          </a:p>
          <a:p>
            <a:pPr marL="914400" lvl="2" indent="0">
              <a:buNone/>
            </a:pP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A8C32D-5814-6059-2489-EB3B1CC96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089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8618F-083A-7440-BCFC-8C949B33A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Trade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57F36D-9C16-4B4C-95E9-1F4AEC596F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Exports and Imports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87BD9-4F3B-504B-8E27-2D9DB8E4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030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22</a:t>
            </a:fld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4FF613-C56A-FE7B-CA19-26891DD39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7908"/>
            <a:ext cx="8915400" cy="599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66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Im</a:t>
            </a:r>
            <a:r>
              <a:rPr lang="en-US" dirty="0"/>
              <a:t>portance of US Trade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US trade as % of GDP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US trade balance as % of GDP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23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2BC7B1-1376-3745-8451-C78390144CB8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6253399" y="2171817"/>
            <a:ext cx="5192978" cy="37780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F78973-2505-BF44-BF02-5FA6F788B2DB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943352" y="2173440"/>
            <a:ext cx="5190748" cy="377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4B3AC-F32F-0D48-B44B-036B287B9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do we Export?   ($1.51 Trillion in 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50324-CC90-344B-8122-C44BB064D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7C736C6-BBF3-5EAA-ED79-F6B3421271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799838"/>
              </p:ext>
            </p:extLst>
          </p:nvPr>
        </p:nvGraphicFramePr>
        <p:xfrm>
          <a:off x="1447800" y="1964624"/>
          <a:ext cx="8127999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800">
                  <a:extLst>
                    <a:ext uri="{9D8B030D-6E8A-4147-A177-3AD203B41FA5}">
                      <a16:colId xmlns:a16="http://schemas.microsoft.com/office/drawing/2014/main" val="2486567905"/>
                    </a:ext>
                  </a:extLst>
                </a:gridCol>
                <a:gridCol w="4478866">
                  <a:extLst>
                    <a:ext uri="{9D8B030D-6E8A-4147-A177-3AD203B41FA5}">
                      <a16:colId xmlns:a16="http://schemas.microsoft.com/office/drawing/2014/main" val="198866494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8641948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U.S. Export 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% of Total Exports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4336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Machinery and appliances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153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Mineral fuels and oils, and products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0465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Electrical machinery and equipment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9782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Vehicles and their parts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8.68%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957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Instruments and apparatus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6.71%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556067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EA51C87-2C0C-2EE8-CDAF-AA321787201F}"/>
              </a:ext>
            </a:extLst>
          </p:cNvPr>
          <p:cNvSpPr txBox="1"/>
          <p:nvPr/>
        </p:nvSpPr>
        <p:spPr>
          <a:xfrm>
            <a:off x="5270500" y="6489700"/>
            <a:ext cx="608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The Observatory of Economic Complexity at MIT</a:t>
            </a:r>
          </a:p>
        </p:txBody>
      </p:sp>
    </p:spTree>
    <p:extLst>
      <p:ext uri="{BB962C8B-B14F-4D97-AF65-F5344CB8AC3E}">
        <p14:creationId xmlns:p14="http://schemas.microsoft.com/office/powerpoint/2010/main" val="3876426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658FA-A0EB-484A-8CB6-017C58AF4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do we Import?   ($2.37 Trillion in 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639F06-E51A-DD44-88B9-FDA9F6178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364E53D-0D06-4D13-5B6B-AD419A1904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630920"/>
              </p:ext>
            </p:extLst>
          </p:nvPr>
        </p:nvGraphicFramePr>
        <p:xfrm>
          <a:off x="1460500" y="1826260"/>
          <a:ext cx="8127999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800">
                  <a:extLst>
                    <a:ext uri="{9D8B030D-6E8A-4147-A177-3AD203B41FA5}">
                      <a16:colId xmlns:a16="http://schemas.microsoft.com/office/drawing/2014/main" val="2486567905"/>
                    </a:ext>
                  </a:extLst>
                </a:gridCol>
                <a:gridCol w="4478866">
                  <a:extLst>
                    <a:ext uri="{9D8B030D-6E8A-4147-A177-3AD203B41FA5}">
                      <a16:colId xmlns:a16="http://schemas.microsoft.com/office/drawing/2014/main" val="198866494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8641948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U.S. Import 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% of Total Imports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4336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Machinery and appliances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153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Electrical machinery and equipment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0465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Vehicles and their parts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9782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Mineral fuels and oils, and products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8.34%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957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Pharmaceutical products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5.35%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556067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731752B-DB2A-C99B-60D2-F0F22B941583}"/>
              </a:ext>
            </a:extLst>
          </p:cNvPr>
          <p:cNvSpPr txBox="1"/>
          <p:nvPr/>
        </p:nvSpPr>
        <p:spPr>
          <a:xfrm>
            <a:off x="5270500" y="6489700"/>
            <a:ext cx="608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The Observatory of Economic Complexity at MIT</a:t>
            </a:r>
          </a:p>
        </p:txBody>
      </p:sp>
    </p:spTree>
    <p:extLst>
      <p:ext uri="{BB962C8B-B14F-4D97-AF65-F5344CB8AC3E}">
        <p14:creationId xmlns:p14="http://schemas.microsoft.com/office/powerpoint/2010/main" val="10432218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Top</a:t>
            </a:r>
            <a:r>
              <a:rPr lang="en-US" dirty="0"/>
              <a:t> US Trade Partners (Goods, 2019)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913544" y="1325562"/>
            <a:ext cx="5181600" cy="4529579"/>
          </a:xfrm>
        </p:spPr>
        <p:txBody>
          <a:bodyPr anchor="t"/>
          <a:lstStyle/>
          <a:p>
            <a:r>
              <a:rPr lang="en-US" dirty="0"/>
              <a:t>Top 5 US export destinations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172200" y="1325563"/>
            <a:ext cx="5181600" cy="4529579"/>
          </a:xfrm>
        </p:spPr>
        <p:txBody>
          <a:bodyPr anchor="t"/>
          <a:lstStyle/>
          <a:p>
            <a:r>
              <a:rPr lang="en-US" dirty="0"/>
              <a:t>Top 5 US import sources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26</a:t>
            </a:fld>
            <a:endParaRPr lang="en-GB" dirty="0"/>
          </a:p>
        </p:txBody>
      </p:sp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838200" y="2054831"/>
          <a:ext cx="4876800" cy="4140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913544" y="1890444"/>
          <a:ext cx="5181600" cy="3964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/>
        </p:nvGraphicFramePr>
        <p:xfrm>
          <a:off x="875872" y="1910549"/>
          <a:ext cx="5256944" cy="3964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7E06C92-3152-C976-D2C6-108F5E37B9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140250"/>
              </p:ext>
            </p:extLst>
          </p:nvPr>
        </p:nvGraphicFramePr>
        <p:xfrm>
          <a:off x="742080" y="2290233"/>
          <a:ext cx="5095669" cy="2277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6869">
                  <a:extLst>
                    <a:ext uri="{9D8B030D-6E8A-4147-A177-3AD203B41FA5}">
                      <a16:colId xmlns:a16="http://schemas.microsoft.com/office/drawing/2014/main" val="3286479920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872374065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757820779"/>
                    </a:ext>
                  </a:extLst>
                </a:gridCol>
              </a:tblGrid>
              <a:tr h="379589">
                <a:tc>
                  <a:txBody>
                    <a:bodyPr/>
                    <a:lstStyle/>
                    <a:p>
                      <a:r>
                        <a:rPr lang="en-US" dirty="0"/>
                        <a:t>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Export Destination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% of Total Exports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2571042"/>
                  </a:ext>
                </a:extLst>
              </a:tr>
              <a:tr h="379589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16.8 %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7708788"/>
                  </a:ext>
                </a:extLst>
              </a:tr>
              <a:tr h="379589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Mexico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583896"/>
                  </a:ext>
                </a:extLst>
              </a:tr>
              <a:tr h="379589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China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6.82 %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1427679"/>
                  </a:ext>
                </a:extLst>
              </a:tr>
              <a:tr h="379589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4.61 %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2013573"/>
                  </a:ext>
                </a:extLst>
              </a:tr>
              <a:tr h="379589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3. 91 %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1106257"/>
                  </a:ext>
                </a:extLst>
              </a:tr>
            </a:tbl>
          </a:graphicData>
        </a:graphic>
      </p:graphicFrame>
      <p:graphicFrame>
        <p:nvGraphicFramePr>
          <p:cNvPr id="15" name="Table 2">
            <a:extLst>
              <a:ext uri="{FF2B5EF4-FFF2-40B4-BE49-F238E27FC236}">
                <a16:creationId xmlns:a16="http://schemas.microsoft.com/office/drawing/2014/main" id="{CCEEA136-F517-6C8F-895A-767F92BB69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469766"/>
              </p:ext>
            </p:extLst>
          </p:nvPr>
        </p:nvGraphicFramePr>
        <p:xfrm>
          <a:off x="6258131" y="2290233"/>
          <a:ext cx="5095669" cy="2277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6869">
                  <a:extLst>
                    <a:ext uri="{9D8B030D-6E8A-4147-A177-3AD203B41FA5}">
                      <a16:colId xmlns:a16="http://schemas.microsoft.com/office/drawing/2014/main" val="3286479920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872374065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757820779"/>
                    </a:ext>
                  </a:extLst>
                </a:gridCol>
              </a:tblGrid>
              <a:tr h="379589">
                <a:tc>
                  <a:txBody>
                    <a:bodyPr/>
                    <a:lstStyle/>
                    <a:p>
                      <a:r>
                        <a:rPr lang="en-US" dirty="0"/>
                        <a:t>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Import 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% of Total Imports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2571042"/>
                  </a:ext>
                </a:extLst>
              </a:tr>
              <a:tr h="379589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7708788"/>
                  </a:ext>
                </a:extLst>
              </a:tr>
              <a:tr h="379589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Mexico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15.2 %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583896"/>
                  </a:ext>
                </a:extLst>
              </a:tr>
              <a:tr h="379589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13.2 %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1427679"/>
                  </a:ext>
                </a:extLst>
              </a:tr>
              <a:tr h="379589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5.6 %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2013573"/>
                  </a:ext>
                </a:extLst>
              </a:tr>
              <a:tr h="379589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5.47 %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1106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31769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8618F-083A-7440-BCFC-8C949B33A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Value Chains (Offshoring)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57F36D-9C16-4B4C-95E9-1F4AEC596F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87BD9-4F3B-504B-8E27-2D9DB8E4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4252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Off</a:t>
            </a:r>
            <a:r>
              <a:rPr lang="de-DE" dirty="0"/>
              <a:t>shoring – A New Form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Globalization</a:t>
            </a:r>
            <a:endParaRPr lang="de-DE" dirty="0"/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3" r="6673"/>
          <a:stretch/>
        </p:blipFill>
        <p:spPr>
          <a:xfrm>
            <a:off x="964089" y="1510808"/>
            <a:ext cx="5661891" cy="4341766"/>
          </a:xfrm>
          <a:prstGeom prst="parallelogram">
            <a:avLst>
              <a:gd name="adj" fmla="val 6918"/>
            </a:avLst>
          </a:prstGeom>
        </p:spPr>
      </p:pic>
      <p:pic>
        <p:nvPicPr>
          <p:cNvPr id="8" name="Inhaltsplatzhalter 7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4" b="20476"/>
          <a:stretch/>
        </p:blipFill>
        <p:spPr>
          <a:xfrm>
            <a:off x="6625980" y="1510808"/>
            <a:ext cx="3801338" cy="4344334"/>
          </a:xfrm>
          <a:prstGeom prst="parallelogram">
            <a:avLst>
              <a:gd name="adj" fmla="val 7992"/>
            </a:avLst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086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/>
                </a:solidFill>
              </a:rPr>
              <a:t>Wh</a:t>
            </a:r>
            <a:r>
              <a:rPr lang="de-DE" dirty="0" err="1"/>
              <a:t>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Offshoring?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71B86D-DCC4-D0C4-3641-5F6DF3010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1206500"/>
            <a:ext cx="10617200" cy="444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D26623-62C5-FB1C-4F7C-95DB975A1956}"/>
              </a:ext>
            </a:extLst>
          </p:cNvPr>
          <p:cNvSpPr txBox="1"/>
          <p:nvPr/>
        </p:nvSpPr>
        <p:spPr>
          <a:xfrm>
            <a:off x="6580682" y="6445770"/>
            <a:ext cx="5036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World Development Report, 2020</a:t>
            </a:r>
          </a:p>
        </p:txBody>
      </p:sp>
    </p:spTree>
    <p:extLst>
      <p:ext uri="{BB962C8B-B14F-4D97-AF65-F5344CB8AC3E}">
        <p14:creationId xmlns:p14="http://schemas.microsoft.com/office/powerpoint/2010/main" val="3266247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01C3-FF41-4249-9398-889388F4B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F465-072B-E84A-A927-098D0F97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447"/>
            <a:ext cx="10515600" cy="49603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Honorary Board: 54 members</a:t>
            </a:r>
          </a:p>
          <a:p>
            <a:pPr lvl="1"/>
            <a:r>
              <a:rPr lang="en-US" dirty="0"/>
              <a:t>2 Fed Chairs: Janet Yellen, Ben Bernanke</a:t>
            </a:r>
          </a:p>
          <a:p>
            <a:pPr lvl="1"/>
            <a:r>
              <a:rPr lang="en-US" dirty="0"/>
              <a:t>6 Chairs Council of Economic Advisers</a:t>
            </a:r>
          </a:p>
          <a:p>
            <a:pPr lvl="2"/>
            <a:r>
              <a:rPr lang="en-US" dirty="0"/>
              <a:t>Furman (D), Rosen (R), Bernanke (R), Yellen (D), Tyson (D), </a:t>
            </a:r>
            <a:r>
              <a:rPr lang="en-US" dirty="0" err="1"/>
              <a:t>Goolsbee</a:t>
            </a:r>
            <a:r>
              <a:rPr lang="en-US" dirty="0"/>
              <a:t> (D)</a:t>
            </a:r>
          </a:p>
          <a:p>
            <a:pPr lvl="1"/>
            <a:r>
              <a:rPr lang="en-US" dirty="0"/>
              <a:t>3 Nobel Prize Winners</a:t>
            </a:r>
          </a:p>
          <a:p>
            <a:pPr lvl="2"/>
            <a:r>
              <a:rPr lang="en-US" dirty="0" err="1"/>
              <a:t>Akerlof</a:t>
            </a:r>
            <a:r>
              <a:rPr lang="en-US" dirty="0"/>
              <a:t>, Smith, </a:t>
            </a:r>
            <a:r>
              <a:rPr lang="en-US" dirty="0" err="1"/>
              <a:t>Maskin</a:t>
            </a:r>
            <a:endParaRPr lang="en-US" dirty="0"/>
          </a:p>
          <a:p>
            <a:r>
              <a:rPr lang="en-US" dirty="0"/>
              <a:t>Delegates: 645+ members</a:t>
            </a:r>
          </a:p>
          <a:p>
            <a:pPr lvl="1"/>
            <a:r>
              <a:rPr lang="en-US" dirty="0"/>
              <a:t>At all levels of academia and some in government service</a:t>
            </a:r>
          </a:p>
          <a:p>
            <a:pPr lvl="1"/>
            <a:r>
              <a:rPr lang="en-US" dirty="0"/>
              <a:t>All have a Ph.D. in economics</a:t>
            </a:r>
          </a:p>
          <a:p>
            <a:pPr lvl="1"/>
            <a:r>
              <a:rPr lang="en-US" dirty="0"/>
              <a:t>Crowdsource slide decks</a:t>
            </a:r>
          </a:p>
          <a:p>
            <a:pPr lvl="1"/>
            <a:r>
              <a:rPr lang="en-US" dirty="0"/>
              <a:t>Give presentations</a:t>
            </a:r>
          </a:p>
          <a:p>
            <a:r>
              <a:rPr lang="en-US" dirty="0"/>
              <a:t>Global Partners: 48 Ph.D. Economists</a:t>
            </a:r>
          </a:p>
          <a:p>
            <a:pPr lvl="1"/>
            <a:r>
              <a:rPr lang="en-US" dirty="0"/>
              <a:t>Aid in slide deck development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7D279-C637-1E48-898C-9051ECD0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2644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/>
                </a:solidFill>
              </a:rPr>
              <a:t>Rel</a:t>
            </a:r>
            <a:r>
              <a:rPr lang="de-DE" dirty="0" err="1"/>
              <a:t>ated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Trade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570730"/>
            <a:ext cx="5787452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Offshoring overlaps with trade because it</a:t>
            </a:r>
          </a:p>
          <a:p>
            <a:pPr marL="457200" lvl="1" indent="0">
              <a:buNone/>
            </a:pPr>
            <a:r>
              <a:rPr lang="en-US" dirty="0"/>
              <a:t>… typically involves imports of intermediate goods (components) or services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Still: Offshoring is important by itself</a:t>
            </a:r>
          </a:p>
          <a:p>
            <a:pPr lvl="1"/>
            <a:r>
              <a:rPr lang="de-DE" dirty="0"/>
              <a:t>Hard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imagine</a:t>
            </a:r>
            <a:r>
              <a:rPr lang="de-DE" dirty="0"/>
              <a:t> </a:t>
            </a:r>
            <a:r>
              <a:rPr lang="de-DE" dirty="0" err="1"/>
              <a:t>almost</a:t>
            </a:r>
            <a:r>
              <a:rPr lang="de-DE" dirty="0"/>
              <a:t> </a:t>
            </a:r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manufactured</a:t>
            </a:r>
            <a:r>
              <a:rPr lang="de-DE" dirty="0"/>
              <a:t> </a:t>
            </a:r>
            <a:r>
              <a:rPr lang="de-DE" dirty="0" err="1"/>
              <a:t>consumer</a:t>
            </a:r>
            <a:r>
              <a:rPr lang="de-DE" dirty="0"/>
              <a:t> </a:t>
            </a:r>
            <a:r>
              <a:rPr lang="de-DE" dirty="0" err="1"/>
              <a:t>good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US </a:t>
            </a:r>
            <a:br>
              <a:rPr lang="de-DE" dirty="0"/>
            </a:br>
            <a:r>
              <a:rPr lang="de-DE" dirty="0" err="1"/>
              <a:t>without</a:t>
            </a:r>
            <a:r>
              <a:rPr lang="de-DE" dirty="0"/>
              <a:t> </a:t>
            </a:r>
            <a:r>
              <a:rPr lang="de-DE" dirty="0" err="1"/>
              <a:t>offshoring</a:t>
            </a:r>
            <a:r>
              <a:rPr lang="de-DE" dirty="0"/>
              <a:t> (</a:t>
            </a:r>
            <a:r>
              <a:rPr lang="de-DE" dirty="0" err="1"/>
              <a:t>imported</a:t>
            </a:r>
            <a:r>
              <a:rPr lang="de-DE" dirty="0"/>
              <a:t> </a:t>
            </a:r>
            <a:r>
              <a:rPr lang="de-DE" dirty="0" err="1"/>
              <a:t>inputs</a:t>
            </a:r>
            <a:r>
              <a:rPr lang="de-DE" dirty="0"/>
              <a:t>)</a:t>
            </a:r>
            <a:endParaRPr lang="en-US" dirty="0"/>
          </a:p>
          <a:p>
            <a:pPr lvl="1"/>
            <a:r>
              <a:rPr lang="en-US" dirty="0"/>
              <a:t>Has distinct implications for US firms, employment, and welfare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30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864DAA-F4F4-9A60-C832-94B1D4E0F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652" y="2033883"/>
            <a:ext cx="5168900" cy="3733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2C2DCD-CFDE-FE8B-66BB-256061300983}"/>
              </a:ext>
            </a:extLst>
          </p:cNvPr>
          <p:cNvSpPr txBox="1"/>
          <p:nvPr/>
        </p:nvSpPr>
        <p:spPr>
          <a:xfrm>
            <a:off x="6691754" y="6476004"/>
            <a:ext cx="5036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World Development Report, 2020</a:t>
            </a:r>
          </a:p>
        </p:txBody>
      </p:sp>
    </p:spTree>
    <p:extLst>
      <p:ext uri="{BB962C8B-B14F-4D97-AF65-F5344CB8AC3E}">
        <p14:creationId xmlns:p14="http://schemas.microsoft.com/office/powerpoint/2010/main" val="26724603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An</a:t>
            </a:r>
            <a:r>
              <a:rPr lang="de-DE" dirty="0"/>
              <a:t> </a:t>
            </a:r>
            <a:r>
              <a:rPr lang="de-DE" dirty="0" err="1"/>
              <a:t>Example</a:t>
            </a:r>
            <a:r>
              <a:rPr lang="de-DE" dirty="0"/>
              <a:t>: </a:t>
            </a:r>
            <a:r>
              <a:rPr lang="de-DE" dirty="0" err="1"/>
              <a:t>Bicycles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31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DE4496-7E77-6479-6440-AAE71BD71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45" y="1190651"/>
            <a:ext cx="5308600" cy="4838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5C31C7-3ACB-7473-2906-DE2A86D08374}"/>
              </a:ext>
            </a:extLst>
          </p:cNvPr>
          <p:cNvSpPr txBox="1"/>
          <p:nvPr/>
        </p:nvSpPr>
        <p:spPr>
          <a:xfrm>
            <a:off x="6691754" y="6476004"/>
            <a:ext cx="5036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World Development Report, 2020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C34ED6DE-2845-9B7C-D8BD-E46569C6046F}"/>
              </a:ext>
            </a:extLst>
          </p:cNvPr>
          <p:cNvSpPr txBox="1">
            <a:spLocks/>
          </p:cNvSpPr>
          <p:nvPr/>
        </p:nvSpPr>
        <p:spPr>
          <a:xfrm>
            <a:off x="6619301" y="1515420"/>
            <a:ext cx="5181600" cy="41891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Parts and </a:t>
            </a:r>
            <a:r>
              <a:rPr lang="de-DE" dirty="0" err="1"/>
              <a:t>components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suppliers</a:t>
            </a:r>
            <a:r>
              <a:rPr lang="de-DE" dirty="0"/>
              <a:t> all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world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China</a:t>
            </a:r>
          </a:p>
          <a:p>
            <a:pPr lvl="1"/>
            <a:r>
              <a:rPr lang="de-DE" dirty="0"/>
              <a:t>Japan</a:t>
            </a:r>
          </a:p>
          <a:p>
            <a:pPr lvl="1"/>
            <a:r>
              <a:rPr lang="de-DE" dirty="0" err="1"/>
              <a:t>Italy</a:t>
            </a:r>
            <a:r>
              <a:rPr lang="de-DE" dirty="0"/>
              <a:t>, France, Spain</a:t>
            </a:r>
          </a:p>
          <a:p>
            <a:pPr lvl="1"/>
            <a:r>
              <a:rPr lang="de-DE" dirty="0"/>
              <a:t>Malaysia</a:t>
            </a:r>
          </a:p>
          <a:p>
            <a:pPr lvl="1"/>
            <a:r>
              <a:rPr lang="de-DE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1479901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An</a:t>
            </a:r>
            <a:r>
              <a:rPr lang="de-DE" dirty="0"/>
              <a:t>  </a:t>
            </a:r>
            <a:r>
              <a:rPr lang="de-DE" dirty="0" err="1"/>
              <a:t>Example</a:t>
            </a:r>
            <a:r>
              <a:rPr lang="de-DE" dirty="0"/>
              <a:t>: The Boeing 787 Dreamliner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868" y="1454045"/>
            <a:ext cx="4644419" cy="4644419"/>
          </a:xfrm>
        </p:spPr>
      </p:pic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Parts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components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suppliers</a:t>
            </a:r>
            <a:r>
              <a:rPr lang="de-DE" dirty="0"/>
              <a:t> all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world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Japan</a:t>
            </a:r>
          </a:p>
          <a:p>
            <a:pPr lvl="1"/>
            <a:r>
              <a:rPr lang="de-DE" dirty="0" err="1"/>
              <a:t>Italy</a:t>
            </a:r>
            <a:endParaRPr lang="de-DE" dirty="0"/>
          </a:p>
          <a:p>
            <a:pPr lvl="1"/>
            <a:r>
              <a:rPr lang="de-DE" dirty="0"/>
              <a:t>China</a:t>
            </a:r>
          </a:p>
          <a:p>
            <a:pPr lvl="1"/>
            <a:r>
              <a:rPr lang="de-DE" dirty="0" err="1"/>
              <a:t>Australia</a:t>
            </a:r>
            <a:endParaRPr lang="de-DE" dirty="0"/>
          </a:p>
          <a:p>
            <a:pPr lvl="1"/>
            <a:r>
              <a:rPr lang="de-DE" dirty="0"/>
              <a:t>…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9329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An</a:t>
            </a:r>
            <a:r>
              <a:rPr lang="de-DE" dirty="0"/>
              <a:t> </a:t>
            </a:r>
            <a:r>
              <a:rPr lang="de-DE" dirty="0" err="1"/>
              <a:t>Example</a:t>
            </a:r>
            <a:r>
              <a:rPr lang="de-DE" dirty="0"/>
              <a:t>: The iPhone 4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33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FC5634-309A-A7E7-ACA6-48715C1EB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362" y="1154989"/>
            <a:ext cx="7645389" cy="50752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983CB2-95E0-B96F-B8B6-F0DEC3B997EF}"/>
              </a:ext>
            </a:extLst>
          </p:cNvPr>
          <p:cNvSpPr txBox="1"/>
          <p:nvPr/>
        </p:nvSpPr>
        <p:spPr>
          <a:xfrm>
            <a:off x="3368842" y="6488668"/>
            <a:ext cx="7984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The Geography of  Transport Systems, 5th edition by  Jean-Paul Rodrigue</a:t>
            </a:r>
          </a:p>
        </p:txBody>
      </p:sp>
    </p:spTree>
    <p:extLst>
      <p:ext uri="{BB962C8B-B14F-4D97-AF65-F5344CB8AC3E}">
        <p14:creationId xmlns:p14="http://schemas.microsoft.com/office/powerpoint/2010/main" val="24365051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/>
                </a:solidFill>
              </a:rPr>
              <a:t>Ho</a:t>
            </a:r>
            <a:r>
              <a:rPr lang="de-DE" dirty="0" err="1"/>
              <a:t>w</a:t>
            </a:r>
            <a:r>
              <a:rPr lang="de-DE" dirty="0"/>
              <a:t> Much </a:t>
            </a:r>
            <a:r>
              <a:rPr lang="de-DE" dirty="0" err="1"/>
              <a:t>Offshoring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Happened</a:t>
            </a:r>
            <a:r>
              <a:rPr lang="de-DE" dirty="0"/>
              <a:t>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18" name="Inhaltsplatzhalter 1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Offshoring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hard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measure</a:t>
            </a:r>
            <a:endParaRPr lang="de-DE" dirty="0"/>
          </a:p>
          <a:p>
            <a:r>
              <a:rPr lang="de-DE" dirty="0" err="1"/>
              <a:t>Three</a:t>
            </a:r>
            <a:r>
              <a:rPr lang="de-DE" dirty="0"/>
              <a:t> </a:t>
            </a:r>
            <a:r>
              <a:rPr lang="de-DE" dirty="0" err="1"/>
              <a:t>indicators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rise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Share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foreign</a:t>
            </a:r>
            <a:r>
              <a:rPr lang="de-DE" dirty="0"/>
              <a:t> </a:t>
            </a:r>
            <a:r>
              <a:rPr lang="de-DE" dirty="0" err="1"/>
              <a:t>value</a:t>
            </a:r>
            <a:r>
              <a:rPr lang="de-DE" dirty="0"/>
              <a:t> </a:t>
            </a:r>
            <a:r>
              <a:rPr lang="de-DE" dirty="0" err="1"/>
              <a:t>added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in US </a:t>
            </a:r>
            <a:r>
              <a:rPr lang="de-DE" dirty="0" err="1"/>
              <a:t>exports</a:t>
            </a:r>
            <a:r>
              <a:rPr lang="de-DE" dirty="0"/>
              <a:t> </a:t>
            </a:r>
            <a:r>
              <a:rPr lang="de-DE" dirty="0" err="1"/>
              <a:t>increased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from</a:t>
            </a:r>
            <a:r>
              <a:rPr lang="de-DE" dirty="0"/>
              <a:t> </a:t>
            </a:r>
            <a:r>
              <a:rPr lang="en-US" dirty="0"/>
              <a:t>11% to 15% (1995-2011)</a:t>
            </a:r>
            <a:endParaRPr lang="de-DE" dirty="0"/>
          </a:p>
          <a:p>
            <a:pPr lvl="1"/>
            <a:r>
              <a:rPr lang="de-DE" dirty="0"/>
              <a:t>Import </a:t>
            </a:r>
            <a:r>
              <a:rPr lang="de-DE" dirty="0" err="1"/>
              <a:t>share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business</a:t>
            </a:r>
            <a:r>
              <a:rPr lang="de-DE" dirty="0"/>
              <a:t> </a:t>
            </a:r>
            <a:r>
              <a:rPr lang="de-DE" dirty="0" err="1"/>
              <a:t>services</a:t>
            </a:r>
            <a:r>
              <a:rPr lang="de-DE" dirty="0"/>
              <a:t> </a:t>
            </a:r>
            <a:r>
              <a:rPr lang="de-DE" dirty="0" err="1"/>
              <a:t>rose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12% </a:t>
            </a:r>
            <a:r>
              <a:rPr lang="de-DE" dirty="0" err="1"/>
              <a:t>to</a:t>
            </a:r>
            <a:r>
              <a:rPr lang="de-DE" dirty="0"/>
              <a:t> 20% in </a:t>
            </a:r>
            <a:r>
              <a:rPr lang="de-DE" dirty="0" err="1"/>
              <a:t>the</a:t>
            </a:r>
            <a:r>
              <a:rPr lang="de-DE" dirty="0"/>
              <a:t> US (1999-2016)</a:t>
            </a:r>
          </a:p>
          <a:p>
            <a:pPr lvl="1"/>
            <a:r>
              <a:rPr lang="de-DE" dirty="0" err="1"/>
              <a:t>Related</a:t>
            </a:r>
            <a:r>
              <a:rPr lang="de-DE" dirty="0"/>
              <a:t> </a:t>
            </a:r>
            <a:r>
              <a:rPr lang="de-DE" dirty="0" err="1"/>
              <a:t>party</a:t>
            </a:r>
            <a:r>
              <a:rPr lang="de-DE" dirty="0"/>
              <a:t> </a:t>
            </a:r>
            <a:r>
              <a:rPr lang="de-DE" dirty="0" err="1"/>
              <a:t>trade</a:t>
            </a:r>
            <a:r>
              <a:rPr lang="de-DE" dirty="0"/>
              <a:t>:</a:t>
            </a:r>
            <a:br>
              <a:rPr lang="de-DE" dirty="0"/>
            </a:br>
            <a:r>
              <a:rPr lang="de-DE" dirty="0"/>
              <a:t>Intra-firm </a:t>
            </a:r>
            <a:r>
              <a:rPr lang="de-DE" dirty="0" err="1"/>
              <a:t>offshoring</a:t>
            </a:r>
            <a:r>
              <a:rPr lang="de-DE" dirty="0"/>
              <a:t> </a:t>
            </a:r>
            <a:r>
              <a:rPr lang="de-DE" dirty="0" err="1"/>
              <a:t>makes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51-53% </a:t>
            </a:r>
            <a:r>
              <a:rPr lang="de-DE" dirty="0" err="1"/>
              <a:t>of</a:t>
            </a:r>
            <a:r>
              <a:rPr lang="de-DE" dirty="0"/>
              <a:t> US </a:t>
            </a:r>
            <a:r>
              <a:rPr lang="de-DE" dirty="0" err="1"/>
              <a:t>imports</a:t>
            </a:r>
            <a:r>
              <a:rPr lang="de-DE" dirty="0"/>
              <a:t> (2005-16)</a:t>
            </a:r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08554" y="1738995"/>
            <a:ext cx="5108891" cy="40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079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/>
                </a:solidFill>
              </a:rPr>
              <a:t>Ho</a:t>
            </a:r>
            <a:r>
              <a:rPr lang="de-DE" dirty="0" err="1"/>
              <a:t>w</a:t>
            </a:r>
            <a:r>
              <a:rPr lang="de-DE" dirty="0"/>
              <a:t> Much </a:t>
            </a:r>
            <a:r>
              <a:rPr lang="de-DE" dirty="0" err="1"/>
              <a:t>Offshoring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Happened</a:t>
            </a:r>
            <a:r>
              <a:rPr lang="de-DE" dirty="0"/>
              <a:t>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35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9AD2A5-6086-81FC-036A-72DD8E317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174" y="990630"/>
            <a:ext cx="8358265" cy="50542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4C6E5E-5BE9-CA5D-8E41-56C0CCCD1B3F}"/>
              </a:ext>
            </a:extLst>
          </p:cNvPr>
          <p:cNvSpPr txBox="1"/>
          <p:nvPr/>
        </p:nvSpPr>
        <p:spPr>
          <a:xfrm>
            <a:off x="7155305" y="6488668"/>
            <a:ext cx="5036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World Development Report, 2020</a:t>
            </a:r>
          </a:p>
        </p:txBody>
      </p:sp>
    </p:spTree>
    <p:extLst>
      <p:ext uri="{BB962C8B-B14F-4D97-AF65-F5344CB8AC3E}">
        <p14:creationId xmlns:p14="http://schemas.microsoft.com/office/powerpoint/2010/main" val="23435412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3C6DA-5122-AD4D-8EB1-E33B2B18C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Do Countries Trade?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B81D2-2605-1E46-A27A-A6E16F1E1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6367" y="1808316"/>
            <a:ext cx="2939265" cy="3939156"/>
          </a:xfrm>
        </p:spPr>
        <p:txBody>
          <a:bodyPr/>
          <a:lstStyle/>
          <a:p>
            <a:r>
              <a:rPr lang="en-US" dirty="0"/>
              <a:t>Competition</a:t>
            </a:r>
          </a:p>
          <a:p>
            <a:endParaRPr lang="en-US" dirty="0"/>
          </a:p>
          <a:p>
            <a:r>
              <a:rPr lang="en-US" dirty="0"/>
              <a:t>Varieties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Efficiency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8BFD5-4880-974F-A34E-27C120E1F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3179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F9B35-F949-1347-9802-3D04A8827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Might Efficiency Differ Across Countries?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A8D44-8356-DB4E-840E-D3EBC5718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Labor</a:t>
            </a:r>
          </a:p>
          <a:p>
            <a:pPr lvl="1"/>
            <a:r>
              <a:rPr lang="en-US" dirty="0"/>
              <a:t>Skilled or unskilled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Technology</a:t>
            </a:r>
          </a:p>
          <a:p>
            <a:pPr lvl="1"/>
            <a:r>
              <a:rPr lang="en-US" dirty="0"/>
              <a:t>Some countries have firms that produce some goods well</a:t>
            </a:r>
          </a:p>
          <a:p>
            <a:pPr lvl="1"/>
            <a:r>
              <a:rPr lang="en-US" dirty="0"/>
              <a:t>Other countries have firms that produce other goods well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Environment</a:t>
            </a:r>
          </a:p>
          <a:p>
            <a:pPr lvl="1"/>
            <a:r>
              <a:rPr lang="en-US" dirty="0"/>
              <a:t>Cold/Warm		Wet/Dry	  	Sunny/Cloudy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Land</a:t>
            </a:r>
          </a:p>
          <a:p>
            <a:pPr lvl="1"/>
            <a:r>
              <a:rPr lang="en-US" dirty="0"/>
              <a:t>Rocky, soil, fertile, barren </a:t>
            </a:r>
          </a:p>
          <a:p>
            <a:pPr lvl="1"/>
            <a:r>
              <a:rPr lang="en-US" dirty="0"/>
              <a:t>Tundra, desert, grasslands, forest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F780A-AF86-B74B-B5FF-6B9EEAE26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7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mparative Advantage and Specialization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Comparative advantage</a:t>
            </a:r>
          </a:p>
          <a:p>
            <a:pPr lvl="1"/>
            <a:r>
              <a:rPr lang="en-US" dirty="0"/>
              <a:t>Scarce resources: can't produce unlimited amounts of goods</a:t>
            </a:r>
          </a:p>
          <a:p>
            <a:pPr lvl="1"/>
            <a:r>
              <a:rPr lang="en-US" dirty="0"/>
              <a:t>Export goods where production advantage largest (or disadvantage weakest)</a:t>
            </a:r>
          </a:p>
          <a:p>
            <a:r>
              <a:rPr lang="en-US" dirty="0"/>
              <a:t>Non-econ example: Babe Ruth</a:t>
            </a:r>
          </a:p>
          <a:p>
            <a:pPr lvl="1"/>
            <a:r>
              <a:rPr lang="en-US" dirty="0"/>
              <a:t>Top pitcher during 1916-1918. But best hitter of all time!</a:t>
            </a:r>
          </a:p>
          <a:p>
            <a:pPr lvl="2"/>
            <a:r>
              <a:rPr lang="en-US" dirty="0"/>
              <a:t>Scarce resources: training time	</a:t>
            </a:r>
          </a:p>
          <a:p>
            <a:pPr lvl="2"/>
            <a:r>
              <a:rPr lang="en-US" dirty="0"/>
              <a:t>Post 1918, Babe Ruth specialized as hitter</a:t>
            </a:r>
          </a:p>
          <a:p>
            <a:r>
              <a:rPr lang="en-US" dirty="0"/>
              <a:t>Econ example: US-UK trade in 1951</a:t>
            </a:r>
          </a:p>
          <a:p>
            <a:pPr lvl="1"/>
            <a:r>
              <a:rPr lang="en-US" dirty="0"/>
              <a:t>For same output, US used less resources than UK in each of 26 </a:t>
            </a:r>
            <a:r>
              <a:rPr lang="en-US" dirty="0" err="1"/>
              <a:t>manuf</a:t>
            </a:r>
            <a:r>
              <a:rPr lang="en-US" dirty="0"/>
              <a:t> sectors! </a:t>
            </a:r>
          </a:p>
          <a:p>
            <a:pPr lvl="1"/>
            <a:r>
              <a:rPr lang="en-US" dirty="0"/>
              <a:t>But, US net exporter to UK only for sectors where it’s advantage largest</a:t>
            </a:r>
          </a:p>
          <a:p>
            <a:pPr lvl="1"/>
            <a:r>
              <a:rPr lang="en-US" dirty="0"/>
              <a:t>UK net exporter to US for goods where it’s disadvantage weakest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60901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Be</a:t>
            </a:r>
            <a:r>
              <a:rPr lang="en-US" dirty="0"/>
              <a:t>nefits of Specialization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goods where US production advantage weakest…</a:t>
            </a:r>
          </a:p>
          <a:p>
            <a:r>
              <a:rPr lang="en-US" dirty="0"/>
              <a:t>US can consume these goods by either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Importing them from UK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Producing them </a:t>
            </a:r>
            <a:r>
              <a:rPr lang="en-US" i="1" dirty="0"/>
              <a:t>and</a:t>
            </a:r>
            <a:r>
              <a:rPr lang="en-US" dirty="0"/>
              <a:t> reducing production of goods exported to UK</a:t>
            </a:r>
          </a:p>
          <a:p>
            <a:r>
              <a:rPr lang="en-US" dirty="0"/>
              <a:t>Key point</a:t>
            </a:r>
          </a:p>
          <a:p>
            <a:pPr lvl="1"/>
            <a:r>
              <a:rPr lang="en-US" dirty="0"/>
              <a:t>US can consume more of these goods by importing them from UK</a:t>
            </a:r>
          </a:p>
          <a:p>
            <a:r>
              <a:rPr lang="en-US" dirty="0"/>
              <a:t>Analogous story true for UK</a:t>
            </a:r>
          </a:p>
          <a:p>
            <a:pPr lvl="1"/>
            <a:r>
              <a:rPr lang="en-US" dirty="0"/>
              <a:t>Trade increases size of economic pie for </a:t>
            </a:r>
            <a:r>
              <a:rPr lang="en-US" i="1" dirty="0"/>
              <a:t>both</a:t>
            </a:r>
            <a:r>
              <a:rPr lang="en-US" dirty="0"/>
              <a:t> countries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2366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B23E-7084-7944-A45B-C6D0E0A6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Are We?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594F58-9AA6-F24A-964E-3AC22CA41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744845" y="959362"/>
            <a:ext cx="7728643" cy="496201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876C4-A3D6-7242-9D80-C8D64A70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657DAB63-0268-1544-985C-0D4232ED6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1647" y="3937439"/>
            <a:ext cx="245110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295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25DB7-960E-B34A-BC90-219528E15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Co</a:t>
            </a:r>
            <a:r>
              <a:rPr lang="en-US" dirty="0"/>
              <a:t>mparative Advantage -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532B1-9DC7-504F-B417-667B4482E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6795" y="1631682"/>
            <a:ext cx="6092952" cy="4351338"/>
          </a:xfrm>
        </p:spPr>
        <p:txBody>
          <a:bodyPr/>
          <a:lstStyle/>
          <a:p>
            <a:r>
              <a:rPr lang="en-US" dirty="0"/>
              <a:t>Every country has a good or a set of goods that it is RELATIVELY better at producing.</a:t>
            </a:r>
          </a:p>
          <a:p>
            <a:pPr lvl="1"/>
            <a:r>
              <a:rPr lang="en-US" dirty="0"/>
              <a:t>Those are the goods that it will export.</a:t>
            </a:r>
          </a:p>
          <a:p>
            <a:pPr lvl="1"/>
            <a:r>
              <a:rPr lang="en-US" dirty="0"/>
              <a:t>It will import the other goods.</a:t>
            </a:r>
          </a:p>
          <a:p>
            <a:endParaRPr lang="en-US" dirty="0"/>
          </a:p>
          <a:p>
            <a:r>
              <a:rPr lang="en-US" dirty="0"/>
              <a:t>There are exceptions.</a:t>
            </a:r>
          </a:p>
          <a:p>
            <a:pPr lvl="1"/>
            <a:r>
              <a:rPr lang="en-US" dirty="0"/>
              <a:t>Varieties and competition</a:t>
            </a:r>
          </a:p>
          <a:p>
            <a:pPr lvl="1"/>
            <a:r>
              <a:rPr lang="en-US" dirty="0"/>
              <a:t>May find countries trading the same goods back and forth.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F61185-03C0-2C43-A1AD-F09035548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EBB8B3-C9AF-534C-AEF8-D790DB863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31992"/>
            <a:ext cx="4275029" cy="239401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7DDA54-3EDB-9842-A052-E171BD863A96}"/>
              </a:ext>
            </a:extLst>
          </p:cNvPr>
          <p:cNvCxnSpPr/>
          <p:nvPr/>
        </p:nvCxnSpPr>
        <p:spPr>
          <a:xfrm flipV="1">
            <a:off x="2330427" y="2918564"/>
            <a:ext cx="814191" cy="10020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A91E3B1-97B6-1042-B88D-24465118E328}"/>
              </a:ext>
            </a:extLst>
          </p:cNvPr>
          <p:cNvSpPr txBox="1"/>
          <p:nvPr/>
        </p:nvSpPr>
        <p:spPr>
          <a:xfrm>
            <a:off x="2054353" y="2414016"/>
            <a:ext cx="1626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Every country…</a:t>
            </a:r>
          </a:p>
        </p:txBody>
      </p:sp>
    </p:spTree>
    <p:extLst>
      <p:ext uri="{BB962C8B-B14F-4D97-AF65-F5344CB8AC3E}">
        <p14:creationId xmlns:p14="http://schemas.microsoft.com/office/powerpoint/2010/main" val="104838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25071-DB50-48DC-BE16-B62A40003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</a:t>
            </a:r>
            <a:r>
              <a:rPr lang="en-US" dirty="0"/>
              <a:t>de Contributes to 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7B7F5-6614-4C52-864E-C75CC6BBD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574632" cy="4189162"/>
          </a:xfrm>
        </p:spPr>
        <p:txBody>
          <a:bodyPr>
            <a:normAutofit fontScale="85000" lnSpcReduction="20000"/>
          </a:bodyPr>
          <a:lstStyle/>
          <a:p>
            <a:r>
              <a:rPr lang="en-US" b="0" dirty="0">
                <a:solidFill>
                  <a:srgbClr val="2B414D"/>
                </a:solidFill>
              </a:rPr>
              <a:t>EFFICIENCY:</a:t>
            </a:r>
          </a:p>
          <a:p>
            <a:pPr lvl="1"/>
            <a:r>
              <a:rPr lang="en-US" b="0" dirty="0">
                <a:solidFill>
                  <a:srgbClr val="2B414D"/>
                </a:solidFill>
              </a:rPr>
              <a:t>Allocates production across countries efficiently so that countries can specialize in what they are best at producing.</a:t>
            </a:r>
          </a:p>
          <a:p>
            <a:pPr lvl="1"/>
            <a:r>
              <a:rPr lang="en-US" b="0" dirty="0">
                <a:solidFill>
                  <a:srgbClr val="2B414D"/>
                </a:solidFill>
              </a:rPr>
              <a:t>Most productive firms expand and export</a:t>
            </a:r>
          </a:p>
          <a:p>
            <a:r>
              <a:rPr lang="en-US" b="0" dirty="0">
                <a:solidFill>
                  <a:srgbClr val="2B414D"/>
                </a:solidFill>
              </a:rPr>
              <a:t>Varieties</a:t>
            </a:r>
          </a:p>
          <a:p>
            <a:pPr lvl="1"/>
            <a:r>
              <a:rPr lang="en-US" b="0" dirty="0">
                <a:solidFill>
                  <a:srgbClr val="2B414D"/>
                </a:solidFill>
              </a:rPr>
              <a:t>More choice for consumers.</a:t>
            </a:r>
          </a:p>
          <a:p>
            <a:pPr lvl="1"/>
            <a:r>
              <a:rPr lang="en-US" dirty="0"/>
              <a:t>Better </a:t>
            </a:r>
            <a:r>
              <a:rPr lang="en-US" b="0" dirty="0">
                <a:solidFill>
                  <a:srgbClr val="2B414D"/>
                </a:solidFill>
              </a:rPr>
              <a:t>inputs for our production.</a:t>
            </a:r>
          </a:p>
          <a:p>
            <a:r>
              <a:rPr lang="en-US" b="0" dirty="0">
                <a:solidFill>
                  <a:srgbClr val="2B414D"/>
                </a:solidFill>
              </a:rPr>
              <a:t>Competition</a:t>
            </a:r>
          </a:p>
          <a:p>
            <a:pPr lvl="1"/>
            <a:r>
              <a:rPr lang="en-US" b="0" dirty="0">
                <a:solidFill>
                  <a:srgbClr val="2B414D"/>
                </a:solidFill>
              </a:rPr>
              <a:t>Brings in cheaper goods.</a:t>
            </a:r>
          </a:p>
          <a:p>
            <a:pPr lvl="2"/>
            <a:r>
              <a:rPr lang="en-US" dirty="0"/>
              <a:t>Makes consumers better off.</a:t>
            </a:r>
          </a:p>
          <a:p>
            <a:r>
              <a:rPr lang="en-US" b="0" dirty="0">
                <a:solidFill>
                  <a:srgbClr val="2B414D"/>
                </a:solidFill>
              </a:rPr>
              <a:t>Economies of Scale</a:t>
            </a:r>
          </a:p>
          <a:p>
            <a:pPr lvl="1"/>
            <a:r>
              <a:rPr lang="en-US" dirty="0"/>
              <a:t>Trade makes some industries bigger, more cost efficient.  Lowers prices.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68C0FD1-C332-4EB8-B5E6-5F8004A7C5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2444663" y="2351781"/>
            <a:ext cx="45720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71CEFA-0D8B-48BF-A254-EC20C2E80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236561"/>
            <a:ext cx="45720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8797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BDCF4-91C7-B041-A728-780AD2699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to Think About Imports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14BE4-AB89-784D-AC32-C28770B8F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904663"/>
          </a:xfrm>
        </p:spPr>
        <p:txBody>
          <a:bodyPr>
            <a:normAutofit/>
          </a:bodyPr>
          <a:lstStyle/>
          <a:p>
            <a:r>
              <a:rPr lang="en-US" dirty="0"/>
              <a:t>Think about international trade as the introduction of a new technology.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0996F4-DDCD-2F48-8A03-FCB1AE001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45D45F-E376-8242-94C5-A6BB904952A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540707" y="2325256"/>
            <a:ext cx="4076700" cy="26596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E23C50-913B-D240-B7AC-16C8193CB08F}"/>
              </a:ext>
            </a:extLst>
          </p:cNvPr>
          <p:cNvSpPr txBox="1"/>
          <p:nvPr/>
        </p:nvSpPr>
        <p:spPr>
          <a:xfrm>
            <a:off x="319036" y="3429000"/>
            <a:ext cx="20753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Soy Beans</a:t>
            </a:r>
          </a:p>
          <a:p>
            <a:r>
              <a:rPr lang="en-US" sz="2400" dirty="0"/>
              <a:t>(Exports)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90266D-E5B6-6D45-B791-CC64A5A8081A}"/>
              </a:ext>
            </a:extLst>
          </p:cNvPr>
          <p:cNvSpPr txBox="1"/>
          <p:nvPr/>
        </p:nvSpPr>
        <p:spPr>
          <a:xfrm>
            <a:off x="8645379" y="3533571"/>
            <a:ext cx="33145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Laptops/iPhones</a:t>
            </a:r>
          </a:p>
          <a:p>
            <a:r>
              <a:rPr lang="en-US" sz="2400" dirty="0"/>
              <a:t>(Imports)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1FDF7D-8121-754E-B50E-D02FC8F35AAC}"/>
              </a:ext>
            </a:extLst>
          </p:cNvPr>
          <p:cNvCxnSpPr/>
          <p:nvPr/>
        </p:nvCxnSpPr>
        <p:spPr>
          <a:xfrm>
            <a:off x="2577949" y="3856736"/>
            <a:ext cx="1055077" cy="0"/>
          </a:xfrm>
          <a:prstGeom prst="line">
            <a:avLst/>
          </a:prstGeom>
          <a:ln w="635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0BF160-6B33-2C42-B641-71F9AFFABA35}"/>
              </a:ext>
            </a:extLst>
          </p:cNvPr>
          <p:cNvCxnSpPr/>
          <p:nvPr/>
        </p:nvCxnSpPr>
        <p:spPr>
          <a:xfrm>
            <a:off x="7458140" y="3878504"/>
            <a:ext cx="1055077" cy="0"/>
          </a:xfrm>
          <a:prstGeom prst="line">
            <a:avLst/>
          </a:prstGeom>
          <a:ln w="635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127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Do Firms Engage in Offshoring?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Main motive for offshoring: Costs savings</a:t>
            </a:r>
          </a:p>
          <a:p>
            <a:pPr lvl="1">
              <a:buFont typeface="Calibri" panose="020F0502020204030204" pitchFamily="34" charset="0"/>
              <a:buChar char="→"/>
            </a:pP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/>
              <a:t>Firms</a:t>
            </a:r>
            <a:r>
              <a:rPr lang="de-DE" dirty="0"/>
              <a:t> </a:t>
            </a:r>
            <a:r>
              <a:rPr lang="de-DE" dirty="0" err="1"/>
              <a:t>benefit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international </a:t>
            </a:r>
            <a:r>
              <a:rPr lang="de-DE" dirty="0" err="1"/>
              <a:t>specialization</a:t>
            </a:r>
            <a:r>
              <a:rPr lang="de-DE" dirty="0"/>
              <a:t> </a:t>
            </a:r>
            <a:r>
              <a:rPr lang="de-DE" dirty="0" err="1"/>
              <a:t>along</a:t>
            </a:r>
            <a:r>
              <a:rPr lang="de-DE" dirty="0"/>
              <a:t> global </a:t>
            </a:r>
            <a:r>
              <a:rPr lang="de-DE" dirty="0" err="1"/>
              <a:t>value</a:t>
            </a:r>
            <a:r>
              <a:rPr lang="de-DE" dirty="0"/>
              <a:t> </a:t>
            </a:r>
            <a:r>
              <a:rPr lang="de-DE" dirty="0" err="1"/>
              <a:t>chains</a:t>
            </a:r>
            <a:endParaRPr lang="de-DE" dirty="0"/>
          </a:p>
          <a:p>
            <a:r>
              <a:rPr lang="en-GB" dirty="0"/>
              <a:t>Typically US firms seek cheap </a:t>
            </a:r>
            <a:r>
              <a:rPr lang="en-GB" dirty="0" err="1"/>
              <a:t>labor</a:t>
            </a:r>
            <a:r>
              <a:rPr lang="en-GB" dirty="0"/>
              <a:t>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/>
              <a:t>Prime offshoring destinations: Low-wage countries like China (14%) and Mexico (10% </a:t>
            </a:r>
            <a:r>
              <a:rPr lang="en-US" dirty="0"/>
              <a:t>of US imports of intermediate goods in 2011</a:t>
            </a:r>
            <a:r>
              <a:rPr lang="en-GB" dirty="0"/>
              <a:t>)</a:t>
            </a:r>
          </a:p>
          <a:p>
            <a:r>
              <a:rPr lang="de-DE" dirty="0"/>
              <a:t>Classic </a:t>
            </a:r>
            <a:r>
              <a:rPr lang="de-DE" dirty="0" err="1"/>
              <a:t>examples</a:t>
            </a:r>
            <a:r>
              <a:rPr lang="de-DE" dirty="0"/>
              <a:t>: </a:t>
            </a:r>
          </a:p>
          <a:p>
            <a:pPr lvl="1"/>
            <a:r>
              <a:rPr lang="de-DE" dirty="0"/>
              <a:t>Automotive </a:t>
            </a:r>
            <a:r>
              <a:rPr lang="de-DE" dirty="0" err="1"/>
              <a:t>parts</a:t>
            </a:r>
            <a:r>
              <a:rPr lang="de-DE" dirty="0"/>
              <a:t> </a:t>
            </a:r>
            <a:r>
              <a:rPr lang="de-DE" dirty="0" err="1"/>
              <a:t>offshored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Mexico</a:t>
            </a:r>
          </a:p>
          <a:p>
            <a:pPr lvl="1"/>
            <a:r>
              <a:rPr lang="de-DE" dirty="0"/>
              <a:t>Call </a:t>
            </a:r>
            <a:r>
              <a:rPr lang="de-DE" dirty="0" err="1"/>
              <a:t>centers</a:t>
            </a:r>
            <a:r>
              <a:rPr lang="de-DE" dirty="0"/>
              <a:t> </a:t>
            </a:r>
            <a:r>
              <a:rPr lang="de-DE" dirty="0" err="1"/>
              <a:t>offshored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India</a:t>
            </a:r>
            <a:endParaRPr lang="de-DE" dirty="0"/>
          </a:p>
          <a:p>
            <a:r>
              <a:rPr lang="en-GB" dirty="0"/>
              <a:t>But also: Access to raw materials, intermediate goods, or </a:t>
            </a:r>
            <a:br>
              <a:rPr lang="en-GB" dirty="0"/>
            </a:br>
            <a:r>
              <a:rPr lang="en-GB" dirty="0"/>
              <a:t>specific technologies </a:t>
            </a:r>
            <a:r>
              <a:rPr lang="en-GB" dirty="0">
                <a:sym typeface="Wingdings" panose="05000000000000000000" pitchFamily="2" charset="2"/>
              </a:rPr>
              <a:t> EU (20%) and Canada (17%)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2170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C8DC6-15E4-4AE5-AFB9-5516BD63B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is the public turning against trade?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D5615-7C0F-4AA0-9130-BD5F597651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55819"/>
            <a:ext cx="5791200" cy="4716377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Gains from trade are very large for the economy, BUT</a:t>
            </a:r>
          </a:p>
          <a:p>
            <a:pPr lvl="1"/>
            <a:r>
              <a:rPr lang="en-US" dirty="0"/>
              <a:t>Not always noticeable by consumers. Why are prices lower at </a:t>
            </a:r>
            <a:r>
              <a:rPr lang="en-US" dirty="0" err="1"/>
              <a:t>WalMart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Not always that large per consumer: consumers might save $50/year on some imported goods</a:t>
            </a:r>
          </a:p>
          <a:p>
            <a:pPr lvl="1"/>
            <a:r>
              <a:rPr lang="en-US" dirty="0"/>
              <a:t>For 300 million consumers, $50/year would be $15 billion per year savings to the country!</a:t>
            </a:r>
          </a:p>
          <a:p>
            <a:r>
              <a:rPr lang="en-US" sz="2600" dirty="0"/>
              <a:t>Costs of trade are very high for some workers and groups, and these costs have not been sufficiently appreciated or addressed by policymakers (or economists!)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B5E3DC-1B3B-4F1D-9C46-E39F43CF7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987" y="2290008"/>
            <a:ext cx="45720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131135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Dis</a:t>
            </a:r>
            <a:r>
              <a:rPr lang="en-US" dirty="0"/>
              <a:t>tributional Impacts of Trade: Basic Insights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Previous slides</a:t>
            </a:r>
          </a:p>
          <a:p>
            <a:pPr lvl="1"/>
            <a:r>
              <a:rPr lang="en-US" dirty="0"/>
              <a:t>Trade increases “the size of the pie” for each country</a:t>
            </a:r>
          </a:p>
          <a:p>
            <a:pPr lvl="1"/>
            <a:r>
              <a:rPr lang="en-US" dirty="0"/>
              <a:t>Ignores how trade impacts distribution of the pie in each country</a:t>
            </a:r>
          </a:p>
          <a:p>
            <a:r>
              <a:rPr lang="en-US" dirty="0"/>
              <a:t>Basic insights from trade theory</a:t>
            </a:r>
          </a:p>
          <a:p>
            <a:pPr lvl="1"/>
            <a:r>
              <a:rPr lang="en-US" dirty="0"/>
              <a:t>If trade decreases demand for a factor, it generally loses from trade</a:t>
            </a:r>
          </a:p>
          <a:p>
            <a:pPr lvl="2"/>
            <a:r>
              <a:rPr lang="en-US" dirty="0"/>
              <a:t>Factors “stuck” in import-competing locations/industries</a:t>
            </a:r>
          </a:p>
          <a:p>
            <a:pPr lvl="2"/>
            <a:r>
              <a:rPr lang="en-US" dirty="0"/>
              <a:t>Mobile factors but used intensively in import-competing locations/industries</a:t>
            </a:r>
          </a:p>
          <a:p>
            <a:pPr lvl="1"/>
            <a:r>
              <a:rPr lang="en-US" dirty="0"/>
              <a:t> If trade increases demand for a factor, it generally benefits from trade</a:t>
            </a:r>
          </a:p>
          <a:p>
            <a:pPr lvl="2"/>
            <a:r>
              <a:rPr lang="en-US" dirty="0"/>
              <a:t>Factors “stuck” in exporting locations/industries</a:t>
            </a:r>
          </a:p>
          <a:p>
            <a:pPr lvl="2"/>
            <a:r>
              <a:rPr lang="en-US" dirty="0"/>
              <a:t>Mobile factors but used intensively in exporting locations/industries</a:t>
            </a:r>
          </a:p>
          <a:p>
            <a:pPr lvl="1"/>
            <a:r>
              <a:rPr lang="en-US" dirty="0"/>
              <a:t>Trade benefits consumers via lowers prices of imported goods</a:t>
            </a:r>
          </a:p>
          <a:p>
            <a:pPr lvl="2"/>
            <a:r>
              <a:rPr lang="en-US" dirty="0"/>
              <a:t>Some consumers may benefit more than 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7137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AB225-0CF4-7D49-8590-EE110F2A2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Basic Issue:  Inverted V of Jobs in Manuf.</a:t>
            </a:r>
          </a:p>
        </p:txBody>
      </p:sp>
      <p:pic>
        <p:nvPicPr>
          <p:cNvPr id="6" name="Content Placeholder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4976771A-5C92-3F4C-8A65-3171A4ADA5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tretch>
            <a:fillRect/>
          </a:stretch>
        </p:blipFill>
        <p:spPr>
          <a:xfrm>
            <a:off x="2514007" y="1018146"/>
            <a:ext cx="7163986" cy="521208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471DF-99D4-264D-81E9-6C028E4D3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C23700-C62E-9B44-841C-41771ADB603D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514007" y="1048398"/>
            <a:ext cx="7163985" cy="521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D209B-F761-CE4A-834E-D3D949C20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“In</a:t>
            </a:r>
            <a:r>
              <a:rPr lang="en-US" dirty="0"/>
              <a:t>ternational Trade is Surely a Contributor!”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8180D42-D315-0B41-80A6-B1DC45D383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514007" y="925013"/>
            <a:ext cx="7163986" cy="521208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357B1-627B-5647-B279-1BF543A24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779D103-5E40-6D4F-889D-95BB0F25AD23}"/>
              </a:ext>
            </a:extLst>
          </p:cNvPr>
          <p:cNvCxnSpPr/>
          <p:nvPr/>
        </p:nvCxnSpPr>
        <p:spPr>
          <a:xfrm>
            <a:off x="3789947" y="3344779"/>
            <a:ext cx="1383632" cy="0"/>
          </a:xfrm>
          <a:prstGeom prst="line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372979-D725-3D4D-A833-0DBDD0F3F7ED}"/>
              </a:ext>
            </a:extLst>
          </p:cNvPr>
          <p:cNvCxnSpPr>
            <a:cxnSpLocks/>
          </p:cNvCxnSpPr>
          <p:nvPr/>
        </p:nvCxnSpPr>
        <p:spPr>
          <a:xfrm flipV="1">
            <a:off x="5173579" y="1761067"/>
            <a:ext cx="2852821" cy="1541824"/>
          </a:xfrm>
          <a:prstGeom prst="line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1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33FB-5655-4D41-BBFD-3B0774588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But</a:t>
            </a:r>
            <a:r>
              <a:rPr lang="en-US" dirty="0"/>
              <a:t> There is No V in the Fraction of Jobs</a:t>
            </a:r>
            <a:br>
              <a:rPr lang="en-US" dirty="0"/>
            </a:br>
            <a:r>
              <a:rPr lang="en-US" dirty="0"/>
              <a:t>in Manufacturing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0B40DD91-8049-D240-BA7E-F0C73C5B42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3105551" y="1570038"/>
            <a:ext cx="5980898" cy="43513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E17937-8BD2-6849-A0D4-CDAE37D0C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5173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A9EC0-9CC8-2043-B4FD-48BD9500E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An</a:t>
            </a:r>
            <a:r>
              <a:rPr lang="en-US" dirty="0"/>
              <a:t>d Manufacturing Output Keeps on Growing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CC6DFFF-B2FC-1348-8B74-615540865A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514007" y="1018146"/>
            <a:ext cx="7163986" cy="521207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9C5F83-005F-8E4F-9D8D-686EE9CD4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164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9EAE-338F-5D4A-8C40-7C3D0FD4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</a:t>
            </a:r>
            <a:r>
              <a:rPr lang="en-US" dirty="0"/>
              <a:t>dits and 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C8CE3-22BA-E94A-B6AC-D79713820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This slide deck was authored by:</a:t>
            </a:r>
          </a:p>
          <a:p>
            <a:pPr lvl="1"/>
            <a:r>
              <a:rPr lang="en-US" dirty="0"/>
              <a:t>Peter Eppinger, University of Tübingen</a:t>
            </a:r>
          </a:p>
          <a:p>
            <a:pPr lvl="1"/>
            <a:r>
              <a:rPr lang="en-US" dirty="0"/>
              <a:t>James Lake, Southern Methodist University</a:t>
            </a:r>
          </a:p>
          <a:p>
            <a:pPr lvl="1"/>
            <a:r>
              <a:rPr lang="en-US" dirty="0"/>
              <a:t>Michael Plouffe, University College London</a:t>
            </a:r>
          </a:p>
          <a:p>
            <a:pPr lvl="1"/>
            <a:r>
              <a:rPr lang="en-US" dirty="0"/>
              <a:t>Swati </a:t>
            </a:r>
            <a:r>
              <a:rPr lang="en-US" dirty="0" err="1"/>
              <a:t>Verma</a:t>
            </a:r>
            <a:r>
              <a:rPr lang="en-US" dirty="0"/>
              <a:t>, ISID, </a:t>
            </a:r>
            <a:r>
              <a:rPr lang="en-US"/>
              <a:t>New Delhi</a:t>
            </a:r>
            <a:endParaRPr lang="en-US" dirty="0"/>
          </a:p>
          <a:p>
            <a:r>
              <a:rPr lang="en-US" dirty="0"/>
              <a:t>This slide deck was reviewed by:</a:t>
            </a:r>
          </a:p>
          <a:p>
            <a:pPr lvl="1"/>
            <a:r>
              <a:rPr lang="en-US" dirty="0"/>
              <a:t>Alan Deardorff, University of Michigan</a:t>
            </a:r>
          </a:p>
          <a:p>
            <a:pPr lvl="1"/>
            <a:r>
              <a:rPr lang="en-US" dirty="0"/>
              <a:t>Ed </a:t>
            </a:r>
            <a:r>
              <a:rPr lang="en-US" dirty="0" err="1"/>
              <a:t>Leamer</a:t>
            </a:r>
            <a:r>
              <a:rPr lang="en-US" dirty="0"/>
              <a:t>, UCLA</a:t>
            </a:r>
          </a:p>
          <a:p>
            <a:r>
              <a:rPr lang="en-US" dirty="0"/>
              <a:t>Disclaimer</a:t>
            </a:r>
          </a:p>
          <a:p>
            <a:pPr lvl="1"/>
            <a:r>
              <a:rPr lang="en-US" dirty="0"/>
              <a:t>NEED presentations are designed to be nonpartisan.</a:t>
            </a:r>
          </a:p>
          <a:p>
            <a:pPr lvl="1"/>
            <a:r>
              <a:rPr lang="en-US" dirty="0"/>
              <a:t>It is, however, inevitable that the presenter will be asked for and will provide their own views.</a:t>
            </a:r>
          </a:p>
          <a:p>
            <a:pPr lvl="1"/>
            <a:r>
              <a:rPr lang="en-US" dirty="0"/>
              <a:t>Such views are those of the presenter and not necessarily those of the National Economic Education Delegation (NEED).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5FD2B-E0DC-B44E-B85B-3363DE7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9312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53613-8E25-8E4A-97F3-CBA58B691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An</a:t>
            </a:r>
            <a:r>
              <a:rPr lang="en-US" dirty="0"/>
              <a:t>d Manufacturing Productivity is on the Rise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6997249-67A2-774A-8870-54FE3B7F53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2514006" y="1018146"/>
            <a:ext cx="7163986" cy="521208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2703DD-81BE-0B41-845E-1B1EE5AFE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0692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53613-8E25-8E4A-97F3-CBA58B691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2703DD-81BE-0B41-845E-1B1EE5AFE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3E70B5-818A-C9FE-4FE9-6A8375E1E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69" y="262649"/>
            <a:ext cx="9025328" cy="57381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4A0A8F-AF45-6A57-7C84-CD0D2A17D914}"/>
              </a:ext>
            </a:extLst>
          </p:cNvPr>
          <p:cNvSpPr txBox="1"/>
          <p:nvPr/>
        </p:nvSpPr>
        <p:spPr>
          <a:xfrm>
            <a:off x="5696262" y="6488668"/>
            <a:ext cx="5657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Peterson Institute for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35802417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760A8-0089-FA42-9462-AD5F742E0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An</a:t>
            </a:r>
            <a:r>
              <a:rPr lang="en-US" dirty="0"/>
              <a:t>other Problem: Trade Deficit in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1473A-3EDB-A84B-AE32-A0270128BF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56118"/>
            <a:ext cx="5181600" cy="4189162"/>
          </a:xfrm>
        </p:spPr>
        <p:txBody>
          <a:bodyPr/>
          <a:lstStyle/>
          <a:p>
            <a:r>
              <a:rPr lang="en-US" dirty="0"/>
              <a:t>Massive Trade Deficit</a:t>
            </a:r>
          </a:p>
          <a:p>
            <a:pPr lvl="1"/>
            <a:r>
              <a:rPr lang="en-US" dirty="0"/>
              <a:t>3.7% of US GDP</a:t>
            </a:r>
          </a:p>
          <a:p>
            <a:pPr lvl="1"/>
            <a:r>
              <a:rPr lang="en-US" dirty="0"/>
              <a:t>$859.1 billion (goods and services)</a:t>
            </a:r>
          </a:p>
          <a:p>
            <a:pPr lvl="1"/>
            <a:r>
              <a:rPr lang="en-US" dirty="0"/>
              <a:t>$1,090 billion (goods)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101AC1-338F-5647-8DF3-62D43D2AE86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Massive Trade Deficit with China</a:t>
            </a:r>
          </a:p>
          <a:p>
            <a:pPr lvl="1"/>
            <a:r>
              <a:rPr lang="en-US" dirty="0"/>
              <a:t>$355.3 billion (goods)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03FF9-A7D7-FC43-ADAB-34EBF70A4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1AA11E-BA15-99AF-E606-02C632DD0FCF}"/>
              </a:ext>
            </a:extLst>
          </p:cNvPr>
          <p:cNvSpPr txBox="1"/>
          <p:nvPr/>
        </p:nvSpPr>
        <p:spPr>
          <a:xfrm>
            <a:off x="5696262" y="6488668"/>
            <a:ext cx="5657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Bureau of Economic Analysis, Dept. of Commerce</a:t>
            </a:r>
          </a:p>
        </p:txBody>
      </p:sp>
    </p:spTree>
    <p:extLst>
      <p:ext uri="{BB962C8B-B14F-4D97-AF65-F5344CB8AC3E}">
        <p14:creationId xmlns:p14="http://schemas.microsoft.com/office/powerpoint/2010/main" val="40088423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A3AA1-40D6-B843-A693-ACE9BA9A4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to Think About the Trade Deficit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990F2-5CCC-1949-A6AA-056493492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trade deficit is when:    </a:t>
            </a:r>
          </a:p>
          <a:p>
            <a:pPr lvl="1"/>
            <a:r>
              <a:rPr lang="en-US" sz="2800" b="1" dirty="0"/>
              <a:t>VALUE of imports &gt; VALUE of exports.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dirty="0"/>
              <a:t>Why does this happen?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dirty="0"/>
              <a:t>International transactions include:</a:t>
            </a:r>
          </a:p>
          <a:p>
            <a:pPr lvl="1"/>
            <a:r>
              <a:rPr lang="en-US" dirty="0"/>
              <a:t>Imports and exports of goods and services		- Current Account</a:t>
            </a:r>
          </a:p>
          <a:p>
            <a:pPr lvl="1"/>
            <a:r>
              <a:rPr lang="en-US" dirty="0"/>
              <a:t>ALSO: imports and exports of assets (investments)	- Capital Account</a:t>
            </a:r>
          </a:p>
          <a:p>
            <a:endParaRPr lang="en-US" dirty="0"/>
          </a:p>
          <a:p>
            <a:r>
              <a:rPr lang="en-US" dirty="0"/>
              <a:t>The TRADE DEFICIT only looks at the Current Account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EBEACF-F776-1D4E-90C2-52B30C0CE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302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2F1C0-E2CF-8A4B-876F-889899D79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</a:t>
            </a:r>
            <a:r>
              <a:rPr lang="en-US" dirty="0"/>
              <a:t>de and Investment Flows Balance 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8A96E7-6406-724D-96A3-989833CE6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3E0A30-3637-874C-9270-CE59A920B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857" y="1026592"/>
            <a:ext cx="8406285" cy="520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231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63C82-2E89-BA40-8771-DA47D698C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Exc</a:t>
            </a:r>
            <a:r>
              <a:rPr lang="en-US" dirty="0"/>
              <a:t>hange Rates Prevent an Overall Deficit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7C770-9A5A-8443-8FC8-0084F20CF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the trade deficit grows:</a:t>
            </a:r>
          </a:p>
          <a:p>
            <a:pPr lvl="1"/>
            <a:r>
              <a:rPr lang="en-US" dirty="0"/>
              <a:t>The price of the dollar declines.</a:t>
            </a:r>
          </a:p>
          <a:p>
            <a:r>
              <a:rPr lang="en-US" dirty="0"/>
              <a:t>As the price of the dollar declines:</a:t>
            </a:r>
          </a:p>
          <a:p>
            <a:pPr lvl="1"/>
            <a:r>
              <a:rPr lang="en-US" dirty="0"/>
              <a:t>Investing in the United States becomes more attractive.</a:t>
            </a:r>
          </a:p>
          <a:p>
            <a:r>
              <a:rPr lang="en-US" dirty="0"/>
              <a:t>As investing in the US is more attractive:</a:t>
            </a:r>
          </a:p>
          <a:p>
            <a:pPr lvl="1"/>
            <a:r>
              <a:rPr lang="en-US" dirty="0"/>
              <a:t>The financial account surplus grows.</a:t>
            </a:r>
          </a:p>
          <a:p>
            <a:r>
              <a:rPr lang="en-US" dirty="0"/>
              <a:t>The financial account surplus offsets the trade deficit.</a:t>
            </a:r>
          </a:p>
          <a:p>
            <a:r>
              <a:rPr lang="en-US" dirty="0"/>
              <a:t>Balance on international accounts is restored.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9591F-1C92-0140-B918-400781906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31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A8092-04E7-4209-B99E-534DAC02E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Bal</a:t>
            </a:r>
            <a:r>
              <a:rPr lang="en-US" dirty="0"/>
              <a:t>anced Budgets &amp; Increased Savings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52037-C163-47AC-898F-348B66A4F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5863389" cy="4351338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rgbClr val="2B414D"/>
                </a:solidFill>
              </a:rPr>
              <a:t>Reducing federal borrowing would reduce pressure on trade deficits.</a:t>
            </a:r>
          </a:p>
          <a:p>
            <a:endParaRPr lang="en-US" b="0" dirty="0">
              <a:solidFill>
                <a:srgbClr val="2B414D"/>
              </a:solidFill>
            </a:endParaRPr>
          </a:p>
          <a:p>
            <a:r>
              <a:rPr lang="en-US" b="0" dirty="0">
                <a:solidFill>
                  <a:srgbClr val="2B414D"/>
                </a:solidFill>
              </a:rPr>
              <a:t>More savings would mean more domestic investment and less borrowing from abroad.</a:t>
            </a:r>
          </a:p>
          <a:p>
            <a:endParaRPr lang="en-US" b="0" dirty="0">
              <a:solidFill>
                <a:srgbClr val="2B414D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F5AFEB-D232-4EC5-A5C3-7594A1246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9464" y="2083554"/>
            <a:ext cx="45720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22DAED-9445-4CF2-B832-DE1A64841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6021" y="2222399"/>
            <a:ext cx="45720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2466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object, candelabrum&#10;&#10;Description automatically generated">
            <a:extLst>
              <a:ext uri="{FF2B5EF4-FFF2-40B4-BE49-F238E27FC236}">
                <a16:creationId xmlns:a16="http://schemas.microsoft.com/office/drawing/2014/main" id="{42BAD467-036A-B743-813B-154B63CBF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tretch>
            <a:fillRect/>
          </a:stretch>
        </p:blipFill>
        <p:spPr>
          <a:xfrm>
            <a:off x="2188845" y="1018146"/>
            <a:ext cx="7814305" cy="521208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445CAA-CE3C-FC49-A091-D49FD18D1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US</a:t>
            </a:r>
            <a:r>
              <a:rPr lang="en-US" dirty="0"/>
              <a:t> Savings and the Trade Deficit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A0E891-B778-F34E-ACD3-B3F8ED018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334C41-2ABD-3640-B1BF-87BFEDB700E4}"/>
              </a:ext>
            </a:extLst>
          </p:cNvPr>
          <p:cNvSpPr txBox="1"/>
          <p:nvPr/>
        </p:nvSpPr>
        <p:spPr>
          <a:xfrm>
            <a:off x="6663045" y="1974356"/>
            <a:ext cx="1134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Savings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37F1E0-A3DB-474D-B21E-ED8CE8ECBBB7}"/>
              </a:ext>
            </a:extLst>
          </p:cNvPr>
          <p:cNvSpPr txBox="1"/>
          <p:nvPr/>
        </p:nvSpPr>
        <p:spPr>
          <a:xfrm>
            <a:off x="6663045" y="3624186"/>
            <a:ext cx="1796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Trade Deficit</a:t>
            </a:r>
          </a:p>
        </p:txBody>
      </p:sp>
    </p:spTree>
    <p:extLst>
      <p:ext uri="{BB962C8B-B14F-4D97-AF65-F5344CB8AC3E}">
        <p14:creationId xmlns:p14="http://schemas.microsoft.com/office/powerpoint/2010/main" val="37912310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E2C22-44CB-6E4C-806E-F9CCDFE69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Ge</a:t>
            </a:r>
            <a:r>
              <a:rPr lang="en-US" dirty="0"/>
              <a:t>neral Agreement Among Economists</a:t>
            </a:r>
          </a:p>
        </p:txBody>
      </p:sp>
      <p:pic>
        <p:nvPicPr>
          <p:cNvPr id="6" name="Content Placeholder 5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07D7B4C2-C783-CE49-814D-0FEEB76CB7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1292466"/>
            <a:ext cx="9601200" cy="493776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C57DE-F3DE-9244-A26D-CBC33CC86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56477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Bil</a:t>
            </a:r>
            <a:r>
              <a:rPr lang="en-US" dirty="0"/>
              <a:t>ateral Trading Relationships</a:t>
            </a:r>
          </a:p>
        </p:txBody>
      </p:sp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2DEB8861-E517-9A49-ABCB-5D5AFB90B6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tretch>
            <a:fillRect/>
          </a:stretch>
        </p:blipFill>
        <p:spPr>
          <a:xfrm>
            <a:off x="1193546" y="1098334"/>
            <a:ext cx="10160254" cy="5080127"/>
          </a:xfrm>
        </p:spPr>
      </p:pic>
    </p:spTree>
    <p:extLst>
      <p:ext uri="{BB962C8B-B14F-4D97-AF65-F5344CB8AC3E}">
        <p14:creationId xmlns:p14="http://schemas.microsoft.com/office/powerpoint/2010/main" val="1718477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87C8-9272-DC49-B318-9FA9A09F9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7C73C-4D3B-5543-A7C9-90BF02E97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420" y="1325563"/>
            <a:ext cx="5471160" cy="4351338"/>
          </a:xfrm>
        </p:spPr>
        <p:txBody>
          <a:bodyPr/>
          <a:lstStyle/>
          <a:p>
            <a:r>
              <a:rPr lang="en-US" dirty="0"/>
              <a:t>Globalization</a:t>
            </a:r>
          </a:p>
          <a:p>
            <a:r>
              <a:rPr lang="en-US" dirty="0"/>
              <a:t>International Trade</a:t>
            </a:r>
          </a:p>
          <a:p>
            <a:r>
              <a:rPr lang="en-US" dirty="0"/>
              <a:t>Offshoring</a:t>
            </a:r>
          </a:p>
          <a:p>
            <a:r>
              <a:rPr lang="en-US" dirty="0"/>
              <a:t> The Benefits and Costs of Trade</a:t>
            </a:r>
          </a:p>
          <a:p>
            <a:r>
              <a:rPr lang="en-US" dirty="0"/>
              <a:t>The U.S. Trade Deficit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F05FC0-1983-AB49-BD5C-5F3DBA188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8315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E6DCB-96C8-D649-B5B9-D92EA76CE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Bil</a:t>
            </a:r>
            <a:r>
              <a:rPr lang="en-US" dirty="0"/>
              <a:t>ateral Trade Deficits are Unimportant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07DB5-7C54-584F-9472-6F2F10957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Natural result of an overall trade deficit.</a:t>
            </a:r>
          </a:p>
          <a:p>
            <a:r>
              <a:rPr lang="en-US" dirty="0"/>
              <a:t>Likely result from specialization.</a:t>
            </a:r>
          </a:p>
          <a:p>
            <a:r>
              <a:rPr lang="en-US" dirty="0"/>
              <a:t>Can be exaggerated by mismeasurement of bilateral trade flows.</a:t>
            </a:r>
          </a:p>
          <a:p>
            <a:pPr lvl="1"/>
            <a:r>
              <a:rPr lang="en-US" dirty="0"/>
              <a:t>Value added vs total value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Are unlikely to be a result of foreign country’s trade policies.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F7278-B6C4-7B48-B1A6-F40D0B92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3978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AEE57-C694-4011-A1B0-F821BEFEA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0" dirty="0"/>
              <a:t> </a:t>
            </a:r>
            <a:r>
              <a:rPr lang="en-US" spc="-100" dirty="0">
                <a:solidFill>
                  <a:srgbClr val="FAF7F0"/>
                </a:solidFill>
              </a:rPr>
              <a:t>Su</a:t>
            </a:r>
            <a:r>
              <a:rPr lang="en-US" spc="-100" dirty="0"/>
              <a:t>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9E74C-D208-4572-BA7E-1B16BCD3E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2400" dirty="0"/>
              <a:t>Trade and growth are positively related.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Gains from trade can be widespread (lower prices for consumers).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Losses from trade can be highly concentrated.</a:t>
            </a:r>
          </a:p>
        </p:txBody>
      </p:sp>
    </p:spTree>
    <p:extLst>
      <p:ext uri="{BB962C8B-B14F-4D97-AF65-F5344CB8AC3E}">
        <p14:creationId xmlns:p14="http://schemas.microsoft.com/office/powerpoint/2010/main" val="39069399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</a:t>
            </a:r>
            <a:r>
              <a:rPr lang="en-US" dirty="0"/>
              <a:t>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45158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Adina </a:t>
            </a:r>
            <a:r>
              <a:rPr lang="en-US" dirty="0" err="1"/>
              <a:t>Ardelean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&lt;</a:t>
            </a:r>
            <a:r>
              <a:rPr lang="en-US" dirty="0" err="1"/>
              <a:t>atardelean@scu.edu</a:t>
            </a:r>
            <a:r>
              <a:rPr lang="en-US" dirty="0"/>
              <a:t>&gt;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dirty="0">
                <a:hlinkClick r:id="rId4"/>
              </a:rPr>
              <a:t>www.NEEDelegation.org/testimonials.php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Become a Friend of NEED:  </a:t>
            </a:r>
            <a:r>
              <a:rPr lang="en-US" dirty="0" err="1"/>
              <a:t>www.NEEDelegation.org</a:t>
            </a:r>
            <a:r>
              <a:rPr lang="en-US" dirty="0"/>
              <a:t>/</a:t>
            </a:r>
            <a:r>
              <a:rPr lang="en-US" dirty="0" err="1"/>
              <a:t>friend.php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1117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DC32A-704C-A84D-9727-D67EE1E4D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is Globalization?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52112-1245-E445-A73B-1EE710C1D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41942"/>
            <a:ext cx="5181600" cy="3827050"/>
          </a:xfrm>
        </p:spPr>
        <p:txBody>
          <a:bodyPr/>
          <a:lstStyle/>
          <a:p>
            <a:r>
              <a:rPr lang="en-US" dirty="0"/>
              <a:t>The growing interdependence of the world’s:</a:t>
            </a:r>
          </a:p>
          <a:p>
            <a:pPr lvl="1"/>
            <a:r>
              <a:rPr lang="en-US" dirty="0"/>
              <a:t>Economies</a:t>
            </a:r>
          </a:p>
          <a:p>
            <a:pPr lvl="1"/>
            <a:r>
              <a:rPr lang="en-US" dirty="0"/>
              <a:t>Cultures</a:t>
            </a:r>
          </a:p>
          <a:p>
            <a:pPr lvl="1"/>
            <a:r>
              <a:rPr lang="en-US" dirty="0"/>
              <a:t>Populations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9F4C98-C7E3-D44D-8F43-0C4C7BFE1D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41942"/>
            <a:ext cx="5181600" cy="3827050"/>
          </a:xfrm>
        </p:spPr>
        <p:txBody>
          <a:bodyPr/>
          <a:lstStyle/>
          <a:p>
            <a:r>
              <a:rPr lang="en-US" dirty="0"/>
              <a:t>Brought about by cross-border flows of:</a:t>
            </a:r>
          </a:p>
          <a:p>
            <a:pPr lvl="1"/>
            <a:r>
              <a:rPr lang="en-US" dirty="0"/>
              <a:t>Goods and services</a:t>
            </a:r>
          </a:p>
          <a:p>
            <a:pPr lvl="1"/>
            <a:r>
              <a:rPr lang="en-US" dirty="0"/>
              <a:t>Technology</a:t>
            </a:r>
          </a:p>
          <a:p>
            <a:pPr lvl="1"/>
            <a:r>
              <a:rPr lang="en-US" dirty="0"/>
              <a:t>Investment</a:t>
            </a:r>
          </a:p>
          <a:p>
            <a:pPr lvl="1"/>
            <a:r>
              <a:rPr lang="en-US" dirty="0"/>
              <a:t>People</a:t>
            </a:r>
          </a:p>
          <a:p>
            <a:pPr lvl="1"/>
            <a:r>
              <a:rPr lang="en-US" dirty="0"/>
              <a:t>Information</a:t>
            </a:r>
          </a:p>
          <a:p>
            <a:pPr lvl="2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5A046C-7C79-B842-8CB9-13E48C1C6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93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DC14F-366A-FC47-B6F2-0D262FCFD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Drives Globalization?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C9409-A856-A740-BE59-FE24DF5F6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2931" y="1325563"/>
            <a:ext cx="4566138" cy="4351338"/>
          </a:xfrm>
        </p:spPr>
        <p:txBody>
          <a:bodyPr/>
          <a:lstStyle/>
          <a:p>
            <a:r>
              <a:rPr lang="en-US" dirty="0"/>
              <a:t>Transportation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Technology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International Cooperation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6C8B24-C8B1-0441-A629-7A0186835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8176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6FC65-DA10-744C-A03B-DE08C70B7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</a:t>
            </a:r>
            <a:r>
              <a:rPr lang="en-US" dirty="0"/>
              <a:t>nsportation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2AAB19-89E4-994A-8764-BFF4C43CC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A1BE49-7974-664C-88AF-16C4E53B4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5563"/>
            <a:ext cx="5423574" cy="39358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643F51-FDD4-CB42-8A17-7FFA6E1A5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980" y="3293478"/>
            <a:ext cx="4666093" cy="3247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13B706-F770-1340-9206-98365442FC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037" y="1011076"/>
            <a:ext cx="4793464" cy="3590471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C70328AE-5D46-4F45-807E-3ECE6E119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87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64255299-1BD0-B940-8566-BD5FDFBDB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9237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96AAB805-889B-3647-ABEC-27F9A4082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67" y="889157"/>
            <a:ext cx="9469215" cy="596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71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36454</TotalTime>
  <Words>2437</Words>
  <Application>Microsoft Macintosh PowerPoint</Application>
  <PresentationFormat>Widescreen</PresentationFormat>
  <Paragraphs>509</Paragraphs>
  <Slides>62</Slides>
  <Notes>38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7" baseType="lpstr">
      <vt:lpstr>Arial</vt:lpstr>
      <vt:lpstr>Calibri</vt:lpstr>
      <vt:lpstr>Courier New</vt:lpstr>
      <vt:lpstr>System Font Regular</vt:lpstr>
      <vt:lpstr>Custom Design</vt:lpstr>
      <vt:lpstr>PowerPoint Presentation</vt:lpstr>
      <vt:lpstr> National Economic Education Delegation</vt:lpstr>
      <vt:lpstr>Who Are We?</vt:lpstr>
      <vt:lpstr>Where Are We?</vt:lpstr>
      <vt:lpstr>Credits and Disclaimer</vt:lpstr>
      <vt:lpstr>Outline</vt:lpstr>
      <vt:lpstr>What is Globalization?</vt:lpstr>
      <vt:lpstr>What Drives Globalization?</vt:lpstr>
      <vt:lpstr>Transportation</vt:lpstr>
      <vt:lpstr>Technology</vt:lpstr>
      <vt:lpstr>International Cooperation</vt:lpstr>
      <vt:lpstr>PowerPoint Presentation</vt:lpstr>
      <vt:lpstr>  Tariffs, 1860-2019</vt:lpstr>
      <vt:lpstr>International Cooperation – Ending?</vt:lpstr>
      <vt:lpstr> Russia – Ukraine War</vt:lpstr>
      <vt:lpstr> Russia and Ukraine Trade</vt:lpstr>
      <vt:lpstr>Oil  Price </vt:lpstr>
      <vt:lpstr> Russia and Ukraine Food Exports</vt:lpstr>
      <vt:lpstr> </vt:lpstr>
      <vt:lpstr> Effect of Sanctions</vt:lpstr>
      <vt:lpstr>International Trade</vt:lpstr>
      <vt:lpstr> </vt:lpstr>
      <vt:lpstr> Importance of US Trade</vt:lpstr>
      <vt:lpstr>What do we Export?   ($1.51 Trillion in 2019)</vt:lpstr>
      <vt:lpstr>What do we Import?   ($2.37 Trillion in 2019)</vt:lpstr>
      <vt:lpstr>Top US Trade Partners (Goods, 2019)</vt:lpstr>
      <vt:lpstr>Global Value Chains (Offshoring)</vt:lpstr>
      <vt:lpstr>Offshoring – A New Form of Globalization</vt:lpstr>
      <vt:lpstr>What is Offshoring?</vt:lpstr>
      <vt:lpstr>Related to Trade</vt:lpstr>
      <vt:lpstr>An Example: Bicycles</vt:lpstr>
      <vt:lpstr>An  Example: The Boeing 787 Dreamliner</vt:lpstr>
      <vt:lpstr>An Example: The iPhone 4</vt:lpstr>
      <vt:lpstr>How Much Offshoring Has Happened?</vt:lpstr>
      <vt:lpstr>How Much Offshoring Has Happened?</vt:lpstr>
      <vt:lpstr>Why Do Countries Trade?</vt:lpstr>
      <vt:lpstr>Why Might Efficiency Differ Across Countries?</vt:lpstr>
      <vt:lpstr> Comparative Advantage and Specialization</vt:lpstr>
      <vt:lpstr> Benefits of Specialization</vt:lpstr>
      <vt:lpstr> Comparative Advantage - Summary</vt:lpstr>
      <vt:lpstr>Trade Contributes to Growth</vt:lpstr>
      <vt:lpstr>How to Think About Imports</vt:lpstr>
      <vt:lpstr>Why Do Firms Engage in Offshoring?</vt:lpstr>
      <vt:lpstr>Why is the public turning against trade?</vt:lpstr>
      <vt:lpstr>Distributional Impacts of Trade: Basic Insights</vt:lpstr>
      <vt:lpstr>The Basic Issue:  Inverted V of Jobs in Manuf.</vt:lpstr>
      <vt:lpstr>“International Trade is Surely a Contributor!”</vt:lpstr>
      <vt:lpstr>But There is No V in the Fraction of Jobs in Manufacturing</vt:lpstr>
      <vt:lpstr> And Manufacturing Output Keeps on Growing</vt:lpstr>
      <vt:lpstr> And Manufacturing Productivity is on the Rise</vt:lpstr>
      <vt:lpstr> </vt:lpstr>
      <vt:lpstr> Another Problem: Trade Deficit in 2021</vt:lpstr>
      <vt:lpstr>How to Think About the Trade Deficit</vt:lpstr>
      <vt:lpstr>Trade and Investment Flows Balance Out</vt:lpstr>
      <vt:lpstr>Exchange Rates Prevent an Overall Deficit</vt:lpstr>
      <vt:lpstr>Balanced Budgets &amp; Increased Savings</vt:lpstr>
      <vt:lpstr>US Savings and the Trade Deficit</vt:lpstr>
      <vt:lpstr>General Agreement Among Economists</vt:lpstr>
      <vt:lpstr> Bilateral Trading Relationships</vt:lpstr>
      <vt:lpstr> Bilateral Trade Deficits are Unimportant</vt:lpstr>
      <vt:lpstr> Summary</vt:lpstr>
      <vt:lpstr> 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haveman</cp:lastModifiedBy>
  <cp:revision>323</cp:revision>
  <cp:lastPrinted>2022-05-16T23:03:42Z</cp:lastPrinted>
  <dcterms:created xsi:type="dcterms:W3CDTF">2017-05-03T22:30:38Z</dcterms:created>
  <dcterms:modified xsi:type="dcterms:W3CDTF">2022-05-18T20:07:29Z</dcterms:modified>
</cp:coreProperties>
</file>