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92"/>
  </p:notesMasterIdLst>
  <p:sldIdLst>
    <p:sldId id="4194" r:id="rId2"/>
    <p:sldId id="4001" r:id="rId3"/>
    <p:sldId id="4200" r:id="rId4"/>
    <p:sldId id="4201" r:id="rId5"/>
    <p:sldId id="4167" r:id="rId6"/>
    <p:sldId id="4154" r:id="rId7"/>
    <p:sldId id="4127" r:id="rId8"/>
    <p:sldId id="331" r:id="rId9"/>
    <p:sldId id="4129" r:id="rId10"/>
    <p:sldId id="4130" r:id="rId11"/>
    <p:sldId id="4131" r:id="rId12"/>
    <p:sldId id="4137" r:id="rId13"/>
    <p:sldId id="4138" r:id="rId14"/>
    <p:sldId id="4139" r:id="rId15"/>
    <p:sldId id="4140" r:id="rId16"/>
    <p:sldId id="4142" r:id="rId17"/>
    <p:sldId id="4135" r:id="rId18"/>
    <p:sldId id="4128" r:id="rId19"/>
    <p:sldId id="406" r:id="rId20"/>
    <p:sldId id="4095" r:id="rId21"/>
    <p:sldId id="407" r:id="rId22"/>
    <p:sldId id="408" r:id="rId23"/>
    <p:sldId id="410" r:id="rId24"/>
    <p:sldId id="500" r:id="rId25"/>
    <p:sldId id="727" r:id="rId26"/>
    <p:sldId id="353" r:id="rId27"/>
    <p:sldId id="354" r:id="rId28"/>
    <p:sldId id="355" r:id="rId29"/>
    <p:sldId id="356" r:id="rId30"/>
    <p:sldId id="357" r:id="rId31"/>
    <p:sldId id="358" r:id="rId32"/>
    <p:sldId id="501" r:id="rId33"/>
    <p:sldId id="502" r:id="rId34"/>
    <p:sldId id="749" r:id="rId35"/>
    <p:sldId id="503" r:id="rId36"/>
    <p:sldId id="437" r:id="rId37"/>
    <p:sldId id="438" r:id="rId38"/>
    <p:sldId id="4096" r:id="rId39"/>
    <p:sldId id="275" r:id="rId40"/>
    <p:sldId id="290" r:id="rId41"/>
    <p:sldId id="291" r:id="rId42"/>
    <p:sldId id="292" r:id="rId43"/>
    <p:sldId id="293" r:id="rId44"/>
    <p:sldId id="813" r:id="rId45"/>
    <p:sldId id="4097" r:id="rId46"/>
    <p:sldId id="439" r:id="rId47"/>
    <p:sldId id="294" r:id="rId48"/>
    <p:sldId id="440" r:id="rId49"/>
    <p:sldId id="295" r:id="rId50"/>
    <p:sldId id="4106" r:id="rId51"/>
    <p:sldId id="441" r:id="rId52"/>
    <p:sldId id="452" r:id="rId53"/>
    <p:sldId id="442" r:id="rId54"/>
    <p:sldId id="428" r:id="rId55"/>
    <p:sldId id="429" r:id="rId56"/>
    <p:sldId id="443" r:id="rId57"/>
    <p:sldId id="430" r:id="rId58"/>
    <p:sldId id="431" r:id="rId59"/>
    <p:sldId id="432" r:id="rId60"/>
    <p:sldId id="433" r:id="rId61"/>
    <p:sldId id="434" r:id="rId62"/>
    <p:sldId id="435" r:id="rId63"/>
    <p:sldId id="385" r:id="rId64"/>
    <p:sldId id="453" r:id="rId65"/>
    <p:sldId id="455" r:id="rId66"/>
    <p:sldId id="436" r:id="rId67"/>
    <p:sldId id="444" r:id="rId68"/>
    <p:sldId id="445" r:id="rId69"/>
    <p:sldId id="806" r:id="rId70"/>
    <p:sldId id="504" r:id="rId71"/>
    <p:sldId id="505" r:id="rId72"/>
    <p:sldId id="506" r:id="rId73"/>
    <p:sldId id="4170" r:id="rId74"/>
    <p:sldId id="507" r:id="rId75"/>
    <p:sldId id="4098" r:id="rId76"/>
    <p:sldId id="810" r:id="rId77"/>
    <p:sldId id="811" r:id="rId78"/>
    <p:sldId id="456" r:id="rId79"/>
    <p:sldId id="4099" r:id="rId80"/>
    <p:sldId id="4100" r:id="rId81"/>
    <p:sldId id="4101" r:id="rId82"/>
    <p:sldId id="4102" r:id="rId83"/>
    <p:sldId id="4103" r:id="rId84"/>
    <p:sldId id="4104" r:id="rId85"/>
    <p:sldId id="4105" r:id="rId86"/>
    <p:sldId id="4171" r:id="rId87"/>
    <p:sldId id="497" r:id="rId88"/>
    <p:sldId id="498" r:id="rId89"/>
    <p:sldId id="1631" r:id="rId90"/>
    <p:sldId id="4116" r:id="rId9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8" autoAdjust="0"/>
    <p:restoredTop sz="91338"/>
  </p:normalViewPr>
  <p:slideViewPr>
    <p:cSldViewPr snapToGrid="0" snapToObjects="1">
      <p:cViewPr varScale="1">
        <p:scale>
          <a:sx n="112" d="100"/>
          <a:sy n="112" d="100"/>
        </p:scale>
        <p:origin x="30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7/27/22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2173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" Target="slide8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Summe</a:t>
            </a:r>
            <a:r>
              <a:rPr lang="en-US" sz="3600" b="1" i="1" dirty="0"/>
              <a:t>r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Rochester Institute </a:t>
            </a:r>
            <a:r>
              <a:rPr lang="en-US" sz="3100">
                <a:solidFill>
                  <a:schemeClr val="tx2"/>
                </a:solidFill>
              </a:rPr>
              <a:t>of Technology</a:t>
            </a: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July-Aug, 2022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Private Companies Stop Dealing in Russia, per NBC News updated Mar 16:</a:t>
            </a:r>
          </a:p>
          <a:p>
            <a:pPr lvl="1"/>
            <a:r>
              <a:rPr lang="en-US" dirty="0"/>
              <a:t>Automotive:  Ford, GM, Toyota, …</a:t>
            </a:r>
          </a:p>
          <a:p>
            <a:pPr lvl="1"/>
            <a:r>
              <a:rPr lang="en-US" dirty="0"/>
              <a:t>Aviation:  Airbus, Boeing, American, Delta, United, …</a:t>
            </a:r>
          </a:p>
          <a:p>
            <a:pPr lvl="1"/>
            <a:r>
              <a:rPr lang="en-US" dirty="0"/>
              <a:t>Energy:  BP, ExxonMobil, Shell</a:t>
            </a:r>
          </a:p>
          <a:p>
            <a:pPr lvl="1"/>
            <a:r>
              <a:rPr lang="en-US" dirty="0"/>
              <a:t>Equipment:  Caterpillar, Honeywell, Deere</a:t>
            </a:r>
          </a:p>
          <a:p>
            <a:pPr lvl="1"/>
            <a:r>
              <a:rPr lang="en-US" dirty="0"/>
              <a:t>Food &amp; Bev:  Burger King, Coke, McDonalds, Starbucks,…</a:t>
            </a:r>
          </a:p>
          <a:p>
            <a:pPr lvl="1"/>
            <a:r>
              <a:rPr lang="en-US" dirty="0"/>
              <a:t>Finance:  Citigroup, Deutsche Bank, Vanguard, …</a:t>
            </a:r>
          </a:p>
          <a:p>
            <a:pPr lvl="1"/>
            <a:r>
              <a:rPr lang="en-US" dirty="0"/>
              <a:t>Consumer goods:  Proctor &amp; Gamble, Unilever,  Mars, …</a:t>
            </a:r>
          </a:p>
          <a:p>
            <a:pPr lvl="1"/>
            <a:r>
              <a:rPr lang="en-US" dirty="0"/>
              <a:t>Leisure:  Airbnb, Hilton, Expedia, …</a:t>
            </a:r>
          </a:p>
          <a:p>
            <a:pPr lvl="1"/>
            <a:r>
              <a:rPr lang="en-US" dirty="0"/>
              <a:t>Logistics:  DHL, FedEx, Maersk, UPS</a:t>
            </a:r>
          </a:p>
          <a:p>
            <a:pPr lvl="1"/>
            <a:r>
              <a:rPr lang="en-US" dirty="0"/>
              <a:t>Media:  Netflix, Roku, Disney, …</a:t>
            </a:r>
          </a:p>
          <a:p>
            <a:pPr lvl="1"/>
            <a:r>
              <a:rPr lang="en-US" dirty="0"/>
              <a:t>Payment services:  Amex, Visa, Western Union, …</a:t>
            </a:r>
          </a:p>
          <a:p>
            <a:pPr lvl="1"/>
            <a:r>
              <a:rPr lang="en-US" dirty="0"/>
              <a:t>And many more:  Consulting, Retail, Technology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58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no, or at least not yet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already have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2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68A514-0D80-9143-84AA-BAFE08C11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902702"/>
            <a:ext cx="8153400" cy="510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r>
              <a:rPr lang="en-US" dirty="0"/>
              <a:t>Contemporary Economic Policy</a:t>
            </a:r>
          </a:p>
          <a:p>
            <a:pPr lvl="1"/>
            <a:r>
              <a:rPr lang="en-US" dirty="0"/>
              <a:t>Week 1 (7/11): 	Economic Update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2 (7/18): 	Economic Inequality (Christopher Herrington </a:t>
            </a:r>
            <a:r>
              <a:rPr lang="en-US" i="1" dirty="0"/>
              <a:t>VCU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Week 3 (7/25): 	Trade and Globalization (Alan Deardorff, University of Michigan)</a:t>
            </a:r>
          </a:p>
          <a:p>
            <a:pPr lvl="1"/>
            <a:r>
              <a:rPr lang="en-US" dirty="0"/>
              <a:t>Week 4 (8/1): 	Economic Mobility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5 (8/8):	The Black-White Wealth Gap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r>
              <a:rPr lang="en-US" dirty="0"/>
              <a:t>Week 6 (8/15):	Climate Change Economics (Jon </a:t>
            </a:r>
            <a:r>
              <a:rPr lang="en-US" dirty="0" err="1"/>
              <a:t>Haveman</a:t>
            </a:r>
            <a:r>
              <a:rPr lang="en-US" dirty="0"/>
              <a:t>, NEED) </a:t>
            </a:r>
          </a:p>
          <a:p>
            <a:pPr lvl="1"/>
            <a:r>
              <a:rPr lang="en-US" dirty="0"/>
              <a:t>Week 7 (8/22):	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454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91515"/>
            <a:ext cx="9144000" cy="874970"/>
          </a:xfrm>
        </p:spPr>
        <p:txBody>
          <a:bodyPr anchor="ctr" anchorCtr="0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000" b="1" dirty="0"/>
              <a:t>Trade and Globalization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B72D02-0803-D942-BBC2-5568076A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2335" y="3355367"/>
            <a:ext cx="2781300" cy="292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11593F-002F-EB46-8EDC-C51BA6E5A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16" y="322229"/>
            <a:ext cx="3390900" cy="24003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AD657A0-B03A-0B43-B1F6-E088FE5A02B2}"/>
              </a:ext>
            </a:extLst>
          </p:cNvPr>
          <p:cNvSpPr txBox="1">
            <a:spLocks/>
          </p:cNvSpPr>
          <p:nvPr/>
        </p:nvSpPr>
        <p:spPr>
          <a:xfrm>
            <a:off x="1500351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400" dirty="0">
                <a:solidFill>
                  <a:schemeClr val="tx2"/>
                </a:solidFill>
              </a:rPr>
              <a:t>Alan Deardorff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i="1" dirty="0">
                <a:solidFill>
                  <a:schemeClr val="tx2"/>
                </a:solidFill>
              </a:rPr>
              <a:t>University </a:t>
            </a:r>
            <a:r>
              <a:rPr lang="en-US" sz="2900" i="1">
                <a:solidFill>
                  <a:schemeClr val="tx2"/>
                </a:solidFill>
              </a:rPr>
              <a:t>of Michigan</a:t>
            </a:r>
            <a:endParaRPr lang="en-US" sz="29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255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 err="1"/>
              <a:t>Osher</a:t>
            </a:r>
            <a:r>
              <a:rPr lang="en-US" sz="2400" i="0" dirty="0"/>
              <a:t> Lifelong Learning Institute</a:t>
            </a:r>
          </a:p>
          <a:p>
            <a:pPr algn="ctr"/>
            <a:r>
              <a:rPr lang="en-US" sz="2400" i="0" dirty="0"/>
              <a:t>Rochester Institute of Technology</a:t>
            </a:r>
          </a:p>
          <a:p>
            <a:pPr algn="ctr"/>
            <a:r>
              <a:rPr lang="en-US" sz="2400" i="0" dirty="0"/>
              <a:t>July 25, 2022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fall in price in the exporting country causes</a:t>
            </a:r>
          </a:p>
          <a:p>
            <a:pPr lvl="1"/>
            <a:r>
              <a:rPr lang="en-US" dirty="0"/>
              <a:t>Harm to sellers there</a:t>
            </a:r>
          </a:p>
          <a:p>
            <a:pPr lvl="1"/>
            <a:r>
              <a:rPr lang="en-US" dirty="0"/>
              <a:t>Benefit to buyers there</a:t>
            </a:r>
          </a:p>
          <a:p>
            <a:pPr lvl="1"/>
            <a:r>
              <a:rPr lang="en-US" dirty="0"/>
              <a:t>Shift of sales to other countries</a:t>
            </a:r>
          </a:p>
          <a:p>
            <a:pPr lvl="1"/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did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Next #12 was delayed, </a:t>
            </a:r>
          </a:p>
          <a:p>
            <a:pPr lvl="3"/>
            <a:r>
              <a:rPr lang="en-US" dirty="0"/>
              <a:t>But is happening now, through tomorrow, in Geneva</a:t>
            </a:r>
          </a:p>
          <a:p>
            <a:pPr lvl="2"/>
            <a:r>
              <a:rPr lang="en-US" dirty="0"/>
              <a:t>Agreements</a:t>
            </a:r>
          </a:p>
          <a:p>
            <a:pPr lvl="3"/>
            <a:r>
              <a:rPr lang="en-US" dirty="0"/>
              <a:t>Multilateral </a:t>
            </a:r>
          </a:p>
          <a:p>
            <a:pPr lvl="4"/>
            <a:r>
              <a:rPr lang="en-US" dirty="0"/>
              <a:t>None on tariffs</a:t>
            </a:r>
          </a:p>
          <a:p>
            <a:pPr lvl="4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3"/>
            <a:r>
              <a:rPr lang="en-US" dirty="0"/>
              <a:t>Plurilateral</a:t>
            </a:r>
          </a:p>
          <a:p>
            <a:pPr lvl="4"/>
            <a:r>
              <a:rPr lang="en-US" dirty="0"/>
              <a:t>Information technology</a:t>
            </a:r>
          </a:p>
          <a:p>
            <a:pPr lvl="4"/>
            <a:r>
              <a:rPr lang="en-US" dirty="0"/>
              <a:t>Telecoms</a:t>
            </a:r>
          </a:p>
          <a:p>
            <a:pPr lvl="4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612 cases initiated since 1995 (as of 6/15/22)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will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D93436-3375-AE4D-9441-E1D77BDB3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BFC1F8-820B-6F4F-8F2A-F6554421B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655" y="552943"/>
            <a:ext cx="8273009" cy="56772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40E987-3E98-FE4A-B25F-544F79AD213D}"/>
              </a:ext>
            </a:extLst>
          </p:cNvPr>
          <p:cNvSpPr/>
          <p:nvPr/>
        </p:nvSpPr>
        <p:spPr>
          <a:xfrm>
            <a:off x="4805558" y="1335906"/>
            <a:ext cx="4554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9 out of 10 </a:t>
            </a:r>
            <a:r>
              <a:rPr lang="en-US" dirty="0"/>
              <a:t>of those born in the early 1940s could expect to earn more than their parents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CD50CE-FC38-B844-872E-80FAD672C532}"/>
              </a:ext>
            </a:extLst>
          </p:cNvPr>
          <p:cNvCxnSpPr>
            <a:cxnSpLocks/>
          </p:cNvCxnSpPr>
          <p:nvPr/>
        </p:nvCxnSpPr>
        <p:spPr>
          <a:xfrm flipH="1">
            <a:off x="4014981" y="1592435"/>
            <a:ext cx="790578" cy="358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3F60861-AB60-B64E-9677-EB31D36878C2}"/>
              </a:ext>
            </a:extLst>
          </p:cNvPr>
          <p:cNvSpPr/>
          <p:nvPr/>
        </p:nvSpPr>
        <p:spPr>
          <a:xfrm>
            <a:off x="7229532" y="2782669"/>
            <a:ext cx="4260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1 in 2 </a:t>
            </a:r>
            <a:r>
              <a:rPr lang="en-US" dirty="0"/>
              <a:t>Millennials (born after 1980) earn more than their parents.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7660861-5314-D34B-ABE0-B2EBF5B94F76}"/>
              </a:ext>
            </a:extLst>
          </p:cNvPr>
          <p:cNvCxnSpPr>
            <a:cxnSpLocks/>
          </p:cNvCxnSpPr>
          <p:nvPr/>
        </p:nvCxnSpPr>
        <p:spPr>
          <a:xfrm flipH="1">
            <a:off x="9998414" y="3780192"/>
            <a:ext cx="162218" cy="51547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3C69E68-4168-0249-9187-542FECDE3E44}"/>
              </a:ext>
            </a:extLst>
          </p:cNvPr>
          <p:cNvSpPr txBox="1"/>
          <p:nvPr/>
        </p:nvSpPr>
        <p:spPr>
          <a:xfrm>
            <a:off x="357353" y="189187"/>
            <a:ext cx="4599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Mobility: Jon </a:t>
            </a:r>
            <a:r>
              <a:rPr lang="en-US" sz="3600" b="1" dirty="0" err="1"/>
              <a:t>Haveman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644814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55547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93730</TotalTime>
  <Words>4096</Words>
  <Application>Microsoft Macintosh PowerPoint</Application>
  <PresentationFormat>Widescreen</PresentationFormat>
  <Paragraphs>691</Paragraphs>
  <Slides>90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6" baseType="lpstr">
      <vt:lpstr>Arial</vt:lpstr>
      <vt:lpstr>Calibri</vt:lpstr>
      <vt:lpstr>Courier New</vt:lpstr>
      <vt:lpstr>Palatino Linotype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PowerPoint Presentation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 Impact of Russia-Ukraine War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PowerPoint Presentation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317</cp:revision>
  <cp:lastPrinted>2022-01-18T19:59:29Z</cp:lastPrinted>
  <dcterms:created xsi:type="dcterms:W3CDTF">2017-05-03T22:30:38Z</dcterms:created>
  <dcterms:modified xsi:type="dcterms:W3CDTF">2022-07-27T20:09:36Z</dcterms:modified>
</cp:coreProperties>
</file>