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71"/>
  </p:notesMasterIdLst>
  <p:sldIdLst>
    <p:sldId id="1026" r:id="rId2"/>
    <p:sldId id="4001" r:id="rId3"/>
    <p:sldId id="4312" r:id="rId4"/>
    <p:sldId id="1182" r:id="rId5"/>
    <p:sldId id="256" r:id="rId6"/>
    <p:sldId id="437" r:id="rId7"/>
    <p:sldId id="380" r:id="rId8"/>
    <p:sldId id="381" r:id="rId9"/>
    <p:sldId id="382" r:id="rId10"/>
    <p:sldId id="383" r:id="rId11"/>
    <p:sldId id="386" r:id="rId12"/>
    <p:sldId id="440" r:id="rId13"/>
    <p:sldId id="384" r:id="rId14"/>
    <p:sldId id="1188" r:id="rId15"/>
    <p:sldId id="388" r:id="rId16"/>
    <p:sldId id="389" r:id="rId17"/>
    <p:sldId id="486" r:id="rId18"/>
    <p:sldId id="1164" r:id="rId19"/>
    <p:sldId id="1165" r:id="rId20"/>
    <p:sldId id="1166" r:id="rId21"/>
    <p:sldId id="1167" r:id="rId22"/>
    <p:sldId id="1189" r:id="rId23"/>
    <p:sldId id="1190" r:id="rId24"/>
    <p:sldId id="1191" r:id="rId25"/>
    <p:sldId id="390" r:id="rId26"/>
    <p:sldId id="391" r:id="rId27"/>
    <p:sldId id="317" r:id="rId28"/>
    <p:sldId id="318" r:id="rId29"/>
    <p:sldId id="408" r:id="rId30"/>
    <p:sldId id="356" r:id="rId31"/>
    <p:sldId id="1170" r:id="rId32"/>
    <p:sldId id="351" r:id="rId33"/>
    <p:sldId id="295" r:id="rId34"/>
    <p:sldId id="360" r:id="rId35"/>
    <p:sldId id="441" r:id="rId36"/>
    <p:sldId id="452" r:id="rId37"/>
    <p:sldId id="442" r:id="rId38"/>
    <p:sldId id="1181" r:id="rId39"/>
    <p:sldId id="443" r:id="rId40"/>
    <p:sldId id="3559" r:id="rId41"/>
    <p:sldId id="432" r:id="rId42"/>
    <p:sldId id="3565" r:id="rId43"/>
    <p:sldId id="3571" r:id="rId44"/>
    <p:sldId id="431" r:id="rId45"/>
    <p:sldId id="433" r:id="rId46"/>
    <p:sldId id="4318" r:id="rId47"/>
    <p:sldId id="434" r:id="rId48"/>
    <p:sldId id="435" r:id="rId49"/>
    <p:sldId id="4320" r:id="rId50"/>
    <p:sldId id="4319" r:id="rId51"/>
    <p:sldId id="453" r:id="rId52"/>
    <p:sldId id="455" r:id="rId53"/>
    <p:sldId id="510" r:id="rId54"/>
    <p:sldId id="1179" r:id="rId55"/>
    <p:sldId id="4314" r:id="rId56"/>
    <p:sldId id="361" r:id="rId57"/>
    <p:sldId id="1186" r:id="rId58"/>
    <p:sldId id="3563" r:id="rId59"/>
    <p:sldId id="3566" r:id="rId60"/>
    <p:sldId id="3569" r:id="rId61"/>
    <p:sldId id="1187" r:id="rId62"/>
    <p:sldId id="333" r:id="rId63"/>
    <p:sldId id="507" r:id="rId64"/>
    <p:sldId id="4317" r:id="rId65"/>
    <p:sldId id="811" r:id="rId66"/>
    <p:sldId id="1180" r:id="rId67"/>
    <p:sldId id="3560" r:id="rId68"/>
    <p:sldId id="3974" r:id="rId69"/>
    <p:sldId id="4120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ADF10D3-C580-2142-81C7-AA53AE91BC01}">
          <p14:sldIdLst>
            <p14:sldId id="1026"/>
            <p14:sldId id="4001"/>
            <p14:sldId id="4312"/>
            <p14:sldId id="1182"/>
            <p14:sldId id="256"/>
            <p14:sldId id="437"/>
          </p14:sldIdLst>
        </p14:section>
        <p14:section name="Globalization" id="{A3938A7F-0A4E-4F43-B2D7-B2136C603A4F}">
          <p14:sldIdLst>
            <p14:sldId id="380"/>
            <p14:sldId id="381"/>
            <p14:sldId id="382"/>
            <p14:sldId id="383"/>
            <p14:sldId id="386"/>
          </p14:sldIdLst>
        </p14:section>
        <p14:section name="International Trade" id="{844ADAFB-4C44-CD4E-88BE-59E9E5EF07A6}">
          <p14:sldIdLst>
            <p14:sldId id="440"/>
            <p14:sldId id="384"/>
            <p14:sldId id="1188"/>
            <p14:sldId id="388"/>
            <p14:sldId id="389"/>
            <p14:sldId id="486"/>
          </p14:sldIdLst>
        </p14:section>
        <p14:section name="Offshoring" id="{24A040AE-F284-B647-A8CE-32577173B10C}">
          <p14:sldIdLst>
            <p14:sldId id="1164"/>
            <p14:sldId id="1165"/>
            <p14:sldId id="1166"/>
            <p14:sldId id="1167"/>
            <p14:sldId id="1189"/>
            <p14:sldId id="1190"/>
            <p14:sldId id="1191"/>
          </p14:sldIdLst>
        </p14:section>
        <p14:section name="The Benefits and Costs of Trade" id="{0413E5A5-B5D6-DF40-A5F2-33685A0243E3}">
          <p14:sldIdLst>
            <p14:sldId id="390"/>
            <p14:sldId id="391"/>
            <p14:sldId id="317"/>
            <p14:sldId id="318"/>
            <p14:sldId id="408"/>
            <p14:sldId id="356"/>
            <p14:sldId id="1170"/>
            <p14:sldId id="351"/>
            <p14:sldId id="295"/>
          </p14:sldIdLst>
        </p14:section>
        <p14:section name="Trade Policy" id="{E8D10939-BBD2-4E49-9871-27AAB7E657DA}">
          <p14:sldIdLst>
            <p14:sldId id="360"/>
            <p14:sldId id="441"/>
            <p14:sldId id="452"/>
            <p14:sldId id="442"/>
            <p14:sldId id="1181"/>
            <p14:sldId id="443"/>
            <p14:sldId id="3559"/>
            <p14:sldId id="432"/>
            <p14:sldId id="3565"/>
            <p14:sldId id="3571"/>
            <p14:sldId id="431"/>
            <p14:sldId id="433"/>
            <p14:sldId id="4318"/>
            <p14:sldId id="434"/>
            <p14:sldId id="435"/>
            <p14:sldId id="4320"/>
            <p14:sldId id="4319"/>
            <p14:sldId id="453"/>
            <p14:sldId id="455"/>
            <p14:sldId id="510"/>
            <p14:sldId id="1179"/>
            <p14:sldId id="4314"/>
            <p14:sldId id="361"/>
            <p14:sldId id="1186"/>
            <p14:sldId id="3563"/>
            <p14:sldId id="3566"/>
            <p14:sldId id="3569"/>
            <p14:sldId id="1187"/>
            <p14:sldId id="333"/>
            <p14:sldId id="507"/>
            <p14:sldId id="4317"/>
            <p14:sldId id="811"/>
          </p14:sldIdLst>
        </p14:section>
        <p14:section name="Conclusions" id="{94508635-B21B-504D-97A4-30767BE9568D}">
          <p14:sldIdLst>
            <p14:sldId id="1180"/>
            <p14:sldId id="3560"/>
            <p14:sldId id="3974"/>
            <p14:sldId id="41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  <p:cmAuthor id="2" name="debra soled" initials="ds" lastIdx="2" clrIdx="1">
    <p:extLst>
      <p:ext uri="{19B8F6BF-5375-455C-9EA6-DF929625EA0E}">
        <p15:presenceInfo xmlns:p15="http://schemas.microsoft.com/office/powerpoint/2012/main" userId="9307cfb5ac3a12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75" autoAdjust="0"/>
    <p:restoredTop sz="68844" autoAdjust="0"/>
  </p:normalViewPr>
  <p:slideViewPr>
    <p:cSldViewPr snapToGrid="0" snapToObjects="1">
      <p:cViewPr varScale="1">
        <p:scale>
          <a:sx n="86" d="100"/>
          <a:sy n="86" d="100"/>
        </p:scale>
        <p:origin x="1592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41227918\Dropbox\SMU\UndergradTrade\Fall2018\UStradePartners_som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41227918\Dropbox\SMU\UndergradTrade\Fall2018\UStradePartners_som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41227918\Dropbox\SMU\UndergradTrade\Fall2018\UStradePartners_som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06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35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67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33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84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22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84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31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099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6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09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14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947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641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931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975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533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725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384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855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411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024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750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278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886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937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Wingdings" panose="05000000000000000000" pitchFamily="2" charset="2"/>
              </a:rPr>
              <a:t>Solar panels: 85% of employment in distribution and installation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67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EnergySage.com</a:t>
            </a:r>
            <a:r>
              <a:rPr lang="en-US" dirty="0"/>
              <a:t>:  https://</a:t>
            </a:r>
            <a:r>
              <a:rPr lang="en-US" dirty="0" err="1"/>
              <a:t>news.energysage.com</a:t>
            </a:r>
            <a:r>
              <a:rPr lang="en-US" dirty="0"/>
              <a:t>/2018-us-solar-tariff-impact-prices/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688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968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60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769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78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23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8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40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05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73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Winter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Johns Hopkins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Fall,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Host: 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4079754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0A6B5-2178-894A-8D92-B0FA71FBD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Tec</a:t>
            </a:r>
            <a:r>
              <a:rPr lang="en-US" dirty="0"/>
              <a:t>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E7E83-415E-9A44-B5A1-3F18BD54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B1DBB-714E-BB47-B614-27097EC08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70" y="1695094"/>
            <a:ext cx="3898900" cy="208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AB7CD7-CD36-914F-A328-B566CCD37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309" y="2778791"/>
            <a:ext cx="3810000" cy="213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A9CFB8-0FD0-8D41-BF6B-39586D78E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777" y="1341891"/>
            <a:ext cx="4474252" cy="4474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BE321F-9C09-8940-B592-719BD7F9E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2692" y="1358220"/>
            <a:ext cx="4474252" cy="44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2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B8A1B-2A82-9346-8C9D-ACD89714F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</a:t>
            </a:r>
            <a:r>
              <a:rPr lang="en-US" dirty="0"/>
              <a:t>ernational Cooperation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AD6B3-1093-F845-8CB5-E95042D9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2B798F-B527-7A4A-9B7D-B505D9A33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1105256"/>
            <a:ext cx="9017000" cy="4995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F100D0-26C7-0E40-BAF4-D91A06DFC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721" y="1105255"/>
            <a:ext cx="9990558" cy="49952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CEB293-5004-3C4C-A21A-1B33C8D1C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00" y="1105255"/>
            <a:ext cx="9652000" cy="51119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67C687-E3BD-9147-9F87-7470C66EE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349847"/>
            <a:ext cx="10414000" cy="4622800"/>
          </a:xfrm>
          <a:prstGeom prst="rect">
            <a:avLst/>
          </a:prstGeom>
        </p:spPr>
      </p:pic>
      <p:pic>
        <p:nvPicPr>
          <p:cNvPr id="5" name="Picture 4" descr="A picture containing person&#13;&#10;&#13;&#10;Description automatically generated">
            <a:extLst>
              <a:ext uri="{FF2B5EF4-FFF2-40B4-BE49-F238E27FC236}">
                <a16:creationId xmlns:a16="http://schemas.microsoft.com/office/drawing/2014/main" id="{3C627D9F-3E50-694C-A3F5-6473C2F59C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2225" y="914683"/>
            <a:ext cx="9505950" cy="530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1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8618F-083A-7440-BCFC-8C949B33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Trade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7F36D-9C16-4B4C-95E9-1F4AEC596F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Exports and Imports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87BD9-4F3B-504B-8E27-2D9DB8E4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030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F919C-8EF4-CC49-ACE3-B6362DD22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52035A-C72E-D522-A8E1-F971C9953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52" y="41875"/>
            <a:ext cx="8782797" cy="618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41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4FF613-C56A-FE7B-CA19-26891DD39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7908"/>
            <a:ext cx="8915400" cy="599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66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4B3AC-F32F-0D48-B44B-036B287B9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do we Export?   ($1.51 Trillion in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50324-CC90-344B-8122-C44BB064D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7C736C6-BBF3-5EAA-ED79-F6B342127175}"/>
              </a:ext>
            </a:extLst>
          </p:cNvPr>
          <p:cNvGraphicFramePr>
            <a:graphicFrameLocks noGrp="1"/>
          </p:cNvGraphicFramePr>
          <p:nvPr/>
        </p:nvGraphicFramePr>
        <p:xfrm>
          <a:off x="1447800" y="1964624"/>
          <a:ext cx="812799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800">
                  <a:extLst>
                    <a:ext uri="{9D8B030D-6E8A-4147-A177-3AD203B41FA5}">
                      <a16:colId xmlns:a16="http://schemas.microsoft.com/office/drawing/2014/main" val="2486567905"/>
                    </a:ext>
                  </a:extLst>
                </a:gridCol>
                <a:gridCol w="4478866">
                  <a:extLst>
                    <a:ext uri="{9D8B030D-6E8A-4147-A177-3AD203B41FA5}">
                      <a16:colId xmlns:a16="http://schemas.microsoft.com/office/drawing/2014/main" val="198866494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641948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U.S. Export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of Total Exports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336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Machinery and appliances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153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Mineral fuels and oils, and products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465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Electrical machinery and 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782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Vehicles and their parts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8.68%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957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Instruments and apparatus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6.71%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56067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EA51C87-2C0C-2EE8-CDAF-AA321787201F}"/>
              </a:ext>
            </a:extLst>
          </p:cNvPr>
          <p:cNvSpPr txBox="1"/>
          <p:nvPr/>
        </p:nvSpPr>
        <p:spPr>
          <a:xfrm>
            <a:off x="5270500" y="6489700"/>
            <a:ext cx="608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The Observatory of Economic Complexity at MIT</a:t>
            </a:r>
          </a:p>
        </p:txBody>
      </p:sp>
    </p:spTree>
    <p:extLst>
      <p:ext uri="{BB962C8B-B14F-4D97-AF65-F5344CB8AC3E}">
        <p14:creationId xmlns:p14="http://schemas.microsoft.com/office/powerpoint/2010/main" val="3876426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658FA-A0EB-484A-8CB6-017C58AF4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do we Import?   ($2.37 Trillion in 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39F06-E51A-DD44-88B9-FDA9F6178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364E53D-0D06-4D13-5B6B-AD419A1904F2}"/>
              </a:ext>
            </a:extLst>
          </p:cNvPr>
          <p:cNvGraphicFramePr>
            <a:graphicFrameLocks noGrp="1"/>
          </p:cNvGraphicFramePr>
          <p:nvPr/>
        </p:nvGraphicFramePr>
        <p:xfrm>
          <a:off x="1460500" y="1826260"/>
          <a:ext cx="812799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800">
                  <a:extLst>
                    <a:ext uri="{9D8B030D-6E8A-4147-A177-3AD203B41FA5}">
                      <a16:colId xmlns:a16="http://schemas.microsoft.com/office/drawing/2014/main" val="2486567905"/>
                    </a:ext>
                  </a:extLst>
                </a:gridCol>
                <a:gridCol w="4478866">
                  <a:extLst>
                    <a:ext uri="{9D8B030D-6E8A-4147-A177-3AD203B41FA5}">
                      <a16:colId xmlns:a16="http://schemas.microsoft.com/office/drawing/2014/main" val="198866494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641948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U.S. Import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of Total Imports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336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Machinery and appliances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153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Electrical machinery and 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465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Vehicles and their parts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782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Mineral fuels and oils, and products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8.34%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957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Pharmaceutical products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56067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731752B-DB2A-C99B-60D2-F0F22B941583}"/>
              </a:ext>
            </a:extLst>
          </p:cNvPr>
          <p:cNvSpPr txBox="1"/>
          <p:nvPr/>
        </p:nvSpPr>
        <p:spPr>
          <a:xfrm>
            <a:off x="5270500" y="6489700"/>
            <a:ext cx="608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The Observatory of Economic Complexity at MIT</a:t>
            </a:r>
          </a:p>
        </p:txBody>
      </p:sp>
    </p:spTree>
    <p:extLst>
      <p:ext uri="{BB962C8B-B14F-4D97-AF65-F5344CB8AC3E}">
        <p14:creationId xmlns:p14="http://schemas.microsoft.com/office/powerpoint/2010/main" val="1043221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Top</a:t>
            </a:r>
            <a:r>
              <a:rPr lang="en-US" dirty="0"/>
              <a:t> US Trade Partners (Goods, 2019)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913544" y="1325562"/>
            <a:ext cx="5181600" cy="4529579"/>
          </a:xfrm>
        </p:spPr>
        <p:txBody>
          <a:bodyPr anchor="t"/>
          <a:lstStyle/>
          <a:p>
            <a:r>
              <a:rPr lang="en-US" dirty="0"/>
              <a:t>Top 5 US export destinations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72200" y="1325563"/>
            <a:ext cx="5181600" cy="4529579"/>
          </a:xfrm>
        </p:spPr>
        <p:txBody>
          <a:bodyPr anchor="t"/>
          <a:lstStyle/>
          <a:p>
            <a:r>
              <a:rPr lang="en-US" dirty="0"/>
              <a:t>Top 5 US import sources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17</a:t>
            </a:fld>
            <a:endParaRPr lang="en-GB" dirty="0"/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838200" y="2054831"/>
          <a:ext cx="4876800" cy="4140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913544" y="1890444"/>
          <a:ext cx="5181600" cy="3964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/>
        </p:nvGraphicFramePr>
        <p:xfrm>
          <a:off x="875872" y="1910549"/>
          <a:ext cx="5256944" cy="3964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7E06C92-3152-C976-D2C6-108F5E37B987}"/>
              </a:ext>
            </a:extLst>
          </p:cNvPr>
          <p:cNvGraphicFramePr>
            <a:graphicFrameLocks noGrp="1"/>
          </p:cNvGraphicFramePr>
          <p:nvPr/>
        </p:nvGraphicFramePr>
        <p:xfrm>
          <a:off x="742080" y="2290233"/>
          <a:ext cx="5095669" cy="2277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869">
                  <a:extLst>
                    <a:ext uri="{9D8B030D-6E8A-4147-A177-3AD203B41FA5}">
                      <a16:colId xmlns:a16="http://schemas.microsoft.com/office/drawing/2014/main" val="3286479920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87237406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757820779"/>
                    </a:ext>
                  </a:extLst>
                </a:gridCol>
              </a:tblGrid>
              <a:tr h="379589">
                <a:tc>
                  <a:txBody>
                    <a:bodyPr/>
                    <a:lstStyle/>
                    <a:p>
                      <a:r>
                        <a:rPr lang="en-US" dirty="0"/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Export Destination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% of Total Exports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571042"/>
                  </a:ext>
                </a:extLst>
              </a:tr>
              <a:tr h="379589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16.8 %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708788"/>
                  </a:ext>
                </a:extLst>
              </a:tr>
              <a:tr h="37958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583896"/>
                  </a:ext>
                </a:extLst>
              </a:tr>
              <a:tr h="37958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China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6.82 %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427679"/>
                  </a:ext>
                </a:extLst>
              </a:tr>
              <a:tr h="379589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4.61 %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013573"/>
                  </a:ext>
                </a:extLst>
              </a:tr>
              <a:tr h="379589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3. 91 %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106257"/>
                  </a:ext>
                </a:extLst>
              </a:tr>
            </a:tbl>
          </a:graphicData>
        </a:graphic>
      </p:graphicFrame>
      <p:graphicFrame>
        <p:nvGraphicFramePr>
          <p:cNvPr id="15" name="Table 2">
            <a:extLst>
              <a:ext uri="{FF2B5EF4-FFF2-40B4-BE49-F238E27FC236}">
                <a16:creationId xmlns:a16="http://schemas.microsoft.com/office/drawing/2014/main" id="{CCEEA136-F517-6C8F-895A-767F92BB69EC}"/>
              </a:ext>
            </a:extLst>
          </p:cNvPr>
          <p:cNvGraphicFramePr>
            <a:graphicFrameLocks noGrp="1"/>
          </p:cNvGraphicFramePr>
          <p:nvPr/>
        </p:nvGraphicFramePr>
        <p:xfrm>
          <a:off x="6258131" y="2290233"/>
          <a:ext cx="5095669" cy="2277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869">
                  <a:extLst>
                    <a:ext uri="{9D8B030D-6E8A-4147-A177-3AD203B41FA5}">
                      <a16:colId xmlns:a16="http://schemas.microsoft.com/office/drawing/2014/main" val="3286479920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87237406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757820779"/>
                    </a:ext>
                  </a:extLst>
                </a:gridCol>
              </a:tblGrid>
              <a:tr h="379589">
                <a:tc>
                  <a:txBody>
                    <a:bodyPr/>
                    <a:lstStyle/>
                    <a:p>
                      <a:r>
                        <a:rPr lang="en-US" dirty="0"/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Import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% of Total Imports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571042"/>
                  </a:ext>
                </a:extLst>
              </a:tr>
              <a:tr h="379589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708788"/>
                  </a:ext>
                </a:extLst>
              </a:tr>
              <a:tr h="37958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583896"/>
                  </a:ext>
                </a:extLst>
              </a:tr>
              <a:tr h="37958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427679"/>
                  </a:ext>
                </a:extLst>
              </a:tr>
              <a:tr h="379589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013573"/>
                  </a:ext>
                </a:extLst>
              </a:tr>
              <a:tr h="379589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5.47 %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106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176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8618F-083A-7440-BCFC-8C949B33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Value Chains (Offshoring)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7F36D-9C16-4B4C-95E9-1F4AEC596F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87BD9-4F3B-504B-8E27-2D9DB8E4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425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Off</a:t>
            </a:r>
            <a:r>
              <a:rPr lang="de-DE" dirty="0"/>
              <a:t>shoring – A New Form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Globalization</a:t>
            </a:r>
            <a:endParaRPr lang="de-DE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" r="6673"/>
          <a:stretch/>
        </p:blipFill>
        <p:spPr>
          <a:xfrm>
            <a:off x="964089" y="1510808"/>
            <a:ext cx="5661891" cy="4341766"/>
          </a:xfrm>
          <a:prstGeom prst="parallelogram">
            <a:avLst>
              <a:gd name="adj" fmla="val 6918"/>
            </a:avLst>
          </a:prstGeom>
        </p:spPr>
      </p:pic>
      <p:pic>
        <p:nvPicPr>
          <p:cNvPr id="8" name="Inhaltsplatzhalter 7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 b="20476"/>
          <a:stretch/>
        </p:blipFill>
        <p:spPr>
          <a:xfrm>
            <a:off x="6625980" y="1510808"/>
            <a:ext cx="3801338" cy="4344334"/>
          </a:xfrm>
          <a:prstGeom prst="parallelogram">
            <a:avLst>
              <a:gd name="adj" fmla="val 7992"/>
            </a:avLst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08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 dirty="0"/>
              <a:t>Black-White Wealth Gap</a:t>
            </a:r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991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Wh</a:t>
            </a:r>
            <a:r>
              <a:rPr lang="de-DE" dirty="0" err="1"/>
              <a:t>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Offshoring?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71B86D-DCC4-D0C4-3641-5F6DF3010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1206500"/>
            <a:ext cx="10617200" cy="444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D26623-62C5-FB1C-4F7C-95DB975A1956}"/>
              </a:ext>
            </a:extLst>
          </p:cNvPr>
          <p:cNvSpPr txBox="1"/>
          <p:nvPr/>
        </p:nvSpPr>
        <p:spPr>
          <a:xfrm>
            <a:off x="6580682" y="6445770"/>
            <a:ext cx="503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World Development Report, 2020</a:t>
            </a:r>
          </a:p>
        </p:txBody>
      </p:sp>
    </p:spTree>
    <p:extLst>
      <p:ext uri="{BB962C8B-B14F-4D97-AF65-F5344CB8AC3E}">
        <p14:creationId xmlns:p14="http://schemas.microsoft.com/office/powerpoint/2010/main" val="3266247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Rel</a:t>
            </a:r>
            <a:r>
              <a:rPr lang="de-DE" dirty="0" err="1"/>
              <a:t>ated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Trade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570730"/>
            <a:ext cx="5787452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Offshoring overlaps with trade because it</a:t>
            </a:r>
          </a:p>
          <a:p>
            <a:pPr marL="457200" lvl="1" indent="0">
              <a:buNone/>
            </a:pPr>
            <a:r>
              <a:rPr lang="en-US" dirty="0"/>
              <a:t>… typically involves imports of intermediate goods (components) or services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Still: Offshoring is important by itself</a:t>
            </a:r>
          </a:p>
          <a:p>
            <a:pPr lvl="1"/>
            <a:r>
              <a:rPr lang="de-DE" dirty="0"/>
              <a:t>Hard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imagine</a:t>
            </a:r>
            <a:r>
              <a:rPr lang="de-DE" dirty="0"/>
              <a:t> </a:t>
            </a:r>
            <a:r>
              <a:rPr lang="de-DE" dirty="0" err="1"/>
              <a:t>almost</a:t>
            </a:r>
            <a:r>
              <a:rPr lang="de-DE" dirty="0"/>
              <a:t>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manufactured</a:t>
            </a:r>
            <a:r>
              <a:rPr lang="de-DE" dirty="0"/>
              <a:t> </a:t>
            </a:r>
            <a:r>
              <a:rPr lang="de-DE" dirty="0" err="1"/>
              <a:t>consumer</a:t>
            </a:r>
            <a:r>
              <a:rPr lang="de-DE" dirty="0"/>
              <a:t> </a:t>
            </a:r>
            <a:r>
              <a:rPr lang="de-DE" dirty="0" err="1"/>
              <a:t>good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US </a:t>
            </a:r>
            <a:br>
              <a:rPr lang="de-DE" dirty="0"/>
            </a:b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offshoring</a:t>
            </a:r>
            <a:r>
              <a:rPr lang="de-DE" dirty="0"/>
              <a:t> (</a:t>
            </a:r>
            <a:r>
              <a:rPr lang="de-DE" dirty="0" err="1"/>
              <a:t>imported</a:t>
            </a:r>
            <a:r>
              <a:rPr lang="de-DE" dirty="0"/>
              <a:t> </a:t>
            </a:r>
            <a:r>
              <a:rPr lang="de-DE" dirty="0" err="1"/>
              <a:t>inputs</a:t>
            </a:r>
            <a:r>
              <a:rPr lang="de-DE" dirty="0"/>
              <a:t>)</a:t>
            </a:r>
            <a:endParaRPr lang="en-US" dirty="0"/>
          </a:p>
          <a:p>
            <a:pPr lvl="1"/>
            <a:r>
              <a:rPr lang="en-US" dirty="0"/>
              <a:t>Has distinct implications for US firms, employment, and welfare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64DAA-F4F4-9A60-C832-94B1D4E0F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652" y="2033883"/>
            <a:ext cx="5168900" cy="3733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2C2DCD-CFDE-FE8B-66BB-256061300983}"/>
              </a:ext>
            </a:extLst>
          </p:cNvPr>
          <p:cNvSpPr txBox="1"/>
          <p:nvPr/>
        </p:nvSpPr>
        <p:spPr>
          <a:xfrm>
            <a:off x="6691754" y="6476004"/>
            <a:ext cx="503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World Development Report, 2020</a:t>
            </a:r>
          </a:p>
        </p:txBody>
      </p:sp>
    </p:spTree>
    <p:extLst>
      <p:ext uri="{BB962C8B-B14F-4D97-AF65-F5344CB8AC3E}">
        <p14:creationId xmlns:p14="http://schemas.microsoft.com/office/powerpoint/2010/main" val="2672460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An</a:t>
            </a:r>
            <a:r>
              <a:rPr lang="de-DE" dirty="0"/>
              <a:t> </a:t>
            </a:r>
            <a:r>
              <a:rPr lang="de-DE" dirty="0" err="1"/>
              <a:t>Example</a:t>
            </a:r>
            <a:r>
              <a:rPr lang="de-DE" dirty="0"/>
              <a:t>: </a:t>
            </a:r>
            <a:r>
              <a:rPr lang="de-DE" dirty="0" err="1"/>
              <a:t>Bicycles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DE4496-7E77-6479-6440-AAE71BD71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45" y="1190651"/>
            <a:ext cx="5308600" cy="4838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5C31C7-3ACB-7473-2906-DE2A86D08374}"/>
              </a:ext>
            </a:extLst>
          </p:cNvPr>
          <p:cNvSpPr txBox="1"/>
          <p:nvPr/>
        </p:nvSpPr>
        <p:spPr>
          <a:xfrm>
            <a:off x="6691754" y="6476004"/>
            <a:ext cx="503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World Development Report, 2020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C34ED6DE-2845-9B7C-D8BD-E46569C6046F}"/>
              </a:ext>
            </a:extLst>
          </p:cNvPr>
          <p:cNvSpPr txBox="1">
            <a:spLocks/>
          </p:cNvSpPr>
          <p:nvPr/>
        </p:nvSpPr>
        <p:spPr>
          <a:xfrm>
            <a:off x="6619301" y="1515420"/>
            <a:ext cx="5181600" cy="41891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Parts and </a:t>
            </a:r>
            <a:r>
              <a:rPr lang="de-DE" dirty="0" err="1"/>
              <a:t>components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suppliers</a:t>
            </a:r>
            <a:r>
              <a:rPr lang="de-DE" dirty="0"/>
              <a:t> all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world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China</a:t>
            </a:r>
          </a:p>
          <a:p>
            <a:pPr lvl="1"/>
            <a:r>
              <a:rPr lang="de-DE" dirty="0"/>
              <a:t>Japan</a:t>
            </a:r>
          </a:p>
          <a:p>
            <a:pPr lvl="1"/>
            <a:r>
              <a:rPr lang="de-DE" dirty="0" err="1"/>
              <a:t>Italy</a:t>
            </a:r>
            <a:r>
              <a:rPr lang="de-DE" dirty="0"/>
              <a:t>, France, Spain</a:t>
            </a:r>
          </a:p>
          <a:p>
            <a:pPr lvl="1"/>
            <a:r>
              <a:rPr lang="de-DE" dirty="0"/>
              <a:t>Malaysia</a:t>
            </a:r>
          </a:p>
          <a:p>
            <a:pPr lvl="1"/>
            <a:r>
              <a:rPr lang="de-D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47990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An</a:t>
            </a:r>
            <a:r>
              <a:rPr lang="de-DE" dirty="0"/>
              <a:t> </a:t>
            </a:r>
            <a:r>
              <a:rPr lang="de-DE" dirty="0" err="1"/>
              <a:t>Example</a:t>
            </a:r>
            <a:r>
              <a:rPr lang="de-DE" dirty="0"/>
              <a:t>: The iPhone 4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FC5634-309A-A7E7-ACA6-48715C1EB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362" y="1154989"/>
            <a:ext cx="7645389" cy="50752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983CB2-95E0-B96F-B8B6-F0DEC3B997EF}"/>
              </a:ext>
            </a:extLst>
          </p:cNvPr>
          <p:cNvSpPr txBox="1"/>
          <p:nvPr/>
        </p:nvSpPr>
        <p:spPr>
          <a:xfrm>
            <a:off x="3368842" y="6488668"/>
            <a:ext cx="7984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The Geography of  Transport Systems, 5th edition by  Jean-Paul Rodrigue</a:t>
            </a:r>
          </a:p>
        </p:txBody>
      </p:sp>
    </p:spTree>
    <p:extLst>
      <p:ext uri="{BB962C8B-B14F-4D97-AF65-F5344CB8AC3E}">
        <p14:creationId xmlns:p14="http://schemas.microsoft.com/office/powerpoint/2010/main" val="2436505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Ho</a:t>
            </a:r>
            <a:r>
              <a:rPr lang="de-DE" dirty="0" err="1"/>
              <a:t>w</a:t>
            </a:r>
            <a:r>
              <a:rPr lang="de-DE" dirty="0"/>
              <a:t> Much </a:t>
            </a:r>
            <a:r>
              <a:rPr lang="de-DE" dirty="0" err="1"/>
              <a:t>Offshoring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Happened</a:t>
            </a:r>
            <a:r>
              <a:rPr lang="de-DE" dirty="0"/>
              <a:t>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9AD2A5-6086-81FC-036A-72DD8E317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174" y="990630"/>
            <a:ext cx="8358265" cy="50542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4C6E5E-5BE9-CA5D-8E41-56C0CCCD1B3F}"/>
              </a:ext>
            </a:extLst>
          </p:cNvPr>
          <p:cNvSpPr txBox="1"/>
          <p:nvPr/>
        </p:nvSpPr>
        <p:spPr>
          <a:xfrm>
            <a:off x="7155305" y="6488668"/>
            <a:ext cx="503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World Development Report, 2020</a:t>
            </a:r>
          </a:p>
        </p:txBody>
      </p:sp>
    </p:spTree>
    <p:extLst>
      <p:ext uri="{BB962C8B-B14F-4D97-AF65-F5344CB8AC3E}">
        <p14:creationId xmlns:p14="http://schemas.microsoft.com/office/powerpoint/2010/main" val="2343541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3C6DA-5122-AD4D-8EB1-E33B2B18C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 Countries Trade?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B81D2-2605-1E46-A27A-A6E16F1E1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6367" y="1808316"/>
            <a:ext cx="2939265" cy="3939156"/>
          </a:xfrm>
        </p:spPr>
        <p:txBody>
          <a:bodyPr/>
          <a:lstStyle/>
          <a:p>
            <a:r>
              <a:rPr lang="en-US" dirty="0"/>
              <a:t>Competition</a:t>
            </a:r>
          </a:p>
          <a:p>
            <a:endParaRPr lang="en-US" dirty="0"/>
          </a:p>
          <a:p>
            <a:r>
              <a:rPr lang="en-US" dirty="0"/>
              <a:t>Varieties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Efficiency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8BFD5-4880-974F-A34E-27C120E1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317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F9B35-F949-1347-9802-3D04A8827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Might Efficiency Differ Across Countries?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A8D44-8356-DB4E-840E-D3EBC5718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Labor</a:t>
            </a:r>
          </a:p>
          <a:p>
            <a:pPr lvl="1"/>
            <a:r>
              <a:rPr lang="en-US" dirty="0"/>
              <a:t>Skilled or unskilled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Technology</a:t>
            </a:r>
          </a:p>
          <a:p>
            <a:pPr lvl="1"/>
            <a:r>
              <a:rPr lang="en-US" dirty="0"/>
              <a:t>Some countries have firms that produce some goods well</a:t>
            </a:r>
          </a:p>
          <a:p>
            <a:pPr lvl="1"/>
            <a:r>
              <a:rPr lang="en-US" dirty="0"/>
              <a:t>Other countries have firms that produce other goods well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Environment</a:t>
            </a:r>
          </a:p>
          <a:p>
            <a:pPr lvl="1"/>
            <a:r>
              <a:rPr lang="en-US" dirty="0"/>
              <a:t>Cold/Warm		Wet/Dry	  	Sunny/Cloudy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Land</a:t>
            </a:r>
          </a:p>
          <a:p>
            <a:pPr lvl="1"/>
            <a:r>
              <a:rPr lang="en-US" dirty="0"/>
              <a:t>Rocky, soil, fertile, barren </a:t>
            </a:r>
          </a:p>
          <a:p>
            <a:pPr lvl="1"/>
            <a:r>
              <a:rPr lang="en-US" dirty="0"/>
              <a:t>Tundra, desert, grasslands, forest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3F780A-AF86-B74B-B5FF-6B9EEAE26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7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 and Specialization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Comparative advantage</a:t>
            </a:r>
          </a:p>
          <a:p>
            <a:pPr lvl="1"/>
            <a:r>
              <a:rPr lang="en-US" dirty="0"/>
              <a:t>Scarce resources: can't produce unlimited amounts of goods</a:t>
            </a:r>
          </a:p>
          <a:p>
            <a:pPr lvl="1"/>
            <a:r>
              <a:rPr lang="en-US" dirty="0"/>
              <a:t>Export goods where production advantage largest (or disadvantage weakest)</a:t>
            </a:r>
          </a:p>
          <a:p>
            <a:r>
              <a:rPr lang="en-US" dirty="0"/>
              <a:t>Non-econ example: Babe Ruth</a:t>
            </a:r>
          </a:p>
          <a:p>
            <a:pPr lvl="1"/>
            <a:r>
              <a:rPr lang="en-US" dirty="0"/>
              <a:t>Top pitcher during 1916-1918. But best hitter of all time!</a:t>
            </a:r>
          </a:p>
          <a:p>
            <a:pPr lvl="2"/>
            <a:r>
              <a:rPr lang="en-US" dirty="0"/>
              <a:t>Scarce resources: training time	</a:t>
            </a:r>
          </a:p>
          <a:p>
            <a:pPr lvl="2"/>
            <a:r>
              <a:rPr lang="en-US" dirty="0"/>
              <a:t>Post 1918, Babe Ruth specialized as hitter</a:t>
            </a:r>
          </a:p>
          <a:p>
            <a:r>
              <a:rPr lang="en-US" dirty="0"/>
              <a:t>Econ example: US-UK trade in 1951</a:t>
            </a:r>
          </a:p>
          <a:p>
            <a:pPr lvl="1"/>
            <a:r>
              <a:rPr lang="en-US" dirty="0"/>
              <a:t>For same output, US used less resources than UK in each of 26 </a:t>
            </a:r>
            <a:r>
              <a:rPr lang="en-US" dirty="0" err="1"/>
              <a:t>manuf</a:t>
            </a:r>
            <a:r>
              <a:rPr lang="en-US" dirty="0"/>
              <a:t> sectors! </a:t>
            </a:r>
          </a:p>
          <a:p>
            <a:pPr lvl="1"/>
            <a:r>
              <a:rPr lang="en-US" dirty="0"/>
              <a:t>But, US net exporter to UK only for sectors where it’s advantage largest</a:t>
            </a:r>
          </a:p>
          <a:p>
            <a:pPr lvl="1"/>
            <a:r>
              <a:rPr lang="en-US" dirty="0"/>
              <a:t>UK net exporter to US for goods where it’s disadvantage weakest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6090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Be</a:t>
            </a:r>
            <a:r>
              <a:rPr lang="en-US" dirty="0"/>
              <a:t>nefits of Specialization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goods where US production advantage weakest…</a:t>
            </a:r>
          </a:p>
          <a:p>
            <a:r>
              <a:rPr lang="en-US" dirty="0"/>
              <a:t>US can consume these goods by either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Importing them from UK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Producing them </a:t>
            </a:r>
            <a:r>
              <a:rPr lang="en-US" i="1" dirty="0"/>
              <a:t>and</a:t>
            </a:r>
            <a:r>
              <a:rPr lang="en-US" dirty="0"/>
              <a:t> reducing production of goods exported to UK</a:t>
            </a:r>
          </a:p>
          <a:p>
            <a:r>
              <a:rPr lang="en-US" dirty="0"/>
              <a:t>Key point</a:t>
            </a:r>
          </a:p>
          <a:p>
            <a:pPr lvl="1"/>
            <a:r>
              <a:rPr lang="en-US" dirty="0"/>
              <a:t>US can consume more of these goods by importing them from UK</a:t>
            </a:r>
          </a:p>
          <a:p>
            <a:r>
              <a:rPr lang="en-US" dirty="0"/>
              <a:t>Analogous story true for UK</a:t>
            </a:r>
          </a:p>
          <a:p>
            <a:pPr lvl="1"/>
            <a:r>
              <a:rPr lang="en-US" dirty="0"/>
              <a:t>Trade increases size of economic pie for </a:t>
            </a:r>
            <a:r>
              <a:rPr lang="en-US" i="1" dirty="0"/>
              <a:t>both</a:t>
            </a:r>
            <a:r>
              <a:rPr lang="en-US" dirty="0"/>
              <a:t>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2366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25DB7-960E-B34A-BC90-219528E15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dirty="0"/>
              <a:t>mparative Advantage -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532B1-9DC7-504F-B417-667B4482E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6795" y="1631682"/>
            <a:ext cx="6092952" cy="4351338"/>
          </a:xfrm>
        </p:spPr>
        <p:txBody>
          <a:bodyPr/>
          <a:lstStyle/>
          <a:p>
            <a:r>
              <a:rPr lang="en-US" dirty="0"/>
              <a:t>Every country has a good or a set of goods that it is RELATIVELY better at producing.</a:t>
            </a:r>
          </a:p>
          <a:p>
            <a:pPr lvl="1"/>
            <a:r>
              <a:rPr lang="en-US" dirty="0"/>
              <a:t>Those are the goods that it will export.</a:t>
            </a:r>
          </a:p>
          <a:p>
            <a:pPr lvl="1"/>
            <a:r>
              <a:rPr lang="en-US" dirty="0"/>
              <a:t>It will import the other goods.</a:t>
            </a:r>
          </a:p>
          <a:p>
            <a:endParaRPr lang="en-US" dirty="0"/>
          </a:p>
          <a:p>
            <a:r>
              <a:rPr lang="en-US" dirty="0"/>
              <a:t>There are exceptions.</a:t>
            </a:r>
          </a:p>
          <a:p>
            <a:pPr lvl="1"/>
            <a:r>
              <a:rPr lang="en-US" dirty="0"/>
              <a:t>Varieties and competition</a:t>
            </a:r>
          </a:p>
          <a:p>
            <a:pPr lvl="1"/>
            <a:r>
              <a:rPr lang="en-US" dirty="0"/>
              <a:t>May find countries trading the same goods back and forth.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61185-03C0-2C43-A1AD-F09035548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EBB8B3-C9AF-534C-AEF8-D790DB863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31992"/>
            <a:ext cx="4275029" cy="23940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7DDA54-3EDB-9842-A052-E171BD863A96}"/>
              </a:ext>
            </a:extLst>
          </p:cNvPr>
          <p:cNvCxnSpPr/>
          <p:nvPr/>
        </p:nvCxnSpPr>
        <p:spPr>
          <a:xfrm flipV="1">
            <a:off x="2330427" y="2918564"/>
            <a:ext cx="814191" cy="1002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A91E3B1-97B6-1042-B88D-24465118E328}"/>
              </a:ext>
            </a:extLst>
          </p:cNvPr>
          <p:cNvSpPr txBox="1"/>
          <p:nvPr/>
        </p:nvSpPr>
        <p:spPr>
          <a:xfrm>
            <a:off x="2054353" y="2414016"/>
            <a:ext cx="1626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Every country…</a:t>
            </a:r>
          </a:p>
        </p:txBody>
      </p:sp>
    </p:spTree>
    <p:extLst>
      <p:ext uri="{BB962C8B-B14F-4D97-AF65-F5344CB8AC3E}">
        <p14:creationId xmlns:p14="http://schemas.microsoft.com/office/powerpoint/2010/main" val="104838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Cou</a:t>
            </a:r>
            <a:r>
              <a:rPr lang="en-US" dirty="0"/>
              <a:t>rse Outline: Johns Hopkins University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85" y="1325563"/>
            <a:ext cx="11536265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(11/3):	The Black-White Wealth Gap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(11/10):	Economic Inequality (Adina </a:t>
            </a:r>
            <a:r>
              <a:rPr lang="en-US" dirty="0" err="1"/>
              <a:t>Ardelean</a:t>
            </a:r>
            <a:r>
              <a:rPr lang="en-US" dirty="0"/>
              <a:t>, Santa Clara Univ.)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(11/17):	Economics of Immigration (Jennifer Alix-Garcia, Oregon State Univ.)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(12/1):	U.S. Economic Update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5 (12/8):	Trade and Globalization (Adina </a:t>
            </a:r>
            <a:r>
              <a:rPr lang="en-US" b="1" dirty="0" err="1"/>
              <a:t>Ardelean</a:t>
            </a:r>
            <a:r>
              <a:rPr lang="en-US" b="1" dirty="0"/>
              <a:t>, Santa Clara Univ.)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(12/15):	Climate Change Economics (Sarah Jacobson, Williams College)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834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25071-DB50-48DC-BE16-B62A40003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 Contributes to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7B7F5-6614-4C52-864E-C75CC6BBD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574632" cy="4189162"/>
          </a:xfrm>
        </p:spPr>
        <p:txBody>
          <a:bodyPr>
            <a:normAutofit fontScale="85000" lnSpcReduction="20000"/>
          </a:bodyPr>
          <a:lstStyle/>
          <a:p>
            <a:r>
              <a:rPr lang="en-US" b="0" dirty="0">
                <a:solidFill>
                  <a:srgbClr val="2B414D"/>
                </a:solidFill>
              </a:rPr>
              <a:t>EFFICIENCY:</a:t>
            </a:r>
          </a:p>
          <a:p>
            <a:pPr lvl="1"/>
            <a:r>
              <a:rPr lang="en-US" b="0" dirty="0">
                <a:solidFill>
                  <a:srgbClr val="2B414D"/>
                </a:solidFill>
              </a:rPr>
              <a:t>Allocates production across countries efficiently so that countries can specialize in what they are best at producing.</a:t>
            </a:r>
          </a:p>
          <a:p>
            <a:pPr lvl="1"/>
            <a:r>
              <a:rPr lang="en-US" b="0" dirty="0">
                <a:solidFill>
                  <a:srgbClr val="2B414D"/>
                </a:solidFill>
              </a:rPr>
              <a:t>Most productive firms expand and export</a:t>
            </a:r>
          </a:p>
          <a:p>
            <a:r>
              <a:rPr lang="en-US" b="0" dirty="0">
                <a:solidFill>
                  <a:srgbClr val="2B414D"/>
                </a:solidFill>
              </a:rPr>
              <a:t>Varieties</a:t>
            </a:r>
          </a:p>
          <a:p>
            <a:pPr lvl="1"/>
            <a:r>
              <a:rPr lang="en-US" b="0" dirty="0">
                <a:solidFill>
                  <a:srgbClr val="2B414D"/>
                </a:solidFill>
              </a:rPr>
              <a:t>More choice for consumers.</a:t>
            </a:r>
          </a:p>
          <a:p>
            <a:pPr lvl="1"/>
            <a:r>
              <a:rPr lang="en-US" dirty="0"/>
              <a:t>Better </a:t>
            </a:r>
            <a:r>
              <a:rPr lang="en-US" b="0" dirty="0">
                <a:solidFill>
                  <a:srgbClr val="2B414D"/>
                </a:solidFill>
              </a:rPr>
              <a:t>inputs for our production.</a:t>
            </a:r>
          </a:p>
          <a:p>
            <a:r>
              <a:rPr lang="en-US" b="0" dirty="0">
                <a:solidFill>
                  <a:srgbClr val="2B414D"/>
                </a:solidFill>
              </a:rPr>
              <a:t>Competition</a:t>
            </a:r>
          </a:p>
          <a:p>
            <a:pPr lvl="1"/>
            <a:r>
              <a:rPr lang="en-US" b="0" dirty="0">
                <a:solidFill>
                  <a:srgbClr val="2B414D"/>
                </a:solidFill>
              </a:rPr>
              <a:t>Brings in cheaper goods.</a:t>
            </a:r>
          </a:p>
          <a:p>
            <a:pPr lvl="2"/>
            <a:r>
              <a:rPr lang="en-US" dirty="0"/>
              <a:t>Makes consumers better off.</a:t>
            </a:r>
          </a:p>
          <a:p>
            <a:r>
              <a:rPr lang="en-US" b="0" dirty="0">
                <a:solidFill>
                  <a:srgbClr val="2B414D"/>
                </a:solidFill>
              </a:rPr>
              <a:t>Economies of Scale</a:t>
            </a:r>
          </a:p>
          <a:p>
            <a:pPr lvl="1"/>
            <a:r>
              <a:rPr lang="en-US" dirty="0"/>
              <a:t>Trade makes some industries bigger, more cost efficient.  Lowers prices.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68C0FD1-C332-4EB8-B5E6-5F8004A7C5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444663" y="2351781"/>
            <a:ext cx="4572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71CEFA-0D8B-48BF-A254-EC20C2E80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236561"/>
            <a:ext cx="4572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ADB8B-D704-005C-A97B-A88BFCBA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97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 Firms Engage in Offshoring?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Main motive for offshoring: Costs savings</a:t>
            </a:r>
          </a:p>
          <a:p>
            <a:pPr lvl="1">
              <a:buFont typeface="Calibri" panose="020F0502020204030204" pitchFamily="34" charset="0"/>
              <a:buChar char="→"/>
            </a:pP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/>
              <a:t>Firms</a:t>
            </a:r>
            <a:r>
              <a:rPr lang="de-DE" dirty="0"/>
              <a:t> </a:t>
            </a:r>
            <a:r>
              <a:rPr lang="de-DE" dirty="0" err="1"/>
              <a:t>benefit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international </a:t>
            </a:r>
            <a:r>
              <a:rPr lang="de-DE" dirty="0" err="1"/>
              <a:t>specialization</a:t>
            </a:r>
            <a:r>
              <a:rPr lang="de-DE" dirty="0"/>
              <a:t> </a:t>
            </a:r>
            <a:r>
              <a:rPr lang="de-DE" dirty="0" err="1"/>
              <a:t>along</a:t>
            </a:r>
            <a:r>
              <a:rPr lang="de-DE" dirty="0"/>
              <a:t> global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chains</a:t>
            </a:r>
            <a:endParaRPr lang="de-DE" dirty="0"/>
          </a:p>
          <a:p>
            <a:r>
              <a:rPr lang="en-GB" dirty="0"/>
              <a:t>Typically US firms seek cheap </a:t>
            </a:r>
            <a:r>
              <a:rPr lang="en-GB" dirty="0" err="1"/>
              <a:t>labor</a:t>
            </a:r>
            <a:r>
              <a:rPr lang="en-GB" dirty="0"/>
              <a:t>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/>
              <a:t>Prime offshoring destinations: Low-wage countries like China (14%) and Mexico (10% </a:t>
            </a:r>
            <a:r>
              <a:rPr lang="en-US" dirty="0"/>
              <a:t>of US imports of intermediate goods in 2011</a:t>
            </a:r>
            <a:r>
              <a:rPr lang="en-GB" dirty="0"/>
              <a:t>)</a:t>
            </a:r>
          </a:p>
          <a:p>
            <a:r>
              <a:rPr lang="de-DE" dirty="0"/>
              <a:t>Classic </a:t>
            </a:r>
            <a:r>
              <a:rPr lang="de-DE" dirty="0" err="1"/>
              <a:t>examples</a:t>
            </a:r>
            <a:r>
              <a:rPr lang="de-DE" dirty="0"/>
              <a:t>: </a:t>
            </a:r>
          </a:p>
          <a:p>
            <a:pPr lvl="1"/>
            <a:r>
              <a:rPr lang="de-DE" dirty="0"/>
              <a:t>Automotive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offshored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Mexico</a:t>
            </a:r>
          </a:p>
          <a:p>
            <a:pPr lvl="1"/>
            <a:r>
              <a:rPr lang="de-DE" dirty="0"/>
              <a:t>Call </a:t>
            </a:r>
            <a:r>
              <a:rPr lang="de-DE" dirty="0" err="1"/>
              <a:t>centers</a:t>
            </a:r>
            <a:r>
              <a:rPr lang="de-DE" dirty="0"/>
              <a:t> </a:t>
            </a:r>
            <a:r>
              <a:rPr lang="de-DE" dirty="0" err="1"/>
              <a:t>offshored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India</a:t>
            </a:r>
            <a:endParaRPr lang="de-DE" dirty="0"/>
          </a:p>
          <a:p>
            <a:r>
              <a:rPr lang="en-GB" dirty="0"/>
              <a:t>But also: Access to raw materials, intermediate goods, or </a:t>
            </a:r>
            <a:br>
              <a:rPr lang="en-GB" dirty="0"/>
            </a:br>
            <a:r>
              <a:rPr lang="en-GB" dirty="0"/>
              <a:t>specific technologies </a:t>
            </a:r>
            <a:r>
              <a:rPr lang="en-GB" dirty="0">
                <a:sym typeface="Wingdings" panose="05000000000000000000" pitchFamily="2" charset="2"/>
              </a:rPr>
              <a:t> EU (20%) and Canada (17%)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217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C8DC6-15E4-4AE5-AFB9-5516BD63B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is the public turning against trade?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D5615-7C0F-4AA0-9130-BD5F597651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55819"/>
            <a:ext cx="5791200" cy="4716377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Gains from trade are very large for the economy, BUT</a:t>
            </a:r>
          </a:p>
          <a:p>
            <a:pPr lvl="1"/>
            <a:r>
              <a:rPr lang="en-US" dirty="0"/>
              <a:t>Not always noticeable by consumers. Why are prices lower at </a:t>
            </a:r>
            <a:r>
              <a:rPr lang="en-US" dirty="0" err="1"/>
              <a:t>WalMart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Not always that large per consumer: consumers might save $50/year on some imported goods</a:t>
            </a:r>
          </a:p>
          <a:p>
            <a:pPr lvl="1"/>
            <a:r>
              <a:rPr lang="en-US" dirty="0"/>
              <a:t>For 300 million consumers, $50/year would be $15 billion per year savings to the country!</a:t>
            </a:r>
          </a:p>
          <a:p>
            <a:r>
              <a:rPr lang="en-US" sz="2600" dirty="0"/>
              <a:t>Costs of trade are very high for some workers and groups, and these costs have not been sufficiently appreciated or addressed by policymakers (or economists!)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B5E3DC-1B3B-4F1D-9C46-E39F43CF7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987" y="2290008"/>
            <a:ext cx="4572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7C2AD4-D493-9EDD-E151-62F65882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113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sts of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DB09E-D36F-FA68-4D9B-3AC0D4797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F6F75-84FE-460B-A1A1-E4B75FDC2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 Policy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9B505B-DECB-F94C-3C2B-F7DA9B95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43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Policies </a:t>
            </a:r>
            <a:r>
              <a:rPr lang="en-US" sz="9600" u="sng" dirty="0"/>
              <a:t>En</a:t>
            </a:r>
            <a:r>
              <a:rPr lang="en-US" sz="9600" dirty="0"/>
              <a:t>couraging Globalization</a:t>
            </a:r>
            <a:endParaRPr lang="en-US" sz="6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FD05D-82CA-938E-FF9F-8A4E7409E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9F8B9F-93D0-85D9-6970-93E2312B0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C1A04-2540-4BFD-BE5F-422287503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Ta</a:t>
            </a:r>
            <a:r>
              <a:rPr lang="en-US" dirty="0"/>
              <a:t>riffs, 1860-2019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44C52-7B7B-4093-9C02-6488C0DCA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16" name="Picture Placeholder 4" descr="A graph plots worldwide average tariffs from 1870 to 2020. The graph shows 2 lines and 3 vertical bars. The first line represents United States Tariff and the second line denotes World Tariff. The bars represent the years of World War 1 (1914 to 1918), Great Depression (1929 to 1933), and World War 2 (1939 to 1945). &#10;The approximate data in percent are as follows:&#10;Average United States Tariff before World War 1: Before World War 1 and from 1870, it was 47.&#10;During World War 1, it fell to 7, rose to 20 during the years of Great Depression, declined sharply to 6 in 1949, rose to 8 in 1965, started declining to 1 at 2018, and rose to 6 from 2019 to 2020.&#10;Average World Tariff:&#10;Before World War 1, it was 11 in 1865, 16 in 1819, and fell to 6 during World War 1. During Great Depression, it rose to 20 in 1932, after World War 2, it further declined to 10 in the year 1950, and showed a declining trend in the following years up to 2020.&#10;The average worldwide tariffs during World War 1, Great Depression, and World War 2 were at 50 percent.">
            <a:extLst>
              <a:ext uri="{FF2B5EF4-FFF2-40B4-BE49-F238E27FC236}">
                <a16:creationId xmlns:a16="http://schemas.microsoft.com/office/drawing/2014/main" id="{AC5719DC-85C8-35B7-D212-1207DDF312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3" y="1103199"/>
            <a:ext cx="8321208" cy="48962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017FD0-1D0D-576E-DBF3-BE601BF4AAA8}"/>
              </a:ext>
            </a:extLst>
          </p:cNvPr>
          <p:cNvSpPr txBox="1"/>
          <p:nvPr/>
        </p:nvSpPr>
        <p:spPr>
          <a:xfrm>
            <a:off x="4114800" y="6412788"/>
            <a:ext cx="7378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International Economics, 5e | </a:t>
            </a:r>
            <a:r>
              <a:rPr lang="en-US" dirty="0" err="1"/>
              <a:t>Feenstra</a:t>
            </a:r>
            <a:r>
              <a:rPr lang="en-US" dirty="0"/>
              <a:t>/Taylor, Worth Publishers</a:t>
            </a:r>
          </a:p>
        </p:txBody>
      </p:sp>
    </p:spTree>
    <p:extLst>
      <p:ext uri="{BB962C8B-B14F-4D97-AF65-F5344CB8AC3E}">
        <p14:creationId xmlns:p14="http://schemas.microsoft.com/office/powerpoint/2010/main" val="8887110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E1330E-2DDB-AD85-2352-A35A1BB4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in the chat.</a:t>
            </a:r>
          </a:p>
          <a:p>
            <a:pPr lvl="1"/>
            <a:r>
              <a:rPr lang="en-US" dirty="0"/>
              <a:t>I will try to handle them as they come up, but may take them in a bunch as time permits.</a:t>
            </a:r>
          </a:p>
          <a:p>
            <a:r>
              <a:rPr lang="en-US" dirty="0"/>
              <a:t>I will catch up on the questions in the chat before starting up again after the break.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pPr lvl="1"/>
            <a:r>
              <a:rPr lang="en-US" dirty="0"/>
              <a:t>And the questions in the chat have been addressed.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0626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76155-BA2E-0955-D9C9-AC85F84E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BEF21-05A4-AFD9-649E-071F069D4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306" y="1602225"/>
            <a:ext cx="11377322" cy="4351338"/>
          </a:xfrm>
        </p:spPr>
        <p:txBody>
          <a:bodyPr/>
          <a:lstStyle/>
          <a:p>
            <a:r>
              <a:rPr lang="en-US" dirty="0"/>
              <a:t>Promote trade by </a:t>
            </a:r>
          </a:p>
          <a:p>
            <a:pPr lvl="1"/>
            <a:r>
              <a:rPr lang="en-US" dirty="0"/>
              <a:t>Reducing tariffs</a:t>
            </a:r>
          </a:p>
          <a:p>
            <a:pPr lvl="1"/>
            <a:r>
              <a:rPr lang="en-US" dirty="0"/>
              <a:t>Blocking policies that discriminate against imports</a:t>
            </a:r>
          </a:p>
          <a:p>
            <a:r>
              <a:rPr lang="en-US" dirty="0"/>
              <a:t>They also do more, mostly to serve business interests:</a:t>
            </a:r>
          </a:p>
          <a:p>
            <a:pPr lvl="1"/>
            <a:r>
              <a:rPr lang="en-US" dirty="0"/>
              <a:t>Permit anti-dumping duties to deter competition</a:t>
            </a:r>
          </a:p>
          <a:p>
            <a:pPr lvl="1"/>
            <a:r>
              <a:rPr lang="en-US" dirty="0"/>
              <a:t>Protect intellectual property </a:t>
            </a:r>
          </a:p>
          <a:p>
            <a:pPr lvl="1"/>
            <a:r>
              <a:rPr lang="en-US" dirty="0"/>
              <a:t>Allow investor action against governments</a:t>
            </a:r>
          </a:p>
          <a:p>
            <a:r>
              <a:rPr lang="en-US" dirty="0"/>
              <a:t>Recent U.S. Trade Agreements:</a:t>
            </a:r>
          </a:p>
          <a:p>
            <a:pPr lvl="1"/>
            <a:r>
              <a:rPr lang="en-US" dirty="0"/>
              <a:t>KORUS (March 15, 2012)</a:t>
            </a:r>
          </a:p>
          <a:p>
            <a:pPr lvl="1"/>
            <a:r>
              <a:rPr lang="en-US" dirty="0"/>
              <a:t>USCMA: renegotiation of NAFTA (July 1, 2020)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14C87-9659-D3A6-6657-52D575D47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3828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76155-BA2E-0955-D9C9-AC85F84E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NA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BEF21-05A4-AFD9-649E-071F069D4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306" y="1602225"/>
            <a:ext cx="11377322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Went into effect on January, 1, 1994.</a:t>
            </a:r>
          </a:p>
          <a:p>
            <a:r>
              <a:rPr lang="en-US" dirty="0"/>
              <a:t>Overall trade and cross-border investment has increased.</a:t>
            </a:r>
          </a:p>
          <a:p>
            <a:r>
              <a:rPr lang="en-US" dirty="0"/>
              <a:t>Tight integration of North American supply chains.</a:t>
            </a:r>
          </a:p>
          <a:p>
            <a:r>
              <a:rPr lang="en-US" dirty="0"/>
              <a:t>The effect on jobs and wages:</a:t>
            </a:r>
          </a:p>
          <a:p>
            <a:pPr lvl="1"/>
            <a:r>
              <a:rPr lang="en-US" dirty="0"/>
              <a:t>At most 5% of annual job churn, ~ 200,000 jobs</a:t>
            </a:r>
          </a:p>
          <a:p>
            <a:pPr lvl="1"/>
            <a:r>
              <a:rPr lang="en-US" dirty="0"/>
              <a:t>188,000 new jobs each year due to increased exports to Mexico.</a:t>
            </a:r>
          </a:p>
          <a:p>
            <a:pPr lvl="1"/>
            <a:r>
              <a:rPr lang="en-US" dirty="0"/>
              <a:t>New jobs pay 7-15% more than the import-competing jobs.</a:t>
            </a:r>
          </a:p>
          <a:p>
            <a:pPr lvl="1"/>
            <a:r>
              <a:rPr lang="en-US" dirty="0"/>
              <a:t>No significant effect on US wages in the manufacturing sector.</a:t>
            </a:r>
          </a:p>
          <a:p>
            <a:r>
              <a:rPr lang="en-US" dirty="0"/>
              <a:t>Increased imports benefited consumers and US firms, raising their productivity.</a:t>
            </a:r>
          </a:p>
          <a:p>
            <a:r>
              <a:rPr lang="en-US" dirty="0"/>
              <a:t>Modest positive impact on U.S. GDP.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14C87-9659-D3A6-6657-52D575D47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CDD50A-7C35-13D7-2279-BB1DC53E9C4A}"/>
              </a:ext>
            </a:extLst>
          </p:cNvPr>
          <p:cNvSpPr txBox="1"/>
          <p:nvPr/>
        </p:nvSpPr>
        <p:spPr>
          <a:xfrm>
            <a:off x="2654236" y="6488668"/>
            <a:ext cx="936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Hufbauer</a:t>
            </a:r>
            <a:r>
              <a:rPr lang="en-US" dirty="0"/>
              <a:t> et al. (2014) “NAFTA at 20: Misleading Charges and Positive Achievements”, PIIE</a:t>
            </a:r>
          </a:p>
        </p:txBody>
      </p:sp>
    </p:spTree>
    <p:extLst>
      <p:ext uri="{BB962C8B-B14F-4D97-AF65-F5344CB8AC3E}">
        <p14:creationId xmlns:p14="http://schemas.microsoft.com/office/powerpoint/2010/main" val="17214299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76155-BA2E-0955-D9C9-AC85F84E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US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BEF21-05A4-AFD9-649E-071F069D4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306" y="1325563"/>
            <a:ext cx="11377322" cy="4628000"/>
          </a:xfrm>
        </p:spPr>
        <p:txBody>
          <a:bodyPr>
            <a:normAutofit/>
          </a:bodyPr>
          <a:lstStyle/>
          <a:p>
            <a:r>
              <a:rPr lang="en-US" dirty="0"/>
              <a:t>Stricter environmental policies and requirements for wages </a:t>
            </a:r>
          </a:p>
          <a:p>
            <a:r>
              <a:rPr lang="en-US" dirty="0"/>
              <a:t>Encouraged digital trade and curbed state-owned enterprises</a:t>
            </a:r>
          </a:p>
          <a:p>
            <a:r>
              <a:rPr lang="en-US" dirty="0"/>
              <a:t>Additional requirements for autos to qualify for NAFTA’s low tariffs:</a:t>
            </a:r>
          </a:p>
          <a:p>
            <a:pPr lvl="1"/>
            <a:r>
              <a:rPr lang="en-US" dirty="0"/>
              <a:t>The North American content requirements in cars increased from 62.5% to 75%.</a:t>
            </a:r>
          </a:p>
          <a:p>
            <a:pPr lvl="1">
              <a:buFontTx/>
              <a:buChar char="-"/>
            </a:pPr>
            <a:r>
              <a:rPr lang="en-US" dirty="0"/>
              <a:t>70% of producer’s steel and aluminum purchases must originate in North America</a:t>
            </a:r>
          </a:p>
          <a:p>
            <a:pPr lvl="1">
              <a:buFontTx/>
              <a:buChar char="-"/>
            </a:pPr>
            <a:r>
              <a:rPr lang="en-US" dirty="0"/>
              <a:t>A certain percent of qualifying vehicles must be produced by employees making an average of $16 per hour.</a:t>
            </a:r>
          </a:p>
          <a:p>
            <a:r>
              <a:rPr lang="en-US" dirty="0"/>
              <a:t>Increased U.S. access to Canadian dairy market by about 3.6%.</a:t>
            </a:r>
          </a:p>
          <a:p>
            <a:r>
              <a:rPr lang="en-US" dirty="0"/>
              <a:t>Eliminated investor-state disputes between US and Canada.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14C87-9659-D3A6-6657-52D575D47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2742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A0E44C-4363-8732-2482-E0E45436B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711200"/>
            <a:ext cx="7416800" cy="5435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B9A2C1-B1DC-A5A5-CC86-DDECA7AF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32" y="1408303"/>
            <a:ext cx="3143534" cy="25952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err="1"/>
              <a:t>AfCFTA</a:t>
            </a:r>
            <a:br>
              <a:rPr lang="en-US" sz="4800" dirty="0"/>
            </a:br>
            <a:r>
              <a:rPr lang="en-US" sz="4800" dirty="0"/>
              <a:t>Largest FTA, with 55 countries</a:t>
            </a:r>
          </a:p>
        </p:txBody>
      </p:sp>
    </p:spTree>
    <p:extLst>
      <p:ext uri="{BB962C8B-B14F-4D97-AF65-F5344CB8AC3E}">
        <p14:creationId xmlns:p14="http://schemas.microsoft.com/office/powerpoint/2010/main" val="19917212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r>
              <a:rPr lang="en-US" sz="4800" dirty="0"/>
              <a:t>(January, 2022)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C4F7B-DEC0-B132-8CD9-BCE9CDACA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041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6200" y="2991515"/>
            <a:ext cx="9144000" cy="874970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/>
              <a:t>Contemporary Trade Issues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B72D02-0803-D942-BBC2-5568076A9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335" y="3355367"/>
            <a:ext cx="2781300" cy="292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11593F-002F-EB46-8EDC-C51BA6E5A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16" y="322229"/>
            <a:ext cx="3390900" cy="24003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AD657A0-B03A-0B43-B1F6-E088FE5A02B2}"/>
              </a:ext>
            </a:extLst>
          </p:cNvPr>
          <p:cNvSpPr txBox="1">
            <a:spLocks/>
          </p:cNvSpPr>
          <p:nvPr/>
        </p:nvSpPr>
        <p:spPr>
          <a:xfrm>
            <a:off x="1500351" y="4611211"/>
            <a:ext cx="9144000" cy="874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2"/>
                </a:solidFill>
              </a:rPr>
              <a:t>OLLI, Johns Hopkins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December 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Adina </a:t>
            </a:r>
            <a:r>
              <a:rPr lang="en-US" sz="3400" dirty="0" err="1">
                <a:solidFill>
                  <a:schemeClr val="tx2"/>
                </a:solidFill>
              </a:rPr>
              <a:t>Ardelean</a:t>
            </a:r>
            <a:r>
              <a:rPr lang="en-US" sz="3400" dirty="0">
                <a:solidFill>
                  <a:schemeClr val="tx2"/>
                </a:solidFill>
              </a:rPr>
              <a:t>, Ph.D.</a:t>
            </a:r>
          </a:p>
        </p:txBody>
      </p:sp>
    </p:spTree>
    <p:extLst>
      <p:ext uri="{BB962C8B-B14F-4D97-AF65-F5344CB8AC3E}">
        <p14:creationId xmlns:p14="http://schemas.microsoft.com/office/powerpoint/2010/main" val="26912671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76155-BA2E-0955-D9C9-AC85F84E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BEF21-05A4-AFD9-649E-071F069D4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049" y="1592191"/>
            <a:ext cx="5446486" cy="4351338"/>
          </a:xfrm>
        </p:spPr>
        <p:txBody>
          <a:bodyPr/>
          <a:lstStyle/>
          <a:p>
            <a:r>
              <a:rPr lang="en-US" dirty="0"/>
              <a:t>Multilateral Trade Agreement</a:t>
            </a:r>
          </a:p>
          <a:p>
            <a:pPr lvl="1"/>
            <a:r>
              <a:rPr lang="en-US" dirty="0"/>
              <a:t>164 member countries</a:t>
            </a:r>
          </a:p>
          <a:p>
            <a:pPr lvl="1"/>
            <a:r>
              <a:rPr lang="en-US" dirty="0"/>
              <a:t>Includes: China since 2001, Russia since 2012, Not Iran, N. Korea</a:t>
            </a:r>
          </a:p>
          <a:p>
            <a:pPr lvl="1"/>
            <a:r>
              <a:rPr lang="en-US" dirty="0"/>
              <a:t>Headquarters: Geneva, Switzerland</a:t>
            </a:r>
          </a:p>
          <a:p>
            <a:r>
              <a:rPr lang="en-US" dirty="0"/>
              <a:t>First established in 1947 as G.A.T.T. (23 member countries)</a:t>
            </a:r>
          </a:p>
          <a:p>
            <a:r>
              <a:rPr lang="en-US" dirty="0"/>
              <a:t>Last completed round of negotiations: Uruguay Round in 1994.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14C87-9659-D3A6-6657-52D575D47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50</a:t>
            </a:fld>
            <a:endParaRPr lang="en-GB"/>
          </a:p>
        </p:txBody>
      </p:sp>
      <p:pic>
        <p:nvPicPr>
          <p:cNvPr id="5" name="Google Shape;293;p43">
            <a:extLst>
              <a:ext uri="{FF2B5EF4-FFF2-40B4-BE49-F238E27FC236}">
                <a16:creationId xmlns:a16="http://schemas.microsoft.com/office/drawing/2014/main" id="{4721A3EA-FAA9-1454-B416-A83EB96110F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2535" y="1839543"/>
            <a:ext cx="6317849" cy="3856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38828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Policies </a:t>
            </a:r>
            <a:r>
              <a:rPr lang="en-US" sz="9600" u="sng" dirty="0"/>
              <a:t>Dis</a:t>
            </a:r>
            <a:r>
              <a:rPr lang="en-US" sz="9600" dirty="0"/>
              <a:t>couraging Globalization</a:t>
            </a:r>
            <a:endParaRPr lang="en-US" sz="6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CCBB37-4F72-8E73-D97D-BB323888D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D6AD81-C9CA-C213-60BF-ACD02F52C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A82D7-25D4-FD46-A816-3AD0C91A9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50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Re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dirty="0"/>
              <a:t>ent U.S. Tariffs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179D4-E851-6147-95E7-2DA85FDA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0F47DCC-D2A4-244A-A659-919F164DC4DE}"/>
              </a:ext>
            </a:extLst>
          </p:cNvPr>
          <p:cNvSpPr txBox="1">
            <a:spLocks/>
          </p:cNvSpPr>
          <p:nvPr/>
        </p:nvSpPr>
        <p:spPr>
          <a:xfrm>
            <a:off x="838200" y="171297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Trade Act of 1974</a:t>
            </a:r>
          </a:p>
          <a:p>
            <a:pPr lvl="1"/>
            <a:r>
              <a:rPr lang="en-US" dirty="0"/>
              <a:t>Section 201 (surges): solar cells, washing machines</a:t>
            </a:r>
          </a:p>
          <a:p>
            <a:pPr lvl="1"/>
            <a:r>
              <a:rPr lang="en-US" dirty="0"/>
              <a:t>Section 301 (non-market activity): China forced technology transfer</a:t>
            </a:r>
          </a:p>
          <a:p>
            <a:r>
              <a:rPr lang="en-US" dirty="0"/>
              <a:t>Trade Expansion Act of 1962</a:t>
            </a:r>
          </a:p>
          <a:p>
            <a:pPr lvl="1"/>
            <a:r>
              <a:rPr lang="en-US" dirty="0"/>
              <a:t>Section 232 (national security): steel and aluminum</a:t>
            </a:r>
          </a:p>
          <a:p>
            <a:r>
              <a:rPr lang="en-US" dirty="0"/>
              <a:t>Trade Act of 1930</a:t>
            </a:r>
          </a:p>
          <a:p>
            <a:pPr lvl="1"/>
            <a:r>
              <a:rPr lang="en-US" dirty="0"/>
              <a:t>Anti-dumping and countervailing duties (cover about 80% of steel from China)</a:t>
            </a:r>
          </a:p>
        </p:txBody>
      </p:sp>
    </p:spTree>
    <p:extLst>
      <p:ext uri="{BB962C8B-B14F-4D97-AF65-F5344CB8AC3E}">
        <p14:creationId xmlns:p14="http://schemas.microsoft.com/office/powerpoint/2010/main" val="42363181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</a:t>
            </a:r>
            <a:r>
              <a:rPr lang="en-US" dirty="0"/>
              <a:t> Trade Policy: Retaliation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National security tariffs on steel &amp; aluminum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EU, CAN, MEX, CHN have retaliated with tariffs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Proportionate to their US exports of steel &amp; aluminum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Targeted retaliation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Industries reliant on foreign markets (e.g. pork)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Farmers (fruits &amp; nuts), household goods (ketchup, mowers)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Politics: KY bourbon, WI ginseng &amp; Harleys, CA Levi jeans</a:t>
            </a:r>
          </a:p>
          <a:p>
            <a:r>
              <a:rPr lang="en-US" dirty="0"/>
              <a:t>Unfair trade practices tariffs on China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EX: Soybeans and cars (largest and 3</a:t>
            </a:r>
            <a:r>
              <a:rPr lang="en-US" baseline="30000" dirty="0">
                <a:solidFill>
                  <a:schemeClr val="tx1"/>
                </a:solidFill>
              </a:rPr>
              <a:t>rd</a:t>
            </a:r>
            <a:r>
              <a:rPr lang="en-US" dirty="0">
                <a:solidFill>
                  <a:schemeClr val="tx1"/>
                </a:solidFill>
              </a:rPr>
              <a:t> largest US exports to China), chemicals, medical equip, oil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64137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B3E51-48DD-088A-792D-CE34826D0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077DE-B357-44A5-42C0-48194F8FD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55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6D1F9-B264-E879-5A1F-D81FC2F1F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00" y="262649"/>
            <a:ext cx="9802495" cy="54995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09726A-43AF-34EB-DD31-63A04DCD6EEA}"/>
              </a:ext>
            </a:extLst>
          </p:cNvPr>
          <p:cNvSpPr txBox="1"/>
          <p:nvPr/>
        </p:nvSpPr>
        <p:spPr>
          <a:xfrm>
            <a:off x="4630057" y="6457113"/>
            <a:ext cx="6825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Chad. P Brown, Peterson Institute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8671854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A87DDC-F9C9-485B-8566-3567B6E83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ects of Tar</a:t>
            </a:r>
            <a:r>
              <a:rPr lang="en-US" dirty="0"/>
              <a:t>iffs - Prices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C28485-0CDF-49A9-9A2F-3A286AD87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3086"/>
            <a:ext cx="10515600" cy="5073877"/>
          </a:xfrm>
        </p:spPr>
        <p:txBody>
          <a:bodyPr>
            <a:noAutofit/>
          </a:bodyPr>
          <a:lstStyle/>
          <a:p>
            <a:r>
              <a:rPr lang="en-US" sz="2400" dirty="0"/>
              <a:t>Tariffs are taxes on imports.</a:t>
            </a:r>
          </a:p>
          <a:p>
            <a:r>
              <a:rPr lang="en-US" sz="2400" dirty="0"/>
              <a:t>Tariffs raise prices in the importing country.</a:t>
            </a:r>
          </a:p>
          <a:p>
            <a:pPr lvl="1"/>
            <a:r>
              <a:rPr lang="en-US" sz="2200" dirty="0"/>
              <a:t>Final goods (consumers) </a:t>
            </a:r>
          </a:p>
          <a:p>
            <a:pPr lvl="1"/>
            <a:r>
              <a:rPr lang="en-US" sz="2200" dirty="0"/>
              <a:t>Intermediate goods (producers who use imported inputs)</a:t>
            </a:r>
          </a:p>
          <a:p>
            <a:pPr lvl="1"/>
            <a:r>
              <a:rPr lang="en-US" sz="2200" dirty="0"/>
              <a:t>Rising prices distort consumption and production decisions</a:t>
            </a:r>
          </a:p>
          <a:p>
            <a:r>
              <a:rPr lang="en-US" sz="2600" dirty="0"/>
              <a:t> Tariffs can lower prices of the imported good in the exporting country.</a:t>
            </a:r>
            <a:endParaRPr lang="en-US" sz="2200" dirty="0"/>
          </a:p>
          <a:p>
            <a:pPr lvl="1"/>
            <a:r>
              <a:rPr lang="en-US" sz="2200" dirty="0"/>
              <a:t>The rise in the importing country is much larger than the fall abroad.</a:t>
            </a:r>
          </a:p>
          <a:p>
            <a:pPr lvl="1"/>
            <a:r>
              <a:rPr lang="en-US" sz="2200" dirty="0"/>
              <a:t>It depends on the size of the importing country.</a:t>
            </a:r>
          </a:p>
          <a:p>
            <a:pPr lvl="1"/>
            <a:r>
              <a:rPr lang="en-US" sz="2200" dirty="0"/>
              <a:t>Trump’s tariffs caused US prices to rise, without any fall in prices abroad.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FC65A1-8A44-0D86-94AE-50988B889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2391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A87DDC-F9C9-485B-8566-3567B6E83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857" y="1825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ects of Tar</a:t>
            </a:r>
            <a:r>
              <a:rPr lang="en-US" dirty="0"/>
              <a:t>iffs – Producers and Workers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C28485-0CDF-49A9-9A2F-3A286AD87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3086"/>
            <a:ext cx="10515600" cy="5073877"/>
          </a:xfrm>
        </p:spPr>
        <p:txBody>
          <a:bodyPr>
            <a:noAutofit/>
          </a:bodyPr>
          <a:lstStyle/>
          <a:p>
            <a:r>
              <a:rPr lang="en-US" sz="2400" dirty="0"/>
              <a:t>The price increase in the importing country:</a:t>
            </a:r>
          </a:p>
          <a:p>
            <a:pPr lvl="1"/>
            <a:r>
              <a:rPr lang="en-US" sz="2000" dirty="0"/>
              <a:t>benefits domestic producers of the tariffed good.</a:t>
            </a:r>
          </a:p>
          <a:p>
            <a:pPr lvl="1"/>
            <a:r>
              <a:rPr lang="en-US" sz="2000" dirty="0"/>
              <a:t>harms buyers  of the higher-priced good</a:t>
            </a:r>
          </a:p>
          <a:p>
            <a:pPr lvl="2"/>
            <a:r>
              <a:rPr lang="en-US" sz="2000" dirty="0"/>
              <a:t>Households </a:t>
            </a:r>
          </a:p>
          <a:p>
            <a:pPr lvl="2"/>
            <a:r>
              <a:rPr lang="en-US" sz="2000" dirty="0"/>
              <a:t>Firms that use the good as input: which raises the price of other goods, hurting their buyers</a:t>
            </a:r>
          </a:p>
          <a:p>
            <a:pPr lvl="1"/>
            <a:r>
              <a:rPr lang="en-US" sz="2000" dirty="0"/>
              <a:t>increases employment in the protected industry</a:t>
            </a:r>
          </a:p>
          <a:p>
            <a:pPr lvl="1"/>
            <a:r>
              <a:rPr lang="en-US" sz="2000" dirty="0"/>
              <a:t>decreases employment in industries that use the protected product as input.</a:t>
            </a:r>
            <a:endParaRPr lang="en-US" sz="2400" dirty="0"/>
          </a:p>
          <a:p>
            <a:r>
              <a:rPr lang="en-US" sz="2400" dirty="0"/>
              <a:t>Tariffs lower overall welfare, while generating very large gains for small groups</a:t>
            </a:r>
          </a:p>
          <a:p>
            <a:r>
              <a:rPr lang="en-US" sz="2400" dirty="0"/>
              <a:t>Tariffs are generally considered to be an inefficient way to help those people who are hurt by trade</a:t>
            </a:r>
          </a:p>
          <a:p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7EA3FD-3BC5-F085-DAC8-2305BA508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2011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A87DDC-F9C9-485B-8566-3567B6E83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8" y="1825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ects of Tar</a:t>
            </a:r>
            <a:r>
              <a:rPr lang="en-US" dirty="0"/>
              <a:t>iffs – Washing Machines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C28485-0CDF-49A9-9A2F-3A286AD87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3086"/>
            <a:ext cx="10515600" cy="5073877"/>
          </a:xfrm>
        </p:spPr>
        <p:txBody>
          <a:bodyPr>
            <a:noAutofit/>
          </a:bodyPr>
          <a:lstStyle/>
          <a:p>
            <a:r>
              <a:rPr lang="en-US" sz="2000" dirty="0"/>
              <a:t>In 2018, President Trump imposed global safeguard duties on washing machines.</a:t>
            </a:r>
          </a:p>
          <a:p>
            <a:r>
              <a:rPr lang="en-US" sz="2000" dirty="0"/>
              <a:t>The price of washing machines increased in the U.S by 12%.</a:t>
            </a:r>
          </a:p>
          <a:p>
            <a:r>
              <a:rPr lang="en-US" sz="2000" dirty="0"/>
              <a:t>The prices of dryers (bundled with washing machines) also increased, even if they were not subject to tariffs.</a:t>
            </a:r>
          </a:p>
          <a:p>
            <a:r>
              <a:rPr lang="en-US" sz="2000" dirty="0"/>
              <a:t>The estimated effects:</a:t>
            </a:r>
          </a:p>
          <a:p>
            <a:pPr lvl="1"/>
            <a:r>
              <a:rPr lang="en-US" sz="1600" dirty="0"/>
              <a:t>Main beneficiaries: Whirlpool (reported 200 new jobs added).</a:t>
            </a:r>
          </a:p>
          <a:p>
            <a:pPr lvl="1"/>
            <a:r>
              <a:rPr lang="en-US" sz="1600" dirty="0"/>
              <a:t>Consumers lost $1.55 billion.</a:t>
            </a:r>
          </a:p>
          <a:p>
            <a:pPr lvl="1"/>
            <a:r>
              <a:rPr lang="en-US" sz="1600" dirty="0"/>
              <a:t>Tariff revenue increased by about $82 million.</a:t>
            </a:r>
          </a:p>
          <a:p>
            <a:pPr lvl="1"/>
            <a:r>
              <a:rPr lang="en-US" sz="1600" dirty="0"/>
              <a:t>The consumer cost per job “created” was about $817,000 per year.</a:t>
            </a:r>
          </a:p>
          <a:p>
            <a:r>
              <a:rPr lang="en-US" sz="2000" dirty="0">
                <a:sym typeface="Wingdings" panose="05000000000000000000" pitchFamily="2" charset="2"/>
              </a:rPr>
              <a:t>LG and Samsung  relocated washing machine production to the U.S.</a:t>
            </a:r>
          </a:p>
          <a:p>
            <a:pPr lvl="1"/>
            <a:r>
              <a:rPr lang="en-US" sz="1600" dirty="0"/>
              <a:t>LG: Clarksville, Tennessee, 2019 – 600 new jobs</a:t>
            </a:r>
          </a:p>
          <a:p>
            <a:pPr lvl="1"/>
            <a:r>
              <a:rPr lang="en-US" sz="1600" dirty="0"/>
              <a:t>Samsung: Newberry, South Carolina, 2018 – 1,000 new jobs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96D215-CDBC-B6D5-44F7-ADB99B610E66}"/>
              </a:ext>
            </a:extLst>
          </p:cNvPr>
          <p:cNvSpPr txBox="1"/>
          <p:nvPr/>
        </p:nvSpPr>
        <p:spPr>
          <a:xfrm>
            <a:off x="2714172" y="6531968"/>
            <a:ext cx="9608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Flaaen</a:t>
            </a:r>
            <a:r>
              <a:rPr lang="en-US" sz="1400" dirty="0"/>
              <a:t> et al. (2020) “The Production Relocation and Price Effects of US Trade Policy: The Case of Washing Machines”, AER, 110(7)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0CF59E-3898-9DCD-1F2A-171AB42D4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1512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A87DDC-F9C9-485B-8566-3567B6E83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8" y="1825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ects of Tar</a:t>
            </a:r>
            <a:r>
              <a:rPr lang="en-US" dirty="0"/>
              <a:t>iffs – Solar Panels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C28485-0CDF-49A9-9A2F-3A286AD87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3086"/>
            <a:ext cx="10515600" cy="5073877"/>
          </a:xfrm>
        </p:spPr>
        <p:txBody>
          <a:bodyPr>
            <a:noAutofit/>
          </a:bodyPr>
          <a:lstStyle/>
          <a:p>
            <a:r>
              <a:rPr lang="en-US" sz="2000" dirty="0"/>
              <a:t>In 2018, President Trump imposed global safeguard duties on solar panels at the request of US companies that faced intense import competition from China.</a:t>
            </a:r>
          </a:p>
          <a:p>
            <a:r>
              <a:rPr lang="en-US" sz="2000" dirty="0"/>
              <a:t>US-based companies benefited: </a:t>
            </a:r>
          </a:p>
          <a:p>
            <a:pPr lvl="1"/>
            <a:r>
              <a:rPr lang="en-US" sz="1600" dirty="0" err="1"/>
              <a:t>Suniva</a:t>
            </a:r>
            <a:r>
              <a:rPr lang="en-US" sz="1600" dirty="0"/>
              <a:t> (Chinese-owned manufacturing in Georgia),</a:t>
            </a:r>
          </a:p>
          <a:p>
            <a:pPr lvl="1"/>
            <a:r>
              <a:rPr lang="en-US" sz="1600" dirty="0" err="1"/>
              <a:t>SolarWorld</a:t>
            </a:r>
            <a:r>
              <a:rPr lang="en-US" sz="1600" dirty="0"/>
              <a:t> (German-owned, later French-owned),</a:t>
            </a:r>
          </a:p>
          <a:p>
            <a:pPr lvl="1"/>
            <a:r>
              <a:rPr lang="en-US" sz="1600" dirty="0"/>
              <a:t>14 US manufacturing firms: CBS </a:t>
            </a:r>
            <a:r>
              <a:rPr lang="en-US" sz="1600" dirty="0" err="1"/>
              <a:t>Solars</a:t>
            </a:r>
            <a:endParaRPr lang="en-US" sz="1600" dirty="0"/>
          </a:p>
          <a:p>
            <a:r>
              <a:rPr lang="en-US" sz="2000" dirty="0"/>
              <a:t>Consumers were hurt by higher prices of solar panels</a:t>
            </a:r>
          </a:p>
          <a:p>
            <a:r>
              <a:rPr lang="en-US" sz="2000" dirty="0"/>
              <a:t>Solar panel installers were hurt, led by Solar Energy Industry Association:</a:t>
            </a:r>
          </a:p>
          <a:p>
            <a:pPr lvl="1"/>
            <a:r>
              <a:rPr lang="en-US" sz="1600" dirty="0"/>
              <a:t>Loss of jobs and delay and cancellations of investment in solar energy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51664D-7F56-9438-EDA2-C87BC5A71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505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87C8-9272-DC49-B318-9FA9A09F9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7C73C-4D3B-5543-A7C9-90BF02E97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8234" y="1376962"/>
            <a:ext cx="8655531" cy="4355709"/>
          </a:xfrm>
        </p:spPr>
        <p:txBody>
          <a:bodyPr/>
          <a:lstStyle/>
          <a:p>
            <a:r>
              <a:rPr lang="en-US" dirty="0"/>
              <a:t>Globalization</a:t>
            </a:r>
          </a:p>
          <a:p>
            <a:r>
              <a:rPr lang="en-US" dirty="0"/>
              <a:t>The Benefits and Costs of Trade and Offshoring</a:t>
            </a:r>
          </a:p>
          <a:p>
            <a:r>
              <a:rPr lang="en-US" dirty="0"/>
              <a:t>Trade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05FC0-1983-AB49-BD5C-5F3DBA188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8315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DAB4B-8F18-595A-C400-B86B6BB57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4A661-B1D4-D318-6857-18706FB40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60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D2BFCA-C1DF-C4CF-D161-A8078E481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98" y="262649"/>
            <a:ext cx="10215540" cy="560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7296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A87DDC-F9C9-485B-8566-3567B6E83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ects of Tar</a:t>
            </a:r>
            <a:r>
              <a:rPr lang="en-US" dirty="0"/>
              <a:t>iffs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C28485-0CDF-49A9-9A2F-3A286AD87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3086"/>
            <a:ext cx="10515600" cy="5073877"/>
          </a:xfrm>
        </p:spPr>
        <p:txBody>
          <a:bodyPr>
            <a:noAutofit/>
          </a:bodyPr>
          <a:lstStyle/>
          <a:p>
            <a:r>
              <a:rPr lang="en-US" sz="2400" dirty="0"/>
              <a:t>Tariffs invite retaliation, lowering demand for our exports.</a:t>
            </a:r>
          </a:p>
          <a:p>
            <a:r>
              <a:rPr lang="en-US" sz="2400" dirty="0"/>
              <a:t>Import protection can increase U.S. employment, but the change is more than offset by employment loss due to higher input prices in other industries and retaliation.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BA47B1-84BE-6B21-258E-B2567204A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4165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</a:t>
            </a:r>
            <a:r>
              <a:rPr lang="en-US" dirty="0"/>
              <a:t> Trade Policy in Practice: Winners and Losers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37673"/>
            <a:ext cx="10515600" cy="4684395"/>
          </a:xfrm>
        </p:spPr>
        <p:txBody>
          <a:bodyPr anchor="t">
            <a:normAutofit/>
          </a:bodyPr>
          <a:lstStyle/>
          <a:p>
            <a:r>
              <a:rPr lang="en-US" dirty="0"/>
              <a:t>National security tariffs on steel &amp; aluminum</a:t>
            </a:r>
          </a:p>
          <a:p>
            <a:pPr lvl="1"/>
            <a:r>
              <a:rPr lang="en-US" dirty="0"/>
              <a:t>Winners: US steel producers (Nucor, United States Steel, AK Steel) &amp; workers</a:t>
            </a:r>
          </a:p>
          <a:p>
            <a:pPr lvl="2"/>
            <a:r>
              <a:rPr lang="en-US" dirty="0"/>
              <a:t>BEA: 140,000 jobs in steel producing industries</a:t>
            </a:r>
          </a:p>
          <a:p>
            <a:pPr lvl="1"/>
            <a:r>
              <a:rPr lang="en-US" dirty="0"/>
              <a:t>Losers #1: US consumers, including steel-consuming US firms</a:t>
            </a:r>
          </a:p>
          <a:p>
            <a:pPr lvl="2"/>
            <a:r>
              <a:rPr lang="en-US" dirty="0"/>
              <a:t>BEA: 2 million jobs in US industries where steel &gt;= 5% of inputs</a:t>
            </a:r>
          </a:p>
          <a:p>
            <a:pPr lvl="1"/>
            <a:r>
              <a:rPr lang="en-US" dirty="0"/>
              <a:t>US industries targeted by foreign retaliation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62</a:t>
            </a:fld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032000" y="3713018"/>
          <a:ext cx="8127999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4400">
                  <a:extLst>
                    <a:ext uri="{9D8B030D-6E8A-4147-A177-3AD203B41FA5}">
                      <a16:colId xmlns:a16="http://schemas.microsoft.com/office/drawing/2014/main" val="681729209"/>
                    </a:ext>
                  </a:extLst>
                </a:gridCol>
                <a:gridCol w="2613891">
                  <a:extLst>
                    <a:ext uri="{9D8B030D-6E8A-4147-A177-3AD203B41FA5}">
                      <a16:colId xmlns:a16="http://schemas.microsoft.com/office/drawing/2014/main" val="4156017640"/>
                    </a:ext>
                  </a:extLst>
                </a:gridCol>
                <a:gridCol w="2059708">
                  <a:extLst>
                    <a:ext uri="{9D8B030D-6E8A-4147-A177-3AD203B41FA5}">
                      <a16:colId xmlns:a16="http://schemas.microsoft.com/office/drawing/2014/main" val="212775233"/>
                    </a:ext>
                  </a:extLst>
                </a:gridCol>
              </a:tblGrid>
              <a:tr h="305541">
                <a:tc>
                  <a:txBody>
                    <a:bodyPr/>
                    <a:lstStyle/>
                    <a:p>
                      <a:r>
                        <a:rPr lang="en-US" dirty="0"/>
                        <a:t>Industry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Countries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Share of US exports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075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China</a:t>
                      </a:r>
                      <a:r>
                        <a:rPr lang="en-US" baseline="0" dirty="0"/>
                        <a:t>, Mexico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409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China, Mexico,</a:t>
                      </a:r>
                      <a:r>
                        <a:rPr lang="en-US" baseline="0" dirty="0"/>
                        <a:t> India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711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China,</a:t>
                      </a:r>
                      <a:r>
                        <a:rPr lang="en-US" baseline="0" dirty="0"/>
                        <a:t> India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748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Whiskies (e.g.</a:t>
                      </a:r>
                      <a:r>
                        <a:rPr lang="en-US" baseline="0" dirty="0"/>
                        <a:t> KY bourbon)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EU, Canada,</a:t>
                      </a:r>
                      <a:r>
                        <a:rPr lang="en-US" baseline="0" dirty="0"/>
                        <a:t> Mexico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079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Mineral</a:t>
                      </a:r>
                      <a:r>
                        <a:rPr lang="en-US" baseline="0" dirty="0"/>
                        <a:t> water, coffee, ketchup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About 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643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34966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fall in price in the exporting country causes</a:t>
            </a:r>
          </a:p>
          <a:p>
            <a:pPr lvl="1"/>
            <a:r>
              <a:rPr lang="en-US" dirty="0"/>
              <a:t>Harm to sellers there</a:t>
            </a:r>
          </a:p>
          <a:p>
            <a:pPr lvl="1"/>
            <a:r>
              <a:rPr lang="en-US" dirty="0"/>
              <a:t>Benefit to buyers there</a:t>
            </a:r>
          </a:p>
          <a:p>
            <a:pPr lvl="1"/>
            <a:r>
              <a:rPr lang="en-US" dirty="0"/>
              <a:t>Shift of sales to other countries</a:t>
            </a:r>
          </a:p>
          <a:p>
            <a:pPr lvl="1"/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A87DDC-F9C9-485B-8566-3567B6E83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Ar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guments for Tariffs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C28485-0CDF-49A9-9A2F-3A286AD87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3086"/>
            <a:ext cx="10515600" cy="5073877"/>
          </a:xfrm>
        </p:spPr>
        <p:txBody>
          <a:bodyPr>
            <a:noAutofit/>
          </a:bodyPr>
          <a:lstStyle/>
          <a:p>
            <a:r>
              <a:rPr lang="en-US" dirty="0"/>
              <a:t>If economists are so opposed to tariffs, why are they used?</a:t>
            </a:r>
          </a:p>
          <a:p>
            <a:pPr lvl="1"/>
            <a:r>
              <a:rPr lang="en-US" sz="2800" dirty="0"/>
              <a:t>National Security</a:t>
            </a:r>
          </a:p>
          <a:p>
            <a:pPr lvl="1"/>
            <a:r>
              <a:rPr lang="en-US" sz="2800" dirty="0"/>
              <a:t>Government revenue</a:t>
            </a:r>
          </a:p>
          <a:p>
            <a:pPr lvl="1"/>
            <a:r>
              <a:rPr lang="en-US" sz="2800" dirty="0"/>
              <a:t>Infant Industry</a:t>
            </a:r>
          </a:p>
          <a:p>
            <a:pPr lvl="1"/>
            <a:r>
              <a:rPr lang="en-US" sz="2800" dirty="0"/>
              <a:t>Strategic trade policy</a:t>
            </a:r>
          </a:p>
          <a:p>
            <a:pPr lvl="1"/>
            <a:r>
              <a:rPr lang="en-US" sz="2800" dirty="0"/>
              <a:t>Political Economy of Protection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4395E5-EEE9-92F6-8158-1FFA16DF3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0665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AEE57-C694-4011-A1B0-F821BEFEA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/>
              <a:t> </a:t>
            </a:r>
            <a:r>
              <a:rPr lang="en-US" spc="-100" dirty="0">
                <a:solidFill>
                  <a:srgbClr val="FAF7F0"/>
                </a:solidFill>
              </a:rPr>
              <a:t>Su</a:t>
            </a:r>
            <a:r>
              <a:rPr lang="en-US" spc="-100" dirty="0"/>
              <a:t>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9E74C-D208-4572-BA7E-1B16BCD3E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1686"/>
            <a:ext cx="10515600" cy="4740382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400" dirty="0"/>
              <a:t>Trade and growth are positively related.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Gains from trade can be widespread (lower prices for consumers) and losses from trade can be highly concentrated.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Tariffs reduce trade overall, thus imposing widespread losses to both producers (who use imported inputs) and consumers (who buy lower-priced imported goods).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More direct policies to help those hurt by trade can be more efficient and save gains from trade.</a:t>
            </a:r>
          </a:p>
          <a:p>
            <a:pPr marL="0" indent="0">
              <a:spcBef>
                <a:spcPts val="1800"/>
              </a:spcBef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5CE9B-180B-0660-D360-5F5CBC9D8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9399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AEE57-C694-4011-A1B0-F821BEFEA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0" dirty="0">
                <a:solidFill>
                  <a:schemeClr val="bg1"/>
                </a:solidFill>
              </a:rPr>
              <a:t> Th </a:t>
            </a:r>
            <a:r>
              <a:rPr lang="en-US" spc="-100" dirty="0"/>
              <a:t>e Future of Globalization?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9E74C-D208-4572-BA7E-1B16BCD3E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1049000" cy="4737612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400" dirty="0"/>
              <a:t> Globalization Reversal or </a:t>
            </a:r>
            <a:r>
              <a:rPr lang="en-US" sz="2400" dirty="0" err="1"/>
              <a:t>Slowbalization</a:t>
            </a:r>
            <a:r>
              <a:rPr lang="en-US" sz="2400" dirty="0"/>
              <a:t>?</a:t>
            </a:r>
          </a:p>
          <a:p>
            <a:pPr lvl="1">
              <a:spcBef>
                <a:spcPts val="1800"/>
              </a:spcBef>
            </a:pPr>
            <a:r>
              <a:rPr lang="en-US" sz="2000" dirty="0">
                <a:solidFill>
                  <a:schemeClr val="tx1"/>
                </a:solidFill>
              </a:rPr>
              <a:t>During 2022 IMF and World Bank Spring Meetings: </a:t>
            </a:r>
          </a:p>
          <a:p>
            <a:pPr lvl="2">
              <a:spcBef>
                <a:spcPts val="1800"/>
              </a:spcBef>
            </a:pPr>
            <a:r>
              <a:rPr lang="en-US" sz="2000" b="1" dirty="0">
                <a:solidFill>
                  <a:schemeClr val="tx1"/>
                </a:solidFill>
              </a:rPr>
              <a:t>Jerome </a:t>
            </a:r>
            <a:r>
              <a:rPr lang="en-US" sz="2000" b="1" i="1" dirty="0">
                <a:solidFill>
                  <a:schemeClr val="tx1"/>
                </a:solidFill>
              </a:rPr>
              <a:t>Powell, Fed Chairman </a:t>
            </a:r>
            <a:r>
              <a:rPr lang="en-US" sz="2000" dirty="0">
                <a:solidFill>
                  <a:schemeClr val="tx1"/>
                </a:solidFill>
              </a:rPr>
              <a:t>noted that it is unclear if the world is witnessing a reversal of globalization, but the pace of globalization is certainly slowing down. </a:t>
            </a:r>
          </a:p>
          <a:p>
            <a:pPr lvl="2"/>
            <a:r>
              <a:rPr lang="en-US" sz="2000" b="1" i="1" dirty="0">
                <a:solidFill>
                  <a:schemeClr val="tx1"/>
                </a:solidFill>
              </a:rPr>
              <a:t>Kristalina Georgieva, IMF Managing Director </a:t>
            </a:r>
            <a:r>
              <a:rPr lang="en-US" sz="2000" b="1" dirty="0">
                <a:solidFill>
                  <a:schemeClr val="tx1"/>
                </a:solidFill>
              </a:rPr>
              <a:t> </a:t>
            </a:r>
            <a:r>
              <a:rPr lang="en-US" sz="2000" b="0" dirty="0">
                <a:solidFill>
                  <a:schemeClr val="tx1"/>
                </a:solidFill>
              </a:rPr>
              <a:t>argued that it is too early to “buy a coffin” for globalization. The world has achieved so much because of the integrated global economy, and it is irresponsible to make the world poorer.</a:t>
            </a:r>
          </a:p>
          <a:p>
            <a:r>
              <a:rPr lang="en-US" sz="2400" dirty="0"/>
              <a:t>A New Global Map:</a:t>
            </a:r>
          </a:p>
          <a:p>
            <a:pPr lvl="1"/>
            <a:r>
              <a:rPr lang="en-US" dirty="0"/>
              <a:t>Globalization is good overall but needs to be more agile and resilient to shocks:</a:t>
            </a:r>
          </a:p>
          <a:p>
            <a:pPr lvl="2"/>
            <a:r>
              <a:rPr lang="en-US" dirty="0"/>
              <a:t>Less reliance on single sources by firms</a:t>
            </a:r>
          </a:p>
          <a:p>
            <a:pPr lvl="2"/>
            <a:r>
              <a:rPr lang="en-US" dirty="0"/>
              <a:t>Greater protections for those who are hurt.</a:t>
            </a:r>
          </a:p>
          <a:p>
            <a:pPr lvl="1"/>
            <a:r>
              <a:rPr lang="en-US" dirty="0"/>
              <a:t>Europe’s embrace of “open strategic autonomy” or U.S.’s “</a:t>
            </a:r>
            <a:r>
              <a:rPr lang="en-US" dirty="0" err="1"/>
              <a:t>friendshoring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4DB24-33F5-B804-6F5F-75CB2B52A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2300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7A5-C183-1E4B-835E-496C32B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</a:t>
            </a:r>
            <a:r>
              <a:rPr lang="en-US" dirty="0"/>
              <a:t>mate Change: Sarah Jacobson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CE2-8E16-E944-B319-A7551E7A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17093-2A8E-4843-98F7-85D4C9C2B7D9}"/>
              </a:ext>
            </a:extLst>
          </p:cNvPr>
          <p:cNvSpPr txBox="1"/>
          <p:nvPr/>
        </p:nvSpPr>
        <p:spPr>
          <a:xfrm>
            <a:off x="2682654" y="1094730"/>
            <a:ext cx="707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  <p:pic>
        <p:nvPicPr>
          <p:cNvPr id="6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FF8C78DD-43CA-7447-9CED-BA642D13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012" y="1600739"/>
            <a:ext cx="8884226" cy="435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3766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Adina Ardelean, Ph.D.</a:t>
            </a:r>
          </a:p>
          <a:p>
            <a:pPr marL="0" indent="0" algn="ctr">
              <a:buNone/>
            </a:pPr>
            <a:r>
              <a:rPr lang="en-US" dirty="0" err="1"/>
              <a:t>atardelean@scu.edu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dirty="0">
                <a:hlinkClick r:id="rId4"/>
              </a:rPr>
              <a:t>www.NEEDelegation.org/testimonials.php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www.NEEDelegation.org</a:t>
            </a:r>
            <a:r>
              <a:rPr lang="en-US" dirty="0"/>
              <a:t>/</a:t>
            </a:r>
            <a:r>
              <a:rPr lang="en-US" dirty="0" err="1"/>
              <a:t>friend.php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996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DC32A-704C-A84D-9727-D67EE1E4D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Globalization?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52112-1245-E445-A73B-1EE710C1D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1942"/>
            <a:ext cx="5181600" cy="3827050"/>
          </a:xfrm>
        </p:spPr>
        <p:txBody>
          <a:bodyPr/>
          <a:lstStyle/>
          <a:p>
            <a:r>
              <a:rPr lang="en-US" dirty="0"/>
              <a:t>The growing interdependence of the world’s:</a:t>
            </a:r>
          </a:p>
          <a:p>
            <a:pPr lvl="1"/>
            <a:r>
              <a:rPr lang="en-US" dirty="0"/>
              <a:t>Economies</a:t>
            </a:r>
          </a:p>
          <a:p>
            <a:pPr lvl="1"/>
            <a:r>
              <a:rPr lang="en-US" dirty="0"/>
              <a:t>Cultures</a:t>
            </a:r>
          </a:p>
          <a:p>
            <a:pPr lvl="1"/>
            <a:r>
              <a:rPr lang="en-US" dirty="0"/>
              <a:t>Populations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9F4C98-C7E3-D44D-8F43-0C4C7BFE1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41942"/>
            <a:ext cx="5181600" cy="3827050"/>
          </a:xfrm>
        </p:spPr>
        <p:txBody>
          <a:bodyPr/>
          <a:lstStyle/>
          <a:p>
            <a:r>
              <a:rPr lang="en-US" dirty="0"/>
              <a:t>Brought about by cross-border flows of:</a:t>
            </a:r>
          </a:p>
          <a:p>
            <a:pPr lvl="1"/>
            <a:r>
              <a:rPr lang="en-US" dirty="0"/>
              <a:t>Goods and services</a:t>
            </a:r>
          </a:p>
          <a:p>
            <a:pPr lvl="1"/>
            <a:r>
              <a:rPr lang="en-US" dirty="0"/>
              <a:t>Technology</a:t>
            </a:r>
          </a:p>
          <a:p>
            <a:pPr lvl="1"/>
            <a:r>
              <a:rPr lang="en-US" dirty="0"/>
              <a:t>Investment</a:t>
            </a:r>
          </a:p>
          <a:p>
            <a:pPr lvl="1"/>
            <a:r>
              <a:rPr lang="en-US" dirty="0"/>
              <a:t>People</a:t>
            </a:r>
          </a:p>
          <a:p>
            <a:pPr lvl="1"/>
            <a:r>
              <a:rPr lang="en-US" dirty="0"/>
              <a:t>Information</a:t>
            </a:r>
          </a:p>
          <a:p>
            <a:pPr lvl="2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5A046C-7C79-B842-8CB9-13E48C1C6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93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DC14F-366A-FC47-B6F2-0D262FCFD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Drives Globalization?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C9409-A856-A740-BE59-FE24DF5F6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2931" y="1325563"/>
            <a:ext cx="4566138" cy="4351338"/>
          </a:xfrm>
        </p:spPr>
        <p:txBody>
          <a:bodyPr/>
          <a:lstStyle/>
          <a:p>
            <a:r>
              <a:rPr lang="en-US" dirty="0"/>
              <a:t>Transportation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Technology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International Cooperation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C8B24-C8B1-0441-A629-7A018683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176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6FC65-DA10-744C-A03B-DE08C70B7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nsportation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AAB19-89E4-994A-8764-BFF4C43C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A1BE49-7974-664C-88AF-16C4E53B4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3"/>
            <a:ext cx="5423574" cy="3935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643F51-FDD4-CB42-8A17-7FFA6E1A5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980" y="3293478"/>
            <a:ext cx="4666093" cy="3247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13B706-F770-1340-9206-98365442F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037" y="1011076"/>
            <a:ext cx="4793464" cy="3590471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70328AE-5D46-4F45-807E-3ECE6E119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87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4255299-1BD0-B940-8566-BD5FDFBDB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9237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96AAB805-889B-3647-ABEC-27F9A4082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67" y="889157"/>
            <a:ext cx="9469215" cy="596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71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29905</TotalTime>
  <Words>3264</Words>
  <Application>Microsoft Macintosh PowerPoint</Application>
  <PresentationFormat>Widescreen</PresentationFormat>
  <Paragraphs>613</Paragraphs>
  <Slides>69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Arial</vt:lpstr>
      <vt:lpstr>Calibri</vt:lpstr>
      <vt:lpstr>Courier New</vt:lpstr>
      <vt:lpstr>Wingdings</vt:lpstr>
      <vt:lpstr>Custom Design</vt:lpstr>
      <vt:lpstr>PowerPoint Presentation</vt:lpstr>
      <vt:lpstr> Available NEED Topics Include:</vt:lpstr>
      <vt:lpstr> Course Outline: Johns Hopkins University</vt:lpstr>
      <vt:lpstr>Submitting Questions</vt:lpstr>
      <vt:lpstr>PowerPoint Presentation</vt:lpstr>
      <vt:lpstr>Outline</vt:lpstr>
      <vt:lpstr>What is Globalization?</vt:lpstr>
      <vt:lpstr>What Drives Globalization?</vt:lpstr>
      <vt:lpstr>Transportation</vt:lpstr>
      <vt:lpstr>Technology</vt:lpstr>
      <vt:lpstr>International Cooperation</vt:lpstr>
      <vt:lpstr>International Trade</vt:lpstr>
      <vt:lpstr>PowerPoint Presentation</vt:lpstr>
      <vt:lpstr> </vt:lpstr>
      <vt:lpstr>What do we Export?   ($1.51 Trillion in 2019)</vt:lpstr>
      <vt:lpstr>What do we Import?   ($2.37 Trillion in 2019)</vt:lpstr>
      <vt:lpstr>Top US Trade Partners (Goods, 2019)</vt:lpstr>
      <vt:lpstr>Global Value Chains (Offshoring)</vt:lpstr>
      <vt:lpstr>Offshoring – A New Form of Globalization</vt:lpstr>
      <vt:lpstr>What is Offshoring?</vt:lpstr>
      <vt:lpstr>Related to Trade</vt:lpstr>
      <vt:lpstr>An Example: Bicycles</vt:lpstr>
      <vt:lpstr>An Example: The iPhone 4</vt:lpstr>
      <vt:lpstr>How Much Offshoring Has Happened?</vt:lpstr>
      <vt:lpstr>Why Do Countries Trade?</vt:lpstr>
      <vt:lpstr>Why Might Efficiency Differ Across Countries?</vt:lpstr>
      <vt:lpstr> Comparative Advantage and Specialization</vt:lpstr>
      <vt:lpstr> Benefits of Specialization</vt:lpstr>
      <vt:lpstr> Comparative Advantage - Summary</vt:lpstr>
      <vt:lpstr>Trade Contributes to Growth</vt:lpstr>
      <vt:lpstr>Why Do Firms Engage in Offshoring?</vt:lpstr>
      <vt:lpstr>Why is the public turning against trade?</vt:lpstr>
      <vt:lpstr> Costs of Trade</vt:lpstr>
      <vt:lpstr>Trade Policy</vt:lpstr>
      <vt:lpstr>  Trade Policies that Affect Globalization</vt:lpstr>
      <vt:lpstr>Trade Policies Encouraging Globalization</vt:lpstr>
      <vt:lpstr>Tariff Reductions</vt:lpstr>
      <vt:lpstr>  Tariffs, 1860-2019</vt:lpstr>
      <vt:lpstr>Trade Agreements</vt:lpstr>
      <vt:lpstr> The Role of Trade Agreements</vt:lpstr>
      <vt:lpstr>NAFTA (now USMCA)</vt:lpstr>
      <vt:lpstr> NAFTA</vt:lpstr>
      <vt:lpstr> USCMA</vt:lpstr>
      <vt:lpstr>European Union</vt:lpstr>
      <vt:lpstr>MERCOSUR</vt:lpstr>
      <vt:lpstr>AfCFTA Largest FTA, with 55 countries</vt:lpstr>
      <vt:lpstr>CPTPP = Trans-Pacific Partnership minus US</vt:lpstr>
      <vt:lpstr>RCEP = Regional Comprehensive Economic Partnership (January, 2022) </vt:lpstr>
      <vt:lpstr> Other Policies to Encourage Globalization</vt:lpstr>
      <vt:lpstr>WTO </vt:lpstr>
      <vt:lpstr>Trade Policies Discouraging Globalization</vt:lpstr>
      <vt:lpstr>Trump’s Tariffs and Trade War</vt:lpstr>
      <vt:lpstr>  Recent U.S. Tariffs</vt:lpstr>
      <vt:lpstr>US Trade Policy: Retaliation</vt:lpstr>
      <vt:lpstr>PowerPoint Presentation</vt:lpstr>
      <vt:lpstr> Effects of Tariffs - Prices</vt:lpstr>
      <vt:lpstr>Effects of Tariffs – Producers and Workers</vt:lpstr>
      <vt:lpstr>Effects of Tariffs – Washing Machines</vt:lpstr>
      <vt:lpstr>Effects of Tariffs – Solar Panels</vt:lpstr>
      <vt:lpstr>PowerPoint Presentation</vt:lpstr>
      <vt:lpstr> Effects of Tariffs </vt:lpstr>
      <vt:lpstr>US Trade Policy in Practice: Winners and Losers</vt:lpstr>
      <vt:lpstr> Effects of a tariff</vt:lpstr>
      <vt:lpstr>  Arguments for Tariffs</vt:lpstr>
      <vt:lpstr> Arguments against tariffs</vt:lpstr>
      <vt:lpstr> Summary</vt:lpstr>
      <vt:lpstr> Th e Future of Globalization?</vt:lpstr>
      <vt:lpstr>Climate Change: Sarah Jacobson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346</cp:revision>
  <cp:lastPrinted>2019-10-22T16:40:24Z</cp:lastPrinted>
  <dcterms:created xsi:type="dcterms:W3CDTF">2017-05-03T22:30:38Z</dcterms:created>
  <dcterms:modified xsi:type="dcterms:W3CDTF">2022-12-13T21:19:25Z</dcterms:modified>
</cp:coreProperties>
</file>