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8"/>
  </p:notesMasterIdLst>
  <p:sldIdLst>
    <p:sldId id="256" r:id="rId2"/>
    <p:sldId id="1027" r:id="rId3"/>
    <p:sldId id="436" r:id="rId4"/>
    <p:sldId id="331" r:id="rId5"/>
    <p:sldId id="406" r:id="rId6"/>
    <p:sldId id="4095" r:id="rId7"/>
    <p:sldId id="407" r:id="rId8"/>
    <p:sldId id="408" r:id="rId9"/>
    <p:sldId id="410" r:id="rId10"/>
    <p:sldId id="500" r:id="rId11"/>
    <p:sldId id="727" r:id="rId12"/>
    <p:sldId id="353" r:id="rId13"/>
    <p:sldId id="354" r:id="rId14"/>
    <p:sldId id="355" r:id="rId15"/>
    <p:sldId id="356" r:id="rId16"/>
    <p:sldId id="357" r:id="rId17"/>
    <p:sldId id="358" r:id="rId18"/>
    <p:sldId id="501" r:id="rId19"/>
    <p:sldId id="502" r:id="rId20"/>
    <p:sldId id="749" r:id="rId21"/>
    <p:sldId id="503" r:id="rId22"/>
    <p:sldId id="437" r:id="rId23"/>
    <p:sldId id="438" r:id="rId24"/>
    <p:sldId id="4096" r:id="rId25"/>
    <p:sldId id="275" r:id="rId26"/>
    <p:sldId id="290" r:id="rId27"/>
    <p:sldId id="291" r:id="rId28"/>
    <p:sldId id="292" r:id="rId29"/>
    <p:sldId id="293" r:id="rId30"/>
    <p:sldId id="813" r:id="rId31"/>
    <p:sldId id="4097" r:id="rId32"/>
    <p:sldId id="439" r:id="rId33"/>
    <p:sldId id="294" r:id="rId34"/>
    <p:sldId id="440" r:id="rId35"/>
    <p:sldId id="295" r:id="rId36"/>
    <p:sldId id="441" r:id="rId37"/>
    <p:sldId id="452" r:id="rId38"/>
    <p:sldId id="442" r:id="rId39"/>
    <p:sldId id="428" r:id="rId40"/>
    <p:sldId id="429" r:id="rId41"/>
    <p:sldId id="443" r:id="rId42"/>
    <p:sldId id="430" r:id="rId43"/>
    <p:sldId id="431" r:id="rId44"/>
    <p:sldId id="432" r:id="rId45"/>
    <p:sldId id="433" r:id="rId46"/>
    <p:sldId id="434" r:id="rId47"/>
    <p:sldId id="435" r:id="rId48"/>
    <p:sldId id="385" r:id="rId49"/>
    <p:sldId id="453" r:id="rId50"/>
    <p:sldId id="455" r:id="rId51"/>
    <p:sldId id="4100" r:id="rId52"/>
    <p:sldId id="444" r:id="rId53"/>
    <p:sldId id="445" r:id="rId54"/>
    <p:sldId id="806" r:id="rId55"/>
    <p:sldId id="504" r:id="rId56"/>
    <p:sldId id="505" r:id="rId57"/>
    <p:sldId id="506" r:id="rId58"/>
    <p:sldId id="507" r:id="rId59"/>
    <p:sldId id="4098" r:id="rId60"/>
    <p:sldId id="810" r:id="rId61"/>
    <p:sldId id="811" r:id="rId62"/>
    <p:sldId id="456" r:id="rId63"/>
    <p:sldId id="4101" r:id="rId64"/>
    <p:sldId id="4102" r:id="rId65"/>
    <p:sldId id="4103" r:id="rId66"/>
    <p:sldId id="4104" r:id="rId67"/>
    <p:sldId id="4105" r:id="rId68"/>
    <p:sldId id="4106" r:id="rId69"/>
    <p:sldId id="4107" r:id="rId70"/>
    <p:sldId id="812" r:id="rId71"/>
    <p:sldId id="804" r:id="rId72"/>
    <p:sldId id="805" r:id="rId73"/>
    <p:sldId id="497" r:id="rId74"/>
    <p:sldId id="498" r:id="rId75"/>
    <p:sldId id="4112" r:id="rId76"/>
    <p:sldId id="329" r:id="rId7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3AEEF-B21E-4A18-B84A-D05BEC03A0F0}" v="36" dt="2022-08-25T16:35:29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58" autoAdjust="0"/>
    <p:restoredTop sz="91408"/>
  </p:normalViewPr>
  <p:slideViewPr>
    <p:cSldViewPr snapToGrid="0" snapToObjects="1">
      <p:cViewPr varScale="1">
        <p:scale>
          <a:sx n="103" d="100"/>
          <a:sy n="103" d="100"/>
        </p:scale>
        <p:origin x="168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-briefing.com/news/china-to-join-rcep-creating-massive-free-trade-area-with-asean-india-and-japan/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5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26"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26"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Briefing 2012</a:t>
            </a:r>
          </a:p>
          <a:p>
            <a:r>
              <a:rPr lang="en-US" dirty="0">
                <a:hlinkClick r:id="rId3"/>
              </a:rPr>
              <a:t>https://www.china-briefing.com/news/china-to-join-rcep-creating-massive-free-trade-area-with-asean-india-and-japan/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cap="all" dirty="0">
                <a:hlinkClick r:id="rId3" tooltip="9:46 am"/>
              </a:rPr>
              <a:t>SEPTEMBER 18, 2019</a:t>
            </a:r>
            <a:r>
              <a:rPr lang="en-US" cap="all" dirty="0"/>
              <a:t> | </a:t>
            </a:r>
            <a:r>
              <a:rPr lang="en-US" b="1" i="1" dirty="0"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counts as of 2/2/22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dispu_e</a:t>
            </a:r>
            <a:r>
              <a:rPr lang="en-US" dirty="0"/>
              <a:t>/</a:t>
            </a:r>
            <a:r>
              <a:rPr lang="en-US" dirty="0" err="1"/>
              <a:t>dispu_by_country_e.htm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4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26">
              <a:defRPr/>
            </a:pPr>
            <a:r>
              <a:rPr lang="en-US" dirty="0"/>
              <a:t>Hannon, Paul, "Global Trade Roars Back From Depths of Covid-19 Pandemic", </a:t>
            </a:r>
            <a:r>
              <a:rPr lang="en-US" i="1" dirty="0"/>
              <a:t>Wall Street Journal,</a:t>
            </a:r>
            <a:r>
              <a:rPr lang="en-US" dirty="0"/>
              <a:t>, February 25, 2021.</a:t>
            </a:r>
          </a:p>
          <a:p>
            <a:pPr defTabSz="94942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hyperlink" Target="mailto:amironko@iu.edu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57067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35" y="3355367"/>
            <a:ext cx="2781300" cy="292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6" y="322229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1402815" y="3743605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Arkadiusz Mironko,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i="1" dirty="0">
                <a:solidFill>
                  <a:schemeClr val="tx2"/>
                </a:solidFill>
              </a:rPr>
              <a:t>Indiana University East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062F4-FDB2-AA05-FAF5-12B41C609FFB}"/>
              </a:ext>
            </a:extLst>
          </p:cNvPr>
          <p:cNvSpPr txBox="1"/>
          <p:nvPr/>
        </p:nvSpPr>
        <p:spPr>
          <a:xfrm>
            <a:off x="3439666" y="5405210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b="1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Granite State College, Concord, NH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113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Supply Chains</a:t>
            </a:r>
          </a:p>
          <a:p>
            <a:pPr lvl="1"/>
            <a:r>
              <a:rPr lang="en-US" sz="3200" dirty="0"/>
              <a:t>Globalization has created long and complex international supply chains</a:t>
            </a:r>
          </a:p>
        </p:txBody>
      </p:sp>
    </p:spTree>
    <p:extLst>
      <p:ext uri="{BB962C8B-B14F-4D97-AF65-F5344CB8AC3E}">
        <p14:creationId xmlns:p14="http://schemas.microsoft.com/office/powerpoint/2010/main" val="185953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82767"/>
            <a:ext cx="7239000" cy="1127125"/>
          </a:xfrm>
        </p:spPr>
        <p:txBody>
          <a:bodyPr/>
          <a:lstStyle/>
          <a:p>
            <a:r>
              <a:rPr lang="en-US" sz="3200" dirty="0"/>
              <a:t>NAFTA and the Auto Supply Chain</a:t>
            </a:r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327928"/>
            <a:ext cx="7239000" cy="1127125"/>
          </a:xfrm>
        </p:spPr>
        <p:txBody>
          <a:bodyPr/>
          <a:lstStyle/>
          <a:p>
            <a:r>
              <a:rPr lang="en-US" sz="3200" dirty="0"/>
              <a:t>NAFTA and the Auto Supply Chain</a:t>
            </a:r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326743"/>
            <a:ext cx="7239000" cy="1127125"/>
          </a:xfrm>
        </p:spPr>
        <p:txBody>
          <a:bodyPr/>
          <a:lstStyle/>
          <a:p>
            <a:r>
              <a:rPr lang="en-US" sz="3200" dirty="0"/>
              <a:t>NAFTA and the Auto Supply Chain</a:t>
            </a:r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235028"/>
            <a:ext cx="7239000" cy="1127125"/>
          </a:xfrm>
        </p:spPr>
        <p:txBody>
          <a:bodyPr/>
          <a:lstStyle/>
          <a:p>
            <a:r>
              <a:rPr lang="en-US" sz="3200" dirty="0"/>
              <a:t>NAFTA and the Auto Supply Chain</a:t>
            </a:r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224010"/>
            <a:ext cx="7239000" cy="1127125"/>
          </a:xfrm>
        </p:spPr>
        <p:txBody>
          <a:bodyPr/>
          <a:lstStyle/>
          <a:p>
            <a:r>
              <a:rPr lang="en-US" sz="3200" dirty="0"/>
              <a:t>NAFTA and the Auto Supply Chain</a:t>
            </a:r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201977"/>
            <a:ext cx="7239000" cy="1127125"/>
          </a:xfrm>
        </p:spPr>
        <p:txBody>
          <a:bodyPr/>
          <a:lstStyle/>
          <a:p>
            <a:r>
              <a:rPr lang="en-US" sz="3200" dirty="0"/>
              <a:t>NAFTA and the Auto Supply Chain</a:t>
            </a:r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of Comparative Advantage says:</a:t>
            </a:r>
          </a:p>
          <a:p>
            <a:pPr lvl="1"/>
            <a:r>
              <a:rPr lang="en-US" dirty="0"/>
              <a:t>Countries can, by producing </a:t>
            </a:r>
          </a:p>
          <a:p>
            <a:pPr lvl="2"/>
            <a:r>
              <a:rPr lang="en-US" dirty="0"/>
              <a:t>More than they need of what they do relatively best, and</a:t>
            </a:r>
          </a:p>
          <a:p>
            <a:pPr lvl="2"/>
            <a:r>
              <a:rPr lang="en-US" dirty="0"/>
              <a:t>Less than they need of what they do relatively worst</a:t>
            </a:r>
          </a:p>
          <a:p>
            <a:pPr lvl="1"/>
            <a:r>
              <a:rPr lang="en-US" dirty="0"/>
              <a:t>And exporting the extra to other countries in exchange for what they need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countries can </a:t>
            </a:r>
          </a:p>
          <a:p>
            <a:pPr lvl="2"/>
            <a:r>
              <a:rPr lang="en-US" dirty="0"/>
              <a:t>Get more of everything if that’s what they want, and</a:t>
            </a:r>
          </a:p>
          <a:p>
            <a:pPr lvl="2"/>
            <a:r>
              <a:rPr lang="en-US" dirty="0"/>
              <a:t>Gain from trade</a:t>
            </a:r>
          </a:p>
          <a:p>
            <a:r>
              <a:rPr lang="en-US" dirty="0"/>
              <a:t>Illustration with a graph of just 2 countries &amp; 2 goods</a:t>
            </a:r>
          </a:p>
          <a:p>
            <a:pPr lvl="1"/>
            <a:r>
              <a:rPr lang="en-US" dirty="0"/>
              <a:t>(I’m eager to know whether this helps you understand.)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1447800" y="3810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If US &amp; UK differ in what they can produce…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67534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Without trade, their consumption will also differ…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267200" y="3886200"/>
            <a:ext cx="2438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Without trade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Consumption =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13538" y="4578698"/>
            <a:ext cx="1453662" cy="321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4419600"/>
            <a:ext cx="1312985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735DA51-59B7-8B40-BB47-A800BEB39519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99E93-AAA9-F448-80AC-E97AB4104267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6C5FD-D824-664A-A70F-52BF76377815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9FD09-A27F-6B4E-80D9-878F1E0A22CD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 free trade, they specialize in what they do best…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648200" y="3886200"/>
            <a:ext cx="2057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</p:cNvCxnSpPr>
          <p:nvPr/>
        </p:nvCxnSpPr>
        <p:spPr>
          <a:xfrm flipH="1">
            <a:off x="4191000" y="4800600"/>
            <a:ext cx="457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2971800"/>
            <a:ext cx="4572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2672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7239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2E43B-7A67-E744-8F85-7C99D38DDE0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E6791-995D-8746-AEE2-EC0E9EDB0B42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30869A-629A-4E42-85A2-D7A29231FCE3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ACD60-2609-434C-9C11-6EC32A687560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1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And can consume more by trading.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572000" y="3276600"/>
            <a:ext cx="22098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Consumption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971800" y="3753654"/>
            <a:ext cx="1600200" cy="589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781800" y="3753654"/>
            <a:ext cx="1618968" cy="318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751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Thus countries both Gain from Trade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B23F21-3F29-8548-830B-E063644F5582}"/>
              </a:ext>
            </a:extLst>
          </p:cNvPr>
          <p:cNvCxnSpPr>
            <a:cxnSpLocks/>
          </p:cNvCxnSpPr>
          <p:nvPr/>
        </p:nvCxnSpPr>
        <p:spPr>
          <a:xfrm flipV="1">
            <a:off x="2704171" y="4532971"/>
            <a:ext cx="78058" cy="3066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A4A5-C5F8-EB46-8684-0DBB3F34E86E}"/>
              </a:ext>
            </a:extLst>
          </p:cNvPr>
          <p:cNvCxnSpPr>
            <a:cxnSpLocks/>
          </p:cNvCxnSpPr>
          <p:nvPr/>
        </p:nvCxnSpPr>
        <p:spPr>
          <a:xfrm flipV="1">
            <a:off x="8240751" y="4159405"/>
            <a:ext cx="217449" cy="1839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F440D4-9359-4143-8ADF-B5E3697783D3}"/>
              </a:ext>
            </a:extLst>
          </p:cNvPr>
          <p:cNvSpPr txBox="1"/>
          <p:nvPr/>
        </p:nvSpPr>
        <p:spPr>
          <a:xfrm>
            <a:off x="4572000" y="3276600"/>
            <a:ext cx="178190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Gain from Trade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42C0821-0715-6147-8BB0-C6C1A4BD1CEF}"/>
              </a:ext>
            </a:extLst>
          </p:cNvPr>
          <p:cNvSpPr/>
          <p:nvPr/>
        </p:nvSpPr>
        <p:spPr>
          <a:xfrm>
            <a:off x="2813538" y="3739662"/>
            <a:ext cx="1758462" cy="1016373"/>
          </a:xfrm>
          <a:custGeom>
            <a:avLst/>
            <a:gdLst>
              <a:gd name="connsiteX0" fmla="*/ 1758462 w 1758462"/>
              <a:gd name="connsiteY0" fmla="*/ 0 h 1016373"/>
              <a:gd name="connsiteX1" fmla="*/ 926124 w 1758462"/>
              <a:gd name="connsiteY1" fmla="*/ 211015 h 1016373"/>
              <a:gd name="connsiteX2" fmla="*/ 656493 w 1758462"/>
              <a:gd name="connsiteY2" fmla="*/ 937846 h 1016373"/>
              <a:gd name="connsiteX3" fmla="*/ 0 w 1758462"/>
              <a:gd name="connsiteY3" fmla="*/ 996461 h 1016373"/>
              <a:gd name="connsiteX4" fmla="*/ 0 w 1758462"/>
              <a:gd name="connsiteY4" fmla="*/ 996461 h 10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2" h="1016373">
                <a:moveTo>
                  <a:pt x="1758462" y="0"/>
                </a:moveTo>
                <a:cubicBezTo>
                  <a:pt x="1434123" y="27353"/>
                  <a:pt x="1109785" y="54707"/>
                  <a:pt x="926124" y="211015"/>
                </a:cubicBezTo>
                <a:cubicBezTo>
                  <a:pt x="742462" y="367323"/>
                  <a:pt x="810847" y="806938"/>
                  <a:pt x="656493" y="937846"/>
                </a:cubicBezTo>
                <a:cubicBezTo>
                  <a:pt x="502139" y="1068754"/>
                  <a:pt x="0" y="996461"/>
                  <a:pt x="0" y="996461"/>
                </a:cubicBezTo>
                <a:lnTo>
                  <a:pt x="0" y="996461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6C1293-569F-D949-AE94-AB68AE8026E7}"/>
              </a:ext>
            </a:extLst>
          </p:cNvPr>
          <p:cNvSpPr/>
          <p:nvPr/>
        </p:nvSpPr>
        <p:spPr>
          <a:xfrm>
            <a:off x="6365631" y="3692769"/>
            <a:ext cx="1946031" cy="751375"/>
          </a:xfrm>
          <a:custGeom>
            <a:avLst/>
            <a:gdLst>
              <a:gd name="connsiteX0" fmla="*/ 0 w 1946031"/>
              <a:gd name="connsiteY0" fmla="*/ 0 h 751375"/>
              <a:gd name="connsiteX1" fmla="*/ 492369 w 1946031"/>
              <a:gd name="connsiteY1" fmla="*/ 750277 h 751375"/>
              <a:gd name="connsiteX2" fmla="*/ 1160584 w 1946031"/>
              <a:gd name="connsiteY2" fmla="*/ 175846 h 751375"/>
              <a:gd name="connsiteX3" fmla="*/ 1946031 w 1946031"/>
              <a:gd name="connsiteY3" fmla="*/ 527539 h 751375"/>
              <a:gd name="connsiteX4" fmla="*/ 1946031 w 1946031"/>
              <a:gd name="connsiteY4" fmla="*/ 527539 h 75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31" h="751375">
                <a:moveTo>
                  <a:pt x="0" y="0"/>
                </a:moveTo>
                <a:cubicBezTo>
                  <a:pt x="149469" y="360484"/>
                  <a:pt x="298938" y="720969"/>
                  <a:pt x="492369" y="750277"/>
                </a:cubicBezTo>
                <a:cubicBezTo>
                  <a:pt x="685800" y="779585"/>
                  <a:pt x="918307" y="212969"/>
                  <a:pt x="1160584" y="175846"/>
                </a:cubicBezTo>
                <a:cubicBezTo>
                  <a:pt x="1402861" y="138723"/>
                  <a:pt x="1946031" y="527539"/>
                  <a:pt x="1946031" y="527539"/>
                </a:cubicBezTo>
                <a:lnTo>
                  <a:pt x="1946031" y="527539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Peter Eppinger, University of Tübingen</a:t>
            </a:r>
          </a:p>
          <a:p>
            <a:pPr lvl="1"/>
            <a:r>
              <a:rPr lang="en-US" dirty="0"/>
              <a:t>James Lake, Southern Methodist University</a:t>
            </a:r>
          </a:p>
          <a:p>
            <a:pPr lvl="1"/>
            <a:r>
              <a:rPr lang="en-US" dirty="0"/>
              <a:t>Michael Plouffe, University College London</a:t>
            </a:r>
          </a:p>
          <a:p>
            <a:pPr lvl="1"/>
            <a:r>
              <a:rPr lang="en-US" dirty="0"/>
              <a:t>Swati Verma, ISID, New Delhi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Alan Deardorff, University of Michigan</a:t>
            </a:r>
          </a:p>
          <a:p>
            <a:pPr lvl="1"/>
            <a:r>
              <a:rPr lang="en-US" dirty="0"/>
              <a:t>Ed </a:t>
            </a:r>
            <a:r>
              <a:rPr lang="en-US" dirty="0" err="1"/>
              <a:t>Leamer</a:t>
            </a:r>
            <a:r>
              <a:rPr lang="en-US" dirty="0"/>
              <a:t>, UCLA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8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Theory of Comparative Advantage requires:</a:t>
            </a:r>
          </a:p>
          <a:p>
            <a:pPr lvl="1"/>
            <a:r>
              <a:rPr lang="en-US" dirty="0"/>
              <a:t>“Perfect competition” (i.e., all buyers and sellers are very small)</a:t>
            </a:r>
          </a:p>
          <a:p>
            <a:pPr lvl="1"/>
            <a:r>
              <a:rPr lang="en-US" dirty="0"/>
              <a:t>Absence of market “distortions” (externalities, etc.)</a:t>
            </a:r>
          </a:p>
          <a:p>
            <a:pPr lvl="2"/>
            <a:r>
              <a:rPr lang="en-US" dirty="0"/>
              <a:t>i.e., reasons why supplies and demands don’t reflect true costs and benefits</a:t>
            </a:r>
          </a:p>
          <a:p>
            <a:r>
              <a:rPr lang="en-US" dirty="0"/>
              <a:t>The Theory of Comparative Advantage does </a:t>
            </a:r>
            <a:r>
              <a:rPr lang="en-US" u="sng" dirty="0"/>
              <a:t>not</a:t>
            </a:r>
            <a:r>
              <a:rPr lang="en-US" dirty="0"/>
              <a:t> require:</a:t>
            </a:r>
          </a:p>
          <a:p>
            <a:pPr lvl="1"/>
            <a:r>
              <a:rPr lang="en-US" dirty="0"/>
              <a:t>Any limit on numbers of goods, factors, and countries</a:t>
            </a:r>
          </a:p>
          <a:p>
            <a:pPr lvl="1"/>
            <a:r>
              <a:rPr lang="en-US" dirty="0"/>
              <a:t>That only final goods are traded (thus consistent with supply chains)</a:t>
            </a:r>
          </a:p>
          <a:p>
            <a:pPr lvl="1"/>
            <a:r>
              <a:rPr lang="en-US" dirty="0"/>
              <a:t>That factors (labor, capital) be immobile between countries</a:t>
            </a:r>
          </a:p>
          <a:p>
            <a:pPr lvl="2"/>
            <a:r>
              <a:rPr lang="en-US" dirty="0"/>
              <a:t>(However, the gains from trade then accrue to countries including their mobile-factor owners.)</a:t>
            </a:r>
          </a:p>
        </p:txBody>
      </p:sp>
    </p:spTree>
    <p:extLst>
      <p:ext uri="{BB962C8B-B14F-4D97-AF65-F5344CB8AC3E}">
        <p14:creationId xmlns:p14="http://schemas.microsoft.com/office/powerpoint/2010/main" val="2746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05" y="0"/>
            <a:ext cx="1024939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</a:t>
            </a:r>
            <a:r>
              <a:rPr lang="en-US" dirty="0"/>
              <a:t>eality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note: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</a:t>
            </a:r>
            <a:r>
              <a:rPr lang="en-US" sz="2800" dirty="0"/>
              <a:t> in 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  <a:p>
            <a:pPr lvl="2"/>
            <a:r>
              <a:rPr lang="en-US" dirty="0"/>
              <a:t>In example, losers are producers of</a:t>
            </a:r>
          </a:p>
          <a:p>
            <a:pPr lvl="3"/>
            <a:r>
              <a:rPr lang="en-US" sz="2000" dirty="0"/>
              <a:t>Cloth in US</a:t>
            </a:r>
          </a:p>
          <a:p>
            <a:pPr lvl="3"/>
            <a:r>
              <a:rPr lang="en-US" sz="2000" dirty="0"/>
              <a:t>Food in UK</a:t>
            </a:r>
          </a:p>
          <a:p>
            <a:pPr lvl="2"/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E9F16-3458-7347-9958-0AC2C4306691}"/>
              </a:ext>
            </a:extLst>
          </p:cNvPr>
          <p:cNvGrpSpPr/>
          <p:nvPr/>
        </p:nvGrpSpPr>
        <p:grpSpPr>
          <a:xfrm>
            <a:off x="6322730" y="3995167"/>
            <a:ext cx="4762006" cy="2135155"/>
            <a:chOff x="990600" y="1981200"/>
            <a:chExt cx="9982202" cy="42736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E7FDA6-72FE-E64E-9A38-9E963BD32B00}"/>
                </a:ext>
              </a:extLst>
            </p:cNvPr>
            <p:cNvCxnSpPr>
              <a:cxnSpLocks/>
            </p:cNvCxnSpPr>
            <p:nvPr/>
          </p:nvCxnSpPr>
          <p:spPr>
            <a:xfrm>
              <a:off x="14404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9FABB8-0D35-224C-84CD-B64F4984A0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480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4D179-24E9-7E48-93AE-E3CB224188FD}"/>
                </a:ext>
              </a:extLst>
            </p:cNvPr>
            <p:cNvSpPr txBox="1"/>
            <p:nvPr/>
          </p:nvSpPr>
          <p:spPr>
            <a:xfrm>
              <a:off x="4114801" y="5638799"/>
              <a:ext cx="168020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BF1136-37B2-124E-91D1-1E62AF4DE0BE}"/>
                </a:ext>
              </a:extLst>
            </p:cNvPr>
            <p:cNvSpPr txBox="1"/>
            <p:nvPr/>
          </p:nvSpPr>
          <p:spPr>
            <a:xfrm>
              <a:off x="990600" y="2057399"/>
              <a:ext cx="129445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55AFA8-3EA2-0143-988C-EDA86BABEF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7800" y="4267200"/>
              <a:ext cx="266700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EC062-7DB4-874B-AAA0-1D69CE61B67C}"/>
                </a:ext>
              </a:extLst>
            </p:cNvPr>
            <p:cNvSpPr txBox="1"/>
            <p:nvPr/>
          </p:nvSpPr>
          <p:spPr>
            <a:xfrm>
              <a:off x="27432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3F0830-B9DE-904A-8F27-E25AC5B047C8}"/>
                </a:ext>
              </a:extLst>
            </p:cNvPr>
            <p:cNvCxnSpPr>
              <a:cxnSpLocks/>
            </p:cNvCxnSpPr>
            <p:nvPr/>
          </p:nvCxnSpPr>
          <p:spPr>
            <a:xfrm>
              <a:off x="72316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B0B2F7-61D7-874F-9D46-3EB5876B3F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392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FC9A58-9A56-F14B-8AFB-91B9FB8A963F}"/>
                </a:ext>
              </a:extLst>
            </p:cNvPr>
            <p:cNvSpPr txBox="1"/>
            <p:nvPr/>
          </p:nvSpPr>
          <p:spPr>
            <a:xfrm>
              <a:off x="9354740" y="5638801"/>
              <a:ext cx="16180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0966F2-5C36-D749-B4C0-E079D8B62AB8}"/>
                </a:ext>
              </a:extLst>
            </p:cNvPr>
            <p:cNvSpPr txBox="1"/>
            <p:nvPr/>
          </p:nvSpPr>
          <p:spPr>
            <a:xfrm>
              <a:off x="6781800" y="2057399"/>
              <a:ext cx="130338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F8FFE4-9236-964D-A6A6-770E4400F0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9000" y="2819400"/>
              <a:ext cx="1600200" cy="2895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16CDE-22FA-5F46-BFA3-E45B3C3F3D93}"/>
                </a:ext>
              </a:extLst>
            </p:cNvPr>
            <p:cNvSpPr txBox="1"/>
            <p:nvPr/>
          </p:nvSpPr>
          <p:spPr>
            <a:xfrm>
              <a:off x="85344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UK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CB752B-D575-0A46-A4DB-F09B1B43EC80}"/>
                </a:ext>
              </a:extLst>
            </p:cNvPr>
            <p:cNvSpPr/>
            <p:nvPr/>
          </p:nvSpPr>
          <p:spPr>
            <a:xfrm>
              <a:off x="4038600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8CA63C-F498-0247-93EA-1D4A4B12952C}"/>
                </a:ext>
              </a:extLst>
            </p:cNvPr>
            <p:cNvSpPr txBox="1"/>
            <p:nvPr/>
          </p:nvSpPr>
          <p:spPr>
            <a:xfrm>
              <a:off x="3856459" y="5052367"/>
              <a:ext cx="9303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A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10FB6E-E953-6E4E-8FF6-FD221F954035}"/>
                </a:ext>
              </a:extLst>
            </p:cNvPr>
            <p:cNvSpPr/>
            <p:nvPr/>
          </p:nvSpPr>
          <p:spPr>
            <a:xfrm>
              <a:off x="7162800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1C0437-0EF0-B449-81A9-54CF5D09D3EF}"/>
                </a:ext>
              </a:extLst>
            </p:cNvPr>
            <p:cNvSpPr txBox="1"/>
            <p:nvPr/>
          </p:nvSpPr>
          <p:spPr>
            <a:xfrm>
              <a:off x="7082528" y="2421222"/>
              <a:ext cx="1422284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B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B3A5C5-6D5A-124C-94E1-BFE394E69ED6}"/>
                </a:ext>
              </a:extLst>
            </p:cNvPr>
            <p:cNvSpPr/>
            <p:nvPr/>
          </p:nvSpPr>
          <p:spPr>
            <a:xfrm>
              <a:off x="80772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23D213-1B39-4742-BBDB-FA244AAA00AC}"/>
                </a:ext>
              </a:extLst>
            </p:cNvPr>
            <p:cNvSpPr txBox="1"/>
            <p:nvPr/>
          </p:nvSpPr>
          <p:spPr>
            <a:xfrm>
              <a:off x="6965175" y="4490909"/>
              <a:ext cx="1717446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216EB-DBC5-1B43-9ADB-3FA7E227CEC4}"/>
                </a:ext>
              </a:extLst>
            </p:cNvPr>
            <p:cNvSpPr/>
            <p:nvPr/>
          </p:nvSpPr>
          <p:spPr>
            <a:xfrm>
              <a:off x="259080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45FAC-4F0D-5E4F-8031-507E529EDD3F}"/>
                </a:ext>
              </a:extLst>
            </p:cNvPr>
            <p:cNvSpPr txBox="1"/>
            <p:nvPr/>
          </p:nvSpPr>
          <p:spPr>
            <a:xfrm>
              <a:off x="1380721" y="4929232"/>
              <a:ext cx="1850273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A893FF-F564-8847-9203-553525F4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766951" y="4785756"/>
              <a:ext cx="1424049" cy="77684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3B3F5E-07A6-BC46-A631-57E9A9EC7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86452" y="2707575"/>
              <a:ext cx="888671" cy="156556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pPr lvl="1"/>
            <a:r>
              <a:rPr lang="en-US" dirty="0"/>
              <a:t>(That’s really just the above, but within industries and firms.)</a:t>
            </a:r>
            <a:endParaRPr lang="en-US" b="0" dirty="0"/>
          </a:p>
          <a:p>
            <a:r>
              <a:rPr lang="en-US" dirty="0"/>
              <a:t>Technology </a:t>
            </a:r>
            <a:r>
              <a:rPr lang="en-US" b="0" dirty="0"/>
              <a:t>(producers get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310" y="1432193"/>
            <a:ext cx="10113485" cy="4869455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Economic:  </a:t>
            </a:r>
          </a:p>
          <a:p>
            <a:pPr lvl="1"/>
            <a:r>
              <a:rPr lang="en-US" sz="3400" dirty="0"/>
              <a:t>When trade expands (or contracts)</a:t>
            </a:r>
          </a:p>
          <a:p>
            <a:pPr lvl="2"/>
            <a:r>
              <a:rPr lang="en-US" sz="3400" dirty="0"/>
              <a:t>Some firms lose market share or shut down</a:t>
            </a:r>
          </a:p>
          <a:p>
            <a:pPr lvl="2"/>
            <a:r>
              <a:rPr lang="en-US" sz="3400" dirty="0"/>
              <a:t>Other firms supplying inputs shrink of shut down</a:t>
            </a:r>
          </a:p>
          <a:p>
            <a:pPr lvl="2"/>
            <a:r>
              <a:rPr lang="en-US" sz="3400" dirty="0"/>
              <a:t>Workers in both lose jobs</a:t>
            </a:r>
          </a:p>
          <a:p>
            <a:pPr lvl="2"/>
            <a:r>
              <a:rPr lang="en-US" sz="3400" dirty="0"/>
              <a:t>Their communities lose customers</a:t>
            </a:r>
          </a:p>
          <a:p>
            <a:pPr lvl="1"/>
            <a:r>
              <a:rPr lang="en-US" sz="3400" dirty="0"/>
              <a:t>Macroeconomic cost:  Vulnerability to foreign recession/inflation</a:t>
            </a:r>
          </a:p>
          <a:p>
            <a:pPr lvl="1"/>
            <a:r>
              <a:rPr lang="en-US" sz="3400" dirty="0"/>
              <a:t>Dependence on other countries willingness to trade</a:t>
            </a:r>
          </a:p>
          <a:p>
            <a:pPr lvl="1"/>
            <a:r>
              <a:rPr lang="en-US" sz="3400" dirty="0"/>
              <a:t>Vulnerability to trade disruption</a:t>
            </a:r>
          </a:p>
          <a:p>
            <a:pPr lvl="2"/>
            <a:r>
              <a:rPr lang="en-US" sz="3400" dirty="0"/>
              <a:t>Crisis induced (earthquake, flood, disease)</a:t>
            </a:r>
          </a:p>
          <a:p>
            <a:pPr lvl="2"/>
            <a:r>
              <a:rPr lang="en-US" sz="3400" dirty="0"/>
              <a:t>Policy induced (sanctions, tariffs, export bans)</a:t>
            </a:r>
          </a:p>
          <a:p>
            <a:r>
              <a:rPr lang="en-US" sz="3400" dirty="0"/>
              <a:t>Non-economic</a:t>
            </a:r>
          </a:p>
          <a:p>
            <a:pPr lvl="1"/>
            <a:r>
              <a:rPr lang="en-US" sz="3400" dirty="0"/>
              <a:t>Loss of cultural differences</a:t>
            </a:r>
          </a:p>
          <a:p>
            <a:pPr lvl="1"/>
            <a:r>
              <a:rPr lang="en-US" sz="3400" dirty="0"/>
              <a:t>Spread of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En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 of Trade</a:t>
            </a:r>
          </a:p>
          <a:p>
            <a:r>
              <a:rPr lang="en-US" dirty="0"/>
              <a:t>Trade Policies</a:t>
            </a:r>
          </a:p>
          <a:p>
            <a:r>
              <a:rPr lang="en-US" dirty="0"/>
              <a:t>The Role of Trade Agreements</a:t>
            </a:r>
          </a:p>
          <a:p>
            <a:r>
              <a:rPr lang="en-US" dirty="0"/>
              <a:t>(Effects of the Pandemic)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003A3-430E-9A43-A038-8F70B9B9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420386"/>
            <a:ext cx="9296400" cy="60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  <a:br>
              <a:rPr lang="en-US" sz="4800" dirty="0"/>
            </a:br>
            <a:r>
              <a:rPr lang="en-US" sz="4800" dirty="0"/>
              <a:t>(US is working to re-engage)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8701-0F3C-F64C-8EC9-5CBE948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85799"/>
            <a:ext cx="4688024" cy="54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[More on this later]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  <a:p>
            <a:r>
              <a:rPr lang="en-US" dirty="0"/>
              <a:t>Bilateral Investment Treaties</a:t>
            </a:r>
          </a:p>
          <a:p>
            <a:pPr lvl="1"/>
            <a:r>
              <a:rPr lang="en-US" dirty="0"/>
              <a:t>Better treatment of multinational corporations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Dis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8310271" cy="463869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International Travel</a:t>
            </a:r>
          </a:p>
          <a:p>
            <a:pPr lvl="1"/>
            <a:r>
              <a:rPr lang="en-US" sz="3200" dirty="0"/>
              <a:t>Migration</a:t>
            </a:r>
          </a:p>
          <a:p>
            <a:pPr lvl="1"/>
            <a:r>
              <a:rPr lang="en-US" sz="3200" dirty="0"/>
              <a:t>Telecommunications and transportation</a:t>
            </a:r>
          </a:p>
          <a:p>
            <a:r>
              <a:rPr lang="en-US" sz="3600" dirty="0"/>
              <a:t>I will focus here on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 and 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304800" y="563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399"/>
            <a:ext cx="7924800" cy="6161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764"/>
            <a:ext cx="10515600" cy="4351338"/>
          </a:xfrm>
        </p:spPr>
        <p:txBody>
          <a:bodyPr/>
          <a:lstStyle/>
          <a:p>
            <a:r>
              <a:rPr lang="en-US" dirty="0"/>
              <a:t>A tariff is a tax on imports.  It causes: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large, such as U.S.</a:t>
            </a:r>
          </a:p>
          <a:p>
            <a:pPr lvl="1"/>
            <a:r>
              <a:rPr lang="en-US" dirty="0"/>
              <a:t>Example: 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imports as inputs	</a:t>
            </a:r>
          </a:p>
          <a:p>
            <a:pPr lvl="1"/>
            <a:r>
              <a:rPr lang="en-US" dirty="0"/>
              <a:t>Example:  Trump’s 25% tariff on steel</a:t>
            </a:r>
          </a:p>
          <a:p>
            <a:pPr lvl="2"/>
            <a:r>
              <a:rPr lang="en-US" dirty="0"/>
              <a:t>Helps US steel firms and their workers</a:t>
            </a:r>
          </a:p>
          <a:p>
            <a:pPr lvl="2"/>
            <a:r>
              <a:rPr lang="en-US" dirty="0"/>
              <a:t>Hurts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and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420" y="1253331"/>
            <a:ext cx="10515600" cy="3748327"/>
          </a:xfrm>
        </p:spPr>
        <p:txBody>
          <a:bodyPr/>
          <a:lstStyle/>
          <a:p>
            <a:r>
              <a:rPr lang="en-US" dirty="0"/>
              <a:t>If economists are so opposed to tariffs, why are they used?</a:t>
            </a:r>
          </a:p>
          <a:p>
            <a:r>
              <a:rPr lang="en-US" dirty="0"/>
              <a:t>Arguments </a:t>
            </a:r>
            <a:r>
              <a:rPr lang="en-US" u="sng" dirty="0"/>
              <a:t>for</a:t>
            </a:r>
            <a:r>
              <a:rPr lang="en-US" dirty="0"/>
              <a:t> protection</a:t>
            </a:r>
          </a:p>
          <a:p>
            <a:pPr lvl="1"/>
            <a:r>
              <a:rPr lang="en-US" dirty="0"/>
              <a:t>Many have been used, both past and present</a:t>
            </a:r>
          </a:p>
          <a:p>
            <a:pPr lvl="1"/>
            <a:r>
              <a:rPr lang="en-US" dirty="0"/>
              <a:t>See the list in A. </a:t>
            </a:r>
            <a:r>
              <a:rPr lang="en-US" dirty="0" err="1"/>
              <a:t>Deardorffs</a:t>
            </a:r>
            <a:r>
              <a:rPr lang="en-US" dirty="0"/>
              <a:t>’ 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63121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3DABB65-A68C-F04F-87B9-1EADB933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137" y="1570038"/>
            <a:ext cx="4651725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tariffs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8DE33-44AE-B949-8A51-8C0E73C1AE0D}"/>
              </a:ext>
            </a:extLst>
          </p:cNvPr>
          <p:cNvSpPr txBox="1"/>
          <p:nvPr/>
        </p:nvSpPr>
        <p:spPr>
          <a:xfrm>
            <a:off x="800100" y="1905000"/>
            <a:ext cx="22479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CABC2-BF11-C243-8069-B69DFB64A920}"/>
              </a:ext>
            </a:extLst>
          </p:cNvPr>
          <p:cNvSpPr txBox="1"/>
          <p:nvPr/>
        </p:nvSpPr>
        <p:spPr>
          <a:xfrm>
            <a:off x="1752600" y="3733800"/>
            <a:ext cx="12954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AD10EA-F08E-9B4E-94B4-73E68E6723FF}"/>
              </a:ext>
            </a:extLst>
          </p:cNvPr>
          <p:cNvCxnSpPr/>
          <p:nvPr/>
        </p:nvCxnSpPr>
        <p:spPr>
          <a:xfrm>
            <a:off x="3048000" y="4114800"/>
            <a:ext cx="914400" cy="1066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68886-C4CD-8C45-81EE-320763BDB717}"/>
              </a:ext>
            </a:extLst>
          </p:cNvPr>
          <p:cNvSpPr txBox="1"/>
          <p:nvPr/>
        </p:nvSpPr>
        <p:spPr>
          <a:xfrm>
            <a:off x="914400" y="5638800"/>
            <a:ext cx="160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Infant Industry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35EBC4-D150-2E4B-A0A8-BC9062A55C87}"/>
              </a:ext>
            </a:extLst>
          </p:cNvPr>
          <p:cNvCxnSpPr>
            <a:cxnSpLocks/>
          </p:cNvCxnSpPr>
          <p:nvPr/>
        </p:nvCxnSpPr>
        <p:spPr>
          <a:xfrm flipV="1">
            <a:off x="2514600" y="5562600"/>
            <a:ext cx="1447800" cy="76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8AF63A-53AC-B343-BB71-0AD378153063}"/>
              </a:ext>
            </a:extLst>
          </p:cNvPr>
          <p:cNvSpPr txBox="1"/>
          <p:nvPr/>
        </p:nvSpPr>
        <p:spPr>
          <a:xfrm>
            <a:off x="9448800" y="3505200"/>
            <a:ext cx="2209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trade policy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C9A30-EF7F-8D48-A7FA-20CA535502F0}"/>
              </a:ext>
            </a:extLst>
          </p:cNvPr>
          <p:cNvCxnSpPr>
            <a:cxnSpLocks/>
          </p:cNvCxnSpPr>
          <p:nvPr/>
        </p:nvCxnSpPr>
        <p:spPr>
          <a:xfrm flipH="1">
            <a:off x="7924800" y="3886200"/>
            <a:ext cx="1524000" cy="1371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7BBDF1-28BB-3B41-9179-7C380AB6C497}"/>
              </a:ext>
            </a:extLst>
          </p:cNvPr>
          <p:cNvSpPr txBox="1"/>
          <p:nvPr/>
        </p:nvSpPr>
        <p:spPr>
          <a:xfrm>
            <a:off x="9601200" y="1752600"/>
            <a:ext cx="1828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security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915B85-56D5-DF4F-97EC-80B6A0B71FAD}"/>
              </a:ext>
            </a:extLst>
          </p:cNvPr>
          <p:cNvCxnSpPr>
            <a:cxnSpLocks/>
          </p:cNvCxnSpPr>
          <p:nvPr/>
        </p:nvCxnSpPr>
        <p:spPr>
          <a:xfrm flipH="1">
            <a:off x="7620000" y="2133600"/>
            <a:ext cx="1981200" cy="609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4F253-5DB6-2646-9EFB-DAA5413284FC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3055620" cy="1863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852FE8-7350-2547-80B3-258160BFC3FE}"/>
              </a:ext>
            </a:extLst>
          </p:cNvPr>
          <p:cNvSpPr txBox="1"/>
          <p:nvPr/>
        </p:nvSpPr>
        <p:spPr>
          <a:xfrm>
            <a:off x="3429000" y="6019800"/>
            <a:ext cx="541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Deardorffs</a:t>
            </a:r>
            <a:r>
              <a:rPr lang="en-US" dirty="0"/>
              <a:t>’ </a:t>
            </a:r>
            <a:r>
              <a:rPr lang="en-US" i="1" dirty="0"/>
              <a:t>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9" grpId="0" animBg="1"/>
      <p:bldP spid="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tariffs</a:t>
            </a:r>
          </a:p>
          <a:p>
            <a:pPr lvl="1"/>
            <a:r>
              <a:rPr lang="en-US" dirty="0"/>
              <a:t>Economic gains from trade (see above)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Some valid arguments for tariffs depend on information that is either</a:t>
            </a:r>
          </a:p>
          <a:p>
            <a:pPr lvl="2"/>
            <a:r>
              <a:rPr lang="en-US" dirty="0"/>
              <a:t>Unavailable, or</a:t>
            </a:r>
          </a:p>
          <a:p>
            <a:pPr lvl="2"/>
            <a:r>
              <a:rPr lang="en-US" dirty="0"/>
              <a:t>Available only from the protected industry</a:t>
            </a:r>
          </a:p>
          <a:p>
            <a:pPr lvl="1"/>
            <a:r>
              <a:rPr lang="en-US" dirty="0"/>
              <a:t>Even when net beneficial, tariffs are politically hard to remove</a:t>
            </a:r>
          </a:p>
          <a:p>
            <a:pPr lvl="1"/>
            <a:r>
              <a:rPr lang="en-US" dirty="0"/>
              <a:t>Enables transfer of 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Reduces likelihood of war</a:t>
            </a:r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Countries have negotiated trade agreements throughout history</a:t>
            </a:r>
          </a:p>
          <a:p>
            <a:pPr lvl="1"/>
            <a:r>
              <a:rPr lang="en-US" dirty="0"/>
              <a:t>At least back to the 1500’s between the Ottoman Empire and the powers of Europe</a:t>
            </a:r>
          </a:p>
          <a:p>
            <a:pPr lvl="1"/>
            <a:r>
              <a:rPr lang="en-US" dirty="0"/>
              <a:t>The first “free trade agreement” (FTA) was between Britain and France in 1860, soon followed by many more</a:t>
            </a:r>
          </a:p>
          <a:p>
            <a:pPr lvl="2"/>
            <a:r>
              <a:rPr lang="en-US" dirty="0"/>
              <a:t>Removed tariffs on trade with each other</a:t>
            </a:r>
          </a:p>
          <a:p>
            <a:pPr lvl="1"/>
            <a:r>
              <a:rPr lang="en-US" dirty="0"/>
              <a:t>US used “reciprocal trade agreements” starting in 1934 to reduce tariffs and dig out of the Great Depression</a:t>
            </a:r>
          </a:p>
          <a:p>
            <a:pPr lvl="1"/>
            <a:r>
              <a:rPr lang="en-US" dirty="0"/>
              <a:t>US led negotiation of multilateral agreements via</a:t>
            </a:r>
          </a:p>
          <a:p>
            <a:pPr lvl="2"/>
            <a:r>
              <a:rPr lang="en-US" dirty="0"/>
              <a:t>GATT (General Agreement on Tariffs and Trade) 1948</a:t>
            </a:r>
          </a:p>
          <a:p>
            <a:pPr lvl="2"/>
            <a:r>
              <a:rPr lang="en-US" dirty="0"/>
              <a:t>WTO (World Trade Organization) 1995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893" y="1371600"/>
            <a:ext cx="9131772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Agreements (both WTO &amp; FTAs)</a:t>
            </a:r>
          </a:p>
          <a:p>
            <a:pPr lvl="1"/>
            <a:r>
              <a:rPr lang="en-US" sz="2800" dirty="0"/>
              <a:t>Promote trade by </a:t>
            </a:r>
          </a:p>
          <a:p>
            <a:pPr lvl="2"/>
            <a:r>
              <a:rPr lang="en-US" sz="2800" dirty="0"/>
              <a:t>Reducing tariffs</a:t>
            </a:r>
          </a:p>
          <a:p>
            <a:pPr lvl="2"/>
            <a:r>
              <a:rPr lang="en-US" sz="2800" dirty="0"/>
              <a:t>Blocking policies that discriminate against imports</a:t>
            </a:r>
          </a:p>
          <a:p>
            <a:pPr lvl="1"/>
            <a:r>
              <a:rPr lang="en-US" sz="2800" dirty="0"/>
              <a:t>But they also do much else, mostly to serve business interests:</a:t>
            </a:r>
          </a:p>
          <a:p>
            <a:pPr lvl="2"/>
            <a:r>
              <a:rPr lang="en-US" sz="2800" dirty="0"/>
              <a:t>Permit anti-dumping duties to deter competition</a:t>
            </a:r>
          </a:p>
          <a:p>
            <a:pPr lvl="2"/>
            <a:r>
              <a:rPr lang="en-US" sz="2800" dirty="0"/>
              <a:t>Protect intellectual property (patents, etc.)</a:t>
            </a:r>
          </a:p>
          <a:p>
            <a:pPr lvl="2"/>
            <a:r>
              <a:rPr lang="en-US" sz="2800" dirty="0"/>
              <a:t>Allow investor action against governments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</a:t>
            </a:r>
          </a:p>
          <a:p>
            <a:pPr lvl="1"/>
            <a:r>
              <a:rPr lang="en-US" sz="3200" dirty="0"/>
              <a:t>164 member countries</a:t>
            </a:r>
          </a:p>
          <a:p>
            <a:pPr lvl="1"/>
            <a:r>
              <a:rPr lang="en-US" sz="3200" dirty="0"/>
              <a:t>Includes</a:t>
            </a:r>
          </a:p>
          <a:p>
            <a:pPr lvl="2"/>
            <a:r>
              <a:rPr lang="en-US" sz="3200" dirty="0"/>
              <a:t>China since 2001</a:t>
            </a:r>
          </a:p>
          <a:p>
            <a:pPr lvl="2"/>
            <a:r>
              <a:rPr lang="en-US" sz="3200" dirty="0"/>
              <a:t>Russia since 2012</a:t>
            </a:r>
          </a:p>
          <a:p>
            <a:pPr lvl="2"/>
            <a:r>
              <a:rPr lang="en-US" sz="3200" u="sng" dirty="0"/>
              <a:t>Not</a:t>
            </a:r>
            <a:r>
              <a:rPr lang="en-US" sz="3200" dirty="0"/>
              <a:t> Iran, N. Korea</a:t>
            </a:r>
          </a:p>
          <a:p>
            <a:pPr lvl="1"/>
            <a:r>
              <a:rPr lang="en-US" sz="3200" dirty="0"/>
              <a:t>Headquarters Geneva, Switzerland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1026" name="Picture 2" descr="Where Is The Headquarters Of The World Trade Organization Located? -  WorldAtlas">
            <a:extLst>
              <a:ext uri="{FF2B5EF4-FFF2-40B4-BE49-F238E27FC236}">
                <a16:creationId xmlns:a16="http://schemas.microsoft.com/office/drawing/2014/main" id="{E819A21E-6FE1-FF46-8B97-CF930AB3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7053"/>
            <a:ext cx="8382000" cy="54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36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9DC41-5E3B-C845-83C0-41791EF9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9848550" cy="558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5E50B-6ED6-F341-8318-115A575C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368010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3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WTO has</a:t>
            </a:r>
          </a:p>
          <a:p>
            <a:pPr lvl="1"/>
            <a:r>
              <a:rPr lang="en-US" sz="3200" dirty="0"/>
              <a:t>Three Parts: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GATT (Still exists, as largest part of WTO) </a:t>
            </a:r>
          </a:p>
          <a:p>
            <a:pPr lvl="3"/>
            <a:r>
              <a:rPr lang="en-US" sz="2400" dirty="0"/>
              <a:t>limits tariffs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GATS = General Agreement on Trade in Services</a:t>
            </a:r>
            <a:endParaRPr lang="en-US" sz="2200" dirty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TRIPs Agreement = Trade Related aspects of Intellectual Property Rights</a:t>
            </a:r>
          </a:p>
          <a:p>
            <a:pPr lvl="1"/>
            <a:r>
              <a:rPr lang="en-US" sz="2800" dirty="0"/>
              <a:t>Two Basic Principles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Most Favored Nation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National Treatment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The WTO’s Main Functions</a:t>
            </a:r>
          </a:p>
          <a:p>
            <a:pPr lvl="1"/>
            <a:r>
              <a:rPr lang="en-US" sz="3200" dirty="0"/>
              <a:t>Negotiation of reduced trade barriers</a:t>
            </a:r>
          </a:p>
          <a:p>
            <a:pPr lvl="2"/>
            <a:r>
              <a:rPr lang="en-US" sz="3200" dirty="0"/>
              <a:t>Tariffs (GATT did this well; WTO not)</a:t>
            </a:r>
          </a:p>
          <a:p>
            <a:pPr lvl="2"/>
            <a:r>
              <a:rPr lang="en-US" sz="3200" dirty="0"/>
              <a:t>Removal of other barriers</a:t>
            </a:r>
          </a:p>
          <a:p>
            <a:pPr lvl="1"/>
            <a:r>
              <a:rPr lang="en-US" sz="3200" dirty="0"/>
              <a:t>Dispute settlement</a:t>
            </a:r>
          </a:p>
          <a:p>
            <a:pPr lvl="2"/>
            <a:r>
              <a:rPr lang="en-US" sz="3200" dirty="0"/>
              <a:t>Countries bring cases against others</a:t>
            </a:r>
          </a:p>
          <a:p>
            <a:pPr lvl="2"/>
            <a:r>
              <a:rPr lang="en-US" sz="3200" dirty="0"/>
              <a:t>WTO “panels” and “Appellate Body” decide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 Dispute Settlement</a:t>
            </a:r>
          </a:p>
          <a:p>
            <a:pPr lvl="1"/>
            <a:r>
              <a:rPr lang="en-US" sz="2800" dirty="0"/>
              <a:t>There have been 609 cases initiated since 1995 (as of 1/30/22)</a:t>
            </a:r>
          </a:p>
          <a:p>
            <a:pPr lvl="1"/>
            <a:r>
              <a:rPr lang="en-US" sz="2800" dirty="0"/>
              <a:t>About 90% have been decided in favor of the complainant, both by (132) and against US (168)</a:t>
            </a:r>
          </a:p>
          <a:p>
            <a:pPr lvl="1"/>
            <a:r>
              <a:rPr lang="en-US" sz="2800" dirty="0"/>
              <a:t>The mechanism has been unable to decide cases since December 10, 2019 when</a:t>
            </a:r>
          </a:p>
          <a:p>
            <a:pPr lvl="2"/>
            <a:r>
              <a:rPr lang="en-US" dirty="0"/>
              <a:t>President Trump blocked appointments to Appellate Body</a:t>
            </a:r>
          </a:p>
          <a:p>
            <a:pPr lvl="2"/>
            <a:r>
              <a:rPr lang="en-US" dirty="0"/>
              <a:t>President Biden has not changed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fell but came back strongly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were interrupted</a:t>
            </a:r>
          </a:p>
          <a:p>
            <a:pPr lvl="1"/>
            <a:r>
              <a:rPr lang="en-US" sz="3200" dirty="0"/>
              <a:t>Trade plummeted but came back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22422" y="5735376"/>
            <a:ext cx="163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Hannon, WSJ, Feb 25,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680EF-1EFC-054D-828A-1D464F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450850"/>
            <a:ext cx="7200900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4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Pandemic and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and Covid-19</a:t>
            </a:r>
          </a:p>
          <a:p>
            <a:pPr lvl="1"/>
            <a:r>
              <a:rPr lang="en-US" sz="2800" dirty="0"/>
              <a:t>Globalization helped it spread</a:t>
            </a:r>
          </a:p>
          <a:p>
            <a:pPr lvl="1"/>
            <a:r>
              <a:rPr lang="en-US" sz="2800" dirty="0"/>
              <a:t>Trade in PPE and medical supplies helped to fight it</a:t>
            </a:r>
          </a:p>
          <a:p>
            <a:pPr lvl="1"/>
            <a:r>
              <a:rPr lang="en-US" sz="2800" dirty="0"/>
              <a:t>Trade in vaccines is essential globally</a:t>
            </a:r>
          </a:p>
          <a:p>
            <a:pPr lvl="1"/>
            <a:r>
              <a:rPr lang="en-US" sz="2800" dirty="0"/>
              <a:t>Trade policies have often interfered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3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views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2"/>
            <a:r>
              <a:rPr lang="en-US" dirty="0"/>
              <a:t>We still think globalization is good, </a:t>
            </a:r>
          </a:p>
          <a:p>
            <a:pPr lvl="2"/>
            <a:r>
              <a:rPr lang="en-US" dirty="0"/>
              <a:t>But we’re learning that it needs to include greater protections for those who are hurt.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Any 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2400" dirty="0"/>
              <a:t>Arkadiusz Mironko</a:t>
            </a:r>
          </a:p>
          <a:p>
            <a:pPr marL="0" indent="0" algn="ctr">
              <a:buNone/>
            </a:pPr>
            <a:r>
              <a:rPr lang="en-US" sz="2400" dirty="0"/>
              <a:t>School of Business and Economics</a:t>
            </a:r>
          </a:p>
          <a:p>
            <a:pPr marL="0" indent="0" algn="ctr">
              <a:buNone/>
            </a:pPr>
            <a:r>
              <a:rPr lang="en-US" sz="2400" dirty="0"/>
              <a:t>Indiana University East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amironko@iu.edu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www.NEEDelegation.org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95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139483"/>
            <a:ext cx="11074608" cy="496349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Arkadiusz </a:t>
            </a:r>
            <a:r>
              <a:rPr lang="en-US" sz="7400" dirty="0" err="1"/>
              <a:t>Mironko</a:t>
            </a:r>
            <a:r>
              <a:rPr lang="en-US" sz="7400" dirty="0"/>
              <a:t>, Ph.D.</a:t>
            </a:r>
          </a:p>
          <a:p>
            <a:pPr marL="0" indent="0" algn="ctr">
              <a:buNone/>
            </a:pPr>
            <a:r>
              <a:rPr lang="en-US" sz="7400" dirty="0" err="1"/>
              <a:t>amironko@iu.edu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2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5241"/>
            <a:ext cx="8610600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524000" y="533400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8A514-0D80-9143-84AA-BAFE08C1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02702"/>
            <a:ext cx="8153400" cy="5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16122</TotalTime>
  <Words>2924</Words>
  <Application>Microsoft Macintosh PowerPoint</Application>
  <PresentationFormat>Widescreen</PresentationFormat>
  <Paragraphs>554</Paragraphs>
  <Slides>76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Courier New</vt:lpstr>
      <vt:lpstr>Open Sans</vt:lpstr>
      <vt:lpstr>Wingdings</vt:lpstr>
      <vt:lpstr>Custom Design</vt:lpstr>
      <vt:lpstr>PowerPoint Presentation</vt:lpstr>
      <vt:lpstr>Submitting Questions</vt:lpstr>
      <vt:lpstr>Credits and Disclaimer</vt:lpstr>
      <vt:lpstr> Outline</vt:lpstr>
      <vt:lpstr>What Globalization is</vt:lpstr>
      <vt:lpstr>Trade</vt:lpstr>
      <vt:lpstr>PowerPoint Presentation</vt:lpstr>
      <vt:lpstr>PowerPoint Presentation</vt:lpstr>
      <vt:lpstr>PowerPoint Presentation</vt:lpstr>
      <vt:lpstr>Global Value Chains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PowerPoint Presentation</vt:lpstr>
      <vt:lpstr> Supply Chains</vt:lpstr>
      <vt:lpstr>PowerPoint Presentation</vt:lpstr>
      <vt:lpstr>  Pros and Cons of Globalization</vt:lpstr>
      <vt:lpstr>Gains from Trade Theory of Comparative Advantage</vt:lpstr>
      <vt:lpstr> Comparative 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Generality of Comparative Advantage</vt:lpstr>
      <vt:lpstr> Reality of Comparative Advantage</vt:lpstr>
      <vt:lpstr>Gains from Trade Other Sources of Gain from Trade</vt:lpstr>
      <vt:lpstr> Other sources of Gain from Trade</vt:lpstr>
      <vt:lpstr>Costs of Trade</vt:lpstr>
      <vt:lpstr> But there are Costs</vt:lpstr>
      <vt:lpstr>  Trade Policies that Affect Globalization</vt:lpstr>
      <vt:lpstr>Policies that Encourage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CPTPP = Trans-Pacific Partnership minus US (US is working to re-engage)</vt:lpstr>
      <vt:lpstr>RCEP = Regional Comprehensive Economic Partnership </vt:lpstr>
      <vt:lpstr> Other Policies to Encourage Globalization</vt:lpstr>
      <vt:lpstr>Policies that Discourage Globalization</vt:lpstr>
      <vt:lpstr>Trump’s Tariffs and Trade War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 Arguments for and against tariffs</vt:lpstr>
      <vt:lpstr> Arguments for tariffs</vt:lpstr>
      <vt:lpstr> Arguments against tariffs</vt:lpstr>
      <vt:lpstr> The Role of Trade Agreements</vt:lpstr>
      <vt:lpstr> The Role of Trade Agreements</vt:lpstr>
      <vt:lpstr> The Role of Trade Agreements</vt:lpstr>
      <vt:lpstr>PowerPoint Presentation</vt:lpstr>
      <vt:lpstr>PowerPoint Presentation</vt:lpstr>
      <vt:lpstr> The Role of Trade Agreements</vt:lpstr>
      <vt:lpstr> The Role of Trade Agreements</vt:lpstr>
      <vt:lpstr> The Role of Trade Agreements</vt:lpstr>
      <vt:lpstr> Effects of the Pandemic</vt:lpstr>
      <vt:lpstr>PowerPoint Presentation</vt:lpstr>
      <vt:lpstr> The Pandemic and Globalization</vt:lpstr>
      <vt:lpstr>Globalization’s Future?</vt:lpstr>
      <vt:lpstr>Globalization’s Future?</vt:lpstr>
      <vt:lpstr> Thank you!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281</cp:revision>
  <cp:lastPrinted>2022-08-26T02:53:35Z</cp:lastPrinted>
  <dcterms:created xsi:type="dcterms:W3CDTF">2017-05-03T22:30:38Z</dcterms:created>
  <dcterms:modified xsi:type="dcterms:W3CDTF">2022-08-26T02:53:57Z</dcterms:modified>
</cp:coreProperties>
</file>