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4"/>
  </p:notesMasterIdLst>
  <p:sldIdLst>
    <p:sldId id="4314" r:id="rId2"/>
    <p:sldId id="4001" r:id="rId3"/>
    <p:sldId id="4084" r:id="rId4"/>
    <p:sldId id="4182" r:id="rId5"/>
    <p:sldId id="4154" r:id="rId6"/>
    <p:sldId id="4127" r:id="rId7"/>
    <p:sldId id="331" r:id="rId8"/>
    <p:sldId id="4129" r:id="rId9"/>
    <p:sldId id="4130" r:id="rId10"/>
    <p:sldId id="4143" r:id="rId11"/>
    <p:sldId id="4144" r:id="rId12"/>
    <p:sldId id="4145" r:id="rId13"/>
    <p:sldId id="4131" r:id="rId14"/>
    <p:sldId id="4137" r:id="rId15"/>
    <p:sldId id="4138" r:id="rId16"/>
    <p:sldId id="4139" r:id="rId17"/>
    <p:sldId id="4140" r:id="rId18"/>
    <p:sldId id="4142" r:id="rId19"/>
    <p:sldId id="4135" r:id="rId20"/>
    <p:sldId id="4128" r:id="rId21"/>
    <p:sldId id="406" r:id="rId22"/>
    <p:sldId id="4095" r:id="rId23"/>
    <p:sldId id="407" r:id="rId24"/>
    <p:sldId id="408" r:id="rId25"/>
    <p:sldId id="410" r:id="rId26"/>
    <p:sldId id="500" r:id="rId27"/>
    <p:sldId id="727" r:id="rId28"/>
    <p:sldId id="353" r:id="rId29"/>
    <p:sldId id="354" r:id="rId30"/>
    <p:sldId id="355" r:id="rId31"/>
    <p:sldId id="356" r:id="rId32"/>
    <p:sldId id="357" r:id="rId33"/>
    <p:sldId id="358" r:id="rId34"/>
    <p:sldId id="501" r:id="rId35"/>
    <p:sldId id="502" r:id="rId36"/>
    <p:sldId id="749" r:id="rId37"/>
    <p:sldId id="503" r:id="rId38"/>
    <p:sldId id="437" r:id="rId39"/>
    <p:sldId id="438" r:id="rId40"/>
    <p:sldId id="4096" r:id="rId41"/>
    <p:sldId id="275" r:id="rId42"/>
    <p:sldId id="290" r:id="rId43"/>
    <p:sldId id="291" r:id="rId44"/>
    <p:sldId id="292" r:id="rId45"/>
    <p:sldId id="293" r:id="rId46"/>
    <p:sldId id="813" r:id="rId47"/>
    <p:sldId id="4097" r:id="rId48"/>
    <p:sldId id="439" r:id="rId49"/>
    <p:sldId id="294" r:id="rId50"/>
    <p:sldId id="440" r:id="rId51"/>
    <p:sldId id="295" r:id="rId52"/>
    <p:sldId id="4106" r:id="rId53"/>
    <p:sldId id="441" r:id="rId54"/>
    <p:sldId id="452" r:id="rId55"/>
    <p:sldId id="442" r:id="rId56"/>
    <p:sldId id="428" r:id="rId57"/>
    <p:sldId id="429" r:id="rId58"/>
    <p:sldId id="443" r:id="rId59"/>
    <p:sldId id="430" r:id="rId60"/>
    <p:sldId id="431" r:id="rId61"/>
    <p:sldId id="432" r:id="rId62"/>
    <p:sldId id="433" r:id="rId63"/>
    <p:sldId id="434" r:id="rId64"/>
    <p:sldId id="435" r:id="rId65"/>
    <p:sldId id="385" r:id="rId66"/>
    <p:sldId id="453" r:id="rId67"/>
    <p:sldId id="455" r:id="rId68"/>
    <p:sldId id="436" r:id="rId69"/>
    <p:sldId id="444" r:id="rId70"/>
    <p:sldId id="445" r:id="rId71"/>
    <p:sldId id="806" r:id="rId72"/>
    <p:sldId id="504" r:id="rId73"/>
    <p:sldId id="505" r:id="rId74"/>
    <p:sldId id="506" r:id="rId75"/>
    <p:sldId id="4170" r:id="rId76"/>
    <p:sldId id="507" r:id="rId77"/>
    <p:sldId id="4098" r:id="rId78"/>
    <p:sldId id="810" r:id="rId79"/>
    <p:sldId id="811" r:id="rId80"/>
    <p:sldId id="456" r:id="rId81"/>
    <p:sldId id="4099" r:id="rId82"/>
    <p:sldId id="4100" r:id="rId83"/>
    <p:sldId id="4101" r:id="rId84"/>
    <p:sldId id="4102" r:id="rId85"/>
    <p:sldId id="4103" r:id="rId86"/>
    <p:sldId id="4104" r:id="rId87"/>
    <p:sldId id="4105" r:id="rId88"/>
    <p:sldId id="4171" r:id="rId89"/>
    <p:sldId id="497" r:id="rId90"/>
    <p:sldId id="498" r:id="rId91"/>
    <p:sldId id="1078" r:id="rId92"/>
    <p:sldId id="4116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83" autoAdjust="0"/>
    <p:restoredTop sz="91408"/>
  </p:normalViewPr>
  <p:slideViewPr>
    <p:cSldViewPr snapToGrid="0" snapToObjects="1">
      <p:cViewPr varScale="1">
        <p:scale>
          <a:sx n="112" d="100"/>
          <a:sy n="112" d="100"/>
        </p:scale>
        <p:origin x="30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10/3/22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ie.com/blogs/realtime-economic-issues-watch/russias-war-ukraine-sanctions-timelin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6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58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Chad P.  “Russia's war on Ukraine: A sanctions timeline,” Realtime Economic Issues Watch, Peterson Institute for International Economics, March 14, 20202, last updated July 18, 2022.  [4p]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https://www.piie.com/blogs/realtime-economic-issues-watch/russias-war-ukraine-sanctions-timeline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33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17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" Target="slide8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mmigration/Images/IllegalShare.pn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wresearch.org/fact-tank/2019/07/12/how-pew-research-center-counts-unauthorized-immigrants-in-us/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</a:t>
            </a:r>
            <a:r>
              <a:rPr lang="en-US" sz="3600" i="1" dirty="0"/>
              <a:t>Fall</a:t>
            </a:r>
            <a:r>
              <a:rPr lang="en-US" sz="3600" b="1" i="1" dirty="0"/>
              <a:t>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 Issues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Duke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Fall,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3431271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E07A5E5-D23E-7179-AC18-141489BA8152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229687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49104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2203342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Countries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44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Singapore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162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Bahamas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08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Taiwan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2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Zealand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534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656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39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 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5968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E0853248-B82C-3796-E69B-8AD770EF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C9E81-886D-025B-1014-92CA43B2259E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</p:spTree>
    <p:extLst>
      <p:ext uri="{BB962C8B-B14F-4D97-AF65-F5344CB8AC3E}">
        <p14:creationId xmlns:p14="http://schemas.microsoft.com/office/powerpoint/2010/main" val="1627356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115E6771-AC67-A058-AE16-E6645062A50A}"/>
              </a:ext>
            </a:extLst>
          </p:cNvPr>
          <p:cNvGraphicFramePr>
            <a:graphicFrameLocks noGrp="1"/>
          </p:cNvGraphicFramePr>
          <p:nvPr/>
        </p:nvGraphicFramePr>
        <p:xfrm>
          <a:off x="2305292" y="1400773"/>
          <a:ext cx="7581417" cy="41545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1123">
                  <a:extLst>
                    <a:ext uri="{9D8B030D-6E8A-4147-A177-3AD203B41FA5}">
                      <a16:colId xmlns:a16="http://schemas.microsoft.com/office/drawing/2014/main" val="2559867862"/>
                    </a:ext>
                  </a:extLst>
                </a:gridCol>
                <a:gridCol w="494231">
                  <a:extLst>
                    <a:ext uri="{9D8B030D-6E8A-4147-A177-3AD203B41FA5}">
                      <a16:colId xmlns:a16="http://schemas.microsoft.com/office/drawing/2014/main" val="181539624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249213091"/>
                    </a:ext>
                  </a:extLst>
                </a:gridCol>
                <a:gridCol w="1451506">
                  <a:extLst>
                    <a:ext uri="{9D8B030D-6E8A-4147-A177-3AD203B41FA5}">
                      <a16:colId xmlns:a16="http://schemas.microsoft.com/office/drawing/2014/main" val="1044099047"/>
                    </a:ext>
                  </a:extLst>
                </a:gridCol>
                <a:gridCol w="443849">
                  <a:extLst>
                    <a:ext uri="{9D8B030D-6E8A-4147-A177-3AD203B41FA5}">
                      <a16:colId xmlns:a16="http://schemas.microsoft.com/office/drawing/2014/main" val="3306991475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3157023133"/>
                    </a:ext>
                  </a:extLst>
                </a:gridCol>
                <a:gridCol w="1415517">
                  <a:extLst>
                    <a:ext uri="{9D8B030D-6E8A-4147-A177-3AD203B41FA5}">
                      <a16:colId xmlns:a16="http://schemas.microsoft.com/office/drawing/2014/main" val="3802997760"/>
                    </a:ext>
                  </a:extLst>
                </a:gridCol>
                <a:gridCol w="479837">
                  <a:extLst>
                    <a:ext uri="{9D8B030D-6E8A-4147-A177-3AD203B41FA5}">
                      <a16:colId xmlns:a16="http://schemas.microsoft.com/office/drawing/2014/main" val="3710708672"/>
                    </a:ext>
                  </a:extLst>
                </a:gridCol>
              </a:tblGrid>
              <a:tr h="416541">
                <a:tc gridSpan="8">
                  <a:txBody>
                    <a:bodyPr/>
                    <a:lstStyle/>
                    <a:p>
                      <a:r>
                        <a:rPr lang="en-US" dirty="0"/>
                        <a:t>Russian Targets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478664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Airlines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Oligarchs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01381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284406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 err="1"/>
                        <a:t>Cnt</a:t>
                      </a:r>
                      <a:r>
                        <a:rPr lang="en-US" dirty="0"/>
                        <a:t>. 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Lawmakers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911016"/>
                  </a:ext>
                </a:extLst>
              </a:tr>
              <a:tr h="405705">
                <a:tc>
                  <a:txBody>
                    <a:bodyPr/>
                    <a:lstStyle/>
                    <a:p>
                      <a:r>
                        <a:rPr lang="en-US" dirty="0"/>
                        <a:t>Commodity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Lux. goods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wlth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372051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Companies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312423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Mil. Comps.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79018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Entities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28739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440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 imports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48663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</p:spTree>
    <p:extLst>
      <p:ext uri="{BB962C8B-B14F-4D97-AF65-F5344CB8AC3E}">
        <p14:creationId xmlns:p14="http://schemas.microsoft.com/office/powerpoint/2010/main" val="3719353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ADF35B-B3FF-0114-967A-3BC48CB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529" y="1326052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Countries announcing they will </a:t>
            </a:r>
            <a:r>
              <a:rPr lang="en-US" i="1" u="sng" dirty="0"/>
              <a:t>not</a:t>
            </a:r>
            <a:r>
              <a:rPr lang="en-US" dirty="0"/>
              <a:t> use sanctions against Russia: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F18E923-5917-B58D-87FC-55486283808F}"/>
              </a:ext>
            </a:extLst>
          </p:cNvPr>
          <p:cNvGraphicFramePr>
            <a:graphicFrameLocks noGrp="1"/>
          </p:cNvGraphicFramePr>
          <p:nvPr/>
        </p:nvGraphicFramePr>
        <p:xfrm>
          <a:off x="3954452" y="2389086"/>
          <a:ext cx="3643922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1961">
                  <a:extLst>
                    <a:ext uri="{9D8B030D-6E8A-4147-A177-3AD203B41FA5}">
                      <a16:colId xmlns:a16="http://schemas.microsoft.com/office/drawing/2014/main" val="510324727"/>
                    </a:ext>
                  </a:extLst>
                </a:gridCol>
                <a:gridCol w="1821961">
                  <a:extLst>
                    <a:ext uri="{9D8B030D-6E8A-4147-A177-3AD203B41FA5}">
                      <a16:colId xmlns:a16="http://schemas.microsoft.com/office/drawing/2014/main" val="155328113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NOT using sanctions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4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3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41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835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Argentina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50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7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1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 Africa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35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 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3179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DF09DAA-79A4-1562-22F7-8EC786940DBB}"/>
              </a:ext>
            </a:extLst>
          </p:cNvPr>
          <p:cNvSpPr txBox="1"/>
          <p:nvPr/>
        </p:nvSpPr>
        <p:spPr>
          <a:xfrm>
            <a:off x="1400809" y="5595413"/>
            <a:ext cx="171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57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Private Companies Stop Dealing in Russia, per NBC News updated Mar 16:</a:t>
            </a:r>
          </a:p>
          <a:p>
            <a:pPr lvl="1"/>
            <a:r>
              <a:rPr lang="en-US" dirty="0"/>
              <a:t>Automotive:  Ford, GM, Toyota, …</a:t>
            </a:r>
          </a:p>
          <a:p>
            <a:pPr lvl="1"/>
            <a:r>
              <a:rPr lang="en-US" dirty="0"/>
              <a:t>Aviation:  Airbus, Boeing, American, Delta, United, …</a:t>
            </a:r>
          </a:p>
          <a:p>
            <a:pPr lvl="1"/>
            <a:r>
              <a:rPr lang="en-US" dirty="0"/>
              <a:t>Energy:  BP, ExxonMobil, Shell</a:t>
            </a:r>
          </a:p>
          <a:p>
            <a:pPr lvl="1"/>
            <a:r>
              <a:rPr lang="en-US" dirty="0"/>
              <a:t>Equipment:  Caterpillar, Honeywell, Deere</a:t>
            </a:r>
          </a:p>
          <a:p>
            <a:pPr lvl="1"/>
            <a:r>
              <a:rPr lang="en-US" dirty="0"/>
              <a:t>Food &amp; Bev:  Burger King, Coke, McDonalds, Starbucks,…</a:t>
            </a:r>
          </a:p>
          <a:p>
            <a:pPr lvl="1"/>
            <a:r>
              <a:rPr lang="en-US" dirty="0"/>
              <a:t>Finance:  Citigroup, Deutsche Bank, Vanguard, …</a:t>
            </a:r>
          </a:p>
          <a:p>
            <a:pPr lvl="1"/>
            <a:r>
              <a:rPr lang="en-US" dirty="0"/>
              <a:t>Consumer goods:  Proctor &amp; Gamble, Unilever,  Mars, …</a:t>
            </a:r>
          </a:p>
          <a:p>
            <a:pPr lvl="1"/>
            <a:r>
              <a:rPr lang="en-US" dirty="0"/>
              <a:t>Leisure:  Airbnb, Hilton, Expedia, …</a:t>
            </a:r>
          </a:p>
          <a:p>
            <a:pPr lvl="1"/>
            <a:r>
              <a:rPr lang="en-US" dirty="0"/>
              <a:t>Logistics:  DHL, FedEx, Maersk, UPS</a:t>
            </a:r>
          </a:p>
          <a:p>
            <a:pPr lvl="1"/>
            <a:r>
              <a:rPr lang="en-US" dirty="0"/>
              <a:t>Media:  Netflix, Roku, Disney, …</a:t>
            </a:r>
          </a:p>
          <a:p>
            <a:pPr lvl="1"/>
            <a:r>
              <a:rPr lang="en-US" dirty="0"/>
              <a:t>Payment services:  Amex, Visa, Western Union, …</a:t>
            </a:r>
          </a:p>
          <a:p>
            <a:pPr lvl="1"/>
            <a:r>
              <a:rPr lang="en-US" dirty="0"/>
              <a:t>And many more:  Consulting, Retail,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58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CB6A9-17A5-BEE7-39CD-3D5FEDCAD64C}"/>
              </a:ext>
            </a:extLst>
          </p:cNvPr>
          <p:cNvSpPr/>
          <p:nvPr/>
        </p:nvSpPr>
        <p:spPr>
          <a:xfrm>
            <a:off x="3206663" y="3983277"/>
            <a:ext cx="1427967" cy="1377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23D8B-1136-3297-39E9-67210E29F5B6}"/>
              </a:ext>
            </a:extLst>
          </p:cNvPr>
          <p:cNvSpPr txBox="1"/>
          <p:nvPr/>
        </p:nvSpPr>
        <p:spPr>
          <a:xfrm>
            <a:off x="4633369" y="5176474"/>
            <a:ext cx="65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Sold all stores May 20.  Stores will operate under new brand.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no, or at least not yet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already have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91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</a:t>
            </a:r>
            <a:r>
              <a:rPr lang="en-US" sz="3600"/>
              <a:t>many economic interactions </a:t>
            </a:r>
            <a:r>
              <a:rPr lang="en-US" sz="3600" dirty="0"/>
              <a:t>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68A514-0D80-9143-84AA-BAFE08C1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02702"/>
            <a:ext cx="8153400" cy="51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117775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(9/19): 	US Economy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2 (10/3): 	Trade and Globalization (Alan Deardorff, Univ.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(10/10): Economics of Immigration (Roger White, Whittier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(10/17): Cryptocurrencies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(10/24):	Trade Deficit and Exchange Rates (Alan Deardorff)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(10/31): Autonomous Vehicles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808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r>
              <a:rPr lang="en-US" dirty="0"/>
              <a:t>OLLI allowing, we can stay beyond the end of class to have further discussion.</a:t>
            </a:r>
          </a:p>
          <a:p>
            <a:r>
              <a:rPr lang="en-US" dirty="0"/>
              <a:t>Slides will be available from the NEED website tomorrow (https://needelegation.org/delivered_presentations.php)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1127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</a:t>
            </a:r>
            <a:r>
              <a:rPr lang="en-US" sz="2400" i="0" dirty="0" err="1"/>
              <a:t>Osher</a:t>
            </a:r>
            <a:r>
              <a:rPr lang="en-US" sz="2400" i="0" dirty="0"/>
              <a:t> Lifelong Learning Institute</a:t>
            </a:r>
          </a:p>
          <a:p>
            <a:pPr algn="ctr"/>
            <a:r>
              <a:rPr lang="en-US" sz="2400" i="0" dirty="0"/>
              <a:t>Duke University</a:t>
            </a:r>
          </a:p>
          <a:p>
            <a:pPr algn="ctr"/>
            <a:r>
              <a:rPr lang="en-US" sz="2400" i="0" dirty="0"/>
              <a:t>October 3, 2022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5-Minute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9340" cy="157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39" y="61253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fall in price in the exporting country causes</a:t>
            </a:r>
          </a:p>
          <a:p>
            <a:pPr lvl="1"/>
            <a:r>
              <a:rPr lang="en-US" dirty="0"/>
              <a:t>Harm to sellers there</a:t>
            </a:r>
          </a:p>
          <a:p>
            <a:pPr lvl="1"/>
            <a:r>
              <a:rPr lang="en-US" dirty="0"/>
              <a:t>Benefit to buyers there</a:t>
            </a:r>
          </a:p>
          <a:p>
            <a:pPr lvl="1"/>
            <a:r>
              <a:rPr lang="en-US" dirty="0"/>
              <a:t>Shift of sales to other countries</a:t>
            </a:r>
          </a:p>
          <a:p>
            <a:pPr lvl="1"/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did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Next #12 was delayed, </a:t>
            </a:r>
          </a:p>
          <a:p>
            <a:pPr lvl="3"/>
            <a:r>
              <a:rPr lang="en-US" dirty="0"/>
              <a:t>But is happening now, through tomorrow, in Geneva</a:t>
            </a:r>
          </a:p>
          <a:p>
            <a:pPr lvl="2"/>
            <a:r>
              <a:rPr lang="en-US" dirty="0"/>
              <a:t>Agreements</a:t>
            </a:r>
          </a:p>
          <a:p>
            <a:pPr lvl="3"/>
            <a:r>
              <a:rPr lang="en-US" dirty="0"/>
              <a:t>Multilateral </a:t>
            </a:r>
          </a:p>
          <a:p>
            <a:pPr lvl="4"/>
            <a:r>
              <a:rPr lang="en-US" dirty="0"/>
              <a:t>None on tariffs</a:t>
            </a:r>
          </a:p>
          <a:p>
            <a:pPr lvl="4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3"/>
            <a:r>
              <a:rPr lang="en-US" dirty="0"/>
              <a:t>Plurilateral</a:t>
            </a:r>
          </a:p>
          <a:p>
            <a:pPr lvl="4"/>
            <a:r>
              <a:rPr lang="en-US" dirty="0"/>
              <a:t>Information technology</a:t>
            </a:r>
          </a:p>
          <a:p>
            <a:pPr lvl="4"/>
            <a:r>
              <a:rPr lang="en-US" dirty="0"/>
              <a:t>Telecoms</a:t>
            </a:r>
          </a:p>
          <a:p>
            <a:pPr lvl="4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612 cases initiated since 1995 (as of 6/15/22)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will learn to live differently</a:t>
            </a:r>
          </a:p>
          <a:p>
            <a:pPr lvl="1"/>
            <a:r>
              <a:rPr lang="en-US" dirty="0"/>
              <a:t>Reported July 20:  Biden administration wants “friend-shoring.”  No mention yet of policies.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CFA09-0AFB-7246-A344-469F30983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6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migration: Roger White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46EA99-2103-7443-AE03-9982E2DB3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5186533" y="959614"/>
            <a:ext cx="5026439" cy="54400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929D4-5631-6047-A803-96F201AF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F8DFE-145A-D84A-890A-939E4FECD1C1}"/>
              </a:ext>
            </a:extLst>
          </p:cNvPr>
          <p:cNvSpPr txBox="1"/>
          <p:nvPr/>
        </p:nvSpPr>
        <p:spPr>
          <a:xfrm>
            <a:off x="3796747" y="6456851"/>
            <a:ext cx="7656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https://www.pewresearch.org/fact-tank/2019/07/12/how-pew-research-center-counts-unauthorized-immigrants-in-us/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F6D66-8E3F-C745-8E79-FC46D332BE9F}"/>
              </a:ext>
            </a:extLst>
          </p:cNvPr>
          <p:cNvSpPr txBox="1"/>
          <p:nvPr/>
        </p:nvSpPr>
        <p:spPr>
          <a:xfrm>
            <a:off x="552572" y="2897650"/>
            <a:ext cx="4633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Categories of the total number </a:t>
            </a:r>
          </a:p>
          <a:p>
            <a:r>
              <a:rPr lang="en-US" sz="2400" b="1" dirty="0"/>
              <a:t>of immigrants in the United States.</a:t>
            </a:r>
          </a:p>
        </p:txBody>
      </p:sp>
    </p:spTree>
    <p:extLst>
      <p:ext uri="{BB962C8B-B14F-4D97-AF65-F5344CB8AC3E}">
        <p14:creationId xmlns:p14="http://schemas.microsoft.com/office/powerpoint/2010/main" val="154805333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55474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98009</TotalTime>
  <Words>4389</Words>
  <Application>Microsoft Macintosh PowerPoint</Application>
  <PresentationFormat>Widescreen</PresentationFormat>
  <Paragraphs>800</Paragraphs>
  <Slides>92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8" baseType="lpstr">
      <vt:lpstr>Arial</vt:lpstr>
      <vt:lpstr>Calibri</vt:lpstr>
      <vt:lpstr>Courier New</vt:lpstr>
      <vt:lpstr>Palatino Linotype</vt:lpstr>
      <vt:lpstr>Wingdings</vt:lpstr>
      <vt:lpstr>Custom Design</vt:lpstr>
      <vt:lpstr>PowerPoint Presentation</vt:lpstr>
      <vt:lpstr> Available NEED Topics Include:</vt:lpstr>
      <vt:lpstr> Course Outline</vt:lpstr>
      <vt:lpstr>Submitting Questions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Russia Sanctions, Gov’t</vt:lpstr>
      <vt:lpstr>Russia Sanctions, Gov’t</vt:lpstr>
      <vt:lpstr>Russia Sanctions, Gov’t</vt:lpstr>
      <vt:lpstr> Impact of Russia-Ukraine War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PowerPoint Presentation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 Immigration: Roger White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322</cp:revision>
  <cp:lastPrinted>2022-09-09T18:17:38Z</cp:lastPrinted>
  <dcterms:created xsi:type="dcterms:W3CDTF">2017-05-03T22:30:38Z</dcterms:created>
  <dcterms:modified xsi:type="dcterms:W3CDTF">2022-10-04T02:19:57Z</dcterms:modified>
</cp:coreProperties>
</file>