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5"/>
  </p:notesMasterIdLst>
  <p:sldIdLst>
    <p:sldId id="1026" r:id="rId2"/>
    <p:sldId id="4001" r:id="rId3"/>
    <p:sldId id="4420" r:id="rId4"/>
    <p:sldId id="4094" r:id="rId5"/>
    <p:sldId id="4154" r:id="rId6"/>
    <p:sldId id="4127" r:id="rId7"/>
    <p:sldId id="331" r:id="rId8"/>
    <p:sldId id="4129" r:id="rId9"/>
    <p:sldId id="4130" r:id="rId10"/>
    <p:sldId id="4143" r:id="rId11"/>
    <p:sldId id="4144" r:id="rId12"/>
    <p:sldId id="4145" r:id="rId13"/>
    <p:sldId id="4137" r:id="rId14"/>
    <p:sldId id="4138" r:id="rId15"/>
    <p:sldId id="4139" r:id="rId16"/>
    <p:sldId id="4140" r:id="rId17"/>
    <p:sldId id="4142" r:id="rId18"/>
    <p:sldId id="4318" r:id="rId19"/>
    <p:sldId id="4380" r:id="rId20"/>
    <p:sldId id="4135" r:id="rId21"/>
    <p:sldId id="4128" r:id="rId22"/>
    <p:sldId id="406" r:id="rId23"/>
    <p:sldId id="4095" r:id="rId24"/>
    <p:sldId id="407" r:id="rId25"/>
    <p:sldId id="408" r:id="rId26"/>
    <p:sldId id="410" r:id="rId27"/>
    <p:sldId id="4381" r:id="rId28"/>
    <p:sldId id="4313" r:id="rId29"/>
    <p:sldId id="4378" r:id="rId30"/>
    <p:sldId id="4315" r:id="rId31"/>
    <p:sldId id="500" r:id="rId32"/>
    <p:sldId id="727" r:id="rId33"/>
    <p:sldId id="353" r:id="rId34"/>
    <p:sldId id="354" r:id="rId35"/>
    <p:sldId id="355" r:id="rId36"/>
    <p:sldId id="356" r:id="rId37"/>
    <p:sldId id="357" r:id="rId38"/>
    <p:sldId id="358" r:id="rId39"/>
    <p:sldId id="501" r:id="rId40"/>
    <p:sldId id="502" r:id="rId41"/>
    <p:sldId id="749" r:id="rId42"/>
    <p:sldId id="503" r:id="rId43"/>
    <p:sldId id="437" r:id="rId44"/>
    <p:sldId id="438" r:id="rId45"/>
    <p:sldId id="4096" r:id="rId46"/>
    <p:sldId id="275" r:id="rId47"/>
    <p:sldId id="290" r:id="rId48"/>
    <p:sldId id="291" r:id="rId49"/>
    <p:sldId id="292" r:id="rId50"/>
    <p:sldId id="293" r:id="rId51"/>
    <p:sldId id="4379" r:id="rId52"/>
    <p:sldId id="813" r:id="rId53"/>
    <p:sldId id="4097" r:id="rId54"/>
    <p:sldId id="439" r:id="rId55"/>
    <p:sldId id="294" r:id="rId56"/>
    <p:sldId id="440" r:id="rId57"/>
    <p:sldId id="295" r:id="rId58"/>
    <p:sldId id="4106" r:id="rId59"/>
    <p:sldId id="441" r:id="rId60"/>
    <p:sldId id="452" r:id="rId61"/>
    <p:sldId id="442" r:id="rId62"/>
    <p:sldId id="428" r:id="rId63"/>
    <p:sldId id="4382" r:id="rId64"/>
    <p:sldId id="429" r:id="rId65"/>
    <p:sldId id="443" r:id="rId66"/>
    <p:sldId id="430" r:id="rId67"/>
    <p:sldId id="431" r:id="rId68"/>
    <p:sldId id="432" r:id="rId69"/>
    <p:sldId id="433" r:id="rId70"/>
    <p:sldId id="4312" r:id="rId71"/>
    <p:sldId id="434" r:id="rId72"/>
    <p:sldId id="435" r:id="rId73"/>
    <p:sldId id="385" r:id="rId74"/>
    <p:sldId id="453" r:id="rId75"/>
    <p:sldId id="455" r:id="rId76"/>
    <p:sldId id="436" r:id="rId77"/>
    <p:sldId id="444" r:id="rId78"/>
    <p:sldId id="445" r:id="rId79"/>
    <p:sldId id="806" r:id="rId80"/>
    <p:sldId id="504" r:id="rId81"/>
    <p:sldId id="505" r:id="rId82"/>
    <p:sldId id="506" r:id="rId83"/>
    <p:sldId id="4170" r:id="rId84"/>
    <p:sldId id="4316" r:id="rId85"/>
    <p:sldId id="507" r:id="rId86"/>
    <p:sldId id="4098" r:id="rId87"/>
    <p:sldId id="810" r:id="rId88"/>
    <p:sldId id="811" r:id="rId89"/>
    <p:sldId id="456" r:id="rId90"/>
    <p:sldId id="4099" r:id="rId91"/>
    <p:sldId id="4100" r:id="rId92"/>
    <p:sldId id="4101" r:id="rId93"/>
    <p:sldId id="4102" r:id="rId94"/>
    <p:sldId id="4103" r:id="rId95"/>
    <p:sldId id="4104" r:id="rId96"/>
    <p:sldId id="4105" r:id="rId97"/>
    <p:sldId id="4317" r:id="rId98"/>
    <p:sldId id="4171" r:id="rId99"/>
    <p:sldId id="497" r:id="rId100"/>
    <p:sldId id="498" r:id="rId101"/>
    <p:sldId id="4376" r:id="rId102"/>
    <p:sldId id="4168" r:id="rId103"/>
    <p:sldId id="4116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57" autoAdjust="0"/>
    <p:restoredTop sz="83944"/>
  </p:normalViewPr>
  <p:slideViewPr>
    <p:cSldViewPr snapToGrid="0" snapToObjects="1">
      <p:cViewPr varScale="1">
        <p:scale>
          <a:sx n="99" d="100"/>
          <a:sy n="99" d="100"/>
        </p:scale>
        <p:origin x="200" y="2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4956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98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statis_e</a:t>
            </a:r>
            <a:r>
              <a:rPr lang="en-US" dirty="0"/>
              <a:t>/</a:t>
            </a:r>
            <a:r>
              <a:rPr lang="en-US" dirty="0" err="1"/>
              <a:t>trade_evolution_e</a:t>
            </a:r>
            <a:r>
              <a:rPr lang="en-US" dirty="0"/>
              <a:t>/</a:t>
            </a:r>
            <a:r>
              <a:rPr lang="en-US" dirty="0" err="1"/>
              <a:t>evolution_trade_wto_e.htm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statis_e</a:t>
            </a:r>
            <a:r>
              <a:rPr lang="en-US" dirty="0"/>
              <a:t>/</a:t>
            </a:r>
            <a:r>
              <a:rPr lang="en-US" dirty="0" err="1"/>
              <a:t>trade_evolution_e</a:t>
            </a:r>
            <a:r>
              <a:rPr lang="en-US" dirty="0"/>
              <a:t>/</a:t>
            </a:r>
            <a:r>
              <a:rPr lang="en-US" dirty="0" err="1"/>
              <a:t>evolution_trade_wto_e.htm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/wiki/File:Average_tariff_rates_%28France,_UK,_US%29.png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88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Applicants as of April 2, 2023:</a:t>
            </a:r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/research/</a:t>
            </a:r>
            <a:r>
              <a:rPr lang="en-US" dirty="0" err="1"/>
              <a:t>piie</a:t>
            </a:r>
            <a:r>
              <a:rPr lang="en-US" dirty="0"/>
              <a:t>-charts/which-countries-are-cptpp-and-rcep-trade-agreements-and-which-want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988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r>
              <a:rPr lang="en-US" dirty="0" err="1"/>
              <a:t>Bown</a:t>
            </a:r>
            <a:r>
              <a:rPr lang="en-US" dirty="0"/>
              <a:t>, Chad P., “</a:t>
            </a:r>
            <a:r>
              <a:rPr lang="en-US" b="0" dirty="0">
                <a:solidFill>
                  <a:srgbClr val="172A3A"/>
                </a:solidFill>
                <a:effectLst/>
                <a:latin typeface="mercury text g1 a"/>
              </a:rPr>
              <a:t>US-China phase one tracker: China’s purchases of US goods,” PIIE, July 19, 2021</a:t>
            </a:r>
          </a:p>
          <a:p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https://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www.piie.com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/research/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piie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-charts/us-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china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-phase-one-tracker-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chinas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-purchases-us-goods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Inter Variable"/>
              </a:rPr>
              <a:t>Simon Lester and Huan Zhu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, “</a:t>
            </a:r>
            <a:r>
              <a:rPr lang="en-US" b="0" i="0" dirty="0">
                <a:effectLst/>
                <a:latin typeface="var(--bs-font-serif)"/>
              </a:rPr>
              <a:t>The U.S.-China Phase One Trade Deal: On to Phase Two, or Time to Phase It Out?” Cato, March 22,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var(--bs-font-serif)"/>
              </a:rPr>
              <a:t>https://</a:t>
            </a:r>
            <a:r>
              <a:rPr lang="en-US" b="0" i="0" dirty="0" err="1">
                <a:effectLst/>
                <a:latin typeface="var(--bs-font-serif)"/>
              </a:rPr>
              <a:t>www.cato.org</a:t>
            </a:r>
            <a:r>
              <a:rPr lang="en-US" b="0" i="0" dirty="0">
                <a:effectLst/>
                <a:latin typeface="var(--bs-font-serif)"/>
              </a:rPr>
              <a:t>/blog/us-</a:t>
            </a:r>
            <a:r>
              <a:rPr lang="en-US" b="0" i="0" dirty="0" err="1">
                <a:effectLst/>
                <a:latin typeface="var(--bs-font-serif)"/>
              </a:rPr>
              <a:t>china</a:t>
            </a:r>
            <a:r>
              <a:rPr lang="en-US" b="0" i="0" dirty="0">
                <a:effectLst/>
                <a:latin typeface="var(--bs-font-serif)"/>
              </a:rPr>
              <a:t>-phase-one-deal-phase-two-or-time-phase-it-out</a:t>
            </a:r>
          </a:p>
          <a:p>
            <a:endParaRPr lang="en-US" b="0" i="0" cap="all" dirty="0">
              <a:solidFill>
                <a:srgbClr val="172A3A"/>
              </a:solidFill>
              <a:effectLst/>
              <a:latin typeface="mercury text g1 a"/>
            </a:endParaRPr>
          </a:p>
          <a:p>
            <a:endParaRPr lang="en-US" b="0" i="0" cap="all" dirty="0">
              <a:solidFill>
                <a:srgbClr val="172A3A"/>
              </a:solidFill>
              <a:effectLst/>
              <a:latin typeface="gotham a"/>
            </a:endParaRPr>
          </a:p>
          <a:p>
            <a:br>
              <a:rPr lang="en-US" b="0" dirty="0">
                <a:solidFill>
                  <a:srgbClr val="407CA7"/>
                </a:solidFill>
                <a:effectLst/>
                <a:latin typeface="mercury text g1 a"/>
              </a:rPr>
            </a:br>
            <a:endParaRPr lang="en-US" b="0" dirty="0">
              <a:solidFill>
                <a:srgbClr val="407CA7"/>
              </a:solidFill>
              <a:effectLst/>
              <a:latin typeface="mercury text g1 a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eedecon.org/delivered_presentations.php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" Target="slide9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Dartmouth College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April-May,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never resume the pre-2008 growth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1662661" y="2251881"/>
            <a:ext cx="864762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Trade Deficits and Exchange Rates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Speaker:  Me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6C369-A72C-D3BF-3BC6-F808363C2353}"/>
              </a:ext>
            </a:extLst>
          </p:cNvPr>
          <p:cNvSpPr txBox="1"/>
          <p:nvPr/>
        </p:nvSpPr>
        <p:spPr>
          <a:xfrm>
            <a:off x="4185380" y="3745282"/>
            <a:ext cx="382123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See you next week!</a:t>
            </a:r>
          </a:p>
        </p:txBody>
      </p:sp>
    </p:spTree>
    <p:extLst>
      <p:ext uri="{BB962C8B-B14F-4D97-AF65-F5344CB8AC3E}">
        <p14:creationId xmlns:p14="http://schemas.microsoft.com/office/powerpoint/2010/main" val="24160008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 err="1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would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29570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 March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84AD43-1F0C-649B-35C5-2F6D492D1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178050"/>
            <a:ext cx="7315200" cy="250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FADD0D-79A2-3D47-62DE-31D99C17F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524000"/>
            <a:ext cx="2692400" cy="495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C2B3B4-50B9-8152-BD74-6C64E6028967}"/>
              </a:ext>
            </a:extLst>
          </p:cNvPr>
          <p:cNvSpPr txBox="1"/>
          <p:nvPr/>
        </p:nvSpPr>
        <p:spPr>
          <a:xfrm>
            <a:off x="3657600" y="1524000"/>
            <a:ext cx="2559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March 2, 2023:</a:t>
            </a:r>
          </a:p>
        </p:txBody>
      </p:sp>
    </p:spTree>
    <p:extLst>
      <p:ext uri="{BB962C8B-B14F-4D97-AF65-F5344CB8AC3E}">
        <p14:creationId xmlns:p14="http://schemas.microsoft.com/office/powerpoint/2010/main" val="403740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Will they stop Russia?  </a:t>
            </a:r>
          </a:p>
          <a:p>
            <a:pPr lvl="1"/>
            <a:r>
              <a:rPr lang="en-US" dirty="0"/>
              <a:t>Clearly no</a:t>
            </a:r>
          </a:p>
          <a:p>
            <a:pPr lvl="1"/>
            <a:r>
              <a:rPr lang="en-US" dirty="0"/>
              <a:t>Sanctions in the past have only sometimes worked</a:t>
            </a:r>
          </a:p>
          <a:p>
            <a:r>
              <a:rPr lang="en-US" dirty="0"/>
              <a:t>Will they reduce trade?  </a:t>
            </a:r>
          </a:p>
          <a:p>
            <a:pPr lvl="1"/>
            <a:r>
              <a:rPr lang="en-US" dirty="0"/>
              <a:t>They did</a:t>
            </a:r>
          </a:p>
          <a:p>
            <a:pPr lvl="1"/>
            <a:r>
              <a:rPr lang="en-US" dirty="0"/>
              <a:t>But Russia’s role in trade is not large in most products</a:t>
            </a:r>
          </a:p>
          <a:p>
            <a:pPr lvl="1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economic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2"/>
            <a:r>
              <a:rPr lang="en-US" sz="28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87C88-D698-96ED-7548-585BA386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546100"/>
            <a:ext cx="7353300" cy="576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C9F37-DDE0-90A9-EBE7-A478309F1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81000"/>
            <a:ext cx="50165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47450-D9F2-87CB-7EBE-DFF9AF8B25EB}"/>
              </a:ext>
            </a:extLst>
          </p:cNvPr>
          <p:cNvSpPr txBox="1"/>
          <p:nvPr/>
        </p:nvSpPr>
        <p:spPr>
          <a:xfrm>
            <a:off x="3200400" y="381000"/>
            <a:ext cx="5638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Evolution of World Trade, 1950-2022</a:t>
            </a:r>
          </a:p>
          <a:p>
            <a:pPr algn="ctr"/>
            <a:r>
              <a:rPr lang="en-US" sz="2800" dirty="0"/>
              <a:t>Volume index, 1950=100</a:t>
            </a:r>
          </a:p>
        </p:txBody>
      </p:sp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5DC3D-4913-CE46-A31A-8A8E09D93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1212850"/>
            <a:ext cx="7353300" cy="443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BB9B8F-EF3A-90E8-3FE6-F790BCA0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62000"/>
            <a:ext cx="5066709" cy="92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895C1C-7E56-FC62-5658-8E5CFD68CAEE}"/>
              </a:ext>
            </a:extLst>
          </p:cNvPr>
          <p:cNvSpPr txBox="1"/>
          <p:nvPr/>
        </p:nvSpPr>
        <p:spPr>
          <a:xfrm>
            <a:off x="3276600" y="685800"/>
            <a:ext cx="5638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Evolution of World Trade, 1950-2022</a:t>
            </a:r>
          </a:p>
          <a:p>
            <a:pPr algn="ctr"/>
            <a:r>
              <a:rPr lang="en-US" sz="2800" dirty="0"/>
              <a:t>Values, Billion USD</a:t>
            </a:r>
          </a:p>
        </p:txBody>
      </p:sp>
    </p:spTree>
    <p:extLst>
      <p:ext uri="{BB962C8B-B14F-4D97-AF65-F5344CB8AC3E}">
        <p14:creationId xmlns:p14="http://schemas.microsoft.com/office/powerpoint/2010/main" val="4159725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Please submit questions in the chat, or by raising your digital “hand.”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tomorrow (</a:t>
            </a:r>
            <a:r>
              <a:rPr lang="en-US" dirty="0">
                <a:hlinkClick r:id="rId2"/>
              </a:rPr>
              <a:t>https://needecon.org/delivered_presentations.php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PLEASE NOTE THE NEW URL:   </a:t>
            </a:r>
            <a:r>
              <a:rPr lang="en-US" dirty="0" err="1"/>
              <a:t>NEEDEcon.org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49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1203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(4/3): 	US 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(4/10): 	Monetary Policy (Geoffrey </a:t>
            </a:r>
            <a:r>
              <a:rPr lang="en-US" dirty="0" err="1"/>
              <a:t>Woglom</a:t>
            </a:r>
            <a:r>
              <a:rPr lang="en-US" dirty="0"/>
              <a:t>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(4/17): 	Healthcare Economics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4 (4/24):	Trade and Globalization (Alan Deardorff, University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(5/1):	Trade Deficits and Exchange Rates (Alan Deardorff)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(5/8):	 Cryptocurrencies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45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Dartmouth College </a:t>
            </a:r>
          </a:p>
          <a:p>
            <a:pPr algn="ctr"/>
            <a:r>
              <a:rPr lang="en-US" sz="2400" i="0" dirty="0"/>
              <a:t>April 24,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10-Minute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3048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3048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Wikimedia Commons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BA4E1-418D-51FF-2133-7D8BB250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65" y="1087658"/>
            <a:ext cx="8565891" cy="51607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F57BC-E5BA-7A2C-6AB1-7EC558D89C13}"/>
              </a:ext>
            </a:extLst>
          </p:cNvPr>
          <p:cNvSpPr txBox="1"/>
          <p:nvPr/>
        </p:nvSpPr>
        <p:spPr>
          <a:xfrm>
            <a:off x="2743200" y="5334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Linux Libertine"/>
              </a:rPr>
              <a:t>Average tariff rates (France, UK, US)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89231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3810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BF77B7-19BB-A78C-BAD6-CF18C2C8F0F9}"/>
              </a:ext>
            </a:extLst>
          </p:cNvPr>
          <p:cNvCxnSpPr>
            <a:cxnSpLocks/>
          </p:cNvCxnSpPr>
          <p:nvPr/>
        </p:nvCxnSpPr>
        <p:spPr>
          <a:xfrm flipV="1">
            <a:off x="7165110" y="1447800"/>
            <a:ext cx="0" cy="3581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FC3147-802B-B9FA-3168-470F062E19DF}"/>
              </a:ext>
            </a:extLst>
          </p:cNvPr>
          <p:cNvSpPr txBox="1"/>
          <p:nvPr/>
        </p:nvSpPr>
        <p:spPr>
          <a:xfrm>
            <a:off x="6477000" y="4953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Smoot-Hawley Tariff of 1930</a:t>
            </a:r>
          </a:p>
        </p:txBody>
      </p: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DCB9CD-67D7-65CF-CDD2-444C9182B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26" y="304800"/>
            <a:ext cx="9441348" cy="6248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0299" cy="1116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810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355F8-7068-6895-49EE-9D3A78AD8519}"/>
              </a:ext>
            </a:extLst>
          </p:cNvPr>
          <p:cNvSpPr txBox="1"/>
          <p:nvPr/>
        </p:nvSpPr>
        <p:spPr>
          <a:xfrm>
            <a:off x="7239000" y="4343400"/>
            <a:ext cx="1676400" cy="203132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Applied to join: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Costa 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Ecuador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Uruguay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47997-B1F2-CC91-4503-FE0182CBFC8B}"/>
              </a:ext>
            </a:extLst>
          </p:cNvPr>
          <p:cNvSpPr txBox="1"/>
          <p:nvPr/>
        </p:nvSpPr>
        <p:spPr>
          <a:xfrm>
            <a:off x="7391400" y="4419600"/>
            <a:ext cx="4419600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Other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China to buy $200 billion more US exports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Promises: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intellectual property protection,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forced technology transfer,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regulatory trade barriers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68379-D9D0-0C11-D195-29677D4E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ADC00-6AF4-469E-A914-40B8ADB5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Government procurement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616 cases initiated since 1995 (as of 4/23/23)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113106</TotalTime>
  <Words>4917</Words>
  <Application>Microsoft Macintosh PowerPoint</Application>
  <PresentationFormat>Widescreen</PresentationFormat>
  <Paragraphs>898</Paragraphs>
  <Slides>103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7" baseType="lpstr">
      <vt:lpstr>Arial</vt:lpstr>
      <vt:lpstr>Calibri</vt:lpstr>
      <vt:lpstr>Courier New</vt:lpstr>
      <vt:lpstr>freight-book</vt:lpstr>
      <vt:lpstr>gotham a</vt:lpstr>
      <vt:lpstr>Inter Variable</vt:lpstr>
      <vt:lpstr>knowledge-medium</vt:lpstr>
      <vt:lpstr>Linux Libertine</vt:lpstr>
      <vt:lpstr>mercury text g1 a</vt:lpstr>
      <vt:lpstr>Palatino Linotype</vt:lpstr>
      <vt:lpstr>Playfair Display</vt:lpstr>
      <vt:lpstr>var(--bs-font-serif)</vt:lpstr>
      <vt:lpstr>Wingdings</vt:lpstr>
      <vt:lpstr>Custom Design</vt:lpstr>
      <vt:lpstr>PowerPoint Presentation</vt:lpstr>
      <vt:lpstr> Available NEED Topics Include:</vt:lpstr>
      <vt:lpstr>Submitting Questions</vt:lpstr>
      <vt:lpstr> Course Outline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Trade Deficits and Exchange Rates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412</cp:revision>
  <cp:lastPrinted>2022-09-09T18:17:38Z</cp:lastPrinted>
  <dcterms:created xsi:type="dcterms:W3CDTF">2017-05-03T22:30:38Z</dcterms:created>
  <dcterms:modified xsi:type="dcterms:W3CDTF">2023-04-24T20:22:56Z</dcterms:modified>
</cp:coreProperties>
</file>