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notesMasterIdLst>
    <p:notesMasterId r:id="rId110"/>
  </p:notesMasterIdLst>
  <p:sldIdLst>
    <p:sldId id="4194" r:id="rId2"/>
    <p:sldId id="328" r:id="rId3"/>
    <p:sldId id="3935" r:id="rId4"/>
    <p:sldId id="1029" r:id="rId5"/>
    <p:sldId id="4001" r:id="rId6"/>
    <p:sldId id="436" r:id="rId7"/>
    <p:sldId id="4168" r:id="rId8"/>
    <p:sldId id="4373" r:id="rId9"/>
    <p:sldId id="4094" r:id="rId10"/>
    <p:sldId id="1631" r:id="rId11"/>
    <p:sldId id="3974" r:id="rId12"/>
    <p:sldId id="4182" r:id="rId13"/>
    <p:sldId id="4154" r:id="rId14"/>
    <p:sldId id="4127" r:id="rId15"/>
    <p:sldId id="331" r:id="rId16"/>
    <p:sldId id="4129" r:id="rId17"/>
    <p:sldId id="4130" r:id="rId18"/>
    <p:sldId id="4143" r:id="rId19"/>
    <p:sldId id="4144" r:id="rId20"/>
    <p:sldId id="4145" r:id="rId21"/>
    <p:sldId id="4137" r:id="rId22"/>
    <p:sldId id="4138" r:id="rId23"/>
    <p:sldId id="4139" r:id="rId24"/>
    <p:sldId id="4140" r:id="rId25"/>
    <p:sldId id="4142" r:id="rId26"/>
    <p:sldId id="4318" r:id="rId27"/>
    <p:sldId id="4135" r:id="rId28"/>
    <p:sldId id="4128" r:id="rId29"/>
    <p:sldId id="406" r:id="rId30"/>
    <p:sldId id="4095" r:id="rId31"/>
    <p:sldId id="407" r:id="rId32"/>
    <p:sldId id="408" r:id="rId33"/>
    <p:sldId id="410" r:id="rId34"/>
    <p:sldId id="4313" r:id="rId35"/>
    <p:sldId id="4379" r:id="rId36"/>
    <p:sldId id="4315" r:id="rId37"/>
    <p:sldId id="500" r:id="rId38"/>
    <p:sldId id="727" r:id="rId39"/>
    <p:sldId id="353" r:id="rId40"/>
    <p:sldId id="354" r:id="rId41"/>
    <p:sldId id="355" r:id="rId42"/>
    <p:sldId id="356" r:id="rId43"/>
    <p:sldId id="357" r:id="rId44"/>
    <p:sldId id="358" r:id="rId45"/>
    <p:sldId id="501" r:id="rId46"/>
    <p:sldId id="502" r:id="rId47"/>
    <p:sldId id="749" r:id="rId48"/>
    <p:sldId id="503" r:id="rId49"/>
    <p:sldId id="437" r:id="rId50"/>
    <p:sldId id="438" r:id="rId51"/>
    <p:sldId id="4096" r:id="rId52"/>
    <p:sldId id="275" r:id="rId53"/>
    <p:sldId id="290" r:id="rId54"/>
    <p:sldId id="291" r:id="rId55"/>
    <p:sldId id="292" r:id="rId56"/>
    <p:sldId id="293" r:id="rId57"/>
    <p:sldId id="4380" r:id="rId58"/>
    <p:sldId id="813" r:id="rId59"/>
    <p:sldId id="4097" r:id="rId60"/>
    <p:sldId id="439" r:id="rId61"/>
    <p:sldId id="294" r:id="rId62"/>
    <p:sldId id="440" r:id="rId63"/>
    <p:sldId id="295" r:id="rId64"/>
    <p:sldId id="4106" r:id="rId65"/>
    <p:sldId id="441" r:id="rId66"/>
    <p:sldId id="452" r:id="rId67"/>
    <p:sldId id="442" r:id="rId68"/>
    <p:sldId id="428" r:id="rId69"/>
    <p:sldId id="429" r:id="rId70"/>
    <p:sldId id="443" r:id="rId71"/>
    <p:sldId id="430" r:id="rId72"/>
    <p:sldId id="431" r:id="rId73"/>
    <p:sldId id="432" r:id="rId74"/>
    <p:sldId id="433" r:id="rId75"/>
    <p:sldId id="4312" r:id="rId76"/>
    <p:sldId id="434" r:id="rId77"/>
    <p:sldId id="435" r:id="rId78"/>
    <p:sldId id="385" r:id="rId79"/>
    <p:sldId id="453" r:id="rId80"/>
    <p:sldId id="455" r:id="rId81"/>
    <p:sldId id="4378" r:id="rId82"/>
    <p:sldId id="444" r:id="rId83"/>
    <p:sldId id="445" r:id="rId84"/>
    <p:sldId id="806" r:id="rId85"/>
    <p:sldId id="504" r:id="rId86"/>
    <p:sldId id="505" r:id="rId87"/>
    <p:sldId id="506" r:id="rId88"/>
    <p:sldId id="4170" r:id="rId89"/>
    <p:sldId id="4316" r:id="rId90"/>
    <p:sldId id="507" r:id="rId91"/>
    <p:sldId id="4098" r:id="rId92"/>
    <p:sldId id="810" r:id="rId93"/>
    <p:sldId id="811" r:id="rId94"/>
    <p:sldId id="456" r:id="rId95"/>
    <p:sldId id="4099" r:id="rId96"/>
    <p:sldId id="4100" r:id="rId97"/>
    <p:sldId id="4101" r:id="rId98"/>
    <p:sldId id="4102" r:id="rId99"/>
    <p:sldId id="4103" r:id="rId100"/>
    <p:sldId id="4104" r:id="rId101"/>
    <p:sldId id="4105" r:id="rId102"/>
    <p:sldId id="4317" r:id="rId103"/>
    <p:sldId id="4171" r:id="rId104"/>
    <p:sldId id="497" r:id="rId105"/>
    <p:sldId id="498" r:id="rId106"/>
    <p:sldId id="4376" r:id="rId107"/>
    <p:sldId id="4377" r:id="rId108"/>
    <p:sldId id="4375" r:id="rId10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7" initials="W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4C88"/>
    <a:srgbClr val="2B414D"/>
    <a:srgbClr val="FAF7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843" autoAdjust="0"/>
    <p:restoredTop sz="94789"/>
  </p:normalViewPr>
  <p:slideViewPr>
    <p:cSldViewPr snapToGrid="0" snapToObjects="1">
      <p:cViewPr varScale="1">
        <p:scale>
          <a:sx n="93" d="100"/>
          <a:sy n="93" d="100"/>
        </p:scale>
        <p:origin x="216" y="71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63" d="100"/>
          <a:sy n="63" d="100"/>
        </p:scale>
        <p:origin x="1488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viewProps" Target="view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notesMaster" Target="notesMasters/notesMaster1.xml"/><Relationship Id="rId115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EC6A77-897B-A94D-8179-085D1B4EE98D}" type="datetimeFigureOut">
              <a:rPr lang="en-US" smtClean="0"/>
              <a:t>1/26/23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F294D8-753E-E842-8CF8-893A8D4FD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784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ourworldindata.org/trade-and-globalization" TargetMode="External"/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ourworldindata.org/trade-and-globalization" TargetMode="External"/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atista.com/statistics/264682/worldwide-export-volume-in-the-trade-since-1950/" TargetMode="External"/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orldbank.org/en/publication/wdr2020" TargetMode="External"/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orldbank.org/en/publication/wdr2020" TargetMode="External"/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orldbank.org/en/publication/wdr2020" TargetMode="External"/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qz.com/1230399/a-history-of-tariffs-us-protectionism-in-one-230-year-chart/" TargetMode="External"/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to.org/english/tratop_e/region_e/region_e.htm#facts" TargetMode="External"/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ederalreserve.gov/econres/feds/files/2019086pap.pdf" TargetMode="External"/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ederalreserve.gov/econres/feds/files/2019086pap.pdf" TargetMode="External"/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nbr.com/2019/09/18/these-4-charts-show-how-us-china-trade-has-changed-during-the-tariff-dispute/" TargetMode="External"/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nbr.com/author/yneelee/" TargetMode="Externa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uters.com/journalists/rajesh-kumar-singh" TargetMode="External"/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ederalreserve.gov/econres/feds/files/2019086pap.pdf" TargetMode="Externa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graphics.reuters.com/UKRAINE-CRISIS/SANCTIONS/byvrjenzmve/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graphics.reuters.com/UKRAINE-CRISIS/SANCTIONS/byvrjenzmve/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ie.com/blogs/realtime-economic-issues-watch/russias-war-ukraine-sanctions-timeline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0810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Sonnenfeld, Jeffrey and Steven Tan, “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of the Biggest Brands Are Leaving Russia. Others Just Can’t Quit Putin. Here’s a List.”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York Times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April 7,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www.nytimes.com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/interactive/2022/04/07/opinion/companies-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ukraine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boycott.html</a:t>
            </a: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7461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Sonnenfeld, Jeffrey and Steven Tan, “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of the Biggest Brands Are Leaving Russia. Others Just Can’t Quit Putin. Here’s a List.”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York Times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April 7,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www.nytimes.com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/interactive/2022/04/07/opinion/companies-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ukraine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boycott.html</a:t>
            </a: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4374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Sonnenfeld, Jeffrey and Steven Tan, “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of the Biggest Brands Are Leaving Russia. Others Just Can’t Quit Putin. Here’s a List.”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York Times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April 7,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www.nytimes.com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/interactive/2022/04/07/opinion/companies-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ukraine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boycott.html</a:t>
            </a: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2421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ffectLst/>
                <a:latin typeface="Arial" panose="020B0604020202020204" pitchFamily="34" charset="0"/>
              </a:rPr>
              <a:t>Simon J. </a:t>
            </a:r>
            <a:r>
              <a:rPr lang="en-US" dirty="0" err="1">
                <a:effectLst/>
                <a:latin typeface="Arial" panose="020B0604020202020204" pitchFamily="34" charset="0"/>
              </a:rPr>
              <a:t>Evenett</a:t>
            </a:r>
            <a:r>
              <a:rPr lang="en-US" dirty="0">
                <a:effectLst/>
                <a:latin typeface="Arial" panose="020B0604020202020204" pitchFamily="34" charset="0"/>
              </a:rPr>
              <a:t> and Niccolò Pisani, “</a:t>
            </a:r>
            <a:r>
              <a:rPr lang="en-US" b="0" dirty="0">
                <a:effectLst/>
                <a:latin typeface="Arial" panose="020B0604020202020204" pitchFamily="34" charset="0"/>
              </a:rPr>
              <a:t>Less Than Nine Percent of Western Firms Have Divested from Russia,” December 20, 2022</a:t>
            </a:r>
          </a:p>
          <a:p>
            <a:r>
              <a:rPr lang="en-US" b="0" dirty="0">
                <a:effectLst/>
                <a:latin typeface="Arial" panose="020B0604020202020204" pitchFamily="34" charset="0"/>
              </a:rPr>
              <a:t>https://stgallen-endowment.us1.list-manage.com/track/</a:t>
            </a:r>
            <a:r>
              <a:rPr lang="en-US" b="0" dirty="0" err="1">
                <a:effectLst/>
                <a:latin typeface="Arial" panose="020B0604020202020204" pitchFamily="34" charset="0"/>
              </a:rPr>
              <a:t>click?u</a:t>
            </a:r>
            <a:r>
              <a:rPr lang="en-US" b="0">
                <a:effectLst/>
                <a:latin typeface="Arial" panose="020B0604020202020204" pitchFamily="34" charset="0"/>
              </a:rPr>
              <a:t>=4d3c72e64f71605940b148af0&amp;id=02549618ae&amp;e=1c71eb253a</a:t>
            </a:r>
            <a:endParaRPr lang="en-US" b="0" dirty="0"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0031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Haley Messenger and Noah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Sheidlower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“Which companies have stopped doing business with Russia?” NBC News, updated Mar 16,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www.nbcnews.com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/business/business-news/companies-stopped-business-russia-rcna19006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8178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World in Data</a:t>
            </a:r>
          </a:p>
          <a:p>
            <a:r>
              <a:rPr lang="en-US" dirty="0">
                <a:hlinkClick r:id="rId3"/>
              </a:rPr>
              <a:t>https://ourworldindata.org/trade-and-globalization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6812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World in Data</a:t>
            </a:r>
          </a:p>
          <a:p>
            <a:r>
              <a:rPr lang="en-US" dirty="0">
                <a:hlinkClick r:id="rId3"/>
              </a:rPr>
              <a:t>https://ourworldindata.org/trade-and-globalization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548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Statista</a:t>
            </a:r>
          </a:p>
          <a:p>
            <a:r>
              <a:rPr lang="en-US" dirty="0">
                <a:hlinkClick r:id="rId3"/>
              </a:rPr>
              <a:t>https://www.statista.com/statistics/264682/worldwide-export-volume-in-the-trade-since-1950/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1142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WTO</a:t>
            </a:r>
          </a:p>
          <a:p>
            <a:r>
              <a:rPr lang="en-US" dirty="0"/>
              <a:t>https://</a:t>
            </a:r>
            <a:r>
              <a:rPr lang="en-US" dirty="0" err="1"/>
              <a:t>www.wto.org</a:t>
            </a:r>
            <a:r>
              <a:rPr lang="en-US" dirty="0"/>
              <a:t>/</a:t>
            </a:r>
            <a:r>
              <a:rPr lang="en-US" dirty="0" err="1"/>
              <a:t>english</a:t>
            </a:r>
            <a:r>
              <a:rPr lang="en-US" dirty="0"/>
              <a:t>/</a:t>
            </a:r>
            <a:r>
              <a:rPr lang="en-US" dirty="0" err="1"/>
              <a:t>news_e</a:t>
            </a:r>
            <a:r>
              <a:rPr lang="en-US" dirty="0"/>
              <a:t>/pres22_e/pr909_e.htm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2139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WTO</a:t>
            </a:r>
          </a:p>
          <a:p>
            <a:r>
              <a:rPr lang="en-US" dirty="0"/>
              <a:t>https://</a:t>
            </a:r>
            <a:r>
              <a:rPr lang="en-US" dirty="0" err="1"/>
              <a:t>www.wto.org</a:t>
            </a:r>
            <a:r>
              <a:rPr lang="en-US" dirty="0"/>
              <a:t>/</a:t>
            </a:r>
            <a:r>
              <a:rPr lang="en-US" dirty="0" err="1"/>
              <a:t>english</a:t>
            </a:r>
            <a:r>
              <a:rPr lang="en-US" dirty="0"/>
              <a:t>/</a:t>
            </a:r>
            <a:r>
              <a:rPr lang="en-US" dirty="0" err="1"/>
              <a:t>news_e</a:t>
            </a:r>
            <a:r>
              <a:rPr lang="en-US" dirty="0"/>
              <a:t>/pres22_e/pr909_e.htm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6344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Josh </a:t>
            </a:r>
            <a:r>
              <a:rPr lang="en-US" b="0" dirty="0" err="1"/>
              <a:t>Zumbrun</a:t>
            </a:r>
            <a:r>
              <a:rPr lang="en-US" b="0" dirty="0"/>
              <a:t>, “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Economic Blacklist of Russia Marks New Blow for Globalization,”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Wall Street Journal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March 10, 2022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www.wsj.com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/articles/economic-blacklist-of-russia-marks-new-blow-for-globalization-11646940040?mod=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itp_wsj&amp;ru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=yahoo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5219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WTO</a:t>
            </a:r>
          </a:p>
          <a:p>
            <a:r>
              <a:rPr lang="en-US" dirty="0"/>
              <a:t>https://</a:t>
            </a:r>
            <a:r>
              <a:rPr lang="en-US" dirty="0" err="1"/>
              <a:t>www.wto.org</a:t>
            </a:r>
            <a:r>
              <a:rPr lang="en-US" dirty="0"/>
              <a:t>/</a:t>
            </a:r>
            <a:r>
              <a:rPr lang="en-US" dirty="0" err="1"/>
              <a:t>english</a:t>
            </a:r>
            <a:r>
              <a:rPr lang="en-US" dirty="0"/>
              <a:t>/</a:t>
            </a:r>
            <a:r>
              <a:rPr lang="en-US" dirty="0" err="1"/>
              <a:t>news_e</a:t>
            </a:r>
            <a:r>
              <a:rPr lang="en-US" dirty="0"/>
              <a:t>/pres22_e/pr909_e.htm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1933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World Bank</a:t>
            </a:r>
          </a:p>
          <a:p>
            <a:r>
              <a:rPr lang="en-US" dirty="0">
                <a:hlinkClick r:id="rId3"/>
              </a:rPr>
              <a:t>https://www.worldbank.org/en/publication/wdr20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9324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World Bank</a:t>
            </a:r>
          </a:p>
          <a:p>
            <a:r>
              <a:rPr lang="en-US" dirty="0">
                <a:hlinkClick r:id="rId3"/>
              </a:rPr>
              <a:t>https://www.worldbank.org/en/publication/wdr20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6656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Krueger, Anne O., </a:t>
            </a:r>
            <a:r>
              <a:rPr lang="en-US" u="sng" dirty="0"/>
              <a:t>International Trade (What Everyone Needs to Know) </a:t>
            </a:r>
            <a:r>
              <a:rPr lang="en-US" dirty="0"/>
              <a:t>(p. 254). Oxford University Press, 2020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2586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World Bank</a:t>
            </a:r>
          </a:p>
          <a:p>
            <a:r>
              <a:rPr lang="en-US" dirty="0">
                <a:hlinkClick r:id="rId3"/>
              </a:rPr>
              <a:t>https://www.worldbank.org/en/publication/wdr2020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51824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2EE44-F91A-F44A-BE80-EE371A5301F2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2869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2EE44-F91A-F44A-BE80-EE371A5301F2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5457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2EE44-F91A-F44A-BE80-EE371A5301F2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51528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2EE44-F91A-F44A-BE80-EE371A5301F2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28392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2EE44-F91A-F44A-BE80-EE371A5301F2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7927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Noisoe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Valentina Pop, “Russia sanctions list: What the west imposed over the Ukraine invasion,”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Financial Times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March 4,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www.ft.com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/content/6f3ce193-ab7d-4449-ac1b-751d49b1aaf8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39115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From an Economist “Barriers to Entry” article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26833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Quartz, Kopf 2018</a:t>
            </a:r>
          </a:p>
          <a:p>
            <a:r>
              <a:rPr lang="en-US" dirty="0">
                <a:hlinkClick r:id="rId3"/>
              </a:rPr>
              <a:t>https://qz.com/1230399/a-history-of-tariffs-us-protectionism-in-one-230-year-chart/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90297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WTO</a:t>
            </a:r>
          </a:p>
          <a:p>
            <a:r>
              <a:rPr lang="en-US" dirty="0">
                <a:hlinkClick r:id="rId3"/>
              </a:rPr>
              <a:t>https://www.wto.org/english/tratop_e/region_e/region_e.htm#facts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50938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http://</a:t>
            </a:r>
            <a:r>
              <a:rPr lang="en-US" dirty="0" err="1"/>
              <a:t>europa.eu</a:t>
            </a:r>
            <a:r>
              <a:rPr lang="en-US" dirty="0"/>
              <a:t>/</a:t>
            </a:r>
            <a:r>
              <a:rPr lang="en-US" dirty="0" err="1"/>
              <a:t>european</a:t>
            </a:r>
            <a:r>
              <a:rPr lang="en-US" dirty="0"/>
              <a:t>-union/about-</a:t>
            </a:r>
            <a:r>
              <a:rPr lang="en-US" dirty="0" err="1"/>
              <a:t>eu</a:t>
            </a:r>
            <a:r>
              <a:rPr lang="en-US" dirty="0"/>
              <a:t>/money/</a:t>
            </a:r>
            <a:r>
              <a:rPr lang="en-US" dirty="0" err="1"/>
              <a:t>euro_en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62418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83889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Flaan</a:t>
            </a:r>
            <a:r>
              <a:rPr lang="en-US" dirty="0"/>
              <a:t> and Pierce 2020</a:t>
            </a:r>
          </a:p>
          <a:p>
            <a:r>
              <a:rPr lang="en-US" dirty="0">
                <a:hlinkClick r:id="rId3"/>
              </a:rPr>
              <a:t>https://www.federalreserve.gov/econres/feds/files/2019086pap.pdf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53269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Flaan</a:t>
            </a:r>
            <a:r>
              <a:rPr lang="en-US" dirty="0"/>
              <a:t> and Pierce 2020</a:t>
            </a:r>
          </a:p>
          <a:p>
            <a:r>
              <a:rPr lang="en-US" dirty="0">
                <a:hlinkClick r:id="rId3"/>
              </a:rPr>
              <a:t>https://www.federalreserve.gov/econres/feds/files/2019086pap.pdf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5183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cap="all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9:46 am"/>
              </a:rPr>
              <a:t>SEPTEMBER 18, 2019</a:t>
            </a:r>
            <a:r>
              <a:rPr lang="en-US" sz="1200" b="0" i="0" kern="1200" cap="all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| </a:t>
            </a:r>
            <a:r>
              <a:rPr lang="en-US" sz="1200" b="1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Posts by Yen Nee Lee, CNBC.com"/>
              </a:rPr>
              <a:t>Yen Nee Lee, CNBC.com</a:t>
            </a:r>
            <a:endParaRPr lang="en-US" dirty="0"/>
          </a:p>
          <a:p>
            <a:r>
              <a:rPr lang="en-US" dirty="0">
                <a:hlinkClick r:id="rId3"/>
              </a:rPr>
              <a:t>http://nbr.com/2019/09/18/these-4-charts-show-how-us-china-trade-has-changed-during-the-tariff-dispute/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79852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Zheng, Jian, </a:t>
            </a:r>
            <a:r>
              <a:rPr lang="en-US" dirty="0" err="1"/>
              <a:t>Shudong</a:t>
            </a:r>
            <a:r>
              <a:rPr lang="en-US" dirty="0"/>
              <a:t> Zhou, </a:t>
            </a:r>
            <a:r>
              <a:rPr lang="en-US" dirty="0" err="1"/>
              <a:t>Xingzi</a:t>
            </a:r>
            <a:r>
              <a:rPr lang="en-US" dirty="0"/>
              <a:t> Li, Antonio </a:t>
            </a:r>
            <a:r>
              <a:rPr lang="en-US" dirty="0" err="1"/>
              <a:t>Domingos</a:t>
            </a:r>
            <a:r>
              <a:rPr lang="en-US" dirty="0"/>
              <a:t> </a:t>
            </a:r>
            <a:r>
              <a:rPr lang="en-US" dirty="0" err="1"/>
              <a:t>Padula</a:t>
            </a:r>
            <a:r>
              <a:rPr lang="en-US" dirty="0"/>
              <a:t>, Will Martin, “Effects of Eliminating the US-China Trade War Tariffs,” 27 October 2021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7455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www.cfr.org</a:t>
            </a:r>
            <a:r>
              <a:rPr lang="en-US" dirty="0"/>
              <a:t>/blog/trump-steel-tariffs-could-kill-40000-auto-jobs-equal-nearly-one-third-steel-workforce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6654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bis.doc.gov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index.php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/policy-guidance/country-guidance/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russia-belarus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03091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u="none" strike="noStrike" dirty="0">
                <a:solidFill>
                  <a:srgbClr val="F06F21"/>
                </a:solidFill>
                <a:effectLst/>
                <a:latin typeface="freight-book"/>
                <a:hlinkClick r:id="rId3"/>
              </a:rPr>
              <a:t>Rajesh Kumar Singh</a:t>
            </a:r>
            <a:r>
              <a:rPr lang="en-US" b="0" i="0" u="none" strike="noStrike" dirty="0">
                <a:solidFill>
                  <a:srgbClr val="F06F21"/>
                </a:solidFill>
                <a:effectLst/>
                <a:latin typeface="freight-book"/>
              </a:rPr>
              <a:t>, “</a:t>
            </a:r>
            <a:r>
              <a:rPr lang="en-US" b="1" i="0" dirty="0">
                <a:solidFill>
                  <a:srgbClr val="3F3F40"/>
                </a:solidFill>
                <a:effectLst/>
                <a:latin typeface="knowledge-medium"/>
              </a:rPr>
              <a:t>Trump steel tariffs bring job losses to swing state Michigan,” Reuters, October 9, 2020</a:t>
            </a:r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www.reuters.com</a:t>
            </a:r>
            <a:r>
              <a:rPr lang="en-US" dirty="0"/>
              <a:t>/article/us-</a:t>
            </a:r>
            <a:r>
              <a:rPr lang="en-US" dirty="0" err="1"/>
              <a:t>usa</a:t>
            </a:r>
            <a:r>
              <a:rPr lang="en-US" dirty="0"/>
              <a:t>-election-steel-insight/trump-steel-tariffs-bring-job-losses-to-swing-state-michigan-idUSKBN26U161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Kadee</a:t>
            </a:r>
            <a:r>
              <a:rPr lang="en-US" dirty="0"/>
              <a:t> Russ and Lydia Cox, “</a:t>
            </a:r>
            <a:r>
              <a:rPr lang="en-US" b="0" dirty="0">
                <a:solidFill>
                  <a:srgbClr val="111111"/>
                </a:solidFill>
                <a:effectLst/>
                <a:latin typeface="Playfair Display" panose="020F0502020204030204" pitchFamily="34" charset="0"/>
              </a:rPr>
              <a:t>Steel Tariffs and U.S. Jobs Revisited,” </a:t>
            </a:r>
            <a:r>
              <a:rPr lang="en-US" b="0" i="1" dirty="0" err="1">
                <a:solidFill>
                  <a:srgbClr val="111111"/>
                </a:solidFill>
                <a:effectLst/>
                <a:latin typeface="Playfair Display" panose="020F0502020204030204" pitchFamily="34" charset="0"/>
              </a:rPr>
              <a:t>Econofact</a:t>
            </a:r>
            <a:r>
              <a:rPr lang="en-US" b="0" i="0" dirty="0">
                <a:solidFill>
                  <a:srgbClr val="111111"/>
                </a:solidFill>
                <a:effectLst/>
                <a:latin typeface="Playfair Display" panose="020F0502020204030204" pitchFamily="34" charset="0"/>
              </a:rPr>
              <a:t>, February 6, 2020.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>
                <a:solidFill>
                  <a:srgbClr val="111111"/>
                </a:solidFill>
                <a:effectLst/>
                <a:latin typeface="Playfair Display" panose="020F0502020204030204" pitchFamily="34" charset="0"/>
              </a:rPr>
              <a:t>https://</a:t>
            </a:r>
            <a:r>
              <a:rPr lang="en-US" b="0" dirty="0" err="1">
                <a:solidFill>
                  <a:srgbClr val="111111"/>
                </a:solidFill>
                <a:effectLst/>
                <a:latin typeface="Playfair Display" panose="020F0502020204030204" pitchFamily="34" charset="0"/>
              </a:rPr>
              <a:t>econofact.org</a:t>
            </a:r>
            <a:r>
              <a:rPr lang="en-US" b="0" dirty="0">
                <a:solidFill>
                  <a:srgbClr val="111111"/>
                </a:solidFill>
                <a:effectLst/>
                <a:latin typeface="Playfair Display" panose="020F0502020204030204" pitchFamily="34" charset="0"/>
              </a:rPr>
              <a:t>/steel-tariffs-and-u-s-jobs-revisited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>
              <a:solidFill>
                <a:srgbClr val="111111"/>
              </a:solidFill>
              <a:effectLst/>
              <a:latin typeface="Playfair Display" panose="020F0502020204030204" pitchFamily="34" charset="0"/>
            </a:endParaRPr>
          </a:p>
          <a:p>
            <a:r>
              <a:rPr lang="en-US" b="0" dirty="0">
                <a:solidFill>
                  <a:srgbClr val="111111"/>
                </a:solidFill>
                <a:effectLst/>
                <a:latin typeface="Playfair Display" panose="020F0502020204030204" pitchFamily="34" charset="0"/>
              </a:rPr>
              <a:t>Calculated from </a:t>
            </a:r>
            <a:r>
              <a:rPr lang="en-US" dirty="0" err="1"/>
              <a:t>Flaan</a:t>
            </a:r>
            <a:r>
              <a:rPr lang="en-US" dirty="0"/>
              <a:t> and Pierce 2020</a:t>
            </a:r>
          </a:p>
          <a:p>
            <a:r>
              <a:rPr lang="en-US" dirty="0">
                <a:hlinkClick r:id="rId4"/>
              </a:rPr>
              <a:t>https://www.federalreserve.gov/econres/feds/files/2019086pap.pdf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>
              <a:solidFill>
                <a:srgbClr val="111111"/>
              </a:solidFill>
              <a:effectLst/>
              <a:latin typeface="Playfair Display" panose="020F0502020204030204" pitchFamily="34" charset="0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64356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Case counts as of 6/15/22</a:t>
            </a:r>
          </a:p>
          <a:p>
            <a:r>
              <a:rPr lang="en-US" dirty="0"/>
              <a:t>https://</a:t>
            </a:r>
            <a:r>
              <a:rPr lang="en-US" dirty="0" err="1"/>
              <a:t>www.wto.org</a:t>
            </a:r>
            <a:r>
              <a:rPr lang="en-US" dirty="0"/>
              <a:t>/</a:t>
            </a:r>
            <a:r>
              <a:rPr lang="en-US" dirty="0" err="1"/>
              <a:t>english</a:t>
            </a:r>
            <a:r>
              <a:rPr lang="en-US" dirty="0"/>
              <a:t>/</a:t>
            </a:r>
            <a:r>
              <a:rPr lang="en-US" dirty="0" err="1"/>
              <a:t>tratop_e</a:t>
            </a:r>
            <a:r>
              <a:rPr lang="en-US" dirty="0"/>
              <a:t>/</a:t>
            </a:r>
            <a:r>
              <a:rPr lang="en-US" dirty="0" err="1"/>
              <a:t>dispu_e</a:t>
            </a:r>
            <a:r>
              <a:rPr lang="en-US" dirty="0"/>
              <a:t>/</a:t>
            </a:r>
            <a:r>
              <a:rPr lang="en-US" dirty="0" err="1"/>
              <a:t>dispu_by_country_e.htm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5844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Case counts as of 6/15/22</a:t>
            </a:r>
          </a:p>
          <a:p>
            <a:r>
              <a:rPr lang="en-US" dirty="0"/>
              <a:t>https://</a:t>
            </a:r>
            <a:r>
              <a:rPr lang="en-US" dirty="0" err="1"/>
              <a:t>www.wto.org</a:t>
            </a:r>
            <a:r>
              <a:rPr lang="en-US" dirty="0"/>
              <a:t>/</a:t>
            </a:r>
            <a:r>
              <a:rPr lang="en-US" dirty="0" err="1"/>
              <a:t>english</a:t>
            </a:r>
            <a:r>
              <a:rPr lang="en-US" dirty="0"/>
              <a:t>/</a:t>
            </a:r>
            <a:r>
              <a:rPr lang="en-US" dirty="0" err="1"/>
              <a:t>tratop_e</a:t>
            </a:r>
            <a:r>
              <a:rPr lang="en-US" dirty="0"/>
              <a:t>/</a:t>
            </a:r>
            <a:r>
              <a:rPr lang="en-US" dirty="0" err="1"/>
              <a:t>dispu_e</a:t>
            </a:r>
            <a:r>
              <a:rPr lang="en-US" dirty="0"/>
              <a:t>/</a:t>
            </a:r>
            <a:r>
              <a:rPr lang="en-US" dirty="0" err="1"/>
              <a:t>dispu_by_country_e.htm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4199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Case counts as of 6/15/22</a:t>
            </a:r>
          </a:p>
          <a:p>
            <a:r>
              <a:rPr lang="en-US" dirty="0"/>
              <a:t>https://</a:t>
            </a:r>
            <a:r>
              <a:rPr lang="en-US" dirty="0" err="1"/>
              <a:t>www.wto.org</a:t>
            </a:r>
            <a:r>
              <a:rPr lang="en-US" dirty="0"/>
              <a:t>/</a:t>
            </a:r>
            <a:r>
              <a:rPr lang="en-US" dirty="0" err="1"/>
              <a:t>english</a:t>
            </a:r>
            <a:r>
              <a:rPr lang="en-US" dirty="0"/>
              <a:t>/</a:t>
            </a:r>
            <a:r>
              <a:rPr lang="en-US" dirty="0" err="1"/>
              <a:t>tratop_e</a:t>
            </a:r>
            <a:r>
              <a:rPr lang="en-US" dirty="0"/>
              <a:t>/</a:t>
            </a:r>
            <a:r>
              <a:rPr lang="en-US" dirty="0" err="1"/>
              <a:t>dispu_e</a:t>
            </a:r>
            <a:r>
              <a:rPr lang="en-US" dirty="0"/>
              <a:t>/</a:t>
            </a:r>
            <a:r>
              <a:rPr lang="en-US" dirty="0" err="1"/>
              <a:t>dispu_by_country_e.htm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39251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3491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Funakoshi, Minami, Hugh Lawson, and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Kannaki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 Deka, “Tracking sanctions against Russia,” Reuters, March 9, 2022, updated July 7, 2022..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u="sng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  <a:hlinkClick r:id="rId3"/>
              </a:rPr>
              <a:t>https://graphics.reuters.com/UKRAINE-CRISIS/SANCTIONS/byvrjenzmve/</a:t>
            </a:r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4469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Funakoshi, Minami, Hugh Lawson, and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Kannaki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 Deka, “Tracking sanctions against Russia,” Reuters, March 9, 2022, updated July 7, 2022..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u="sng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  <a:hlinkClick r:id="rId3"/>
              </a:rPr>
              <a:t>https://graphics.reuters.com/UKRAINE-CRISIS/SANCTIONS/byvrjenzmve/</a:t>
            </a:r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6586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Bown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, Chad P.  “Russia's war on Ukraine: A sanctions timeline,” Realtime Economic Issues Watch, Peterson Institute for International Economics, March 14, 20202, last updated July 18, 2022.  [4p]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u="sng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  <a:hlinkClick r:id="rId3"/>
              </a:rPr>
              <a:t>https://www.piie.com/blogs/realtime-economic-issues-watch/russias-war-ukraine-sanctions-timeline</a:t>
            </a:r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7339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Sonnenfeld, Jeffrey and Steven Tan, “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of the Biggest Brands Are Leaving Russia. Others Just Can’t Quit Putin. Here’s a List.”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York Times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April 7,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www.nytimes.com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/interactive/2022/04/07/opinion/companies-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ukraine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boycott.html</a:t>
            </a: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650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Sonnenfeld, Jeffrey and Steven Tan, “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of the Biggest Brands Are Leaving Russia. Others Just Can’t Quit Putin. Here’s a List.”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York Times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April 7,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www.nytimes.com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/interactive/2022/04/07/opinion/companies-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ukraine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boycott.html</a:t>
            </a: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8949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1A4D-4FAD-45A6-A3C5-59711005E0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6B803A-233C-48A3-A920-5820C83A0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2737BC-96A1-42A3-AD8D-9E8CD7FB7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0958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A7E2CB-D8A4-4CA5-AD0E-4339221B42D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7097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8032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4000"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>
            <a:lvl3pPr>
              <a:defRPr sz="240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141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C1AA319-333D-412C-9DD7-9A6C0D760DBE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5790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EAB0322-A9EB-43EB-8A82-07D57F72DE4A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/>
          <a:lstStyle>
            <a:lvl1pPr>
              <a:lnSpc>
                <a:spcPct val="100000"/>
              </a:lnSpc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8156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1A90B-032D-47E4-AA87-462359C7B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E3E4E5-6537-4C35-A50E-A91EDDFC5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DD0AEE99-5F0F-4100-9685-AAB2EBB6D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51" y="6230226"/>
            <a:ext cx="2743200" cy="365125"/>
          </a:xfrm>
        </p:spPr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4336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72545-EFE2-4330-B6AE-68DD7018D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65C42-8E4E-4995-8882-EDA6243577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0386CD-7692-45A5-96E1-56EF3B35FB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968283-0879-4456-B3EF-65A7B363EF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D478B5-F754-4D16-A4E6-C28D49165B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312041-9D94-4A1D-B742-6CF6728A9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0454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2E3BC-6A56-4810-AE88-730E1D260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7062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0C0B4B-CECB-4D80-B0B3-10BA52D49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3757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F9E97E-8590-4661-B926-74D82175F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EFE9F-E4C2-4E94-B15C-7561DD632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3037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72820-9D3E-44DA-B4D3-E0A65C8E5B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2751" y="62302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0C4C88"/>
                </a:solidFill>
              </a:defRPr>
            </a:lvl1pPr>
          </a:lstStyle>
          <a:p>
            <a:fld id="{D9F085D5-EC86-4F6A-B501-C1359CB3911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Workspace [Presentation]" hidden="1">
            <a:extLst>
              <a:ext uri="{FF2B5EF4-FFF2-40B4-BE49-F238E27FC236}">
                <a16:creationId xmlns:a16="http://schemas.microsoft.com/office/drawing/2014/main" id="{07CF207E-F6E3-4338-83CD-7F26AF8EFD5E}"/>
              </a:ext>
            </a:extLst>
          </p:cNvPr>
          <p:cNvSpPr/>
          <p:nvPr userDrawn="1"/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 w="12700" cap="flat" cmpd="sng" algn="ctr">
            <a:solidFill>
              <a:srgbClr val="D24726"/>
            </a:solidFill>
            <a:prstDash val="lgDash"/>
            <a:miter lim="800000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FCAFF6B-AEE7-4DF3-9AA6-FC371F384119}"/>
              </a:ext>
            </a:extLst>
          </p:cNvPr>
          <p:cNvCxnSpPr>
            <a:cxnSpLocks/>
          </p:cNvCxnSpPr>
          <p:nvPr userDrawn="1"/>
        </p:nvCxnSpPr>
        <p:spPr>
          <a:xfrm>
            <a:off x="3310764" y="6412788"/>
            <a:ext cx="8153398" cy="0"/>
          </a:xfrm>
          <a:prstGeom prst="line">
            <a:avLst/>
          </a:prstGeom>
          <a:ln>
            <a:solidFill>
              <a:srgbClr val="0C4C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45C10A0A-8A4B-47E1-9F98-875C5F817B9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174279" y="0"/>
            <a:ext cx="2017721" cy="18987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F4E8CB-31CF-4E8D-A3AC-73D8C76CAD0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35378" y="6176568"/>
            <a:ext cx="2834640" cy="47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692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34" r:id="rId3"/>
    <p:sldLayoutId id="2147483724" r:id="rId4"/>
    <p:sldLayoutId id="2147483733" r:id="rId5"/>
    <p:sldLayoutId id="2147483723" r:id="rId6"/>
    <p:sldLayoutId id="2147483725" r:id="rId7"/>
    <p:sldLayoutId id="2147483726" r:id="rId8"/>
    <p:sldLayoutId id="2147483727" r:id="rId9"/>
    <p:sldLayoutId id="2147483732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0C4C88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rgbClr val="0C4C88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-"/>
        <a:defRPr sz="2400" kern="1200">
          <a:solidFill>
            <a:srgbClr val="2B414D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 typeface="Courier New" panose="02070309020205020404" pitchFamily="49" charset="0"/>
        <a:buChar char="o"/>
        <a:defRPr sz="2400" kern="1200">
          <a:solidFill>
            <a:srgbClr val="2B414D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9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NEEDelegation.org" TargetMode="External"/><Relationship Id="rId2" Type="http://schemas.openxmlformats.org/officeDocument/2006/relationships/hyperlink" Target="http://www.needelegation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needelegation.org/testimonials.php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https://cms.qz.com/wp-content/uploads/2017/10/wine-growing-regions-europe-usa.png?w=940&amp;strip=all&amp;quality=75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0Documents/Template/Delegate_Map.png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file:////Users/Jon/NEED%20Dropbox/Presentations/0Documents/Template/legend.png" TargetMode="Externa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RacialWealth/Charts/wealthgap.png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slide" Target="slide104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895" y="1795708"/>
            <a:ext cx="10219508" cy="2187011"/>
          </a:xfrm>
        </p:spPr>
        <p:txBody>
          <a:bodyPr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600" b="1" i="1" dirty="0" err="1"/>
              <a:t>Osher</a:t>
            </a:r>
            <a:r>
              <a:rPr lang="en-US" sz="3600" b="1" i="1" dirty="0"/>
              <a:t> Lifelong Learning Institute, </a:t>
            </a:r>
            <a:r>
              <a:rPr lang="en-US" sz="3600" i="1" dirty="0"/>
              <a:t>Winter</a:t>
            </a:r>
            <a:r>
              <a:rPr lang="en-US" sz="3600" b="1" i="1" dirty="0"/>
              <a:t> 2023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400" dirty="0"/>
              <a:t>Contemporary Economic Policy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253CAC7-36DF-4A5D-BA87-83822B44E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AE01C54-87B5-E047-A90C-F1A958BEF150}"/>
              </a:ext>
            </a:extLst>
          </p:cNvPr>
          <p:cNvSpPr txBox="1">
            <a:spLocks/>
          </p:cNvSpPr>
          <p:nvPr/>
        </p:nvSpPr>
        <p:spPr>
          <a:xfrm>
            <a:off x="1547649" y="4460328"/>
            <a:ext cx="9144000" cy="1384081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None/>
              <a:defRPr sz="20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None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University of Cincinnati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January-March, 2023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31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Host: Jon </a:t>
            </a:r>
            <a:r>
              <a:rPr lang="en-US" sz="3100" dirty="0" err="1">
                <a:solidFill>
                  <a:schemeClr val="tx2"/>
                </a:solidFill>
              </a:rPr>
              <a:t>Haveman</a:t>
            </a:r>
            <a:r>
              <a:rPr lang="en-US" sz="3100" dirty="0">
                <a:solidFill>
                  <a:schemeClr val="tx2"/>
                </a:solidFill>
              </a:rPr>
              <a:t>, Ph.D.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solidFill>
                  <a:schemeClr val="tx2"/>
                </a:solidFill>
              </a:rPr>
              <a:t>National Economic Education Delegation</a:t>
            </a:r>
          </a:p>
        </p:txBody>
      </p:sp>
    </p:spTree>
    <p:extLst>
      <p:ext uri="{BB962C8B-B14F-4D97-AF65-F5344CB8AC3E}">
        <p14:creationId xmlns:p14="http://schemas.microsoft.com/office/powerpoint/2010/main" val="6599225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4D93436-3375-AE4D-9441-E1D77BDB3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10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BFC1F8-820B-6F4F-8F2A-F6554421B0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6335" y="274109"/>
            <a:ext cx="8679329" cy="595611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D40E987-3E98-FE4A-B25F-544F79AD213D}"/>
              </a:ext>
            </a:extLst>
          </p:cNvPr>
          <p:cNvSpPr/>
          <p:nvPr/>
        </p:nvSpPr>
        <p:spPr>
          <a:xfrm>
            <a:off x="4394389" y="1159895"/>
            <a:ext cx="45542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9 out of 10 </a:t>
            </a:r>
            <a:r>
              <a:rPr lang="en-US" dirty="0"/>
              <a:t>of those born in the early 1940s could expect to earn more than their parents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DCD50CE-FC38-B844-872E-80FAD672C532}"/>
              </a:ext>
            </a:extLst>
          </p:cNvPr>
          <p:cNvCxnSpPr>
            <a:cxnSpLocks/>
          </p:cNvCxnSpPr>
          <p:nvPr/>
        </p:nvCxnSpPr>
        <p:spPr>
          <a:xfrm flipH="1">
            <a:off x="3603812" y="1416424"/>
            <a:ext cx="790578" cy="3585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43F60861-AB60-B64E-9677-EB31D36878C2}"/>
              </a:ext>
            </a:extLst>
          </p:cNvPr>
          <p:cNvSpPr/>
          <p:nvPr/>
        </p:nvSpPr>
        <p:spPr>
          <a:xfrm>
            <a:off x="6895071" y="2431477"/>
            <a:ext cx="42606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b="1" dirty="0"/>
              <a:t>1 in 2 </a:t>
            </a:r>
            <a:r>
              <a:rPr lang="en-US" dirty="0"/>
              <a:t>Millennials (born after 1980) earn more than their parents.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7660861-5314-D34B-ABE0-B2EBF5B94F76}"/>
              </a:ext>
            </a:extLst>
          </p:cNvPr>
          <p:cNvCxnSpPr>
            <a:cxnSpLocks/>
          </p:cNvCxnSpPr>
          <p:nvPr/>
        </p:nvCxnSpPr>
        <p:spPr>
          <a:xfrm flipH="1">
            <a:off x="9663953" y="3429000"/>
            <a:ext cx="162218" cy="51547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3C69E68-4168-0249-9187-542FECDE3E44}"/>
              </a:ext>
            </a:extLst>
          </p:cNvPr>
          <p:cNvSpPr txBox="1"/>
          <p:nvPr/>
        </p:nvSpPr>
        <p:spPr>
          <a:xfrm>
            <a:off x="357353" y="189187"/>
            <a:ext cx="18053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Mobility</a:t>
            </a:r>
          </a:p>
        </p:txBody>
      </p:sp>
    </p:spTree>
    <p:extLst>
      <p:ext uri="{BB962C8B-B14F-4D97-AF65-F5344CB8AC3E}">
        <p14:creationId xmlns:p14="http://schemas.microsoft.com/office/powerpoint/2010/main" val="137900450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The WTO’s Main Functions</a:t>
            </a:r>
          </a:p>
          <a:p>
            <a:pPr lvl="1"/>
            <a:r>
              <a:rPr lang="en-US" sz="3200" dirty="0"/>
              <a:t>Negotiation of reduced trade barriers</a:t>
            </a:r>
          </a:p>
          <a:p>
            <a:pPr lvl="2"/>
            <a:r>
              <a:rPr lang="en-US" sz="3200" dirty="0"/>
              <a:t>Tariffs (GATT did this well; WTO has not)</a:t>
            </a:r>
          </a:p>
          <a:p>
            <a:pPr lvl="2"/>
            <a:r>
              <a:rPr lang="en-US" sz="3200" dirty="0"/>
              <a:t>Removal of other barriers</a:t>
            </a:r>
          </a:p>
          <a:p>
            <a:pPr lvl="1"/>
            <a:r>
              <a:rPr lang="en-US" sz="3200" dirty="0"/>
              <a:t>Dispute settlement</a:t>
            </a:r>
          </a:p>
          <a:p>
            <a:pPr lvl="2"/>
            <a:r>
              <a:rPr lang="en-US" sz="3200" dirty="0"/>
              <a:t>Countries bring cases against others</a:t>
            </a:r>
          </a:p>
          <a:p>
            <a:pPr lvl="2"/>
            <a:r>
              <a:rPr lang="en-US" sz="3200" dirty="0"/>
              <a:t>WTO “panels” and “Appellate Body” decide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249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WTO Negotiation</a:t>
            </a:r>
          </a:p>
          <a:p>
            <a:pPr lvl="1"/>
            <a:r>
              <a:rPr lang="en-US" dirty="0"/>
              <a:t>Ministerial Meetings</a:t>
            </a:r>
          </a:p>
          <a:p>
            <a:pPr lvl="2"/>
            <a:r>
              <a:rPr lang="en-US" dirty="0"/>
              <a:t>Held every ~2 years 1996-2017</a:t>
            </a:r>
          </a:p>
          <a:p>
            <a:pPr lvl="2"/>
            <a:r>
              <a:rPr lang="en-US" dirty="0"/>
              <a:t>Most recent, #12, was delayed, </a:t>
            </a:r>
          </a:p>
          <a:p>
            <a:pPr lvl="3"/>
            <a:r>
              <a:rPr lang="en-US" sz="2000" dirty="0"/>
              <a:t>But happened June 12-17, 2022, in Geneva</a:t>
            </a:r>
          </a:p>
          <a:p>
            <a:pPr lvl="3"/>
            <a:r>
              <a:rPr lang="en-US" sz="2000" dirty="0"/>
              <a:t>Didn’t do much:  Ended subsidies to illegal fishing</a:t>
            </a:r>
          </a:p>
          <a:p>
            <a:pPr lvl="2"/>
            <a:r>
              <a:rPr lang="en-US" sz="2600" dirty="0"/>
              <a:t>Next, #13, will be in 2024, in United Arab Emirates</a:t>
            </a:r>
          </a:p>
          <a:p>
            <a:pPr lvl="2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47184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WTO Negotiation</a:t>
            </a:r>
          </a:p>
          <a:p>
            <a:pPr lvl="1"/>
            <a:r>
              <a:rPr lang="en-US" dirty="0"/>
              <a:t>Agreements</a:t>
            </a:r>
          </a:p>
          <a:p>
            <a:pPr lvl="2"/>
            <a:r>
              <a:rPr lang="en-US" dirty="0"/>
              <a:t>Multilateral (all members)</a:t>
            </a:r>
          </a:p>
          <a:p>
            <a:pPr lvl="3"/>
            <a:r>
              <a:rPr lang="en-US" dirty="0"/>
              <a:t>None on tariffs</a:t>
            </a:r>
          </a:p>
          <a:p>
            <a:pPr lvl="3"/>
            <a:r>
              <a:rPr lang="en-US" dirty="0"/>
              <a:t>A few on other measures</a:t>
            </a:r>
            <a:r>
              <a:rPr lang="en-US" dirty="0">
                <a:sym typeface="Wingdings" pitchFamily="2" charset="2"/>
              </a:rPr>
              <a:t> (e.g., export subsidies in agriculture)</a:t>
            </a:r>
            <a:endParaRPr lang="en-US" dirty="0"/>
          </a:p>
          <a:p>
            <a:pPr lvl="2"/>
            <a:r>
              <a:rPr lang="en-US" dirty="0"/>
              <a:t>Plurilateral (willing members)</a:t>
            </a:r>
          </a:p>
          <a:p>
            <a:pPr lvl="3"/>
            <a:r>
              <a:rPr lang="en-US" dirty="0"/>
              <a:t>Information technology</a:t>
            </a:r>
          </a:p>
          <a:p>
            <a:pPr lvl="3"/>
            <a:r>
              <a:rPr lang="en-US" dirty="0"/>
              <a:t>Telecoms</a:t>
            </a:r>
          </a:p>
          <a:p>
            <a:pPr lvl="3"/>
            <a:r>
              <a:rPr lang="en-US" dirty="0"/>
              <a:t>Financial services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35825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WTO Dispute Settlement</a:t>
            </a:r>
          </a:p>
          <a:p>
            <a:pPr lvl="1"/>
            <a:r>
              <a:rPr lang="en-US" sz="2800" dirty="0"/>
              <a:t>There have been 615 cases initiated since 1995 (as of 1/10/23)</a:t>
            </a:r>
          </a:p>
          <a:p>
            <a:pPr lvl="1"/>
            <a:r>
              <a:rPr lang="en-US" sz="2800" dirty="0"/>
              <a:t>About 90% have been decided in favor of the complainant, both by US (132) and against US (168)</a:t>
            </a:r>
          </a:p>
          <a:p>
            <a:pPr lvl="1"/>
            <a:r>
              <a:rPr lang="en-US" sz="2800" dirty="0"/>
              <a:t>The mechanism has been unable to decide cases since December 10, 2019 when</a:t>
            </a:r>
          </a:p>
          <a:p>
            <a:pPr lvl="2"/>
            <a:r>
              <a:rPr lang="en-US" dirty="0"/>
              <a:t>President Trump blocked appointments to Appellate Body</a:t>
            </a:r>
          </a:p>
          <a:p>
            <a:pPr lvl="2"/>
            <a:r>
              <a:rPr lang="en-US" dirty="0"/>
              <a:t>President Biden has not changed this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235484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Globalization’s Future?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66298957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3966E-B06B-924F-934F-B7B9D9DA5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Glo</a:t>
            </a:r>
            <a:r>
              <a:rPr lang="en-US" dirty="0"/>
              <a:t>balization’s Future?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B6951E-257F-044E-A642-9CD2FE0BB3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Will trade, travel, etc. come back?</a:t>
            </a:r>
          </a:p>
          <a:p>
            <a:pPr lvl="1"/>
            <a:r>
              <a:rPr lang="en-US" dirty="0"/>
              <a:t>Yes, but only partly.  </a:t>
            </a:r>
          </a:p>
          <a:p>
            <a:pPr lvl="1"/>
            <a:r>
              <a:rPr lang="en-US" dirty="0"/>
              <a:t>They’ve been hit hard by financial crisis, trade war, pandemic, and now war</a:t>
            </a:r>
          </a:p>
          <a:p>
            <a:r>
              <a:rPr lang="en-US" dirty="0"/>
              <a:t>Will attitudes change?</a:t>
            </a:r>
          </a:p>
          <a:p>
            <a:pPr lvl="1"/>
            <a:r>
              <a:rPr lang="en-US" dirty="0"/>
              <a:t>Yes.  </a:t>
            </a:r>
          </a:p>
          <a:p>
            <a:pPr lvl="1"/>
            <a:r>
              <a:rPr lang="en-US" dirty="0"/>
              <a:t>Firm’s will try to limit exposure (“just in case” instead of “just in time”)</a:t>
            </a:r>
          </a:p>
          <a:p>
            <a:pPr lvl="1"/>
            <a:r>
              <a:rPr lang="en-US" dirty="0"/>
              <a:t>Consumers may learn to live differently</a:t>
            </a:r>
          </a:p>
          <a:p>
            <a:pPr lvl="1"/>
            <a:r>
              <a:rPr lang="en-US" dirty="0"/>
              <a:t>Reported July 20:  Biden administration wants “friend-shoring.”  No mention yet of policies.</a:t>
            </a:r>
          </a:p>
          <a:p>
            <a:r>
              <a:rPr lang="en-US" dirty="0"/>
              <a:t>Will economists’ views of globalization change?</a:t>
            </a:r>
          </a:p>
          <a:p>
            <a:pPr lvl="1"/>
            <a:r>
              <a:rPr lang="en-US" dirty="0"/>
              <a:t>I think so.</a:t>
            </a:r>
          </a:p>
          <a:p>
            <a:pPr lvl="2"/>
            <a:r>
              <a:rPr lang="en-US" dirty="0"/>
              <a:t>We still think globalization is good overall, </a:t>
            </a:r>
          </a:p>
          <a:p>
            <a:pPr lvl="2"/>
            <a:r>
              <a:rPr lang="en-US" dirty="0"/>
              <a:t>But we’re learning that it needs to include </a:t>
            </a:r>
          </a:p>
          <a:p>
            <a:pPr lvl="3"/>
            <a:r>
              <a:rPr lang="en-US" sz="2200" dirty="0"/>
              <a:t>Reduced reliance on single sources</a:t>
            </a:r>
          </a:p>
          <a:p>
            <a:pPr lvl="3"/>
            <a:r>
              <a:rPr lang="en-US" sz="2200" dirty="0"/>
              <a:t>Greater protections for those who are hurt.</a:t>
            </a:r>
            <a:endParaRPr lang="en-US" b="1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20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0A9941-12DD-460C-D9E8-8C8AE2B85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106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ED7F52D-D514-3FA2-BAC4-F8CBA71DB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561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Ne</a:t>
            </a:r>
            <a:r>
              <a:rPr lang="en-US" dirty="0"/>
              <a:t>xt Week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630308-2240-36F3-3E84-B3D4C819CB27}"/>
              </a:ext>
            </a:extLst>
          </p:cNvPr>
          <p:cNvSpPr txBox="1"/>
          <p:nvPr/>
        </p:nvSpPr>
        <p:spPr>
          <a:xfrm>
            <a:off x="2729999" y="2251881"/>
            <a:ext cx="6512937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dirty="0"/>
              <a:t>Trade Deficits and </a:t>
            </a:r>
          </a:p>
          <a:p>
            <a:pPr algn="ctr"/>
            <a:r>
              <a:rPr lang="en-US" sz="6600" dirty="0"/>
              <a:t>Exchange Rates</a:t>
            </a:r>
            <a:endParaRPr lang="en-US" sz="4800" dirty="0"/>
          </a:p>
          <a:p>
            <a:pPr algn="ctr"/>
            <a:endParaRPr lang="en-US" sz="4000" dirty="0"/>
          </a:p>
          <a:p>
            <a:pPr algn="ctr"/>
            <a:r>
              <a:rPr lang="en-US" sz="4000" dirty="0"/>
              <a:t>Me</a:t>
            </a:r>
          </a:p>
          <a:p>
            <a:pPr algn="ctr"/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62335993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6C8C0-D909-4047-AF19-95730CF2A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Tra</a:t>
            </a:r>
            <a:r>
              <a:rPr lang="en-US" dirty="0"/>
              <a:t>de Deficits and Exchange Rates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6FD946-3FC2-B44C-AA99-8C56D457C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107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64F304-E443-75A5-68AB-C239915E31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6134"/>
            <a:ext cx="12192000" cy="49857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A0C1FA-A928-F51F-39C1-656ECF4C9B6A}"/>
              </a:ext>
            </a:extLst>
          </p:cNvPr>
          <p:cNvSpPr txBox="1"/>
          <p:nvPr/>
        </p:nvSpPr>
        <p:spPr>
          <a:xfrm>
            <a:off x="4789616" y="3588327"/>
            <a:ext cx="26127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See you next week!</a:t>
            </a:r>
          </a:p>
        </p:txBody>
      </p:sp>
    </p:spTree>
    <p:extLst>
      <p:ext uri="{BB962C8B-B14F-4D97-AF65-F5344CB8AC3E}">
        <p14:creationId xmlns:p14="http://schemas.microsoft.com/office/powerpoint/2010/main" val="3102381874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4E189-2B23-2F41-BBEB-10A29FA49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355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Tha</a:t>
            </a:r>
            <a:r>
              <a:rPr lang="en-US" dirty="0"/>
              <a:t>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9064E-051C-1042-85AE-F335B853A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62781"/>
            <a:ext cx="10515600" cy="5624946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en-US" sz="6000" dirty="0"/>
          </a:p>
          <a:p>
            <a:pPr marL="0" indent="0" algn="ctr">
              <a:buNone/>
            </a:pPr>
            <a:r>
              <a:rPr lang="en-US" sz="6500" dirty="0"/>
              <a:t>Any Questions?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www.NEEDelegation.org</a:t>
            </a:r>
            <a:endParaRPr lang="en-US" dirty="0"/>
          </a:p>
          <a:p>
            <a:pPr marL="0" indent="0" algn="ctr">
              <a:buNone/>
            </a:pPr>
            <a:r>
              <a:rPr lang="en-US" dirty="0"/>
              <a:t>Alan Deardorff</a:t>
            </a:r>
          </a:p>
          <a:p>
            <a:pPr marL="0" indent="0" algn="ctr">
              <a:buNone/>
            </a:pPr>
            <a:r>
              <a:rPr lang="en-US" dirty="0" err="1"/>
              <a:t>alandear@umich.edu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Contact NEED: </a:t>
            </a:r>
            <a:r>
              <a:rPr lang="en-US" dirty="0">
                <a:hlinkClick r:id="rId3"/>
              </a:rPr>
              <a:t>info@NEEDelegation.org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Submit a testimonial:  </a:t>
            </a:r>
            <a:r>
              <a:rPr lang="en-US" u="sng" dirty="0">
                <a:hlinkClick r:id="rId4"/>
              </a:rPr>
              <a:t>www.NEEDelegation.org/testimonials.php</a:t>
            </a:r>
            <a:endParaRPr lang="en-US" u="sng" dirty="0"/>
          </a:p>
          <a:p>
            <a:pPr marL="0" indent="0" algn="ctr">
              <a:buNone/>
            </a:pPr>
            <a:endParaRPr lang="en-US" u="sng" dirty="0"/>
          </a:p>
          <a:p>
            <a:pPr marL="0" indent="0" algn="ctr">
              <a:buNone/>
            </a:pPr>
            <a:r>
              <a:rPr lang="en-US" dirty="0"/>
              <a:t>Become a Friend of NEED:  www.NEEDelegation.org/friend.php</a:t>
            </a: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2F218B-F99A-4145-A67C-DBBA7AD4E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108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191150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3B7A5-C183-1E4B-835E-496C32B58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4065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Cli</a:t>
            </a:r>
            <a:r>
              <a:rPr lang="en-US" dirty="0"/>
              <a:t>mate Change Economics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573B96-75F7-FB49-8190-A32A329D0A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853CE2-8E16-E944-B319-A7551E7AD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11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717093-2A8E-4843-98F7-85D4C9C2B7D9}"/>
              </a:ext>
            </a:extLst>
          </p:cNvPr>
          <p:cNvSpPr txBox="1"/>
          <p:nvPr/>
        </p:nvSpPr>
        <p:spPr>
          <a:xfrm>
            <a:off x="2682654" y="1094730"/>
            <a:ext cx="70793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highlight>
                  <a:srgbClr val="FFFFFF"/>
                </a:highlight>
              </a:rPr>
              <a:t>The changing map of the world’s wine-growing regions.</a:t>
            </a:r>
          </a:p>
        </p:txBody>
      </p:sp>
      <p:pic>
        <p:nvPicPr>
          <p:cNvPr id="6" name="Picture 1" descr="https://cms.qz.com/wp-content/uploads/2017/10/wine-growing-regions-europe-usa.png?w=940&amp;strip=all&amp;quality=75">
            <a:extLst>
              <a:ext uri="{FF2B5EF4-FFF2-40B4-BE49-F238E27FC236}">
                <a16:creationId xmlns:a16="http://schemas.microsoft.com/office/drawing/2014/main" id="{FF8C78DD-43CA-7447-9CED-BA642D138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042" y="1569413"/>
            <a:ext cx="9833757" cy="4819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17090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7AF01-9403-8B45-9B3D-54F69C904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139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Sub</a:t>
            </a:r>
            <a:r>
              <a:rPr lang="en-US" dirty="0"/>
              <a:t>mitting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46BCC2-1252-644F-A5FE-9BA98B69FA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Please submit questions of clarification in the chat.</a:t>
            </a:r>
          </a:p>
          <a:p>
            <a:pPr lvl="1"/>
            <a:r>
              <a:rPr lang="en-US" dirty="0"/>
              <a:t>I will try to handle them as they come up.</a:t>
            </a:r>
          </a:p>
          <a:p>
            <a:r>
              <a:rPr lang="en-US" dirty="0"/>
              <a:t>We will do a verbal Q&amp;A once the material has been presented.</a:t>
            </a:r>
          </a:p>
          <a:p>
            <a:r>
              <a:rPr lang="en-US" dirty="0"/>
              <a:t>OLLI allowing, we can stay beyond the end of class to have further discussion.</a:t>
            </a:r>
          </a:p>
          <a:p>
            <a:r>
              <a:rPr lang="en-US" dirty="0"/>
              <a:t>Slides will be available from the NEED website tomorrow (https://needelegation.org/delivered_presentations.php)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6E0C3F-F683-7649-B9E6-AA5563106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51127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8157" y="647700"/>
            <a:ext cx="10223500" cy="1754326"/>
          </a:xfrm>
        </p:spPr>
        <p:txBody>
          <a:bodyPr/>
          <a:lstStyle/>
          <a:p>
            <a:pPr algn="ctr"/>
            <a:r>
              <a:rPr lang="en-US" sz="3600" dirty="0"/>
              <a:t>Trade and Globalization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5681" y="3224176"/>
            <a:ext cx="8940800" cy="1040285"/>
          </a:xfrm>
        </p:spPr>
        <p:txBody>
          <a:bodyPr/>
          <a:lstStyle/>
          <a:p>
            <a:pPr algn="ctr"/>
            <a:r>
              <a:rPr lang="en-US" sz="2800" dirty="0"/>
              <a:t>Alan V. Deardorff</a:t>
            </a:r>
          </a:p>
          <a:p>
            <a:pPr algn="ctr"/>
            <a:r>
              <a:rPr lang="en-US" sz="2800" dirty="0"/>
              <a:t>University of Michigan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AE06AD7B-5060-9E40-8F85-26D4556A0282}"/>
              </a:ext>
            </a:extLst>
          </p:cNvPr>
          <p:cNvSpPr txBox="1">
            <a:spLocks/>
          </p:cNvSpPr>
          <p:nvPr/>
        </p:nvSpPr>
        <p:spPr bwMode="auto">
          <a:xfrm>
            <a:off x="1242998" y="4689416"/>
            <a:ext cx="9543239" cy="90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b="0" i="1" kern="1200">
                <a:solidFill>
                  <a:srgbClr val="002F52"/>
                </a:solidFill>
                <a:latin typeface="Palatino Linotype"/>
                <a:ea typeface="ＭＳ Ｐゴシック" charset="-128"/>
                <a:cs typeface="Palatino Linotype"/>
              </a:defRPr>
            </a:lvl1pPr>
            <a:lvl2pPr marL="4572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Palatino Linotype"/>
                <a:ea typeface="ＭＳ Ｐゴシック" charset="-128"/>
                <a:cs typeface="Palatino Linotype"/>
              </a:defRPr>
            </a:lvl2pPr>
            <a:lvl3pPr marL="9144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Palatino Linotype"/>
                <a:ea typeface="ＭＳ Ｐゴシック" charset="-128"/>
                <a:cs typeface="Palatino Linotype"/>
              </a:defRPr>
            </a:lvl3pPr>
            <a:lvl4pPr marL="13716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Palatino Linotype"/>
                <a:ea typeface="ＭＳ Ｐゴシック" charset="-128"/>
                <a:cs typeface="Palatino Linotype"/>
              </a:defRPr>
            </a:lvl4pPr>
            <a:lvl5pPr marL="18288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Palatino Linotype"/>
                <a:ea typeface="ＭＳ Ｐゴシック" charset="-128"/>
                <a:cs typeface="Palatino Linotype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i="0" dirty="0"/>
              <a:t>Presentation to </a:t>
            </a:r>
            <a:r>
              <a:rPr lang="en-US" sz="2400" i="0" dirty="0">
                <a:solidFill>
                  <a:schemeClr val="tx2"/>
                </a:solidFill>
              </a:rPr>
              <a:t>University of Cincinnati</a:t>
            </a:r>
            <a:endParaRPr lang="en-US" sz="2400" i="0" dirty="0"/>
          </a:p>
          <a:p>
            <a:pPr algn="ctr"/>
            <a:r>
              <a:rPr lang="en-US" sz="2400" i="0" dirty="0"/>
              <a:t>January 26, 2023</a:t>
            </a:r>
          </a:p>
        </p:txBody>
      </p:sp>
      <p:sp>
        <p:nvSpPr>
          <p:cNvPr id="5" name="Folded Corner 4">
            <a:hlinkClick r:id="rId3" action="ppaction://hlinksldjump"/>
            <a:extLst>
              <a:ext uri="{FF2B5EF4-FFF2-40B4-BE49-F238E27FC236}">
                <a16:creationId xmlns:a16="http://schemas.microsoft.com/office/drawing/2014/main" id="{9E4712A1-388B-F336-D8C9-57A759C3107E}"/>
              </a:ext>
            </a:extLst>
          </p:cNvPr>
          <p:cNvSpPr/>
          <p:nvPr/>
        </p:nvSpPr>
        <p:spPr>
          <a:xfrm>
            <a:off x="10789618" y="5922068"/>
            <a:ext cx="838200" cy="673100"/>
          </a:xfrm>
          <a:prstGeom prst="foldedCorner">
            <a:avLst>
              <a:gd name="adj" fmla="val 50000"/>
            </a:avLst>
          </a:prstGeom>
          <a:noFill/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80DCBE-A8BD-F364-70C5-9B46EC7CC583}"/>
              </a:ext>
            </a:extLst>
          </p:cNvPr>
          <p:cNvSpPr txBox="1"/>
          <p:nvPr/>
        </p:nvSpPr>
        <p:spPr>
          <a:xfrm>
            <a:off x="6021092" y="5783760"/>
            <a:ext cx="44945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solidFill>
                  <a:srgbClr val="7030A0"/>
                </a:solidFill>
              </a:rPr>
              <a:t>Skip Ukraine War</a:t>
            </a:r>
          </a:p>
        </p:txBody>
      </p:sp>
    </p:spTree>
    <p:extLst>
      <p:ext uri="{BB962C8B-B14F-4D97-AF65-F5344CB8AC3E}">
        <p14:creationId xmlns:p14="http://schemas.microsoft.com/office/powerpoint/2010/main" val="906146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231CDC-44AB-6048-9284-B104AD4AF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14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A71FF7-B8C5-2444-9ED3-4E83B09BB2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61" y="0"/>
            <a:ext cx="12154277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7C36AE7-DF73-8B4E-A0F4-799CECA72727}"/>
              </a:ext>
            </a:extLst>
          </p:cNvPr>
          <p:cNvSpPr txBox="1"/>
          <p:nvPr/>
        </p:nvSpPr>
        <p:spPr>
          <a:xfrm>
            <a:off x="393054" y="6334780"/>
            <a:ext cx="25914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March 10, 2022</a:t>
            </a:r>
          </a:p>
        </p:txBody>
      </p:sp>
    </p:spTree>
    <p:extLst>
      <p:ext uri="{BB962C8B-B14F-4D97-AF65-F5344CB8AC3E}">
        <p14:creationId xmlns:p14="http://schemas.microsoft.com/office/powerpoint/2010/main" val="27017684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pact of Russia-Ukraine War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729" y="771507"/>
            <a:ext cx="8310271" cy="4638693"/>
          </a:xfrm>
        </p:spPr>
        <p:txBody>
          <a:bodyPr/>
          <a:lstStyle/>
          <a:p>
            <a:r>
              <a:rPr lang="en-US" dirty="0"/>
              <a:t>How Russia-Ukraine war impacts globalization</a:t>
            </a:r>
          </a:p>
          <a:p>
            <a:pPr lvl="1"/>
            <a:r>
              <a:rPr lang="en-US" dirty="0"/>
              <a:t>War itself disrupts trade, especially exports of</a:t>
            </a:r>
          </a:p>
          <a:p>
            <a:pPr lvl="2"/>
            <a:r>
              <a:rPr lang="en-US" dirty="0"/>
              <a:t>Ukraine:  wheat</a:t>
            </a:r>
          </a:p>
          <a:p>
            <a:pPr lvl="2"/>
            <a:r>
              <a:rPr lang="en-US" dirty="0"/>
              <a:t>Russia:  wheat, oil</a:t>
            </a:r>
          </a:p>
          <a:p>
            <a:pPr lvl="1"/>
            <a:r>
              <a:rPr lang="en-US" dirty="0"/>
              <a:t>Economic sanctions by governments disrupt</a:t>
            </a:r>
          </a:p>
          <a:p>
            <a:pPr lvl="2"/>
            <a:r>
              <a:rPr lang="en-US" dirty="0"/>
              <a:t>Financial linkages</a:t>
            </a:r>
          </a:p>
          <a:p>
            <a:pPr lvl="2"/>
            <a:r>
              <a:rPr lang="en-US" dirty="0"/>
              <a:t>Trade</a:t>
            </a:r>
          </a:p>
          <a:p>
            <a:pPr lvl="1"/>
            <a:r>
              <a:rPr lang="en-US" dirty="0"/>
              <a:t>Private companies stop dealing with Russia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3627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pact of Russia-Ukraine War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8971" y="1223962"/>
            <a:ext cx="8310271" cy="4638693"/>
          </a:xfrm>
        </p:spPr>
        <p:txBody>
          <a:bodyPr/>
          <a:lstStyle/>
          <a:p>
            <a:r>
              <a:rPr lang="en-US" dirty="0"/>
              <a:t>Financial sanctions by US, EU, UK, and others</a:t>
            </a:r>
          </a:p>
          <a:p>
            <a:pPr lvl="1"/>
            <a:r>
              <a:rPr lang="en-US" dirty="0"/>
              <a:t>Frozen foreign-held assets of individuals, Putin and dozens of others</a:t>
            </a:r>
          </a:p>
          <a:p>
            <a:pPr lvl="1"/>
            <a:r>
              <a:rPr lang="en-US" dirty="0"/>
              <a:t>Restrictions on Russia’s Central Bank’s use of international reserves</a:t>
            </a:r>
          </a:p>
          <a:p>
            <a:pPr lvl="1"/>
            <a:r>
              <a:rPr lang="en-US" dirty="0"/>
              <a:t>Several Russian banks removed from the Swift international payments system</a:t>
            </a:r>
          </a:p>
          <a:p>
            <a:pPr lvl="1"/>
            <a:r>
              <a:rPr lang="en-US" dirty="0"/>
              <a:t>Cut off many Russian banks from transactions and operations</a:t>
            </a:r>
          </a:p>
          <a:p>
            <a:pPr lvl="1"/>
            <a:r>
              <a:rPr lang="en-US" dirty="0"/>
              <a:t>Long list of Russian companies banned or restricted</a:t>
            </a:r>
          </a:p>
          <a:p>
            <a:pPr lvl="1"/>
            <a:r>
              <a:rPr lang="en-US" dirty="0"/>
              <a:t>Possible restrictions on Russia borrowing from IMF and World Bank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1860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pact of Russia-Ukraine War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8971" y="1109653"/>
            <a:ext cx="8310271" cy="463869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Trade sanctions by governments</a:t>
            </a:r>
          </a:p>
          <a:p>
            <a:pPr lvl="1"/>
            <a:r>
              <a:rPr lang="en-US" dirty="0"/>
              <a:t>Oil and other energy</a:t>
            </a:r>
          </a:p>
          <a:p>
            <a:pPr lvl="2"/>
            <a:r>
              <a:rPr lang="en-US" dirty="0"/>
              <a:t>Germany puts Nord Stream 2 gas pipeline on hold</a:t>
            </a:r>
          </a:p>
          <a:p>
            <a:pPr lvl="2"/>
            <a:r>
              <a:rPr lang="en-US" dirty="0"/>
              <a:t>US bans from Russia</a:t>
            </a:r>
          </a:p>
          <a:p>
            <a:pPr lvl="2"/>
            <a:r>
              <a:rPr lang="en-US" dirty="0"/>
              <a:t>UK to phase out Russian oil by end of 2022</a:t>
            </a:r>
          </a:p>
          <a:p>
            <a:pPr lvl="2"/>
            <a:r>
              <a:rPr lang="en-US" dirty="0"/>
              <a:t>EU to become independent from Russia by 2030</a:t>
            </a:r>
          </a:p>
          <a:p>
            <a:pPr lvl="1"/>
            <a:r>
              <a:rPr lang="en-US" dirty="0"/>
              <a:t>EU bans steel imports from Russia</a:t>
            </a:r>
          </a:p>
          <a:p>
            <a:pPr lvl="1"/>
            <a:r>
              <a:rPr lang="en-US" dirty="0"/>
              <a:t>US restricts exports to Russia, especially technology and military; later also to Belarus; later also luxury goods</a:t>
            </a:r>
          </a:p>
          <a:p>
            <a:pPr lvl="1"/>
            <a:r>
              <a:rPr lang="en-US" dirty="0"/>
              <a:t>EU and UK impose export restrictions similar to US</a:t>
            </a:r>
          </a:p>
          <a:p>
            <a:pPr lvl="1"/>
            <a:r>
              <a:rPr lang="en-US" dirty="0"/>
              <a:t>Ban on Russian air carriers by Canada, EU, US, UK</a:t>
            </a:r>
          </a:p>
          <a:p>
            <a:pPr lvl="1"/>
            <a:r>
              <a:rPr lang="en-US" dirty="0"/>
              <a:t>G-7 to revoke Russia’s most favored nation status</a:t>
            </a:r>
          </a:p>
          <a:p>
            <a:pPr lvl="2"/>
            <a:r>
              <a:rPr lang="en-US" dirty="0"/>
              <a:t>Permits them to raise tariffs on Russian goods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490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18</a:t>
            </a:fld>
            <a:endParaRPr lang="en-GB"/>
          </a:p>
        </p:txBody>
      </p:sp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3E07A5E5-D23E-7179-AC18-141489BA8152}"/>
              </a:ext>
            </a:extLst>
          </p:cNvPr>
          <p:cNvGraphicFramePr>
            <a:graphicFrameLocks noGrp="1"/>
          </p:cNvGraphicFramePr>
          <p:nvPr/>
        </p:nvGraphicFramePr>
        <p:xfrm>
          <a:off x="3048000" y="1397000"/>
          <a:ext cx="6096000" cy="29667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12296878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424910467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622033425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r>
                        <a:rPr lang="en-US" dirty="0"/>
                        <a:t>Countries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52440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Australia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Iceland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Singapore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61628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Bahamas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Italy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Switzerland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49087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Canada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Japan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Taiwan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92277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New Zealand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85340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Finland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Norway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96566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France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Poland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03914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Germany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 Korea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3825968"/>
                  </a:ext>
                </a:extLst>
              </a:tr>
            </a:tbl>
          </a:graphicData>
        </a:graphic>
      </p:graphicFrame>
      <p:sp>
        <p:nvSpPr>
          <p:cNvPr id="12" name="Title 1">
            <a:extLst>
              <a:ext uri="{FF2B5EF4-FFF2-40B4-BE49-F238E27FC236}">
                <a16:creationId xmlns:a16="http://schemas.microsoft.com/office/drawing/2014/main" id="{E0853248-B82C-3796-E69B-8AD770EFA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r>
              <a:rPr lang="en-US" dirty="0"/>
              <a:t>Russia Sanctions, Gov’t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FC9E81-886D-025B-1014-92CA43B2259E}"/>
              </a:ext>
            </a:extLst>
          </p:cNvPr>
          <p:cNvSpPr txBox="1"/>
          <p:nvPr/>
        </p:nvSpPr>
        <p:spPr>
          <a:xfrm>
            <a:off x="4497405" y="5507332"/>
            <a:ext cx="27963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</a:t>
            </a:r>
            <a:r>
              <a:rPr lang="en-US" dirty="0">
                <a:latin typeface="Arial" charset="0"/>
                <a:ea typeface="ＭＳ Ｐゴシック" charset="-128"/>
                <a:cs typeface="ＭＳ Ｐゴシック" charset="-128"/>
              </a:rPr>
              <a:t>Funakoshi et al</a:t>
            </a:r>
            <a:r>
              <a:rPr lang="en-US" dirty="0"/>
              <a:t>, “Updated July 7, 2022” but includes from July 29</a:t>
            </a:r>
          </a:p>
        </p:txBody>
      </p:sp>
    </p:spTree>
    <p:extLst>
      <p:ext uri="{BB962C8B-B14F-4D97-AF65-F5344CB8AC3E}">
        <p14:creationId xmlns:p14="http://schemas.microsoft.com/office/powerpoint/2010/main" val="16273569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19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1524000" y="857250"/>
            <a:ext cx="9144000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63C385-A3A1-424B-A61B-6E5DC6327824}"/>
              </a:ext>
            </a:extLst>
          </p:cNvPr>
          <p:cNvSpPr txBox="1"/>
          <p:nvPr/>
        </p:nvSpPr>
        <p:spPr>
          <a:xfrm>
            <a:off x="4497405" y="5507332"/>
            <a:ext cx="27963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</a:t>
            </a:r>
            <a:r>
              <a:rPr lang="en-US" dirty="0">
                <a:latin typeface="Arial" charset="0"/>
                <a:ea typeface="ＭＳ Ｐゴシック" charset="-128"/>
                <a:cs typeface="ＭＳ Ｐゴシック" charset="-128"/>
              </a:rPr>
              <a:t>Funakoshi et al</a:t>
            </a:r>
            <a:r>
              <a:rPr lang="en-US" dirty="0"/>
              <a:t>, “Updated July 7, 2022” but includes from July 29</a:t>
            </a:r>
          </a:p>
        </p:txBody>
      </p:sp>
      <p:graphicFrame>
        <p:nvGraphicFramePr>
          <p:cNvPr id="2" name="Table 5">
            <a:extLst>
              <a:ext uri="{FF2B5EF4-FFF2-40B4-BE49-F238E27FC236}">
                <a16:creationId xmlns:a16="http://schemas.microsoft.com/office/drawing/2014/main" id="{115E6771-AC67-A058-AE16-E6645062A50A}"/>
              </a:ext>
            </a:extLst>
          </p:cNvPr>
          <p:cNvGraphicFramePr>
            <a:graphicFrameLocks noGrp="1"/>
          </p:cNvGraphicFramePr>
          <p:nvPr/>
        </p:nvGraphicFramePr>
        <p:xfrm>
          <a:off x="2305292" y="1400773"/>
          <a:ext cx="7581417" cy="415457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401123">
                  <a:extLst>
                    <a:ext uri="{9D8B030D-6E8A-4147-A177-3AD203B41FA5}">
                      <a16:colId xmlns:a16="http://schemas.microsoft.com/office/drawing/2014/main" val="2559867862"/>
                    </a:ext>
                  </a:extLst>
                </a:gridCol>
                <a:gridCol w="494231">
                  <a:extLst>
                    <a:ext uri="{9D8B030D-6E8A-4147-A177-3AD203B41FA5}">
                      <a16:colId xmlns:a16="http://schemas.microsoft.com/office/drawing/2014/main" val="181539624"/>
                    </a:ext>
                  </a:extLst>
                </a:gridCol>
                <a:gridCol w="947677">
                  <a:extLst>
                    <a:ext uri="{9D8B030D-6E8A-4147-A177-3AD203B41FA5}">
                      <a16:colId xmlns:a16="http://schemas.microsoft.com/office/drawing/2014/main" val="249213091"/>
                    </a:ext>
                  </a:extLst>
                </a:gridCol>
                <a:gridCol w="1451506">
                  <a:extLst>
                    <a:ext uri="{9D8B030D-6E8A-4147-A177-3AD203B41FA5}">
                      <a16:colId xmlns:a16="http://schemas.microsoft.com/office/drawing/2014/main" val="1044099047"/>
                    </a:ext>
                  </a:extLst>
                </a:gridCol>
                <a:gridCol w="443849">
                  <a:extLst>
                    <a:ext uri="{9D8B030D-6E8A-4147-A177-3AD203B41FA5}">
                      <a16:colId xmlns:a16="http://schemas.microsoft.com/office/drawing/2014/main" val="3306991475"/>
                    </a:ext>
                  </a:extLst>
                </a:gridCol>
                <a:gridCol w="947677">
                  <a:extLst>
                    <a:ext uri="{9D8B030D-6E8A-4147-A177-3AD203B41FA5}">
                      <a16:colId xmlns:a16="http://schemas.microsoft.com/office/drawing/2014/main" val="3157023133"/>
                    </a:ext>
                  </a:extLst>
                </a:gridCol>
                <a:gridCol w="1415517">
                  <a:extLst>
                    <a:ext uri="{9D8B030D-6E8A-4147-A177-3AD203B41FA5}">
                      <a16:colId xmlns:a16="http://schemas.microsoft.com/office/drawing/2014/main" val="3802997760"/>
                    </a:ext>
                  </a:extLst>
                </a:gridCol>
                <a:gridCol w="479837">
                  <a:extLst>
                    <a:ext uri="{9D8B030D-6E8A-4147-A177-3AD203B41FA5}">
                      <a16:colId xmlns:a16="http://schemas.microsoft.com/office/drawing/2014/main" val="3710708672"/>
                    </a:ext>
                  </a:extLst>
                </a:gridCol>
              </a:tblGrid>
              <a:tr h="416541">
                <a:tc gridSpan="8">
                  <a:txBody>
                    <a:bodyPr/>
                    <a:lstStyle/>
                    <a:p>
                      <a:r>
                        <a:rPr lang="en-US" dirty="0"/>
                        <a:t>Russian Targets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0478664"/>
                  </a:ext>
                </a:extLst>
              </a:tr>
              <a:tr h="416541">
                <a:tc>
                  <a:txBody>
                    <a:bodyPr/>
                    <a:lstStyle/>
                    <a:p>
                      <a:r>
                        <a:rPr lang="en-US" dirty="0"/>
                        <a:t>Airlines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Generals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Oligarchs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8013817"/>
                  </a:ext>
                </a:extLst>
              </a:tr>
              <a:tr h="416541">
                <a:tc>
                  <a:txBody>
                    <a:bodyPr/>
                    <a:lstStyle/>
                    <a:p>
                      <a:r>
                        <a:rPr lang="en-US" dirty="0"/>
                        <a:t>Banks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Government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Retail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3284406"/>
                  </a:ext>
                </a:extLst>
              </a:tr>
              <a:tr h="416541">
                <a:tc>
                  <a:txBody>
                    <a:bodyPr/>
                    <a:lstStyle/>
                    <a:p>
                      <a:r>
                        <a:rPr lang="en-US" dirty="0" err="1"/>
                        <a:t>Cnt</a:t>
                      </a:r>
                      <a:r>
                        <a:rPr lang="en-US" dirty="0"/>
                        <a:t>. Banks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Lawmakers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Ships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4911016"/>
                  </a:ext>
                </a:extLst>
              </a:tr>
              <a:tr h="405705">
                <a:tc>
                  <a:txBody>
                    <a:bodyPr/>
                    <a:lstStyle/>
                    <a:p>
                      <a:r>
                        <a:rPr lang="en-US" dirty="0"/>
                        <a:t>Commodity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Lux. goods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Sv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wlth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fnd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9372051"/>
                  </a:ext>
                </a:extLst>
              </a:tr>
              <a:tr h="416541">
                <a:tc>
                  <a:txBody>
                    <a:bodyPr/>
                    <a:lstStyle/>
                    <a:p>
                      <a:r>
                        <a:rPr lang="en-US" dirty="0"/>
                        <a:t>Companies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Media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Tax service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6312423"/>
                  </a:ext>
                </a:extLst>
              </a:tr>
              <a:tr h="416541">
                <a:tc>
                  <a:txBody>
                    <a:bodyPr/>
                    <a:lstStyle/>
                    <a:p>
                      <a:r>
                        <a:rPr lang="en-US" dirty="0"/>
                        <a:t>Economy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Mil. Comps.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Tech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6479018"/>
                  </a:ext>
                </a:extLst>
              </a:tr>
              <a:tr h="416541">
                <a:tc>
                  <a:txBody>
                    <a:bodyPr/>
                    <a:lstStyle/>
                    <a:p>
                      <a:r>
                        <a:rPr lang="en-US" dirty="0"/>
                        <a:t>Entities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Mining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Transit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7287397"/>
                  </a:ext>
                </a:extLst>
              </a:tr>
              <a:tr h="416541">
                <a:tc>
                  <a:txBody>
                    <a:bodyPr/>
                    <a:lstStyle/>
                    <a:p>
                      <a:r>
                        <a:rPr lang="en-US" dirty="0"/>
                        <a:t>Finance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764407"/>
                  </a:ext>
                </a:extLst>
              </a:tr>
              <a:tr h="416541">
                <a:tc>
                  <a:txBody>
                    <a:bodyPr/>
                    <a:lstStyle/>
                    <a:p>
                      <a:r>
                        <a:rPr lang="en-US" dirty="0"/>
                        <a:t>Gas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Oil imports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7486633"/>
                  </a:ext>
                </a:extLst>
              </a:tr>
            </a:tbl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E257E0F5-D099-53E7-6FB7-F0DD19E2E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r>
              <a:rPr lang="en-US" dirty="0"/>
              <a:t>Russia Sanctions, Gov’t</a:t>
            </a:r>
          </a:p>
        </p:txBody>
      </p:sp>
    </p:spTree>
    <p:extLst>
      <p:ext uri="{BB962C8B-B14F-4D97-AF65-F5344CB8AC3E}">
        <p14:creationId xmlns:p14="http://schemas.microsoft.com/office/powerpoint/2010/main" val="37193536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C583D-6AE7-4448-AEDD-FE436474C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Na</a:t>
            </a:r>
            <a:r>
              <a:rPr lang="en-US" dirty="0"/>
              <a:t>tional Economic Education Delegation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0F53A3-25E4-514D-9477-7626E8A821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Vision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One day, the public discussion of policy issues will be grounded in an accurate perception of the underlying economic principles and data.</a:t>
            </a:r>
          </a:p>
          <a:p>
            <a:pPr lvl="1"/>
            <a:endParaRPr lang="en-US" dirty="0"/>
          </a:p>
          <a:p>
            <a:r>
              <a:rPr lang="en-US" dirty="0"/>
              <a:t>Mission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NEED unites the skills and knowledge of a vast network of professional economists to promote understanding of the economics of policy issues in the United States.</a:t>
            </a:r>
          </a:p>
          <a:p>
            <a:pPr lvl="1"/>
            <a:endParaRPr lang="en-US" dirty="0"/>
          </a:p>
          <a:p>
            <a:r>
              <a:rPr lang="en-US" dirty="0"/>
              <a:t>NEED Presentations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Are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nonpartisan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and intended to reflect the consensus of the economics profession.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29E664-8C6A-8F44-80D0-F3209C458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32549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20</a:t>
            </a:fld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257E0F5-D099-53E7-6FB7-F0DD19E2E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r>
              <a:rPr lang="en-US" dirty="0"/>
              <a:t>Russia Sanctions, Gov’t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EADF35B-B3FF-0114-967A-3BC48CB3D0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0529" y="1326052"/>
            <a:ext cx="8310271" cy="4638693"/>
          </a:xfrm>
        </p:spPr>
        <p:txBody>
          <a:bodyPr>
            <a:normAutofit/>
          </a:bodyPr>
          <a:lstStyle/>
          <a:p>
            <a:r>
              <a:rPr lang="en-US" dirty="0"/>
              <a:t>Countries announcing they will </a:t>
            </a:r>
            <a:r>
              <a:rPr lang="en-US" i="1" u="sng" dirty="0"/>
              <a:t>not</a:t>
            </a:r>
            <a:r>
              <a:rPr lang="en-US" dirty="0"/>
              <a:t> use sanctions against Russia: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BF18E923-5917-B58D-87FC-55486283808F}"/>
              </a:ext>
            </a:extLst>
          </p:cNvPr>
          <p:cNvGraphicFramePr>
            <a:graphicFrameLocks noGrp="1"/>
          </p:cNvGraphicFramePr>
          <p:nvPr/>
        </p:nvGraphicFramePr>
        <p:xfrm>
          <a:off x="3954452" y="2389086"/>
          <a:ext cx="3643922" cy="37084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821961">
                  <a:extLst>
                    <a:ext uri="{9D8B030D-6E8A-4147-A177-3AD203B41FA5}">
                      <a16:colId xmlns:a16="http://schemas.microsoft.com/office/drawing/2014/main" val="510324727"/>
                    </a:ext>
                  </a:extLst>
                </a:gridCol>
                <a:gridCol w="1821961">
                  <a:extLst>
                    <a:ext uri="{9D8B030D-6E8A-4147-A177-3AD203B41FA5}">
                      <a16:colId xmlns:a16="http://schemas.microsoft.com/office/drawing/2014/main" val="1553281130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en-US" dirty="0"/>
                        <a:t>NOT using sanctions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6724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India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Feb 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64403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Mexico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 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69339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Brazil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 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04121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China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 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28352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Argentina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 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75099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Indonesia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 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09749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Turkey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 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4811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 Africa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 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13599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Serbia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Apr 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7317935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2DF09DAA-79A4-1562-22F7-8EC786940DBB}"/>
              </a:ext>
            </a:extLst>
          </p:cNvPr>
          <p:cNvSpPr txBox="1"/>
          <p:nvPr/>
        </p:nvSpPr>
        <p:spPr>
          <a:xfrm>
            <a:off x="1400809" y="5595413"/>
            <a:ext cx="1719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</a:t>
            </a:r>
            <a:r>
              <a:rPr lang="en-US" dirty="0" err="1">
                <a:latin typeface="Arial" charset="0"/>
                <a:ea typeface="ＭＳ Ｐゴシック" charset="-128"/>
                <a:cs typeface="ＭＳ Ｐゴシック" charset="-128"/>
              </a:rPr>
              <a:t>Bown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60579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21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FDC4805-D0B1-3044-915D-EA865FA3FC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4003"/>
            <a:ext cx="12192000" cy="574999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B63C385-A3A1-424B-A61B-6E5DC6327824}"/>
              </a:ext>
            </a:extLst>
          </p:cNvPr>
          <p:cNvSpPr txBox="1"/>
          <p:nvPr/>
        </p:nvSpPr>
        <p:spPr>
          <a:xfrm>
            <a:off x="176049" y="6211666"/>
            <a:ext cx="4233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New York Times, April 7, 2022</a:t>
            </a:r>
          </a:p>
        </p:txBody>
      </p:sp>
    </p:spTree>
    <p:extLst>
      <p:ext uri="{BB962C8B-B14F-4D97-AF65-F5344CB8AC3E}">
        <p14:creationId xmlns:p14="http://schemas.microsoft.com/office/powerpoint/2010/main" val="25521438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22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7C16C0-367F-BA49-B7D9-5845C883BE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322" y="0"/>
            <a:ext cx="11577355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1E9D0EA-A472-D441-A1DB-DF0A2990BBEF}"/>
              </a:ext>
            </a:extLst>
          </p:cNvPr>
          <p:cNvSpPr txBox="1"/>
          <p:nvPr/>
        </p:nvSpPr>
        <p:spPr>
          <a:xfrm>
            <a:off x="307322" y="5907060"/>
            <a:ext cx="215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New York Times, April 7, 2022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FDCB6A9-17A5-BEE7-39CD-3D5FEDCAD64C}"/>
              </a:ext>
            </a:extLst>
          </p:cNvPr>
          <p:cNvSpPr/>
          <p:nvPr/>
        </p:nvSpPr>
        <p:spPr>
          <a:xfrm>
            <a:off x="3206663" y="3983277"/>
            <a:ext cx="1427967" cy="137786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523D8B-1136-3297-39E9-67210E29F5B6}"/>
              </a:ext>
            </a:extLst>
          </p:cNvPr>
          <p:cNvSpPr txBox="1"/>
          <p:nvPr/>
        </p:nvSpPr>
        <p:spPr>
          <a:xfrm>
            <a:off x="4633369" y="5176474"/>
            <a:ext cx="6527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Sold all stores May 20.  Stores will operate under new brand.</a:t>
            </a:r>
          </a:p>
        </p:txBody>
      </p:sp>
    </p:spTree>
    <p:extLst>
      <p:ext uri="{BB962C8B-B14F-4D97-AF65-F5344CB8AC3E}">
        <p14:creationId xmlns:p14="http://schemas.microsoft.com/office/powerpoint/2010/main" val="3937756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23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63C385-A3A1-424B-A61B-6E5DC6327824}"/>
              </a:ext>
            </a:extLst>
          </p:cNvPr>
          <p:cNvSpPr txBox="1"/>
          <p:nvPr/>
        </p:nvSpPr>
        <p:spPr>
          <a:xfrm>
            <a:off x="176049" y="6211666"/>
            <a:ext cx="4233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New York Times, April 7, 2022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B384F2-C054-EC43-B430-3E2F1773C8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34090"/>
            <a:ext cx="12192000" cy="418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8720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24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63C385-A3A1-424B-A61B-6E5DC6327824}"/>
              </a:ext>
            </a:extLst>
          </p:cNvPr>
          <p:cNvSpPr txBox="1"/>
          <p:nvPr/>
        </p:nvSpPr>
        <p:spPr>
          <a:xfrm>
            <a:off x="176049" y="6211666"/>
            <a:ext cx="4233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New York Times, April 7, 2022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07B923-75BE-E146-B104-CFEE2C6218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65545"/>
            <a:ext cx="12192000" cy="4126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940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25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63C385-A3A1-424B-A61B-6E5DC6327824}"/>
              </a:ext>
            </a:extLst>
          </p:cNvPr>
          <p:cNvSpPr txBox="1"/>
          <p:nvPr/>
        </p:nvSpPr>
        <p:spPr>
          <a:xfrm>
            <a:off x="176049" y="6211666"/>
            <a:ext cx="4233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New York Times, April 7, 2022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A2B8F24-74F3-3449-8577-2541617646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63192"/>
            <a:ext cx="12192000" cy="293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5729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26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163773"/>
            <a:ext cx="12192000" cy="70627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63C385-A3A1-424B-A61B-6E5DC6327824}"/>
              </a:ext>
            </a:extLst>
          </p:cNvPr>
          <p:cNvSpPr txBox="1"/>
          <p:nvPr/>
        </p:nvSpPr>
        <p:spPr>
          <a:xfrm>
            <a:off x="176050" y="6211666"/>
            <a:ext cx="2730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</a:t>
            </a:r>
            <a:r>
              <a:rPr lang="en-US" dirty="0" err="1"/>
              <a:t>Evenett</a:t>
            </a:r>
            <a:r>
              <a:rPr lang="en-US" dirty="0"/>
              <a:t> and Pisani, December 20, 2022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4DB2A3-33E3-C4A2-4091-DD39A4E4F4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0200" y="304800"/>
            <a:ext cx="6451600" cy="6248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F0771BA-A6C5-F122-C585-2D605C431B0B}"/>
              </a:ext>
            </a:extLst>
          </p:cNvPr>
          <p:cNvSpPr txBox="1"/>
          <p:nvPr/>
        </p:nvSpPr>
        <p:spPr>
          <a:xfrm>
            <a:off x="382136" y="1596788"/>
            <a:ext cx="233376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But…</a:t>
            </a:r>
          </a:p>
          <a:p>
            <a:pPr algn="ctr"/>
            <a:r>
              <a:rPr lang="en-US" dirty="0"/>
              <a:t>Recent study reports: </a:t>
            </a:r>
            <a:br>
              <a:rPr lang="en-US" dirty="0">
                <a:effectLst/>
                <a:latin typeface="Arial" panose="020B0604020202020204" pitchFamily="34" charset="0"/>
              </a:rPr>
            </a:br>
            <a:endParaRPr lang="en-US" dirty="0">
              <a:effectLst/>
              <a:latin typeface="Arial" panose="020B0604020202020204" pitchFamily="34" charset="0"/>
            </a:endParaRPr>
          </a:p>
          <a:p>
            <a:pPr algn="ctr"/>
            <a:r>
              <a:rPr lang="en-US" b="1" dirty="0">
                <a:latin typeface="Arial" panose="020B0604020202020204" pitchFamily="34" charset="0"/>
              </a:rPr>
              <a:t>“</a:t>
            </a:r>
            <a:r>
              <a:rPr lang="en-US" b="1" dirty="0">
                <a:effectLst/>
                <a:latin typeface="Arial" panose="020B0604020202020204" pitchFamily="34" charset="0"/>
              </a:rPr>
              <a:t>Less Than Nine Percent of </a:t>
            </a:r>
            <a:endParaRPr lang="en-US" dirty="0">
              <a:effectLst/>
              <a:latin typeface="Arial" panose="020B0604020202020204" pitchFamily="34" charset="0"/>
            </a:endParaRPr>
          </a:p>
          <a:p>
            <a:pPr algn="ctr"/>
            <a:r>
              <a:rPr lang="en-US" b="1" dirty="0">
                <a:effectLst/>
                <a:latin typeface="Arial" panose="020B0604020202020204" pitchFamily="34" charset="0"/>
              </a:rPr>
              <a:t>Western Firms Have Divested from Russia”</a:t>
            </a:r>
            <a:endParaRPr lang="en-US" dirty="0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39409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Eff</a:t>
            </a:r>
            <a:r>
              <a:rPr lang="en-US" dirty="0"/>
              <a:t>ect of Sanctions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8971" y="1109653"/>
            <a:ext cx="8310271" cy="4638693"/>
          </a:xfrm>
        </p:spPr>
        <p:txBody>
          <a:bodyPr>
            <a:normAutofit/>
          </a:bodyPr>
          <a:lstStyle/>
          <a:p>
            <a:r>
              <a:rPr lang="en-US" dirty="0"/>
              <a:t>Too soon to know fully</a:t>
            </a:r>
          </a:p>
          <a:p>
            <a:pPr lvl="1"/>
            <a:r>
              <a:rPr lang="en-US" dirty="0"/>
              <a:t>Will they stop Russia?  </a:t>
            </a:r>
          </a:p>
          <a:p>
            <a:pPr lvl="2"/>
            <a:r>
              <a:rPr lang="en-US" dirty="0"/>
              <a:t>Clearly no</a:t>
            </a:r>
          </a:p>
          <a:p>
            <a:pPr lvl="2"/>
            <a:r>
              <a:rPr lang="en-US" dirty="0"/>
              <a:t>Sanctions in the past have only sometimes worked</a:t>
            </a:r>
          </a:p>
          <a:p>
            <a:pPr lvl="1"/>
            <a:r>
              <a:rPr lang="en-US" dirty="0"/>
              <a:t>Will they reduce trade?  </a:t>
            </a:r>
          </a:p>
          <a:p>
            <a:pPr lvl="2"/>
            <a:r>
              <a:rPr lang="en-US" dirty="0"/>
              <a:t>They did</a:t>
            </a:r>
          </a:p>
          <a:p>
            <a:pPr lvl="2"/>
            <a:r>
              <a:rPr lang="en-US" dirty="0"/>
              <a:t>But Russia’s role in trade is not large in most products</a:t>
            </a:r>
          </a:p>
          <a:p>
            <a:pPr lvl="2"/>
            <a:r>
              <a:rPr lang="en-US" dirty="0"/>
              <a:t>Short-term effects are greater from the war itself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8268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Ou</a:t>
            </a:r>
            <a:r>
              <a:rPr lang="en-US" dirty="0"/>
              <a:t>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729" y="771507"/>
            <a:ext cx="8310271" cy="4638693"/>
          </a:xfrm>
        </p:spPr>
        <p:txBody>
          <a:bodyPr/>
          <a:lstStyle/>
          <a:p>
            <a:r>
              <a:rPr lang="en-US" dirty="0"/>
              <a:t>What is Globalization?</a:t>
            </a:r>
          </a:p>
          <a:p>
            <a:r>
              <a:rPr lang="en-US" dirty="0"/>
              <a:t>Pros and Cons of Trade</a:t>
            </a:r>
          </a:p>
          <a:p>
            <a:r>
              <a:rPr lang="en-US" dirty="0"/>
              <a:t>Trade Policies</a:t>
            </a:r>
          </a:p>
          <a:p>
            <a:r>
              <a:rPr lang="en-US" dirty="0"/>
              <a:t>The Role of Trade Agreements &amp; WTO (if time)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0127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at Globalizations 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143000"/>
            <a:ext cx="8310271" cy="4638693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Growth over time of </a:t>
            </a:r>
            <a:r>
              <a:rPr lang="en-US" sz="3600"/>
              <a:t>many economic interactions </a:t>
            </a:r>
            <a:r>
              <a:rPr lang="en-US" sz="3600" dirty="0"/>
              <a:t>between countries</a:t>
            </a:r>
          </a:p>
          <a:p>
            <a:pPr lvl="1"/>
            <a:r>
              <a:rPr lang="en-US" sz="3200" dirty="0"/>
              <a:t>Trade</a:t>
            </a:r>
          </a:p>
          <a:p>
            <a:pPr lvl="1"/>
            <a:r>
              <a:rPr lang="en-US" sz="3200" dirty="0"/>
              <a:t>Global Value Chains</a:t>
            </a:r>
          </a:p>
          <a:p>
            <a:pPr lvl="1"/>
            <a:r>
              <a:rPr lang="en-US" sz="3200" dirty="0"/>
              <a:t>Foreign Direct Investment</a:t>
            </a:r>
          </a:p>
          <a:p>
            <a:pPr lvl="1"/>
            <a:r>
              <a:rPr lang="en-US" sz="3200" dirty="0"/>
              <a:t>Financial Flows</a:t>
            </a:r>
          </a:p>
          <a:p>
            <a:pPr lvl="1"/>
            <a:r>
              <a:rPr lang="en-US" sz="3200" dirty="0"/>
              <a:t>International Travel</a:t>
            </a:r>
          </a:p>
          <a:p>
            <a:pPr lvl="1"/>
            <a:r>
              <a:rPr lang="en-US" sz="3200" dirty="0"/>
              <a:t>Migration</a:t>
            </a:r>
          </a:p>
          <a:p>
            <a:r>
              <a:rPr lang="en-US" sz="3600" dirty="0"/>
              <a:t>I will focus here on trade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0873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B01C3-FF41-4249-9398-889388F4B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o Are We?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04F465-072B-E84A-A927-098D0F973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7447"/>
            <a:ext cx="10515600" cy="496030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Honorary Board: 54 members</a:t>
            </a:r>
          </a:p>
          <a:p>
            <a:pPr lvl="1"/>
            <a:r>
              <a:rPr lang="en-US" dirty="0"/>
              <a:t>2 Fed Chairs: Janet Yellen, Ben Bernanke</a:t>
            </a:r>
          </a:p>
          <a:p>
            <a:pPr lvl="1"/>
            <a:r>
              <a:rPr lang="en-US" dirty="0"/>
              <a:t>6 Chairs Council of Economic Advisers</a:t>
            </a:r>
          </a:p>
          <a:p>
            <a:pPr lvl="2"/>
            <a:r>
              <a:rPr lang="en-US" dirty="0"/>
              <a:t>Furman (D), Rosen (R), Bernanke (R), Yellen (D), Tyson (D), </a:t>
            </a:r>
            <a:r>
              <a:rPr lang="en-US" dirty="0" err="1"/>
              <a:t>Goolsbee</a:t>
            </a:r>
            <a:r>
              <a:rPr lang="en-US" dirty="0"/>
              <a:t> (D)</a:t>
            </a:r>
          </a:p>
          <a:p>
            <a:pPr lvl="1"/>
            <a:r>
              <a:rPr lang="en-US" dirty="0"/>
              <a:t>3 Nobel Prize Winners</a:t>
            </a:r>
          </a:p>
          <a:p>
            <a:pPr lvl="2"/>
            <a:r>
              <a:rPr lang="en-US" dirty="0" err="1"/>
              <a:t>Akerlof</a:t>
            </a:r>
            <a:r>
              <a:rPr lang="en-US" dirty="0"/>
              <a:t>, Smith, </a:t>
            </a:r>
            <a:r>
              <a:rPr lang="en-US" dirty="0" err="1"/>
              <a:t>Maskin</a:t>
            </a:r>
            <a:endParaRPr lang="en-US" dirty="0"/>
          </a:p>
          <a:p>
            <a:r>
              <a:rPr lang="en-US" dirty="0"/>
              <a:t>Delegates: 652+ members</a:t>
            </a:r>
          </a:p>
          <a:p>
            <a:pPr lvl="1"/>
            <a:r>
              <a:rPr lang="en-US" dirty="0"/>
              <a:t>At all levels of academia and some in government service</a:t>
            </a:r>
          </a:p>
          <a:p>
            <a:pPr lvl="1"/>
            <a:r>
              <a:rPr lang="en-US" dirty="0"/>
              <a:t>All have a Ph.D. in economics</a:t>
            </a:r>
          </a:p>
          <a:p>
            <a:pPr lvl="1"/>
            <a:r>
              <a:rPr lang="en-US" dirty="0"/>
              <a:t>Crowdsource slide decks</a:t>
            </a:r>
          </a:p>
          <a:p>
            <a:pPr lvl="1"/>
            <a:r>
              <a:rPr lang="en-US" dirty="0"/>
              <a:t>Give presentations</a:t>
            </a:r>
          </a:p>
          <a:p>
            <a:r>
              <a:rPr lang="en-US" dirty="0"/>
              <a:t>Global Partners: 48 Ph.D. Economists</a:t>
            </a:r>
          </a:p>
          <a:p>
            <a:pPr lvl="1"/>
            <a:r>
              <a:rPr lang="en-US" dirty="0"/>
              <a:t>Aid in slide deck development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A7D279-C637-1E48-898C-9051ECD03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27484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Trade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3948887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31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0D80AD-33A5-104F-91CF-FC24F9753B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490966"/>
            <a:ext cx="8610600" cy="5824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9976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32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F0A7FD-2EA1-D04D-BC88-0E2AE6C960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605241"/>
            <a:ext cx="8610600" cy="569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9327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33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F26505-E887-9544-BE2C-8991D35C4B2C}"/>
              </a:ext>
            </a:extLst>
          </p:cNvPr>
          <p:cNvSpPr txBox="1"/>
          <p:nvPr/>
        </p:nvSpPr>
        <p:spPr>
          <a:xfrm>
            <a:off x="1524000" y="533400"/>
            <a:ext cx="8931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Export Volume Worldwide in Billions of US Dollars, 1950-2021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95C828-D6DE-F742-B413-FDCA930B8051}"/>
              </a:ext>
            </a:extLst>
          </p:cNvPr>
          <p:cNvSpPr txBox="1"/>
          <p:nvPr/>
        </p:nvSpPr>
        <p:spPr>
          <a:xfrm>
            <a:off x="228600" y="6248400"/>
            <a:ext cx="373487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Statista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8D518F-F69F-1B75-C1A7-26E0394D4F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998034"/>
            <a:ext cx="7772400" cy="4861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7893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34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95C828-D6DE-F742-B413-FDCA930B8051}"/>
              </a:ext>
            </a:extLst>
          </p:cNvPr>
          <p:cNvSpPr txBox="1"/>
          <p:nvPr/>
        </p:nvSpPr>
        <p:spPr>
          <a:xfrm>
            <a:off x="228600" y="5990715"/>
            <a:ext cx="180515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WTO</a:t>
            </a:r>
          </a:p>
          <a:p>
            <a:r>
              <a:rPr lang="en-US" dirty="0"/>
              <a:t>10/5/22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A269E2-49F5-F909-063B-4FE0D0883E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544119"/>
            <a:ext cx="7772400" cy="576976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812EA89-722F-5BC3-315E-ADD37DE43583}"/>
              </a:ext>
            </a:extLst>
          </p:cNvPr>
          <p:cNvCxnSpPr>
            <a:cxnSpLocks/>
          </p:cNvCxnSpPr>
          <p:nvPr/>
        </p:nvCxnSpPr>
        <p:spPr>
          <a:xfrm flipV="1">
            <a:off x="8476735" y="1569308"/>
            <a:ext cx="0" cy="323700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7597923-B6E6-7277-F048-07E5F103FEC1}"/>
              </a:ext>
            </a:extLst>
          </p:cNvPr>
          <p:cNvSpPr txBox="1"/>
          <p:nvPr/>
        </p:nvSpPr>
        <p:spPr>
          <a:xfrm>
            <a:off x="7551008" y="836011"/>
            <a:ext cx="1851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Ukraine War Started</a:t>
            </a:r>
          </a:p>
        </p:txBody>
      </p:sp>
    </p:spTree>
    <p:extLst>
      <p:ext uri="{BB962C8B-B14F-4D97-AF65-F5344CB8AC3E}">
        <p14:creationId xmlns:p14="http://schemas.microsoft.com/office/powerpoint/2010/main" val="25453228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35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34AFB7-E410-2834-2546-B9A52F48D0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499810"/>
            <a:ext cx="7772400" cy="58583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195C828-D6DE-F742-B413-FDCA930B8051}"/>
              </a:ext>
            </a:extLst>
          </p:cNvPr>
          <p:cNvSpPr txBox="1"/>
          <p:nvPr/>
        </p:nvSpPr>
        <p:spPr>
          <a:xfrm>
            <a:off x="228600" y="5990715"/>
            <a:ext cx="180515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WTO</a:t>
            </a:r>
          </a:p>
          <a:p>
            <a:r>
              <a:rPr lang="en-US" dirty="0"/>
              <a:t>10/5/22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812EA89-722F-5BC3-315E-ADD37DE43583}"/>
              </a:ext>
            </a:extLst>
          </p:cNvPr>
          <p:cNvCxnSpPr>
            <a:cxnSpLocks/>
          </p:cNvCxnSpPr>
          <p:nvPr/>
        </p:nvCxnSpPr>
        <p:spPr>
          <a:xfrm flipV="1">
            <a:off x="8694983" y="1865870"/>
            <a:ext cx="0" cy="323700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7597923-B6E6-7277-F048-07E5F103FEC1}"/>
              </a:ext>
            </a:extLst>
          </p:cNvPr>
          <p:cNvSpPr txBox="1"/>
          <p:nvPr/>
        </p:nvSpPr>
        <p:spPr>
          <a:xfrm>
            <a:off x="7769256" y="1132573"/>
            <a:ext cx="1851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Ukraine War Started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E6139AA-2160-29E4-D701-39F9123CA0D9}"/>
              </a:ext>
            </a:extLst>
          </p:cNvPr>
          <p:cNvSpPr/>
          <p:nvPr/>
        </p:nvSpPr>
        <p:spPr>
          <a:xfrm>
            <a:off x="8138766" y="371475"/>
            <a:ext cx="872010" cy="52863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9684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36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8A8B501-43BC-D32E-B351-6251BE70A8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357051"/>
            <a:ext cx="7772400" cy="61438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F25692F-FBA1-AFE4-BF24-FE835E3D8200}"/>
              </a:ext>
            </a:extLst>
          </p:cNvPr>
          <p:cNvSpPr txBox="1"/>
          <p:nvPr/>
        </p:nvSpPr>
        <p:spPr>
          <a:xfrm>
            <a:off x="228600" y="5990715"/>
            <a:ext cx="180515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WTO</a:t>
            </a:r>
          </a:p>
          <a:p>
            <a:r>
              <a:rPr lang="en-US" dirty="0"/>
              <a:t>10/5/22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458A76D-D45E-0615-5386-70D34A4BD660}"/>
              </a:ext>
            </a:extLst>
          </p:cNvPr>
          <p:cNvCxnSpPr>
            <a:cxnSpLocks/>
          </p:cNvCxnSpPr>
          <p:nvPr/>
        </p:nvCxnSpPr>
        <p:spPr>
          <a:xfrm flipV="1">
            <a:off x="8525597" y="1569308"/>
            <a:ext cx="0" cy="27432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5215506-4D3C-92A6-3DAF-0BC2FF9A8007}"/>
              </a:ext>
            </a:extLst>
          </p:cNvPr>
          <p:cNvSpPr txBox="1"/>
          <p:nvPr/>
        </p:nvSpPr>
        <p:spPr>
          <a:xfrm>
            <a:off x="7551008" y="983493"/>
            <a:ext cx="1851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Ukraine War Started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EFA157B-47F5-B145-2197-4FF0BB7E5A32}"/>
              </a:ext>
            </a:extLst>
          </p:cNvPr>
          <p:cNvCxnSpPr>
            <a:cxnSpLocks/>
          </p:cNvCxnSpPr>
          <p:nvPr/>
        </p:nvCxnSpPr>
        <p:spPr>
          <a:xfrm flipV="1">
            <a:off x="4713270" y="1569308"/>
            <a:ext cx="0" cy="27432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242BE917-1B87-FD98-24BD-E041EF592B69}"/>
              </a:ext>
            </a:extLst>
          </p:cNvPr>
          <p:cNvSpPr txBox="1"/>
          <p:nvPr/>
        </p:nvSpPr>
        <p:spPr>
          <a:xfrm>
            <a:off x="3738681" y="983493"/>
            <a:ext cx="1851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Ukraine War Started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898B456-E96F-6CF9-6E6B-99B9DD443EB3}"/>
              </a:ext>
            </a:extLst>
          </p:cNvPr>
          <p:cNvCxnSpPr/>
          <p:nvPr/>
        </p:nvCxnSpPr>
        <p:spPr>
          <a:xfrm flipH="1" flipV="1">
            <a:off x="5092505" y="3305908"/>
            <a:ext cx="1983544" cy="2011680"/>
          </a:xfrm>
          <a:prstGeom prst="straightConnector1">
            <a:avLst/>
          </a:prstGeom>
          <a:ln w="38100">
            <a:solidFill>
              <a:srgbClr val="FFC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A309837-30EA-45F9-D132-8794343F0D3F}"/>
              </a:ext>
            </a:extLst>
          </p:cNvPr>
          <p:cNvCxnSpPr>
            <a:cxnSpLocks/>
          </p:cNvCxnSpPr>
          <p:nvPr/>
        </p:nvCxnSpPr>
        <p:spPr>
          <a:xfrm flipV="1">
            <a:off x="7076049" y="3995225"/>
            <a:ext cx="1575582" cy="1322363"/>
          </a:xfrm>
          <a:prstGeom prst="straightConnector1">
            <a:avLst/>
          </a:prstGeom>
          <a:ln w="38100">
            <a:solidFill>
              <a:srgbClr val="FFC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39571D29-7200-89D5-737C-89E60F6D881E}"/>
              </a:ext>
            </a:extLst>
          </p:cNvPr>
          <p:cNvSpPr txBox="1"/>
          <p:nvPr/>
        </p:nvSpPr>
        <p:spPr>
          <a:xfrm>
            <a:off x="6379985" y="5305307"/>
            <a:ext cx="1420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CIS (Russia +)</a:t>
            </a:r>
          </a:p>
        </p:txBody>
      </p:sp>
    </p:spTree>
    <p:extLst>
      <p:ext uri="{BB962C8B-B14F-4D97-AF65-F5344CB8AC3E}">
        <p14:creationId xmlns:p14="http://schemas.microsoft.com/office/powerpoint/2010/main" val="8339812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Global Value Chains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40905807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145DD26-444A-CF47-BDA7-996BD81060D2}"/>
              </a:ext>
            </a:extLst>
          </p:cNvPr>
          <p:cNvSpPr txBox="1">
            <a:spLocks/>
          </p:cNvSpPr>
          <p:nvPr/>
        </p:nvSpPr>
        <p:spPr>
          <a:xfrm>
            <a:off x="821029" y="96837"/>
            <a:ext cx="9652000" cy="1127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C4C88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 Eff</a:t>
            </a:r>
            <a:r>
              <a:rPr lang="en-US"/>
              <a:t>ects on Economies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6AD4540-2E55-D341-9BAA-5C01EAFF9A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Supply Chains</a:t>
            </a:r>
          </a:p>
          <a:p>
            <a:pPr lvl="1"/>
            <a:r>
              <a:rPr lang="en-US" sz="3200" dirty="0"/>
              <a:t>Globalization has created long and complex international supply chains</a:t>
            </a:r>
          </a:p>
        </p:txBody>
      </p:sp>
    </p:spTree>
    <p:extLst>
      <p:ext uri="{BB962C8B-B14F-4D97-AF65-F5344CB8AC3E}">
        <p14:creationId xmlns:p14="http://schemas.microsoft.com/office/powerpoint/2010/main" val="18595339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4700" y="1123950"/>
            <a:ext cx="5562600" cy="46101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1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732246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1B23E-7084-7944-A45B-C6D0E0A6B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ere Are We?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4594F58-9AA6-F24A-964E-3AC22CA41A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744845" y="1047352"/>
            <a:ext cx="7728643" cy="478603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5876C4-A3D6-7242-9D80-C8D64A70E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7DAB63-0268-1544-985C-0D4232ED6F4E}"/>
              </a:ext>
            </a:extLst>
          </p:cNvPr>
          <p:cNvPicPr>
            <a:picLocks noChangeAspect="1"/>
          </p:cNvPicPr>
          <p:nvPr/>
        </p:nvPicPr>
        <p:blipFill>
          <a:blip r:embed="rId4" r:link="rId5"/>
          <a:srcRect/>
          <a:stretch>
            <a:fillRect/>
          </a:stretch>
        </p:blipFill>
        <p:spPr>
          <a:xfrm>
            <a:off x="8806449" y="3937439"/>
            <a:ext cx="2241495" cy="149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801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8350" y="1136650"/>
            <a:ext cx="5575300" cy="45847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1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141517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5650" y="1104900"/>
            <a:ext cx="5600700" cy="46482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1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244860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0" y="1136650"/>
            <a:ext cx="5588000" cy="45847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1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623624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5650" y="1130300"/>
            <a:ext cx="5600700" cy="45974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1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71663705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4700" y="1123950"/>
            <a:ext cx="5562600" cy="46101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1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9764652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45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F26505-E887-9544-BE2C-8991D35C4B2C}"/>
              </a:ext>
            </a:extLst>
          </p:cNvPr>
          <p:cNvSpPr txBox="1"/>
          <p:nvPr/>
        </p:nvSpPr>
        <p:spPr>
          <a:xfrm>
            <a:off x="1295400" y="457200"/>
            <a:ext cx="89310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Growth of Global Value Chains, 1970-2015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95C828-D6DE-F742-B413-FDCA930B8051}"/>
              </a:ext>
            </a:extLst>
          </p:cNvPr>
          <p:cNvSpPr txBox="1"/>
          <p:nvPr/>
        </p:nvSpPr>
        <p:spPr>
          <a:xfrm>
            <a:off x="228600" y="6248400"/>
            <a:ext cx="49004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World Development Report 2020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19CBAD-6F18-9549-A124-BC6C359A61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990600"/>
            <a:ext cx="7023597" cy="5208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39316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46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95C828-D6DE-F742-B413-FDCA930B8051}"/>
              </a:ext>
            </a:extLst>
          </p:cNvPr>
          <p:cNvSpPr txBox="1"/>
          <p:nvPr/>
        </p:nvSpPr>
        <p:spPr>
          <a:xfrm>
            <a:off x="228600" y="6324600"/>
            <a:ext cx="49004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World Development Report 2020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9F4EECC-54F4-F448-AFF0-2F720D90A1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599" y="685800"/>
            <a:ext cx="6264689" cy="53745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8958BEB-65A5-6C42-883B-6D78EF0CCE82}"/>
              </a:ext>
            </a:extLst>
          </p:cNvPr>
          <p:cNvSpPr txBox="1"/>
          <p:nvPr/>
        </p:nvSpPr>
        <p:spPr>
          <a:xfrm>
            <a:off x="9322130" y="2363190"/>
            <a:ext cx="2232561" cy="2585323"/>
          </a:xfrm>
          <a:prstGeom prst="rect">
            <a:avLst/>
          </a:prstGeom>
          <a:noFill/>
          <a:ln w="57150">
            <a:solidFill>
              <a:srgbClr val="0C4C88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Countries mentioned: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China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France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Italy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Japan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Malaysia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Singapore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Vietnam</a:t>
            </a:r>
          </a:p>
        </p:txBody>
      </p:sp>
    </p:spTree>
    <p:extLst>
      <p:ext uri="{BB962C8B-B14F-4D97-AF65-F5344CB8AC3E}">
        <p14:creationId xmlns:p14="http://schemas.microsoft.com/office/powerpoint/2010/main" val="2594772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85C810-290D-E740-AA74-8DCD2FD1A0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Example:  The iPhone assembled in China from parts: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DB5E28-129C-C646-8718-797DB5123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47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EB66C16-7378-2649-85C5-B993A09A7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Su</a:t>
            </a:r>
            <a:r>
              <a:rPr lang="en-US" dirty="0"/>
              <a:t>pply Chains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B71007A8-17FA-2144-9993-D3F7244B2A66}"/>
              </a:ext>
            </a:extLst>
          </p:cNvPr>
          <p:cNvGraphicFramePr>
            <a:graphicFrameLocks noGrp="1"/>
          </p:cNvGraphicFramePr>
          <p:nvPr/>
        </p:nvGraphicFramePr>
        <p:xfrm>
          <a:off x="700910" y="1748605"/>
          <a:ext cx="10572831" cy="3977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92356">
                  <a:extLst>
                    <a:ext uri="{9D8B030D-6E8A-4147-A177-3AD203B41FA5}">
                      <a16:colId xmlns:a16="http://schemas.microsoft.com/office/drawing/2014/main" val="352012417"/>
                    </a:ext>
                  </a:extLst>
                </a:gridCol>
                <a:gridCol w="7280475">
                  <a:extLst>
                    <a:ext uri="{9D8B030D-6E8A-4147-A177-3AD203B41FA5}">
                      <a16:colId xmlns:a16="http://schemas.microsoft.com/office/drawing/2014/main" val="21132711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Part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Come from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83869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﻿Accelerometers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﻿Germany, the US, South Korea, China, Japan, and Taiwan.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10256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﻿Audio chips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﻿US, UK, China, South Korea, Taiwan, Japan, and Singapore.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09469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﻿Batteries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﻿Samsung (South Korea), which has factories in eighty countries.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59658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﻿Cameras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﻿Qualcomm (US) and Sony (Japan), both with plants in  many countries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72515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﻿Chips ﻿for 3G/4G/LTE networking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﻿Qualcomm (US)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35501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﻿Compasses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﻿AKM Semiconductor (Japan) with plants in the US, France, England, China, South Korea, and Taiwan.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62843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﻿Glass screen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﻿Corning (US) with plants in twenty-six countries.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41176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﻿Gyroscopes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Switzerland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95075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… and many more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1155074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E62033FE-970E-104C-840A-E3AED8EC778D}"/>
              </a:ext>
            </a:extLst>
          </p:cNvPr>
          <p:cNvSpPr txBox="1"/>
          <p:nvPr/>
        </p:nvSpPr>
        <p:spPr>
          <a:xfrm>
            <a:off x="464023" y="5760226"/>
            <a:ext cx="847809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Krueger 2020, </a:t>
            </a:r>
            <a:r>
              <a:rPr lang="en-US" u="sng" dirty="0"/>
              <a:t>International Trade (What Everyone Needs to Know)</a:t>
            </a:r>
            <a:r>
              <a:rPr lang="en-US" dirty="0"/>
              <a:t>, p. 254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F1FE122-F9B1-854E-8A09-C47882AB7B6E}"/>
              </a:ext>
            </a:extLst>
          </p:cNvPr>
          <p:cNvSpPr/>
          <p:nvPr/>
        </p:nvSpPr>
        <p:spPr>
          <a:xfrm>
            <a:off x="0" y="5656753"/>
            <a:ext cx="8755693" cy="586399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884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48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DA3515D-A240-D24D-8876-F566D5D026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641653"/>
            <a:ext cx="9372600" cy="552973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0C5A20C-9FBC-CC4E-866C-043968F57EDD}"/>
              </a:ext>
            </a:extLst>
          </p:cNvPr>
          <p:cNvSpPr txBox="1"/>
          <p:nvPr/>
        </p:nvSpPr>
        <p:spPr>
          <a:xfrm>
            <a:off x="228600" y="6248400"/>
            <a:ext cx="49004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World Bank</a:t>
            </a:r>
          </a:p>
        </p:txBody>
      </p:sp>
    </p:spTree>
    <p:extLst>
      <p:ext uri="{BB962C8B-B14F-4D97-AF65-F5344CB8AC3E}">
        <p14:creationId xmlns:p14="http://schemas.microsoft.com/office/powerpoint/2010/main" val="270582256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 Pr</a:t>
            </a:r>
            <a:r>
              <a:rPr lang="en-US" dirty="0"/>
              <a:t>os and Cons of Globalization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729" y="771507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Pros and Cons of Globalization</a:t>
            </a:r>
          </a:p>
          <a:p>
            <a:pPr lvl="1"/>
            <a:r>
              <a:rPr lang="en-US" sz="3200" dirty="0"/>
              <a:t>Gains from Trade</a:t>
            </a:r>
          </a:p>
          <a:p>
            <a:pPr lvl="2"/>
            <a:r>
              <a:rPr lang="en-US" sz="3200" dirty="0"/>
              <a:t>Theory of Comparative Advantage</a:t>
            </a:r>
          </a:p>
          <a:p>
            <a:pPr lvl="2"/>
            <a:r>
              <a:rPr lang="en-US" sz="3200" dirty="0"/>
              <a:t>Other Sources of Gain from Trade</a:t>
            </a:r>
          </a:p>
          <a:p>
            <a:pPr lvl="1"/>
            <a:r>
              <a:rPr lang="en-US" sz="3200" dirty="0"/>
              <a:t>Costs of Trade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1387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D1759-DACC-8946-9598-490F34C9E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326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Ava</a:t>
            </a:r>
            <a:r>
              <a:rPr lang="en-US" dirty="0"/>
              <a:t>ilable NEED Topics Include: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4EE1CF-F5DE-3540-AED9-1599FABB82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57868"/>
            <a:ext cx="5181600" cy="4189162"/>
          </a:xfrm>
        </p:spPr>
        <p:txBody>
          <a:bodyPr>
            <a:normAutofit lnSpcReduction="10000"/>
          </a:bodyPr>
          <a:lstStyle/>
          <a:p>
            <a:pPr>
              <a:spcAft>
                <a:spcPts val="1000"/>
              </a:spcAft>
            </a:pPr>
            <a:r>
              <a:rPr lang="en-US" dirty="0"/>
              <a:t>US Economy</a:t>
            </a:r>
          </a:p>
          <a:p>
            <a:pPr>
              <a:spcAft>
                <a:spcPts val="1000"/>
              </a:spcAft>
            </a:pPr>
            <a:r>
              <a:rPr lang="en-US" dirty="0"/>
              <a:t>Healthcare Economics</a:t>
            </a:r>
          </a:p>
          <a:p>
            <a:pPr>
              <a:spcAft>
                <a:spcPts val="1000"/>
              </a:spcAft>
            </a:pPr>
            <a:r>
              <a:rPr lang="en-US" dirty="0"/>
              <a:t>Climate Change</a:t>
            </a:r>
          </a:p>
          <a:p>
            <a:pPr>
              <a:spcAft>
                <a:spcPts val="1000"/>
              </a:spcAft>
            </a:pPr>
            <a:r>
              <a:rPr lang="en-US" dirty="0"/>
              <a:t>Economic Inequality</a:t>
            </a:r>
          </a:p>
          <a:p>
            <a:pPr>
              <a:spcAft>
                <a:spcPts val="1000"/>
              </a:spcAft>
            </a:pPr>
            <a:r>
              <a:rPr lang="en-US" dirty="0"/>
              <a:t>Economic Mobility</a:t>
            </a:r>
          </a:p>
          <a:p>
            <a:pPr>
              <a:spcAft>
                <a:spcPts val="1000"/>
              </a:spcAft>
            </a:pPr>
            <a:r>
              <a:rPr lang="en-US" dirty="0"/>
              <a:t>Trade and Globalization</a:t>
            </a:r>
          </a:p>
          <a:p>
            <a:pPr>
              <a:spcAft>
                <a:spcPts val="1000"/>
              </a:spcAft>
            </a:pPr>
            <a:r>
              <a:rPr lang="en-US" dirty="0"/>
              <a:t>Minimum Wages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836DEF-5C7A-D74F-8694-7D6688B404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57868"/>
            <a:ext cx="5181600" cy="4189162"/>
          </a:xfrm>
        </p:spPr>
        <p:txBody>
          <a:bodyPr>
            <a:normAutofit lnSpcReduction="10000"/>
          </a:bodyPr>
          <a:lstStyle/>
          <a:p>
            <a:pPr>
              <a:spcAft>
                <a:spcPts val="1000"/>
              </a:spcAft>
            </a:pPr>
            <a:r>
              <a:rPr lang="en-US" dirty="0"/>
              <a:t>Immigration Economics</a:t>
            </a:r>
          </a:p>
          <a:p>
            <a:pPr>
              <a:spcAft>
                <a:spcPts val="1000"/>
              </a:spcAft>
            </a:pPr>
            <a:r>
              <a:rPr lang="en-US" dirty="0"/>
              <a:t>Housing Policy</a:t>
            </a:r>
          </a:p>
          <a:p>
            <a:pPr>
              <a:spcAft>
                <a:spcPts val="1000"/>
              </a:spcAft>
            </a:pPr>
            <a:r>
              <a:rPr lang="en-US" dirty="0"/>
              <a:t>Federal Budgets</a:t>
            </a:r>
          </a:p>
          <a:p>
            <a:pPr>
              <a:spcAft>
                <a:spcPts val="1000"/>
              </a:spcAft>
            </a:pPr>
            <a:r>
              <a:rPr lang="en-US" dirty="0"/>
              <a:t>Federal Debt</a:t>
            </a:r>
          </a:p>
          <a:p>
            <a:pPr>
              <a:spcAft>
                <a:spcPts val="1000"/>
              </a:spcAft>
            </a:pPr>
            <a:r>
              <a:rPr lang="en-US" dirty="0"/>
              <a:t>Black-White Wealth Gap</a:t>
            </a:r>
          </a:p>
          <a:p>
            <a:pPr>
              <a:spcAft>
                <a:spcPts val="1000"/>
              </a:spcAft>
            </a:pPr>
            <a:r>
              <a:rPr lang="en-US" dirty="0"/>
              <a:t>Autonomous Vehicles</a:t>
            </a:r>
          </a:p>
          <a:p>
            <a:pPr>
              <a:spcAft>
                <a:spcPts val="1000"/>
              </a:spcAft>
            </a:pPr>
            <a:r>
              <a:rPr lang="en-US" dirty="0"/>
              <a:t>Healthcare Economics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AECF3A-738D-534F-9B20-5C34452E1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799192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Gains from Trade</a:t>
            </a:r>
            <a:br>
              <a:rPr lang="en-US" sz="9600" dirty="0"/>
            </a:br>
            <a:r>
              <a:rPr lang="en-US" sz="6000" dirty="0"/>
              <a:t>Theory of Comparative Advantage</a:t>
            </a:r>
          </a:p>
        </p:txBody>
      </p:sp>
    </p:spTree>
    <p:extLst>
      <p:ext uri="{BB962C8B-B14F-4D97-AF65-F5344CB8AC3E}">
        <p14:creationId xmlns:p14="http://schemas.microsoft.com/office/powerpoint/2010/main" val="225778950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Co</a:t>
            </a:r>
            <a:r>
              <a:rPr lang="en-US" dirty="0"/>
              <a:t>mparative Advantage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Theory of Comparative Advantage says:</a:t>
            </a:r>
          </a:p>
          <a:p>
            <a:pPr lvl="1"/>
            <a:r>
              <a:rPr lang="en-US" dirty="0"/>
              <a:t>Countries can gain, </a:t>
            </a:r>
          </a:p>
          <a:p>
            <a:pPr lvl="2"/>
            <a:r>
              <a:rPr lang="en-US" dirty="0"/>
              <a:t>By producing </a:t>
            </a:r>
          </a:p>
          <a:p>
            <a:pPr lvl="3"/>
            <a:r>
              <a:rPr lang="en-US" sz="2400" dirty="0"/>
              <a:t>More than they need of what they do relatively best, and</a:t>
            </a:r>
          </a:p>
          <a:p>
            <a:pPr lvl="3"/>
            <a:r>
              <a:rPr lang="en-US" sz="2400" dirty="0"/>
              <a:t>Less than they need of what they do relatively worst</a:t>
            </a:r>
          </a:p>
          <a:p>
            <a:pPr lvl="2"/>
            <a:r>
              <a:rPr lang="en-US" dirty="0"/>
              <a:t>And exporting the extra to other countries in exchange for what they need</a:t>
            </a:r>
          </a:p>
          <a:p>
            <a:pPr lvl="1"/>
            <a:r>
              <a:rPr lang="en-US" dirty="0"/>
              <a:t>By doing that, </a:t>
            </a:r>
            <a:r>
              <a:rPr lang="en-US" u="sng" dirty="0"/>
              <a:t>ALL</a:t>
            </a:r>
            <a:r>
              <a:rPr lang="en-US" dirty="0"/>
              <a:t> countries can </a:t>
            </a:r>
          </a:p>
          <a:p>
            <a:pPr lvl="2"/>
            <a:r>
              <a:rPr lang="en-US" dirty="0"/>
              <a:t>Get more of everything, if that’s what they want, and therefore</a:t>
            </a:r>
          </a:p>
          <a:p>
            <a:pPr lvl="2"/>
            <a:r>
              <a:rPr lang="en-US" dirty="0"/>
              <a:t>Gain from trade</a:t>
            </a:r>
          </a:p>
          <a:p>
            <a:r>
              <a:rPr lang="en-US" dirty="0"/>
              <a:t>Illustration with a graph of just 2 countries &amp; 2 goods</a:t>
            </a:r>
          </a:p>
        </p:txBody>
      </p:sp>
    </p:spTree>
    <p:extLst>
      <p:ext uri="{BB962C8B-B14F-4D97-AF65-F5344CB8AC3E}">
        <p14:creationId xmlns:p14="http://schemas.microsoft.com/office/powerpoint/2010/main" val="3896324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3C6B61-925B-9C4B-BCB9-88983F9148EE}"/>
              </a:ext>
            </a:extLst>
          </p:cNvPr>
          <p:cNvCxnSpPr>
            <a:cxnSpLocks/>
          </p:cNvCxnSpPr>
          <p:nvPr/>
        </p:nvCxnSpPr>
        <p:spPr>
          <a:xfrm>
            <a:off x="14404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7AFD57-70E6-B349-AAAE-08ED85D94B45}"/>
              </a:ext>
            </a:extLst>
          </p:cNvPr>
          <p:cNvCxnSpPr>
            <a:cxnSpLocks/>
          </p:cNvCxnSpPr>
          <p:nvPr/>
        </p:nvCxnSpPr>
        <p:spPr>
          <a:xfrm rot="5400000">
            <a:off x="30480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8C7B173-1945-FE4C-B132-8EB0478A7B64}"/>
              </a:ext>
            </a:extLst>
          </p:cNvPr>
          <p:cNvSpPr txBox="1"/>
          <p:nvPr/>
        </p:nvSpPr>
        <p:spPr>
          <a:xfrm>
            <a:off x="41148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0B38BA-6C1D-644D-B1CC-2899CD4A520F}"/>
              </a:ext>
            </a:extLst>
          </p:cNvPr>
          <p:cNvSpPr txBox="1"/>
          <p:nvPr/>
        </p:nvSpPr>
        <p:spPr>
          <a:xfrm>
            <a:off x="9906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0B5761-5958-D04C-82B9-7B6E32B32C77}"/>
              </a:ext>
            </a:extLst>
          </p:cNvPr>
          <p:cNvSpPr txBox="1"/>
          <p:nvPr/>
        </p:nvSpPr>
        <p:spPr>
          <a:xfrm>
            <a:off x="1447800" y="381000"/>
            <a:ext cx="922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Comparative Advantage</a:t>
            </a:r>
          </a:p>
          <a:p>
            <a:pPr algn="ctr"/>
            <a:r>
              <a:rPr lang="en-US" sz="3600" dirty="0"/>
              <a:t>If US &amp; UK differ in what they can produce…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0F5FEF-DEC4-5748-8C7B-BB59AF790073}"/>
              </a:ext>
            </a:extLst>
          </p:cNvPr>
          <p:cNvCxnSpPr>
            <a:cxnSpLocks/>
          </p:cNvCxnSpPr>
          <p:nvPr/>
        </p:nvCxnSpPr>
        <p:spPr>
          <a:xfrm flipH="1" flipV="1">
            <a:off x="1447800" y="4267200"/>
            <a:ext cx="2667000" cy="14478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D59515D-BF2A-6448-A5A7-90457D4C7BC2}"/>
              </a:ext>
            </a:extLst>
          </p:cNvPr>
          <p:cNvSpPr txBox="1"/>
          <p:nvPr/>
        </p:nvSpPr>
        <p:spPr>
          <a:xfrm>
            <a:off x="27432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500101-02DD-5144-BCC5-DCE26CAC8025}"/>
              </a:ext>
            </a:extLst>
          </p:cNvPr>
          <p:cNvCxnSpPr>
            <a:cxnSpLocks/>
          </p:cNvCxnSpPr>
          <p:nvPr/>
        </p:nvCxnSpPr>
        <p:spPr>
          <a:xfrm>
            <a:off x="72316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F22A9CF-E4D9-144C-80CF-49C0B8E3128E}"/>
              </a:ext>
            </a:extLst>
          </p:cNvPr>
          <p:cNvCxnSpPr>
            <a:cxnSpLocks/>
          </p:cNvCxnSpPr>
          <p:nvPr/>
        </p:nvCxnSpPr>
        <p:spPr>
          <a:xfrm rot="5400000">
            <a:off x="88392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912E1C-C0AB-AC49-B5AB-60B6C3DF5781}"/>
              </a:ext>
            </a:extLst>
          </p:cNvPr>
          <p:cNvSpPr txBox="1"/>
          <p:nvPr/>
        </p:nvSpPr>
        <p:spPr>
          <a:xfrm>
            <a:off x="99060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B0D9C2-1DE1-1D41-A628-E6F086E27E07}"/>
              </a:ext>
            </a:extLst>
          </p:cNvPr>
          <p:cNvSpPr txBox="1"/>
          <p:nvPr/>
        </p:nvSpPr>
        <p:spPr>
          <a:xfrm>
            <a:off x="67818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23F7E2-77A0-7648-90EB-FFDDF4A4939B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1600200" cy="28956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424F2C3-A9AD-8249-8686-85345F0BD904}"/>
              </a:ext>
            </a:extLst>
          </p:cNvPr>
          <p:cNvSpPr txBox="1"/>
          <p:nvPr/>
        </p:nvSpPr>
        <p:spPr>
          <a:xfrm>
            <a:off x="85344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UK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A421598-DAEE-1F48-9BE8-6CD38F8B2402}"/>
              </a:ext>
            </a:extLst>
          </p:cNvPr>
          <p:cNvSpPr txBox="1"/>
          <p:nvPr/>
        </p:nvSpPr>
        <p:spPr>
          <a:xfrm>
            <a:off x="4259894" y="2575411"/>
            <a:ext cx="2140906" cy="954107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70C0"/>
                </a:solidFill>
              </a:rPr>
              <a:t>Production Possibilities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C02D5DA-873E-B249-8338-8E49EB0EAB31}"/>
              </a:ext>
            </a:extLst>
          </p:cNvPr>
          <p:cNvCxnSpPr>
            <a:cxnSpLocks/>
            <a:stCxn id="20" idx="1"/>
          </p:cNvCxnSpPr>
          <p:nvPr/>
        </p:nvCxnSpPr>
        <p:spPr>
          <a:xfrm flipH="1">
            <a:off x="2398643" y="3052465"/>
            <a:ext cx="1861251" cy="1744822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D27DA9B-0FB6-7940-9D87-9D8E47CE3076}"/>
              </a:ext>
            </a:extLst>
          </p:cNvPr>
          <p:cNvCxnSpPr>
            <a:cxnSpLocks/>
            <a:stCxn id="20" idx="3"/>
          </p:cNvCxnSpPr>
          <p:nvPr/>
        </p:nvCxnSpPr>
        <p:spPr>
          <a:xfrm>
            <a:off x="6400800" y="3052465"/>
            <a:ext cx="1447800" cy="915101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5346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3C6B61-925B-9C4B-BCB9-88983F9148EE}"/>
              </a:ext>
            </a:extLst>
          </p:cNvPr>
          <p:cNvCxnSpPr>
            <a:cxnSpLocks/>
          </p:cNvCxnSpPr>
          <p:nvPr/>
        </p:nvCxnSpPr>
        <p:spPr>
          <a:xfrm>
            <a:off x="14404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7AFD57-70E6-B349-AAAE-08ED85D94B45}"/>
              </a:ext>
            </a:extLst>
          </p:cNvPr>
          <p:cNvCxnSpPr>
            <a:cxnSpLocks/>
          </p:cNvCxnSpPr>
          <p:nvPr/>
        </p:nvCxnSpPr>
        <p:spPr>
          <a:xfrm rot="5400000">
            <a:off x="30480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8C7B173-1945-FE4C-B132-8EB0478A7B64}"/>
              </a:ext>
            </a:extLst>
          </p:cNvPr>
          <p:cNvSpPr txBox="1"/>
          <p:nvPr/>
        </p:nvSpPr>
        <p:spPr>
          <a:xfrm>
            <a:off x="41148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0B38BA-6C1D-644D-B1CC-2899CD4A520F}"/>
              </a:ext>
            </a:extLst>
          </p:cNvPr>
          <p:cNvSpPr txBox="1"/>
          <p:nvPr/>
        </p:nvSpPr>
        <p:spPr>
          <a:xfrm>
            <a:off x="9906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0B5761-5958-D04C-82B9-7B6E32B32C77}"/>
              </a:ext>
            </a:extLst>
          </p:cNvPr>
          <p:cNvSpPr txBox="1"/>
          <p:nvPr/>
        </p:nvSpPr>
        <p:spPr>
          <a:xfrm>
            <a:off x="685800" y="381000"/>
            <a:ext cx="1082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Comparative Advantage</a:t>
            </a:r>
          </a:p>
          <a:p>
            <a:pPr algn="ctr"/>
            <a:r>
              <a:rPr lang="en-US" sz="3600" dirty="0"/>
              <a:t>… Without trade, their consumption will also differ…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0F5FEF-DEC4-5748-8C7B-BB59AF790073}"/>
              </a:ext>
            </a:extLst>
          </p:cNvPr>
          <p:cNvCxnSpPr>
            <a:cxnSpLocks/>
          </p:cNvCxnSpPr>
          <p:nvPr/>
        </p:nvCxnSpPr>
        <p:spPr>
          <a:xfrm flipH="1" flipV="1">
            <a:off x="1447800" y="4267200"/>
            <a:ext cx="2667000" cy="14478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D59515D-BF2A-6448-A5A7-90457D4C7BC2}"/>
              </a:ext>
            </a:extLst>
          </p:cNvPr>
          <p:cNvSpPr txBox="1"/>
          <p:nvPr/>
        </p:nvSpPr>
        <p:spPr>
          <a:xfrm>
            <a:off x="27432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500101-02DD-5144-BCC5-DCE26CAC8025}"/>
              </a:ext>
            </a:extLst>
          </p:cNvPr>
          <p:cNvCxnSpPr>
            <a:cxnSpLocks/>
          </p:cNvCxnSpPr>
          <p:nvPr/>
        </p:nvCxnSpPr>
        <p:spPr>
          <a:xfrm>
            <a:off x="72316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F22A9CF-E4D9-144C-80CF-49C0B8E3128E}"/>
              </a:ext>
            </a:extLst>
          </p:cNvPr>
          <p:cNvCxnSpPr>
            <a:cxnSpLocks/>
          </p:cNvCxnSpPr>
          <p:nvPr/>
        </p:nvCxnSpPr>
        <p:spPr>
          <a:xfrm rot="5400000">
            <a:off x="88392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912E1C-C0AB-AC49-B5AB-60B6C3DF5781}"/>
              </a:ext>
            </a:extLst>
          </p:cNvPr>
          <p:cNvSpPr txBox="1"/>
          <p:nvPr/>
        </p:nvSpPr>
        <p:spPr>
          <a:xfrm>
            <a:off x="99060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B0D9C2-1DE1-1D41-A628-E6F086E27E07}"/>
              </a:ext>
            </a:extLst>
          </p:cNvPr>
          <p:cNvSpPr txBox="1"/>
          <p:nvPr/>
        </p:nvSpPr>
        <p:spPr>
          <a:xfrm>
            <a:off x="67818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23F7E2-77A0-7648-90EB-FFDDF4A4939B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1600200" cy="28956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424F2C3-A9AD-8249-8686-85345F0BD904}"/>
              </a:ext>
            </a:extLst>
          </p:cNvPr>
          <p:cNvSpPr txBox="1"/>
          <p:nvPr/>
        </p:nvSpPr>
        <p:spPr>
          <a:xfrm>
            <a:off x="85344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UK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F2EE1DF-74FD-764F-9745-3AB122B750AE}"/>
              </a:ext>
            </a:extLst>
          </p:cNvPr>
          <p:cNvSpPr txBox="1"/>
          <p:nvPr/>
        </p:nvSpPr>
        <p:spPr>
          <a:xfrm>
            <a:off x="4267200" y="3886200"/>
            <a:ext cx="2438400" cy="138499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Without trade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</a:rPr>
              <a:t>Consumption = 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</a:rPr>
              <a:t>Production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79BFEE4-BD70-C145-BBAC-A369AC88F603}"/>
              </a:ext>
            </a:extLst>
          </p:cNvPr>
          <p:cNvCxnSpPr>
            <a:cxnSpLocks/>
            <a:stCxn id="23" idx="1"/>
          </p:cNvCxnSpPr>
          <p:nvPr/>
        </p:nvCxnSpPr>
        <p:spPr>
          <a:xfrm flipH="1">
            <a:off x="2813538" y="4578698"/>
            <a:ext cx="1453662" cy="32154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7277B30-B2EF-1F4F-88EB-907BED204B4C}"/>
              </a:ext>
            </a:extLst>
          </p:cNvPr>
          <p:cNvCxnSpPr>
            <a:cxnSpLocks/>
          </p:cNvCxnSpPr>
          <p:nvPr/>
        </p:nvCxnSpPr>
        <p:spPr>
          <a:xfrm flipV="1">
            <a:off x="6705600" y="4419600"/>
            <a:ext cx="1312985" cy="1524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8735DA51-59B7-8B40-BB47-A800BEB39519}"/>
              </a:ext>
            </a:extLst>
          </p:cNvPr>
          <p:cNvSpPr/>
          <p:nvPr/>
        </p:nvSpPr>
        <p:spPr>
          <a:xfrm>
            <a:off x="8077200" y="4343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4099E93-AAA9-F448-80AC-E97AB4104267}"/>
              </a:ext>
            </a:extLst>
          </p:cNvPr>
          <p:cNvSpPr txBox="1"/>
          <p:nvPr/>
        </p:nvSpPr>
        <p:spPr>
          <a:xfrm>
            <a:off x="7239000" y="44196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0AE6C5FD-D824-664A-A70F-52BF76377815}"/>
              </a:ext>
            </a:extLst>
          </p:cNvPr>
          <p:cNvSpPr/>
          <p:nvPr/>
        </p:nvSpPr>
        <p:spPr>
          <a:xfrm>
            <a:off x="2590800" y="4876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EB9FD09-A27F-6B4E-80D9-878F1E0A22CD}"/>
              </a:ext>
            </a:extLst>
          </p:cNvPr>
          <p:cNvSpPr txBox="1"/>
          <p:nvPr/>
        </p:nvSpPr>
        <p:spPr>
          <a:xfrm>
            <a:off x="1828800" y="49530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69145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3C6B61-925B-9C4B-BCB9-88983F9148EE}"/>
              </a:ext>
            </a:extLst>
          </p:cNvPr>
          <p:cNvCxnSpPr>
            <a:cxnSpLocks/>
          </p:cNvCxnSpPr>
          <p:nvPr/>
        </p:nvCxnSpPr>
        <p:spPr>
          <a:xfrm>
            <a:off x="14404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7AFD57-70E6-B349-AAAE-08ED85D94B45}"/>
              </a:ext>
            </a:extLst>
          </p:cNvPr>
          <p:cNvCxnSpPr>
            <a:cxnSpLocks/>
          </p:cNvCxnSpPr>
          <p:nvPr/>
        </p:nvCxnSpPr>
        <p:spPr>
          <a:xfrm rot="5400000">
            <a:off x="30480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8C7B173-1945-FE4C-B132-8EB0478A7B64}"/>
              </a:ext>
            </a:extLst>
          </p:cNvPr>
          <p:cNvSpPr txBox="1"/>
          <p:nvPr/>
        </p:nvSpPr>
        <p:spPr>
          <a:xfrm>
            <a:off x="41148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0B38BA-6C1D-644D-B1CC-2899CD4A520F}"/>
              </a:ext>
            </a:extLst>
          </p:cNvPr>
          <p:cNvSpPr txBox="1"/>
          <p:nvPr/>
        </p:nvSpPr>
        <p:spPr>
          <a:xfrm>
            <a:off x="9906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0B5761-5958-D04C-82B9-7B6E32B32C77}"/>
              </a:ext>
            </a:extLst>
          </p:cNvPr>
          <p:cNvSpPr txBox="1"/>
          <p:nvPr/>
        </p:nvSpPr>
        <p:spPr>
          <a:xfrm>
            <a:off x="685800" y="381000"/>
            <a:ext cx="1082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Comparative Advantage</a:t>
            </a:r>
          </a:p>
          <a:p>
            <a:pPr algn="ctr"/>
            <a:r>
              <a:rPr lang="en-US" sz="3600" dirty="0"/>
              <a:t>… With free trade, they specialize in what they do best…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0F5FEF-DEC4-5748-8C7B-BB59AF790073}"/>
              </a:ext>
            </a:extLst>
          </p:cNvPr>
          <p:cNvCxnSpPr>
            <a:cxnSpLocks/>
          </p:cNvCxnSpPr>
          <p:nvPr/>
        </p:nvCxnSpPr>
        <p:spPr>
          <a:xfrm flipH="1" flipV="1">
            <a:off x="1447800" y="4267200"/>
            <a:ext cx="2667000" cy="14478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D59515D-BF2A-6448-A5A7-90457D4C7BC2}"/>
              </a:ext>
            </a:extLst>
          </p:cNvPr>
          <p:cNvSpPr txBox="1"/>
          <p:nvPr/>
        </p:nvSpPr>
        <p:spPr>
          <a:xfrm>
            <a:off x="27432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500101-02DD-5144-BCC5-DCE26CAC8025}"/>
              </a:ext>
            </a:extLst>
          </p:cNvPr>
          <p:cNvCxnSpPr>
            <a:cxnSpLocks/>
          </p:cNvCxnSpPr>
          <p:nvPr/>
        </p:nvCxnSpPr>
        <p:spPr>
          <a:xfrm>
            <a:off x="72316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F22A9CF-E4D9-144C-80CF-49C0B8E3128E}"/>
              </a:ext>
            </a:extLst>
          </p:cNvPr>
          <p:cNvCxnSpPr>
            <a:cxnSpLocks/>
          </p:cNvCxnSpPr>
          <p:nvPr/>
        </p:nvCxnSpPr>
        <p:spPr>
          <a:xfrm rot="5400000">
            <a:off x="88392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912E1C-C0AB-AC49-B5AB-60B6C3DF5781}"/>
              </a:ext>
            </a:extLst>
          </p:cNvPr>
          <p:cNvSpPr txBox="1"/>
          <p:nvPr/>
        </p:nvSpPr>
        <p:spPr>
          <a:xfrm>
            <a:off x="99060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B0D9C2-1DE1-1D41-A628-E6F086E27E07}"/>
              </a:ext>
            </a:extLst>
          </p:cNvPr>
          <p:cNvSpPr txBox="1"/>
          <p:nvPr/>
        </p:nvSpPr>
        <p:spPr>
          <a:xfrm>
            <a:off x="67818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23F7E2-77A0-7648-90EB-FFDDF4A4939B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1600200" cy="28956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424F2C3-A9AD-8249-8686-85345F0BD904}"/>
              </a:ext>
            </a:extLst>
          </p:cNvPr>
          <p:cNvSpPr txBox="1"/>
          <p:nvPr/>
        </p:nvSpPr>
        <p:spPr>
          <a:xfrm>
            <a:off x="85344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UK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F2EE1DF-74FD-764F-9745-3AB122B750AE}"/>
              </a:ext>
            </a:extLst>
          </p:cNvPr>
          <p:cNvSpPr txBox="1"/>
          <p:nvPr/>
        </p:nvSpPr>
        <p:spPr>
          <a:xfrm>
            <a:off x="4648200" y="3886200"/>
            <a:ext cx="2057400" cy="95410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Free Trade</a:t>
            </a:r>
          </a:p>
          <a:p>
            <a:pPr algn="ctr"/>
            <a:r>
              <a:rPr lang="en-US" sz="2800" dirty="0">
                <a:solidFill>
                  <a:srgbClr val="00B050"/>
                </a:solidFill>
              </a:rPr>
              <a:t>Production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79BFEE4-BD70-C145-BBAC-A369AC88F603}"/>
              </a:ext>
            </a:extLst>
          </p:cNvPr>
          <p:cNvCxnSpPr>
            <a:cxnSpLocks/>
          </p:cNvCxnSpPr>
          <p:nvPr/>
        </p:nvCxnSpPr>
        <p:spPr>
          <a:xfrm flipH="1">
            <a:off x="4191000" y="4800600"/>
            <a:ext cx="457200" cy="76200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7277B30-B2EF-1F4F-88EB-907BED204B4C}"/>
              </a:ext>
            </a:extLst>
          </p:cNvPr>
          <p:cNvCxnSpPr>
            <a:cxnSpLocks/>
          </p:cNvCxnSpPr>
          <p:nvPr/>
        </p:nvCxnSpPr>
        <p:spPr>
          <a:xfrm flipV="1">
            <a:off x="6705600" y="2971800"/>
            <a:ext cx="457200" cy="91440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C1FB038E-ADFA-9E48-9545-4D0C256A28C4}"/>
              </a:ext>
            </a:extLst>
          </p:cNvPr>
          <p:cNvSpPr/>
          <p:nvPr/>
        </p:nvSpPr>
        <p:spPr>
          <a:xfrm>
            <a:off x="4038600" y="56388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704714E-79EF-2848-93A8-803DB5A97918}"/>
              </a:ext>
            </a:extLst>
          </p:cNvPr>
          <p:cNvSpPr txBox="1"/>
          <p:nvPr/>
        </p:nvSpPr>
        <p:spPr>
          <a:xfrm>
            <a:off x="4267200" y="52578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</a:t>
            </a:r>
            <a:r>
              <a:rPr lang="en-US" sz="2800" baseline="30000" dirty="0">
                <a:solidFill>
                  <a:srgbClr val="00B050"/>
                </a:solidFill>
              </a:rPr>
              <a:t>A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DDCE9AE-4AE3-AC46-AD6D-B0DBEEB43303}"/>
              </a:ext>
            </a:extLst>
          </p:cNvPr>
          <p:cNvSpPr/>
          <p:nvPr/>
        </p:nvSpPr>
        <p:spPr>
          <a:xfrm>
            <a:off x="7162800" y="27432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A2A3239-3580-3641-A8BD-31A28C1D7684}"/>
              </a:ext>
            </a:extLst>
          </p:cNvPr>
          <p:cNvSpPr txBox="1"/>
          <p:nvPr/>
        </p:nvSpPr>
        <p:spPr>
          <a:xfrm>
            <a:off x="7239000" y="25146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</a:t>
            </a:r>
            <a:r>
              <a:rPr lang="en-US" sz="2800" baseline="30000" dirty="0">
                <a:solidFill>
                  <a:srgbClr val="00B050"/>
                </a:solidFill>
              </a:rPr>
              <a:t>B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1C72E43B-7A67-E744-8F85-7C99D38DDE06}"/>
              </a:ext>
            </a:extLst>
          </p:cNvPr>
          <p:cNvSpPr/>
          <p:nvPr/>
        </p:nvSpPr>
        <p:spPr>
          <a:xfrm>
            <a:off x="8077200" y="4343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1FE6791-995D-8746-AEE2-EC0E9EDB0B42}"/>
              </a:ext>
            </a:extLst>
          </p:cNvPr>
          <p:cNvSpPr txBox="1"/>
          <p:nvPr/>
        </p:nvSpPr>
        <p:spPr>
          <a:xfrm>
            <a:off x="7239000" y="44196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B130869A-629A-4E42-85A2-D7A29231FCE3}"/>
              </a:ext>
            </a:extLst>
          </p:cNvPr>
          <p:cNvSpPr/>
          <p:nvPr/>
        </p:nvSpPr>
        <p:spPr>
          <a:xfrm>
            <a:off x="2590800" y="4876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93ACD60-2609-434C-9C11-6EC32A687560}"/>
              </a:ext>
            </a:extLst>
          </p:cNvPr>
          <p:cNvSpPr txBox="1"/>
          <p:nvPr/>
        </p:nvSpPr>
        <p:spPr>
          <a:xfrm>
            <a:off x="1828800" y="49530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06154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3C6B61-925B-9C4B-BCB9-88983F9148EE}"/>
              </a:ext>
            </a:extLst>
          </p:cNvPr>
          <p:cNvCxnSpPr>
            <a:cxnSpLocks/>
          </p:cNvCxnSpPr>
          <p:nvPr/>
        </p:nvCxnSpPr>
        <p:spPr>
          <a:xfrm>
            <a:off x="14404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7AFD57-70E6-B349-AAAE-08ED85D94B45}"/>
              </a:ext>
            </a:extLst>
          </p:cNvPr>
          <p:cNvCxnSpPr>
            <a:cxnSpLocks/>
          </p:cNvCxnSpPr>
          <p:nvPr/>
        </p:nvCxnSpPr>
        <p:spPr>
          <a:xfrm rot="5400000">
            <a:off x="30480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8C7B173-1945-FE4C-B132-8EB0478A7B64}"/>
              </a:ext>
            </a:extLst>
          </p:cNvPr>
          <p:cNvSpPr txBox="1"/>
          <p:nvPr/>
        </p:nvSpPr>
        <p:spPr>
          <a:xfrm>
            <a:off x="41148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0B38BA-6C1D-644D-B1CC-2899CD4A520F}"/>
              </a:ext>
            </a:extLst>
          </p:cNvPr>
          <p:cNvSpPr txBox="1"/>
          <p:nvPr/>
        </p:nvSpPr>
        <p:spPr>
          <a:xfrm>
            <a:off x="9906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0B5761-5958-D04C-82B9-7B6E32B32C77}"/>
              </a:ext>
            </a:extLst>
          </p:cNvPr>
          <p:cNvSpPr txBox="1"/>
          <p:nvPr/>
        </p:nvSpPr>
        <p:spPr>
          <a:xfrm>
            <a:off x="685800" y="381000"/>
            <a:ext cx="1082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Comparative Advantage</a:t>
            </a:r>
          </a:p>
          <a:p>
            <a:pPr algn="ctr"/>
            <a:r>
              <a:rPr lang="en-US" sz="3600" dirty="0"/>
              <a:t>… And can consume more by trading.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0F5FEF-DEC4-5748-8C7B-BB59AF790073}"/>
              </a:ext>
            </a:extLst>
          </p:cNvPr>
          <p:cNvCxnSpPr>
            <a:cxnSpLocks/>
          </p:cNvCxnSpPr>
          <p:nvPr/>
        </p:nvCxnSpPr>
        <p:spPr>
          <a:xfrm flipH="1" flipV="1">
            <a:off x="1447800" y="4267200"/>
            <a:ext cx="2667000" cy="14478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D59515D-BF2A-6448-A5A7-90457D4C7BC2}"/>
              </a:ext>
            </a:extLst>
          </p:cNvPr>
          <p:cNvSpPr txBox="1"/>
          <p:nvPr/>
        </p:nvSpPr>
        <p:spPr>
          <a:xfrm>
            <a:off x="27432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500101-02DD-5144-BCC5-DCE26CAC8025}"/>
              </a:ext>
            </a:extLst>
          </p:cNvPr>
          <p:cNvCxnSpPr>
            <a:cxnSpLocks/>
          </p:cNvCxnSpPr>
          <p:nvPr/>
        </p:nvCxnSpPr>
        <p:spPr>
          <a:xfrm>
            <a:off x="72316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F22A9CF-E4D9-144C-80CF-49C0B8E3128E}"/>
              </a:ext>
            </a:extLst>
          </p:cNvPr>
          <p:cNvCxnSpPr>
            <a:cxnSpLocks/>
          </p:cNvCxnSpPr>
          <p:nvPr/>
        </p:nvCxnSpPr>
        <p:spPr>
          <a:xfrm rot="5400000">
            <a:off x="88392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912E1C-C0AB-AC49-B5AB-60B6C3DF5781}"/>
              </a:ext>
            </a:extLst>
          </p:cNvPr>
          <p:cNvSpPr txBox="1"/>
          <p:nvPr/>
        </p:nvSpPr>
        <p:spPr>
          <a:xfrm>
            <a:off x="99060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B0D9C2-1DE1-1D41-A628-E6F086E27E07}"/>
              </a:ext>
            </a:extLst>
          </p:cNvPr>
          <p:cNvSpPr txBox="1"/>
          <p:nvPr/>
        </p:nvSpPr>
        <p:spPr>
          <a:xfrm>
            <a:off x="67818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23F7E2-77A0-7648-90EB-FFDDF4A4939B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1600200" cy="28956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424F2C3-A9AD-8249-8686-85345F0BD904}"/>
              </a:ext>
            </a:extLst>
          </p:cNvPr>
          <p:cNvSpPr txBox="1"/>
          <p:nvPr/>
        </p:nvSpPr>
        <p:spPr>
          <a:xfrm>
            <a:off x="85344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UK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4112A47-8E72-B44D-A173-3608FF6D5F9F}"/>
              </a:ext>
            </a:extLst>
          </p:cNvPr>
          <p:cNvSpPr/>
          <p:nvPr/>
        </p:nvSpPr>
        <p:spPr>
          <a:xfrm>
            <a:off x="2590800" y="4876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430995D-E593-5646-B462-03BEC655AFE6}"/>
              </a:ext>
            </a:extLst>
          </p:cNvPr>
          <p:cNvSpPr/>
          <p:nvPr/>
        </p:nvSpPr>
        <p:spPr>
          <a:xfrm>
            <a:off x="8077200" y="4343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95080F6-D722-DD41-89B5-3A98457D93FB}"/>
              </a:ext>
            </a:extLst>
          </p:cNvPr>
          <p:cNvSpPr txBox="1"/>
          <p:nvPr/>
        </p:nvSpPr>
        <p:spPr>
          <a:xfrm>
            <a:off x="1828800" y="49530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F2EE1DF-74FD-764F-9745-3AB122B750AE}"/>
              </a:ext>
            </a:extLst>
          </p:cNvPr>
          <p:cNvSpPr txBox="1"/>
          <p:nvPr/>
        </p:nvSpPr>
        <p:spPr>
          <a:xfrm>
            <a:off x="4572000" y="3276600"/>
            <a:ext cx="2209800" cy="95410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Free Trade</a:t>
            </a:r>
          </a:p>
          <a:p>
            <a:pPr algn="ctr"/>
            <a:r>
              <a:rPr lang="en-US" sz="2800" dirty="0">
                <a:solidFill>
                  <a:srgbClr val="00B050"/>
                </a:solidFill>
              </a:rPr>
              <a:t>Consumption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79BFEE4-BD70-C145-BBAC-A369AC88F603}"/>
              </a:ext>
            </a:extLst>
          </p:cNvPr>
          <p:cNvCxnSpPr>
            <a:cxnSpLocks/>
            <a:stCxn id="23" idx="1"/>
          </p:cNvCxnSpPr>
          <p:nvPr/>
        </p:nvCxnSpPr>
        <p:spPr>
          <a:xfrm flipH="1">
            <a:off x="2971800" y="3753654"/>
            <a:ext cx="1600200" cy="589746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7277B30-B2EF-1F4F-88EB-907BED204B4C}"/>
              </a:ext>
            </a:extLst>
          </p:cNvPr>
          <p:cNvCxnSpPr>
            <a:cxnSpLocks/>
            <a:stCxn id="23" idx="3"/>
          </p:cNvCxnSpPr>
          <p:nvPr/>
        </p:nvCxnSpPr>
        <p:spPr>
          <a:xfrm>
            <a:off x="6781800" y="3753654"/>
            <a:ext cx="1618968" cy="318354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C1FB038E-ADFA-9E48-9545-4D0C256A28C4}"/>
              </a:ext>
            </a:extLst>
          </p:cNvPr>
          <p:cNvSpPr/>
          <p:nvPr/>
        </p:nvSpPr>
        <p:spPr>
          <a:xfrm>
            <a:off x="4038600" y="56388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704714E-79EF-2848-93A8-803DB5A97918}"/>
              </a:ext>
            </a:extLst>
          </p:cNvPr>
          <p:cNvSpPr txBox="1"/>
          <p:nvPr/>
        </p:nvSpPr>
        <p:spPr>
          <a:xfrm>
            <a:off x="4114800" y="52578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</a:t>
            </a:r>
            <a:r>
              <a:rPr lang="en-US" sz="2800" baseline="30000" dirty="0">
                <a:solidFill>
                  <a:srgbClr val="00B050"/>
                </a:solidFill>
              </a:rPr>
              <a:t>A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DDCE9AE-4AE3-AC46-AD6D-B0DBEEB43303}"/>
              </a:ext>
            </a:extLst>
          </p:cNvPr>
          <p:cNvSpPr/>
          <p:nvPr/>
        </p:nvSpPr>
        <p:spPr>
          <a:xfrm>
            <a:off x="7162800" y="27432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DF36DC5-2DC9-4541-9979-857B7E61255B}"/>
              </a:ext>
            </a:extLst>
          </p:cNvPr>
          <p:cNvCxnSpPr>
            <a:cxnSpLocks/>
            <a:stCxn id="25" idx="5"/>
          </p:cNvCxnSpPr>
          <p:nvPr/>
        </p:nvCxnSpPr>
        <p:spPr>
          <a:xfrm flipH="1" flipV="1">
            <a:off x="2057400" y="3657600"/>
            <a:ext cx="2111282" cy="2111282"/>
          </a:xfrm>
          <a:prstGeom prst="line">
            <a:avLst/>
          </a:prstGeom>
          <a:ln w="38100">
            <a:solidFill>
              <a:srgbClr val="00B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7A2A3239-3580-3641-A8BD-31A28C1D7684}"/>
              </a:ext>
            </a:extLst>
          </p:cNvPr>
          <p:cNvSpPr txBox="1"/>
          <p:nvPr/>
        </p:nvSpPr>
        <p:spPr>
          <a:xfrm>
            <a:off x="6698226" y="2583426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</a:t>
            </a:r>
            <a:r>
              <a:rPr lang="en-US" sz="2800" baseline="30000" dirty="0">
                <a:solidFill>
                  <a:srgbClr val="00B050"/>
                </a:solidFill>
              </a:rPr>
              <a:t>B</a:t>
            </a:r>
            <a:endParaRPr lang="en-US" sz="2800" dirty="0">
              <a:solidFill>
                <a:srgbClr val="00B050"/>
              </a:solidFill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1570EA1-9C60-5A42-8BFF-3270C349CC5E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2133600" cy="2057400"/>
          </a:xfrm>
          <a:prstGeom prst="line">
            <a:avLst/>
          </a:prstGeom>
          <a:ln w="38100">
            <a:solidFill>
              <a:srgbClr val="00B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3BB66A73-CC4E-FC4B-8825-AA1BF09120AA}"/>
              </a:ext>
            </a:extLst>
          </p:cNvPr>
          <p:cNvSpPr/>
          <p:nvPr/>
        </p:nvSpPr>
        <p:spPr>
          <a:xfrm>
            <a:off x="2743200" y="43434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94300DA-8C38-1840-88FE-09ADCB98C8A4}"/>
              </a:ext>
            </a:extLst>
          </p:cNvPr>
          <p:cNvSpPr txBox="1"/>
          <p:nvPr/>
        </p:nvSpPr>
        <p:spPr>
          <a:xfrm>
            <a:off x="2590800" y="38862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C</a:t>
            </a:r>
            <a:r>
              <a:rPr lang="en-US" sz="2800" baseline="30000" dirty="0">
                <a:solidFill>
                  <a:srgbClr val="00B050"/>
                </a:solidFill>
              </a:rPr>
              <a:t>A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28F3225-64CC-D24F-9E4B-E5D79D615405}"/>
              </a:ext>
            </a:extLst>
          </p:cNvPr>
          <p:cNvSpPr/>
          <p:nvPr/>
        </p:nvSpPr>
        <p:spPr>
          <a:xfrm>
            <a:off x="8476218" y="4016078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6679FB9-2F5A-9041-91D1-B415D6C45380}"/>
              </a:ext>
            </a:extLst>
          </p:cNvPr>
          <p:cNvSpPr txBox="1"/>
          <p:nvPr/>
        </p:nvSpPr>
        <p:spPr>
          <a:xfrm>
            <a:off x="7239000" y="44196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1" name="Right Brace 50">
            <a:extLst>
              <a:ext uri="{FF2B5EF4-FFF2-40B4-BE49-F238E27FC236}">
                <a16:creationId xmlns:a16="http://schemas.microsoft.com/office/drawing/2014/main" id="{480E308E-D4FD-614B-BF8E-0ED233850D1A}"/>
              </a:ext>
            </a:extLst>
          </p:cNvPr>
          <p:cNvSpPr/>
          <p:nvPr/>
        </p:nvSpPr>
        <p:spPr>
          <a:xfrm rot="18879225">
            <a:off x="7932949" y="2454373"/>
            <a:ext cx="154778" cy="1801454"/>
          </a:xfrm>
          <a:prstGeom prst="rightBrace">
            <a:avLst>
              <a:gd name="adj1" fmla="val 66027"/>
              <a:gd name="adj2" fmla="val 53475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ight Brace 53">
            <a:extLst>
              <a:ext uri="{FF2B5EF4-FFF2-40B4-BE49-F238E27FC236}">
                <a16:creationId xmlns:a16="http://schemas.microsoft.com/office/drawing/2014/main" id="{9615D8EB-EA81-A240-89EB-6A5D0F4E75AB}"/>
              </a:ext>
            </a:extLst>
          </p:cNvPr>
          <p:cNvSpPr/>
          <p:nvPr/>
        </p:nvSpPr>
        <p:spPr>
          <a:xfrm rot="18879225">
            <a:off x="3481818" y="4052698"/>
            <a:ext cx="154778" cy="1801454"/>
          </a:xfrm>
          <a:prstGeom prst="rightBrace">
            <a:avLst>
              <a:gd name="adj1" fmla="val 66027"/>
              <a:gd name="adj2" fmla="val 53475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2DE91A1-8C7A-4748-80BB-98C5B3F52A94}"/>
              </a:ext>
            </a:extLst>
          </p:cNvPr>
          <p:cNvSpPr txBox="1"/>
          <p:nvPr/>
        </p:nvSpPr>
        <p:spPr>
          <a:xfrm>
            <a:off x="3475704" y="4569541"/>
            <a:ext cx="1214284" cy="52322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Trade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BEEFA28-C610-A649-9BF1-BBC5188F6C43}"/>
              </a:ext>
            </a:extLst>
          </p:cNvPr>
          <p:cNvSpPr txBox="1"/>
          <p:nvPr/>
        </p:nvSpPr>
        <p:spPr>
          <a:xfrm>
            <a:off x="7934633" y="2981631"/>
            <a:ext cx="1214284" cy="52322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Trade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6D2546D-2B6E-2743-884C-D117F7AFB2C7}"/>
              </a:ext>
            </a:extLst>
          </p:cNvPr>
          <p:cNvSpPr txBox="1"/>
          <p:nvPr/>
        </p:nvSpPr>
        <p:spPr>
          <a:xfrm>
            <a:off x="8610930" y="3744981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C</a:t>
            </a:r>
            <a:r>
              <a:rPr lang="en-US" sz="2800" baseline="30000" dirty="0">
                <a:solidFill>
                  <a:srgbClr val="00B050"/>
                </a:solidFill>
              </a:rPr>
              <a:t>B</a:t>
            </a:r>
            <a:endParaRPr lang="en-US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927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4" grpId="0" animBg="1"/>
      <p:bldP spid="55" grpId="0"/>
      <p:bldP spid="56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3C6B61-925B-9C4B-BCB9-88983F9148EE}"/>
              </a:ext>
            </a:extLst>
          </p:cNvPr>
          <p:cNvCxnSpPr>
            <a:cxnSpLocks/>
          </p:cNvCxnSpPr>
          <p:nvPr/>
        </p:nvCxnSpPr>
        <p:spPr>
          <a:xfrm>
            <a:off x="14404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7AFD57-70E6-B349-AAAE-08ED85D94B45}"/>
              </a:ext>
            </a:extLst>
          </p:cNvPr>
          <p:cNvCxnSpPr>
            <a:cxnSpLocks/>
          </p:cNvCxnSpPr>
          <p:nvPr/>
        </p:nvCxnSpPr>
        <p:spPr>
          <a:xfrm rot="5400000">
            <a:off x="30480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8C7B173-1945-FE4C-B132-8EB0478A7B64}"/>
              </a:ext>
            </a:extLst>
          </p:cNvPr>
          <p:cNvSpPr txBox="1"/>
          <p:nvPr/>
        </p:nvSpPr>
        <p:spPr>
          <a:xfrm>
            <a:off x="41148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0B38BA-6C1D-644D-B1CC-2899CD4A520F}"/>
              </a:ext>
            </a:extLst>
          </p:cNvPr>
          <p:cNvSpPr txBox="1"/>
          <p:nvPr/>
        </p:nvSpPr>
        <p:spPr>
          <a:xfrm>
            <a:off x="9906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0B5761-5958-D04C-82B9-7B6E32B32C77}"/>
              </a:ext>
            </a:extLst>
          </p:cNvPr>
          <p:cNvSpPr txBox="1"/>
          <p:nvPr/>
        </p:nvSpPr>
        <p:spPr>
          <a:xfrm>
            <a:off x="685800" y="381000"/>
            <a:ext cx="1082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Comparative Advantage</a:t>
            </a:r>
          </a:p>
          <a:p>
            <a:pPr algn="ctr"/>
            <a:r>
              <a:rPr lang="en-US" sz="3600" dirty="0"/>
              <a:t>Thus countries both Gain from Trade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0F5FEF-DEC4-5748-8C7B-BB59AF790073}"/>
              </a:ext>
            </a:extLst>
          </p:cNvPr>
          <p:cNvCxnSpPr>
            <a:cxnSpLocks/>
          </p:cNvCxnSpPr>
          <p:nvPr/>
        </p:nvCxnSpPr>
        <p:spPr>
          <a:xfrm flipH="1" flipV="1">
            <a:off x="1447800" y="4267200"/>
            <a:ext cx="2667000" cy="14478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D59515D-BF2A-6448-A5A7-90457D4C7BC2}"/>
              </a:ext>
            </a:extLst>
          </p:cNvPr>
          <p:cNvSpPr txBox="1"/>
          <p:nvPr/>
        </p:nvSpPr>
        <p:spPr>
          <a:xfrm>
            <a:off x="27432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500101-02DD-5144-BCC5-DCE26CAC8025}"/>
              </a:ext>
            </a:extLst>
          </p:cNvPr>
          <p:cNvCxnSpPr>
            <a:cxnSpLocks/>
          </p:cNvCxnSpPr>
          <p:nvPr/>
        </p:nvCxnSpPr>
        <p:spPr>
          <a:xfrm>
            <a:off x="72316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F22A9CF-E4D9-144C-80CF-49C0B8E3128E}"/>
              </a:ext>
            </a:extLst>
          </p:cNvPr>
          <p:cNvCxnSpPr>
            <a:cxnSpLocks/>
          </p:cNvCxnSpPr>
          <p:nvPr/>
        </p:nvCxnSpPr>
        <p:spPr>
          <a:xfrm rot="5400000">
            <a:off x="88392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912E1C-C0AB-AC49-B5AB-60B6C3DF5781}"/>
              </a:ext>
            </a:extLst>
          </p:cNvPr>
          <p:cNvSpPr txBox="1"/>
          <p:nvPr/>
        </p:nvSpPr>
        <p:spPr>
          <a:xfrm>
            <a:off x="99060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B0D9C2-1DE1-1D41-A628-E6F086E27E07}"/>
              </a:ext>
            </a:extLst>
          </p:cNvPr>
          <p:cNvSpPr txBox="1"/>
          <p:nvPr/>
        </p:nvSpPr>
        <p:spPr>
          <a:xfrm>
            <a:off x="67818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23F7E2-77A0-7648-90EB-FFDDF4A4939B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1600200" cy="28956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424F2C3-A9AD-8249-8686-85345F0BD904}"/>
              </a:ext>
            </a:extLst>
          </p:cNvPr>
          <p:cNvSpPr txBox="1"/>
          <p:nvPr/>
        </p:nvSpPr>
        <p:spPr>
          <a:xfrm>
            <a:off x="85344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UK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4112A47-8E72-B44D-A173-3608FF6D5F9F}"/>
              </a:ext>
            </a:extLst>
          </p:cNvPr>
          <p:cNvSpPr/>
          <p:nvPr/>
        </p:nvSpPr>
        <p:spPr>
          <a:xfrm>
            <a:off x="2590800" y="4876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430995D-E593-5646-B462-03BEC655AFE6}"/>
              </a:ext>
            </a:extLst>
          </p:cNvPr>
          <p:cNvSpPr/>
          <p:nvPr/>
        </p:nvSpPr>
        <p:spPr>
          <a:xfrm>
            <a:off x="8077200" y="4343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95080F6-D722-DD41-89B5-3A98457D93FB}"/>
              </a:ext>
            </a:extLst>
          </p:cNvPr>
          <p:cNvSpPr txBox="1"/>
          <p:nvPr/>
        </p:nvSpPr>
        <p:spPr>
          <a:xfrm>
            <a:off x="1828800" y="49530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1FB038E-ADFA-9E48-9545-4D0C256A28C4}"/>
              </a:ext>
            </a:extLst>
          </p:cNvPr>
          <p:cNvSpPr/>
          <p:nvPr/>
        </p:nvSpPr>
        <p:spPr>
          <a:xfrm>
            <a:off x="4038600" y="56388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704714E-79EF-2848-93A8-803DB5A97918}"/>
              </a:ext>
            </a:extLst>
          </p:cNvPr>
          <p:cNvSpPr txBox="1"/>
          <p:nvPr/>
        </p:nvSpPr>
        <p:spPr>
          <a:xfrm>
            <a:off x="4114800" y="52578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</a:t>
            </a:r>
            <a:r>
              <a:rPr lang="en-US" sz="2800" baseline="30000" dirty="0">
                <a:solidFill>
                  <a:srgbClr val="00B050"/>
                </a:solidFill>
              </a:rPr>
              <a:t>A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DDCE9AE-4AE3-AC46-AD6D-B0DBEEB43303}"/>
              </a:ext>
            </a:extLst>
          </p:cNvPr>
          <p:cNvSpPr/>
          <p:nvPr/>
        </p:nvSpPr>
        <p:spPr>
          <a:xfrm>
            <a:off x="7162800" y="27432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DF36DC5-2DC9-4541-9979-857B7E61255B}"/>
              </a:ext>
            </a:extLst>
          </p:cNvPr>
          <p:cNvCxnSpPr>
            <a:cxnSpLocks/>
            <a:stCxn id="25" idx="5"/>
          </p:cNvCxnSpPr>
          <p:nvPr/>
        </p:nvCxnSpPr>
        <p:spPr>
          <a:xfrm flipH="1" flipV="1">
            <a:off x="2057400" y="3657600"/>
            <a:ext cx="2111282" cy="2111282"/>
          </a:xfrm>
          <a:prstGeom prst="line">
            <a:avLst/>
          </a:prstGeom>
          <a:ln w="38100">
            <a:solidFill>
              <a:srgbClr val="00B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7A2A3239-3580-3641-A8BD-31A28C1D7684}"/>
              </a:ext>
            </a:extLst>
          </p:cNvPr>
          <p:cNvSpPr txBox="1"/>
          <p:nvPr/>
        </p:nvSpPr>
        <p:spPr>
          <a:xfrm>
            <a:off x="6698226" y="2583426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</a:t>
            </a:r>
            <a:r>
              <a:rPr lang="en-US" sz="2800" baseline="30000" dirty="0">
                <a:solidFill>
                  <a:srgbClr val="00B050"/>
                </a:solidFill>
              </a:rPr>
              <a:t>B</a:t>
            </a:r>
            <a:endParaRPr lang="en-US" sz="2800" dirty="0">
              <a:solidFill>
                <a:srgbClr val="00B050"/>
              </a:solidFill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1570EA1-9C60-5A42-8BFF-3270C349CC5E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2133600" cy="2057400"/>
          </a:xfrm>
          <a:prstGeom prst="line">
            <a:avLst/>
          </a:prstGeom>
          <a:ln w="38100">
            <a:solidFill>
              <a:srgbClr val="00B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3BB66A73-CC4E-FC4B-8825-AA1BF09120AA}"/>
              </a:ext>
            </a:extLst>
          </p:cNvPr>
          <p:cNvSpPr/>
          <p:nvPr/>
        </p:nvSpPr>
        <p:spPr>
          <a:xfrm>
            <a:off x="2743200" y="43434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94300DA-8C38-1840-88FE-09ADCB98C8A4}"/>
              </a:ext>
            </a:extLst>
          </p:cNvPr>
          <p:cNvSpPr txBox="1"/>
          <p:nvPr/>
        </p:nvSpPr>
        <p:spPr>
          <a:xfrm>
            <a:off x="2590800" y="38862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C</a:t>
            </a:r>
            <a:r>
              <a:rPr lang="en-US" sz="2800" baseline="30000" dirty="0">
                <a:solidFill>
                  <a:srgbClr val="00B050"/>
                </a:solidFill>
              </a:rPr>
              <a:t>A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28F3225-64CC-D24F-9E4B-E5D79D615405}"/>
              </a:ext>
            </a:extLst>
          </p:cNvPr>
          <p:cNvSpPr/>
          <p:nvPr/>
        </p:nvSpPr>
        <p:spPr>
          <a:xfrm>
            <a:off x="8476218" y="4016078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6679FB9-2F5A-9041-91D1-B415D6C45380}"/>
              </a:ext>
            </a:extLst>
          </p:cNvPr>
          <p:cNvSpPr txBox="1"/>
          <p:nvPr/>
        </p:nvSpPr>
        <p:spPr>
          <a:xfrm>
            <a:off x="7239000" y="44196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1" name="Right Brace 50">
            <a:extLst>
              <a:ext uri="{FF2B5EF4-FFF2-40B4-BE49-F238E27FC236}">
                <a16:creationId xmlns:a16="http://schemas.microsoft.com/office/drawing/2014/main" id="{480E308E-D4FD-614B-BF8E-0ED233850D1A}"/>
              </a:ext>
            </a:extLst>
          </p:cNvPr>
          <p:cNvSpPr/>
          <p:nvPr/>
        </p:nvSpPr>
        <p:spPr>
          <a:xfrm rot="18879225">
            <a:off x="7932949" y="2454373"/>
            <a:ext cx="154778" cy="1801454"/>
          </a:xfrm>
          <a:prstGeom prst="rightBrace">
            <a:avLst>
              <a:gd name="adj1" fmla="val 66027"/>
              <a:gd name="adj2" fmla="val 53475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ight Brace 53">
            <a:extLst>
              <a:ext uri="{FF2B5EF4-FFF2-40B4-BE49-F238E27FC236}">
                <a16:creationId xmlns:a16="http://schemas.microsoft.com/office/drawing/2014/main" id="{9615D8EB-EA81-A240-89EB-6A5D0F4E75AB}"/>
              </a:ext>
            </a:extLst>
          </p:cNvPr>
          <p:cNvSpPr/>
          <p:nvPr/>
        </p:nvSpPr>
        <p:spPr>
          <a:xfrm rot="18879225">
            <a:off x="3481818" y="4052698"/>
            <a:ext cx="154778" cy="1801454"/>
          </a:xfrm>
          <a:prstGeom prst="rightBrace">
            <a:avLst>
              <a:gd name="adj1" fmla="val 66027"/>
              <a:gd name="adj2" fmla="val 53475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2DE91A1-8C7A-4748-80BB-98C5B3F52A94}"/>
              </a:ext>
            </a:extLst>
          </p:cNvPr>
          <p:cNvSpPr txBox="1"/>
          <p:nvPr/>
        </p:nvSpPr>
        <p:spPr>
          <a:xfrm>
            <a:off x="3475704" y="4569541"/>
            <a:ext cx="1214284" cy="52322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Trade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BEEFA28-C610-A649-9BF1-BBC5188F6C43}"/>
              </a:ext>
            </a:extLst>
          </p:cNvPr>
          <p:cNvSpPr txBox="1"/>
          <p:nvPr/>
        </p:nvSpPr>
        <p:spPr>
          <a:xfrm>
            <a:off x="7934633" y="2981631"/>
            <a:ext cx="1214284" cy="52322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Trade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90B23F21-3F29-8548-830B-E063644F5582}"/>
              </a:ext>
            </a:extLst>
          </p:cNvPr>
          <p:cNvCxnSpPr>
            <a:cxnSpLocks/>
          </p:cNvCxnSpPr>
          <p:nvPr/>
        </p:nvCxnSpPr>
        <p:spPr>
          <a:xfrm flipV="1">
            <a:off x="2704171" y="4532971"/>
            <a:ext cx="78058" cy="306659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0A6DA4A5-C5F8-EB46-8684-0DBB3F34E86E}"/>
              </a:ext>
            </a:extLst>
          </p:cNvPr>
          <p:cNvCxnSpPr>
            <a:cxnSpLocks/>
          </p:cNvCxnSpPr>
          <p:nvPr/>
        </p:nvCxnSpPr>
        <p:spPr>
          <a:xfrm flipV="1">
            <a:off x="8240751" y="4159405"/>
            <a:ext cx="217449" cy="183995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69F440D4-9359-4143-8ADF-B5E3697783D3}"/>
              </a:ext>
            </a:extLst>
          </p:cNvPr>
          <p:cNvSpPr txBox="1"/>
          <p:nvPr/>
        </p:nvSpPr>
        <p:spPr>
          <a:xfrm>
            <a:off x="4572000" y="3276600"/>
            <a:ext cx="1781908" cy="95410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Gain from Trade</a:t>
            </a:r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id="{E42C0821-0715-6147-8BB0-C6C1A4BD1CEF}"/>
              </a:ext>
            </a:extLst>
          </p:cNvPr>
          <p:cNvSpPr/>
          <p:nvPr/>
        </p:nvSpPr>
        <p:spPr>
          <a:xfrm>
            <a:off x="2813538" y="3739662"/>
            <a:ext cx="1758462" cy="1016373"/>
          </a:xfrm>
          <a:custGeom>
            <a:avLst/>
            <a:gdLst>
              <a:gd name="connsiteX0" fmla="*/ 1758462 w 1758462"/>
              <a:gd name="connsiteY0" fmla="*/ 0 h 1016373"/>
              <a:gd name="connsiteX1" fmla="*/ 926124 w 1758462"/>
              <a:gd name="connsiteY1" fmla="*/ 211015 h 1016373"/>
              <a:gd name="connsiteX2" fmla="*/ 656493 w 1758462"/>
              <a:gd name="connsiteY2" fmla="*/ 937846 h 1016373"/>
              <a:gd name="connsiteX3" fmla="*/ 0 w 1758462"/>
              <a:gd name="connsiteY3" fmla="*/ 996461 h 1016373"/>
              <a:gd name="connsiteX4" fmla="*/ 0 w 1758462"/>
              <a:gd name="connsiteY4" fmla="*/ 996461 h 1016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8462" h="1016373">
                <a:moveTo>
                  <a:pt x="1758462" y="0"/>
                </a:moveTo>
                <a:cubicBezTo>
                  <a:pt x="1434123" y="27353"/>
                  <a:pt x="1109785" y="54707"/>
                  <a:pt x="926124" y="211015"/>
                </a:cubicBezTo>
                <a:cubicBezTo>
                  <a:pt x="742462" y="367323"/>
                  <a:pt x="810847" y="806938"/>
                  <a:pt x="656493" y="937846"/>
                </a:cubicBezTo>
                <a:cubicBezTo>
                  <a:pt x="502139" y="1068754"/>
                  <a:pt x="0" y="996461"/>
                  <a:pt x="0" y="996461"/>
                </a:cubicBezTo>
                <a:lnTo>
                  <a:pt x="0" y="996461"/>
                </a:lnTo>
              </a:path>
            </a:pathLst>
          </a:custGeom>
          <a:noFill/>
          <a:ln w="28575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B96C1293-569F-D949-AE94-AB68AE8026E7}"/>
              </a:ext>
            </a:extLst>
          </p:cNvPr>
          <p:cNvSpPr/>
          <p:nvPr/>
        </p:nvSpPr>
        <p:spPr>
          <a:xfrm>
            <a:off x="6365631" y="3692769"/>
            <a:ext cx="1946031" cy="751375"/>
          </a:xfrm>
          <a:custGeom>
            <a:avLst/>
            <a:gdLst>
              <a:gd name="connsiteX0" fmla="*/ 0 w 1946031"/>
              <a:gd name="connsiteY0" fmla="*/ 0 h 751375"/>
              <a:gd name="connsiteX1" fmla="*/ 492369 w 1946031"/>
              <a:gd name="connsiteY1" fmla="*/ 750277 h 751375"/>
              <a:gd name="connsiteX2" fmla="*/ 1160584 w 1946031"/>
              <a:gd name="connsiteY2" fmla="*/ 175846 h 751375"/>
              <a:gd name="connsiteX3" fmla="*/ 1946031 w 1946031"/>
              <a:gd name="connsiteY3" fmla="*/ 527539 h 751375"/>
              <a:gd name="connsiteX4" fmla="*/ 1946031 w 1946031"/>
              <a:gd name="connsiteY4" fmla="*/ 527539 h 751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6031" h="751375">
                <a:moveTo>
                  <a:pt x="0" y="0"/>
                </a:moveTo>
                <a:cubicBezTo>
                  <a:pt x="149469" y="360484"/>
                  <a:pt x="298938" y="720969"/>
                  <a:pt x="492369" y="750277"/>
                </a:cubicBezTo>
                <a:cubicBezTo>
                  <a:pt x="685800" y="779585"/>
                  <a:pt x="918307" y="212969"/>
                  <a:pt x="1160584" y="175846"/>
                </a:cubicBezTo>
                <a:cubicBezTo>
                  <a:pt x="1402861" y="138723"/>
                  <a:pt x="1946031" y="527539"/>
                  <a:pt x="1946031" y="527539"/>
                </a:cubicBezTo>
                <a:lnTo>
                  <a:pt x="1946031" y="527539"/>
                </a:lnTo>
              </a:path>
            </a:pathLst>
          </a:custGeom>
          <a:noFill/>
          <a:ln w="28575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45EE92E-4CB0-1B42-BB2E-E06D47EB7BBC}"/>
              </a:ext>
            </a:extLst>
          </p:cNvPr>
          <p:cNvSpPr txBox="1"/>
          <p:nvPr/>
        </p:nvSpPr>
        <p:spPr>
          <a:xfrm>
            <a:off x="8610930" y="3744981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C</a:t>
            </a:r>
            <a:r>
              <a:rPr lang="en-US" sz="2800" baseline="30000" dirty="0">
                <a:solidFill>
                  <a:srgbClr val="00B050"/>
                </a:solidFill>
              </a:rPr>
              <a:t>B</a:t>
            </a:r>
            <a:endParaRPr lang="en-US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59689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So</a:t>
            </a:r>
            <a:r>
              <a:rPr lang="en-US" dirty="0"/>
              <a:t>urces of Comparative Advantage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Differences in countries’ production possibilities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These are due to differences in</a:t>
            </a:r>
          </a:p>
          <a:p>
            <a:pPr lvl="1"/>
            <a:r>
              <a:rPr lang="en-US" dirty="0"/>
              <a:t>Resources</a:t>
            </a:r>
          </a:p>
          <a:p>
            <a:pPr lvl="2"/>
            <a:r>
              <a:rPr lang="en-US" dirty="0"/>
              <a:t>Labor</a:t>
            </a:r>
          </a:p>
          <a:p>
            <a:pPr lvl="2"/>
            <a:r>
              <a:rPr lang="en-US" dirty="0"/>
              <a:t>Land</a:t>
            </a:r>
          </a:p>
          <a:p>
            <a:pPr lvl="2"/>
            <a:r>
              <a:rPr lang="en-US" dirty="0"/>
              <a:t>Capital</a:t>
            </a:r>
          </a:p>
          <a:p>
            <a:pPr lvl="1"/>
            <a:r>
              <a:rPr lang="en-US" dirty="0"/>
              <a:t>Technologies (know-how)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FAD95D0-9764-3711-1BCD-B4DEA2F07412}"/>
              </a:ext>
            </a:extLst>
          </p:cNvPr>
          <p:cNvCxnSpPr>
            <a:cxnSpLocks/>
          </p:cNvCxnSpPr>
          <p:nvPr/>
        </p:nvCxnSpPr>
        <p:spPr>
          <a:xfrm>
            <a:off x="6610503" y="2286556"/>
            <a:ext cx="0" cy="159895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D6FE983-492D-EAA5-0EA4-FDE6ADFF2FFE}"/>
              </a:ext>
            </a:extLst>
          </p:cNvPr>
          <p:cNvCxnSpPr>
            <a:cxnSpLocks/>
          </p:cNvCxnSpPr>
          <p:nvPr/>
        </p:nvCxnSpPr>
        <p:spPr>
          <a:xfrm rot="5400000">
            <a:off x="7377364" y="3122136"/>
            <a:ext cx="0" cy="152675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1A6CCBE4-6DD3-7160-452E-F57DC1827279}"/>
              </a:ext>
            </a:extLst>
          </p:cNvPr>
          <p:cNvSpPr txBox="1"/>
          <p:nvPr/>
        </p:nvSpPr>
        <p:spPr>
          <a:xfrm>
            <a:off x="7886281" y="3847440"/>
            <a:ext cx="8015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Food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6E9A92-3EB2-9C4F-5ABD-1CFE17DB198C}"/>
              </a:ext>
            </a:extLst>
          </p:cNvPr>
          <p:cNvSpPr txBox="1"/>
          <p:nvPr/>
        </p:nvSpPr>
        <p:spPr>
          <a:xfrm>
            <a:off x="6395882" y="2058133"/>
            <a:ext cx="6175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Cloth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D5FCF79-6DEB-1510-CFBA-DA6050521935}"/>
              </a:ext>
            </a:extLst>
          </p:cNvPr>
          <p:cNvCxnSpPr>
            <a:cxnSpLocks/>
          </p:cNvCxnSpPr>
          <p:nvPr/>
        </p:nvCxnSpPr>
        <p:spPr>
          <a:xfrm flipH="1" flipV="1">
            <a:off x="6613989" y="3162174"/>
            <a:ext cx="1272291" cy="723337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6C641F8-8775-7E65-5DD9-0C1D5A4E1799}"/>
              </a:ext>
            </a:extLst>
          </p:cNvPr>
          <p:cNvSpPr txBox="1"/>
          <p:nvPr/>
        </p:nvSpPr>
        <p:spPr>
          <a:xfrm>
            <a:off x="7231959" y="2020063"/>
            <a:ext cx="5089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US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8B811CD-5E22-6806-EC7C-4700FB215BD8}"/>
              </a:ext>
            </a:extLst>
          </p:cNvPr>
          <p:cNvCxnSpPr>
            <a:cxnSpLocks/>
          </p:cNvCxnSpPr>
          <p:nvPr/>
        </p:nvCxnSpPr>
        <p:spPr>
          <a:xfrm>
            <a:off x="9373193" y="2286556"/>
            <a:ext cx="0" cy="159895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A16A130-2698-BB92-225B-DA14EFFA8D7A}"/>
              </a:ext>
            </a:extLst>
          </p:cNvPr>
          <p:cNvCxnSpPr>
            <a:cxnSpLocks/>
          </p:cNvCxnSpPr>
          <p:nvPr/>
        </p:nvCxnSpPr>
        <p:spPr>
          <a:xfrm rot="5400000">
            <a:off x="10140054" y="3122136"/>
            <a:ext cx="0" cy="152675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88FF1E7-2557-8BCC-16B5-ADAFCC765FED}"/>
              </a:ext>
            </a:extLst>
          </p:cNvPr>
          <p:cNvSpPr txBox="1"/>
          <p:nvPr/>
        </p:nvSpPr>
        <p:spPr>
          <a:xfrm>
            <a:off x="10385992" y="3847441"/>
            <a:ext cx="771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Food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8DD23D-E144-725D-8AD7-7EF9F791BA1A}"/>
              </a:ext>
            </a:extLst>
          </p:cNvPr>
          <p:cNvSpPr txBox="1"/>
          <p:nvPr/>
        </p:nvSpPr>
        <p:spPr>
          <a:xfrm>
            <a:off x="9158572" y="2058133"/>
            <a:ext cx="6217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Cloth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73FF7C0-E1B4-B6B3-C175-76D352C002EC}"/>
              </a:ext>
            </a:extLst>
          </p:cNvPr>
          <p:cNvCxnSpPr>
            <a:cxnSpLocks/>
          </p:cNvCxnSpPr>
          <p:nvPr/>
        </p:nvCxnSpPr>
        <p:spPr>
          <a:xfrm flipH="1" flipV="1">
            <a:off x="9376679" y="2438837"/>
            <a:ext cx="763375" cy="1446674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E519ABD5-8F93-3E86-8A5D-384CC7C59CEF}"/>
              </a:ext>
            </a:extLst>
          </p:cNvPr>
          <p:cNvSpPr txBox="1"/>
          <p:nvPr/>
        </p:nvSpPr>
        <p:spPr>
          <a:xfrm>
            <a:off x="9994649" y="2020063"/>
            <a:ext cx="5089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UK</a:t>
            </a:r>
          </a:p>
        </p:txBody>
      </p:sp>
    </p:spTree>
    <p:extLst>
      <p:ext uri="{BB962C8B-B14F-4D97-AF65-F5344CB8AC3E}">
        <p14:creationId xmlns:p14="http://schemas.microsoft.com/office/powerpoint/2010/main" val="2940702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Ge</a:t>
            </a:r>
            <a:r>
              <a:rPr lang="en-US" dirty="0"/>
              <a:t>nerality of Comparative Advantage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The Theory of Comparative Advantage requires:</a:t>
            </a:r>
          </a:p>
          <a:p>
            <a:pPr lvl="1"/>
            <a:r>
              <a:rPr lang="en-US" dirty="0"/>
              <a:t>“Perfect competition” (i.e., all buyers and sellers are very small)</a:t>
            </a:r>
          </a:p>
          <a:p>
            <a:pPr lvl="1"/>
            <a:r>
              <a:rPr lang="en-US" dirty="0"/>
              <a:t>Absence of market “distortions” (externalities, etc.)</a:t>
            </a:r>
          </a:p>
          <a:p>
            <a:pPr lvl="2"/>
            <a:r>
              <a:rPr lang="en-US" dirty="0"/>
              <a:t>i.e., reasons why supplies and demands don’t reflect true costs and benefits</a:t>
            </a:r>
          </a:p>
          <a:p>
            <a:r>
              <a:rPr lang="en-US" dirty="0"/>
              <a:t>The Theory of Comparative Advantage does </a:t>
            </a:r>
            <a:r>
              <a:rPr lang="en-US" u="sng" dirty="0"/>
              <a:t>not</a:t>
            </a:r>
            <a:r>
              <a:rPr lang="en-US" dirty="0"/>
              <a:t> require:</a:t>
            </a:r>
          </a:p>
          <a:p>
            <a:pPr lvl="1"/>
            <a:r>
              <a:rPr lang="en-US" dirty="0"/>
              <a:t>Any limit on numbers of goods, factors, and countries</a:t>
            </a:r>
          </a:p>
          <a:p>
            <a:pPr lvl="1"/>
            <a:r>
              <a:rPr lang="en-US" dirty="0"/>
              <a:t>That only final goods are traded (thus consistent with supply chains)</a:t>
            </a:r>
          </a:p>
          <a:p>
            <a:pPr lvl="1"/>
            <a:r>
              <a:rPr lang="en-US" dirty="0"/>
              <a:t>That factors (labor, capital) be immobile between countries</a:t>
            </a:r>
          </a:p>
          <a:p>
            <a:pPr lvl="2"/>
            <a:r>
              <a:rPr lang="en-US" dirty="0"/>
              <a:t>(However, the gains from trade then accrue to countries including their mobile-factor owners.)</a:t>
            </a:r>
          </a:p>
        </p:txBody>
      </p:sp>
    </p:spTree>
    <p:extLst>
      <p:ext uri="{BB962C8B-B14F-4D97-AF65-F5344CB8AC3E}">
        <p14:creationId xmlns:p14="http://schemas.microsoft.com/office/powerpoint/2010/main" val="2746873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Ge</a:t>
            </a:r>
            <a:r>
              <a:rPr lang="en-US" dirty="0"/>
              <a:t>nerality of Comparative Advantage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But note:</a:t>
            </a:r>
          </a:p>
          <a:p>
            <a:pPr lvl="1"/>
            <a:r>
              <a:rPr lang="en-US" sz="2800" dirty="0"/>
              <a:t>Nothing in the theory says that </a:t>
            </a:r>
            <a:r>
              <a:rPr lang="en-US" sz="2800" u="sng" dirty="0"/>
              <a:t>everyone in </a:t>
            </a:r>
            <a:r>
              <a:rPr lang="en-US" sz="2800" dirty="0"/>
              <a:t>each country gains</a:t>
            </a:r>
          </a:p>
          <a:p>
            <a:pPr lvl="1"/>
            <a:r>
              <a:rPr lang="en-US" sz="2800" dirty="0"/>
              <a:t>Opening to trade requires</a:t>
            </a:r>
          </a:p>
          <a:p>
            <a:pPr lvl="2"/>
            <a:r>
              <a:rPr lang="en-US" dirty="0"/>
              <a:t>Some industries to shrink or disappear while others expand</a:t>
            </a:r>
          </a:p>
          <a:p>
            <a:pPr lvl="2"/>
            <a:r>
              <a:rPr lang="en-US" dirty="0"/>
              <a:t>Firms and workers in shrinking industries </a:t>
            </a:r>
          </a:p>
          <a:p>
            <a:pPr lvl="3"/>
            <a:r>
              <a:rPr lang="en-US" sz="2000" dirty="0"/>
              <a:t>Certainly lose during the transition</a:t>
            </a:r>
          </a:p>
          <a:p>
            <a:pPr lvl="3"/>
            <a:r>
              <a:rPr lang="en-US" sz="2000" dirty="0"/>
              <a:t>May be permanently worse off</a:t>
            </a:r>
          </a:p>
          <a:p>
            <a:pPr lvl="2"/>
            <a:r>
              <a:rPr lang="en-US" dirty="0"/>
              <a:t>In example, losers are producers of</a:t>
            </a:r>
          </a:p>
          <a:p>
            <a:pPr lvl="3"/>
            <a:r>
              <a:rPr lang="en-US" sz="2000" dirty="0"/>
              <a:t>Cloth in US</a:t>
            </a:r>
          </a:p>
          <a:p>
            <a:pPr lvl="3"/>
            <a:r>
              <a:rPr lang="en-US" sz="2000" dirty="0"/>
              <a:t>Food in UK</a:t>
            </a:r>
          </a:p>
          <a:p>
            <a:pPr lvl="2"/>
            <a:endParaRPr lang="en-US" sz="26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44E9F16-3458-7347-9958-0AC2C4306691}"/>
              </a:ext>
            </a:extLst>
          </p:cNvPr>
          <p:cNvGrpSpPr/>
          <p:nvPr/>
        </p:nvGrpSpPr>
        <p:grpSpPr>
          <a:xfrm>
            <a:off x="6322730" y="3995167"/>
            <a:ext cx="4762006" cy="2135155"/>
            <a:chOff x="990600" y="1981200"/>
            <a:chExt cx="9982202" cy="4273634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90E7FDA6-72FE-E64E-9A38-9E963BD32B00}"/>
                </a:ext>
              </a:extLst>
            </p:cNvPr>
            <p:cNvCxnSpPr>
              <a:cxnSpLocks/>
            </p:cNvCxnSpPr>
            <p:nvPr/>
          </p:nvCxnSpPr>
          <p:spPr>
            <a:xfrm>
              <a:off x="1440493" y="2514600"/>
              <a:ext cx="0" cy="32004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869FABB8-0D35-224C-84CD-B64F4984A00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048000" y="4114800"/>
              <a:ext cx="0" cy="32004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DB4D179-24E9-7E48-93AE-E3CB224188FD}"/>
                </a:ext>
              </a:extLst>
            </p:cNvPr>
            <p:cNvSpPr txBox="1"/>
            <p:nvPr/>
          </p:nvSpPr>
          <p:spPr>
            <a:xfrm>
              <a:off x="4114801" y="5638799"/>
              <a:ext cx="1680200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Food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EBF1136-37B2-124E-91D1-1E62AF4DE0BE}"/>
                </a:ext>
              </a:extLst>
            </p:cNvPr>
            <p:cNvSpPr txBox="1"/>
            <p:nvPr/>
          </p:nvSpPr>
          <p:spPr>
            <a:xfrm>
              <a:off x="990600" y="2057399"/>
              <a:ext cx="1294450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Cloth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055AFA8-3EA2-0143-988C-EDA86BABEFF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447800" y="4267200"/>
              <a:ext cx="2667000" cy="144780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ACEC062-7DB4-874B-AAA0-1D69CE61B67C}"/>
                </a:ext>
              </a:extLst>
            </p:cNvPr>
            <p:cNvSpPr txBox="1"/>
            <p:nvPr/>
          </p:nvSpPr>
          <p:spPr>
            <a:xfrm>
              <a:off x="2743200" y="1981200"/>
              <a:ext cx="1066801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US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E3F0830-B9DE-904A-8F27-E25AC5B047C8}"/>
                </a:ext>
              </a:extLst>
            </p:cNvPr>
            <p:cNvCxnSpPr>
              <a:cxnSpLocks/>
            </p:cNvCxnSpPr>
            <p:nvPr/>
          </p:nvCxnSpPr>
          <p:spPr>
            <a:xfrm>
              <a:off x="7231693" y="2514600"/>
              <a:ext cx="0" cy="32004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1B0B2F7-61D7-874F-9D46-3EB5876B3F5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8839200" y="4114800"/>
              <a:ext cx="0" cy="32004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5FC9A58-9A56-F14B-8AFB-91B9FB8A963F}"/>
                </a:ext>
              </a:extLst>
            </p:cNvPr>
            <p:cNvSpPr txBox="1"/>
            <p:nvPr/>
          </p:nvSpPr>
          <p:spPr>
            <a:xfrm>
              <a:off x="9354740" y="5638801"/>
              <a:ext cx="1618062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Food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D0966F2-5C36-D749-B4C0-E079D8B62AB8}"/>
                </a:ext>
              </a:extLst>
            </p:cNvPr>
            <p:cNvSpPr txBox="1"/>
            <p:nvPr/>
          </p:nvSpPr>
          <p:spPr>
            <a:xfrm>
              <a:off x="6781800" y="2057399"/>
              <a:ext cx="1303382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Cloth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1F8FFE4-9236-964D-A6A6-770E4400F0C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239000" y="2819400"/>
              <a:ext cx="1600200" cy="289560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AA16CDE-22FA-5F46-BFA3-E45B3C3F3D93}"/>
                </a:ext>
              </a:extLst>
            </p:cNvPr>
            <p:cNvSpPr txBox="1"/>
            <p:nvPr/>
          </p:nvSpPr>
          <p:spPr>
            <a:xfrm>
              <a:off x="8534400" y="1981200"/>
              <a:ext cx="1066801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UK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0CB752B-D575-0A46-A4DB-F09B1B43EC80}"/>
                </a:ext>
              </a:extLst>
            </p:cNvPr>
            <p:cNvSpPr/>
            <p:nvPr/>
          </p:nvSpPr>
          <p:spPr>
            <a:xfrm>
              <a:off x="4038600" y="5638800"/>
              <a:ext cx="152400" cy="1524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38CA63C-F498-0247-93EA-1D4A4B12952C}"/>
                </a:ext>
              </a:extLst>
            </p:cNvPr>
            <p:cNvSpPr txBox="1"/>
            <p:nvPr/>
          </p:nvSpPr>
          <p:spPr>
            <a:xfrm>
              <a:off x="3856459" y="5052367"/>
              <a:ext cx="930362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B050"/>
                  </a:solidFill>
                </a:rPr>
                <a:t>P</a:t>
              </a:r>
              <a:r>
                <a:rPr lang="en-US" sz="1400" baseline="30000" dirty="0">
                  <a:solidFill>
                    <a:srgbClr val="00B050"/>
                  </a:solidFill>
                </a:rPr>
                <a:t>A</a:t>
              </a:r>
              <a:endParaRPr lang="en-US" sz="1400" dirty="0">
                <a:solidFill>
                  <a:srgbClr val="00B050"/>
                </a:solidFill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9D10FB6E-E953-6E4E-8FF6-FD221F954035}"/>
                </a:ext>
              </a:extLst>
            </p:cNvPr>
            <p:cNvSpPr/>
            <p:nvPr/>
          </p:nvSpPr>
          <p:spPr>
            <a:xfrm>
              <a:off x="7162800" y="2743200"/>
              <a:ext cx="152400" cy="1524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E1C0437-0EF0-B449-81A9-54CF5D09D3EF}"/>
                </a:ext>
              </a:extLst>
            </p:cNvPr>
            <p:cNvSpPr txBox="1"/>
            <p:nvPr/>
          </p:nvSpPr>
          <p:spPr>
            <a:xfrm>
              <a:off x="7082528" y="2421222"/>
              <a:ext cx="1422284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B050"/>
                  </a:solidFill>
                </a:rPr>
                <a:t>P</a:t>
              </a:r>
              <a:r>
                <a:rPr lang="en-US" sz="1400" baseline="30000" dirty="0">
                  <a:solidFill>
                    <a:srgbClr val="00B050"/>
                  </a:solidFill>
                </a:rPr>
                <a:t>B</a:t>
              </a:r>
              <a:endParaRPr lang="en-US" sz="1400" dirty="0">
                <a:solidFill>
                  <a:srgbClr val="00B050"/>
                </a:solidFill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5DB3A5C5-6D5A-124C-94E1-BFE394E69ED6}"/>
                </a:ext>
              </a:extLst>
            </p:cNvPr>
            <p:cNvSpPr/>
            <p:nvPr/>
          </p:nvSpPr>
          <p:spPr>
            <a:xfrm>
              <a:off x="8077200" y="43434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923D213-1B39-4742-BBDB-FA244AAA00AC}"/>
                </a:ext>
              </a:extLst>
            </p:cNvPr>
            <p:cNvSpPr txBox="1"/>
            <p:nvPr/>
          </p:nvSpPr>
          <p:spPr>
            <a:xfrm>
              <a:off x="6965175" y="4490909"/>
              <a:ext cx="1717446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0000"/>
                  </a:solidFill>
                </a:rPr>
                <a:t>C</a:t>
              </a:r>
              <a:r>
                <a:rPr lang="en-US" sz="1400" baseline="30000" dirty="0">
                  <a:solidFill>
                    <a:srgbClr val="FF0000"/>
                  </a:solidFill>
                </a:rPr>
                <a:t>B</a:t>
              </a:r>
              <a:r>
                <a:rPr lang="en-US" sz="1400" dirty="0">
                  <a:solidFill>
                    <a:srgbClr val="FF0000"/>
                  </a:solidFill>
                </a:rPr>
                <a:t>=P</a:t>
              </a:r>
              <a:r>
                <a:rPr lang="en-US" sz="1400" baseline="30000" dirty="0">
                  <a:solidFill>
                    <a:srgbClr val="FF0000"/>
                  </a:solidFill>
                </a:rPr>
                <a:t>B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ED5216EB-DBC5-1B43-9ADB-3FA7E227CEC4}"/>
                </a:ext>
              </a:extLst>
            </p:cNvPr>
            <p:cNvSpPr/>
            <p:nvPr/>
          </p:nvSpPr>
          <p:spPr>
            <a:xfrm>
              <a:off x="2590800" y="48768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4445FAC-4F0D-5E4F-8031-507E529EDD3F}"/>
                </a:ext>
              </a:extLst>
            </p:cNvPr>
            <p:cNvSpPr txBox="1"/>
            <p:nvPr/>
          </p:nvSpPr>
          <p:spPr>
            <a:xfrm>
              <a:off x="1380721" y="4929232"/>
              <a:ext cx="1850273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0000"/>
                  </a:solidFill>
                </a:rPr>
                <a:t>C</a:t>
              </a:r>
              <a:r>
                <a:rPr lang="en-US" sz="1400" baseline="30000" dirty="0">
                  <a:solidFill>
                    <a:srgbClr val="FF0000"/>
                  </a:solidFill>
                </a:rPr>
                <a:t>A</a:t>
              </a:r>
              <a:r>
                <a:rPr lang="en-US" sz="1400" dirty="0">
                  <a:solidFill>
                    <a:srgbClr val="FF0000"/>
                  </a:solidFill>
                </a:rPr>
                <a:t>=P</a:t>
              </a:r>
              <a:r>
                <a:rPr lang="en-US" sz="1400" baseline="30000" dirty="0">
                  <a:solidFill>
                    <a:srgbClr val="FF0000"/>
                  </a:solidFill>
                </a:rPr>
                <a:t>A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6CA893FF-F564-8847-9203-553525F4EB17}"/>
                </a:ext>
              </a:extLst>
            </p:cNvPr>
            <p:cNvCxnSpPr>
              <a:cxnSpLocks/>
            </p:cNvCxnSpPr>
            <p:nvPr/>
          </p:nvCxnSpPr>
          <p:spPr>
            <a:xfrm>
              <a:off x="2766951" y="4785756"/>
              <a:ext cx="1424049" cy="776844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F63B3F5E-07A6-BC46-A631-57E9A9EC793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386452" y="2707575"/>
              <a:ext cx="888671" cy="1565564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99831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170EF-8EDB-7745-8BB2-2100735B8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Co</a:t>
            </a:r>
            <a:r>
              <a:rPr lang="en-US" dirty="0"/>
              <a:t>urse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022FA3-29B6-8E48-8CFA-C14EC58E75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79" y="1570730"/>
            <a:ext cx="11375871" cy="4351338"/>
          </a:xfrm>
        </p:spPr>
        <p:txBody>
          <a:bodyPr/>
          <a:lstStyle/>
          <a:p>
            <a:pPr>
              <a:spcAft>
                <a:spcPts val="1000"/>
              </a:spcAft>
            </a:pPr>
            <a:r>
              <a:rPr lang="en-US" dirty="0"/>
              <a:t>Contemporary Economic Policy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1 (1/26): 	</a:t>
            </a:r>
            <a:r>
              <a:rPr lang="en-US" b="1" dirty="0"/>
              <a:t>Trade and Globalization (Alan Deardorff, Univ. of Michigan)</a:t>
            </a:r>
            <a:endParaRPr lang="en-US" dirty="0"/>
          </a:p>
          <a:p>
            <a:pPr lvl="1">
              <a:spcAft>
                <a:spcPts val="1000"/>
              </a:spcAft>
            </a:pPr>
            <a:r>
              <a:rPr lang="en-US" dirty="0"/>
              <a:t>Week 2 (2/2): 	Trade Deficits and Exchange Rates (Alan Deardorff)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3 (2/9): 	US Economic Update (Jon </a:t>
            </a:r>
            <a:r>
              <a:rPr lang="en-US" dirty="0" err="1"/>
              <a:t>Haveman</a:t>
            </a:r>
            <a:r>
              <a:rPr lang="en-US" dirty="0"/>
              <a:t>, NEED)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4 (2/16): 	The Black-White Wealth Gap (Mike Shor, Univ. of Connecticut)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5 (2/23):	Economic Mobility (Kathryn Wilson, Kent State Univ.)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6 (3/2):	Climate Change Economics (Sarah Jacobson, Williams College)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AC9F29-08F6-1440-B2E7-4A98F5584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192175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Gains from Trade</a:t>
            </a:r>
            <a:br>
              <a:rPr lang="en-US" sz="9600" dirty="0"/>
            </a:br>
            <a:r>
              <a:rPr lang="en-US" sz="6000" dirty="0"/>
              <a:t>Other Sources of Gain from Trade</a:t>
            </a:r>
          </a:p>
        </p:txBody>
      </p:sp>
    </p:spTree>
    <p:extLst>
      <p:ext uri="{BB962C8B-B14F-4D97-AF65-F5344CB8AC3E}">
        <p14:creationId xmlns:p14="http://schemas.microsoft.com/office/powerpoint/2010/main" val="343977818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Ot</a:t>
            </a:r>
            <a:r>
              <a:rPr lang="en-US" dirty="0"/>
              <a:t>her sources of Gain from Trade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Productivity </a:t>
            </a:r>
            <a:r>
              <a:rPr lang="en-US" b="0" dirty="0"/>
              <a:t>(most productive firms expand and export)</a:t>
            </a:r>
          </a:p>
          <a:p>
            <a:r>
              <a:rPr lang="en-US" dirty="0"/>
              <a:t>Returns to scale </a:t>
            </a:r>
            <a:r>
              <a:rPr lang="en-US" b="0" dirty="0"/>
              <a:t>(small countries can support larger firms)</a:t>
            </a:r>
          </a:p>
          <a:p>
            <a:r>
              <a:rPr lang="en-US" dirty="0"/>
              <a:t>Competition </a:t>
            </a:r>
            <a:r>
              <a:rPr lang="en-US" b="0" dirty="0"/>
              <a:t>(monopolies in small countries lose market power)</a:t>
            </a:r>
          </a:p>
          <a:p>
            <a:r>
              <a:rPr lang="en-US" dirty="0"/>
              <a:t>Variety </a:t>
            </a:r>
            <a:r>
              <a:rPr lang="en-US" b="0" dirty="0"/>
              <a:t>(buyers, both consumers and firms, can access more choices)</a:t>
            </a:r>
          </a:p>
          <a:p>
            <a:r>
              <a:rPr lang="en-US" dirty="0"/>
              <a:t>Supply chains </a:t>
            </a:r>
            <a:r>
              <a:rPr lang="en-US" b="0" dirty="0"/>
              <a:t>(firms can source parts from cheapest or best sources)</a:t>
            </a:r>
          </a:p>
          <a:p>
            <a:pPr lvl="1"/>
            <a:r>
              <a:rPr lang="en-US" dirty="0"/>
              <a:t>(That’s really just the above, but within industries and firms.)</a:t>
            </a:r>
            <a:endParaRPr lang="en-US" b="0" dirty="0"/>
          </a:p>
          <a:p>
            <a:r>
              <a:rPr lang="en-US" dirty="0"/>
              <a:t>Technology </a:t>
            </a:r>
            <a:r>
              <a:rPr lang="en-US" b="0" dirty="0"/>
              <a:t>(producers get access foreign technologies)</a:t>
            </a:r>
          </a:p>
        </p:txBody>
      </p:sp>
    </p:spTree>
    <p:extLst>
      <p:ext uri="{BB962C8B-B14F-4D97-AF65-F5344CB8AC3E}">
        <p14:creationId xmlns:p14="http://schemas.microsoft.com/office/powerpoint/2010/main" val="4276740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Costs of Trade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419450836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Bu</a:t>
            </a:r>
            <a:r>
              <a:rPr lang="en-US" dirty="0"/>
              <a:t>t there are Costs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Economic:  </a:t>
            </a:r>
          </a:p>
          <a:p>
            <a:pPr lvl="1"/>
            <a:r>
              <a:rPr lang="en-US" dirty="0"/>
              <a:t>When trade expands (or contracts)</a:t>
            </a:r>
          </a:p>
          <a:p>
            <a:pPr lvl="2"/>
            <a:r>
              <a:rPr lang="en-US" dirty="0"/>
              <a:t>Some firms lose market share or shut down</a:t>
            </a:r>
          </a:p>
          <a:p>
            <a:pPr lvl="2"/>
            <a:r>
              <a:rPr lang="en-US" dirty="0"/>
              <a:t>Other firms supplying inputs to those firms shrink or shut down</a:t>
            </a:r>
          </a:p>
          <a:p>
            <a:pPr lvl="2"/>
            <a:r>
              <a:rPr lang="en-US" dirty="0"/>
              <a:t>Workers in </a:t>
            </a:r>
            <a:r>
              <a:rPr lang="en-US" u="sng" dirty="0"/>
              <a:t>both</a:t>
            </a:r>
            <a:r>
              <a:rPr lang="en-US" dirty="0"/>
              <a:t> lose jobs</a:t>
            </a:r>
          </a:p>
          <a:p>
            <a:pPr lvl="2"/>
            <a:r>
              <a:rPr lang="en-US" u="sng" dirty="0"/>
              <a:t>And</a:t>
            </a:r>
            <a:r>
              <a:rPr lang="en-US" dirty="0"/>
              <a:t> their </a:t>
            </a:r>
            <a:r>
              <a:rPr lang="en-US" b="1" dirty="0"/>
              <a:t>communities</a:t>
            </a:r>
            <a:r>
              <a:rPr lang="en-US" dirty="0"/>
              <a:t> lose customers</a:t>
            </a:r>
          </a:p>
          <a:p>
            <a:pPr lvl="1"/>
            <a:r>
              <a:rPr lang="en-US" dirty="0"/>
              <a:t>Macroeconomic cost:  Vulnerability to foreign recession/inflation</a:t>
            </a:r>
          </a:p>
          <a:p>
            <a:pPr lvl="1"/>
            <a:r>
              <a:rPr lang="en-US" dirty="0"/>
              <a:t>Dependence on other countries’ willingness to trade</a:t>
            </a:r>
          </a:p>
          <a:p>
            <a:pPr lvl="1"/>
            <a:r>
              <a:rPr lang="en-US" dirty="0"/>
              <a:t>Vulnerability to trade disruption</a:t>
            </a:r>
          </a:p>
          <a:p>
            <a:pPr lvl="2"/>
            <a:r>
              <a:rPr lang="en-US" dirty="0"/>
              <a:t>Crisis induced (earthquake, flood, disease, war)</a:t>
            </a:r>
          </a:p>
          <a:p>
            <a:pPr lvl="2"/>
            <a:r>
              <a:rPr lang="en-US" dirty="0"/>
              <a:t>Policy induced (sanctions, tariffs, export bans)</a:t>
            </a:r>
          </a:p>
          <a:p>
            <a:r>
              <a:rPr lang="en-US" dirty="0"/>
              <a:t>Non-economic</a:t>
            </a:r>
          </a:p>
          <a:p>
            <a:pPr lvl="1"/>
            <a:r>
              <a:rPr lang="en-US" dirty="0"/>
              <a:t>Loss of cultural differences</a:t>
            </a:r>
          </a:p>
          <a:p>
            <a:pPr lvl="1"/>
            <a:r>
              <a:rPr lang="en-US" dirty="0"/>
              <a:t>Spread of invasive species and plant disease</a:t>
            </a:r>
          </a:p>
          <a:p>
            <a:pPr lvl="1"/>
            <a:r>
              <a:rPr lang="en-US" dirty="0"/>
              <a:t>Spread of human disease</a:t>
            </a:r>
          </a:p>
          <a:p>
            <a:pPr lvl="2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991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65AFCE-06F4-1E44-9512-172BA7D05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64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294D5A6-6DF4-E344-804B-7A5734C22A5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81000">
            <a:solidFill>
              <a:srgbClr val="0C4C8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F182223-BFC1-854D-B332-B17F43E945F0}"/>
              </a:ext>
            </a:extLst>
          </p:cNvPr>
          <p:cNvSpPr txBox="1">
            <a:spLocks/>
          </p:cNvSpPr>
          <p:nvPr/>
        </p:nvSpPr>
        <p:spPr>
          <a:xfrm>
            <a:off x="89916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C4C88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 Pa</a:t>
            </a:r>
            <a:r>
              <a:rPr lang="en-US" dirty="0"/>
              <a:t>use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9AA88E7-3B0E-E746-9001-A026167C78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729" y="984867"/>
            <a:ext cx="8310271" cy="4638693"/>
          </a:xfrm>
        </p:spPr>
        <p:txBody>
          <a:bodyPr>
            <a:normAutofit/>
          </a:bodyPr>
          <a:lstStyle/>
          <a:p>
            <a:r>
              <a:rPr lang="en-US" sz="5400" dirty="0"/>
              <a:t>Pause for</a:t>
            </a:r>
            <a:endParaRPr lang="en-US" sz="4800" dirty="0"/>
          </a:p>
          <a:p>
            <a:pPr lvl="1"/>
            <a:r>
              <a:rPr lang="en-US" sz="4800" dirty="0"/>
              <a:t>Questions</a:t>
            </a:r>
          </a:p>
          <a:p>
            <a:pPr lvl="1"/>
            <a:r>
              <a:rPr lang="en-US" sz="4800" dirty="0"/>
              <a:t>5-Minute Break</a:t>
            </a:r>
          </a:p>
          <a:p>
            <a:r>
              <a:rPr lang="en-US" sz="5200" dirty="0"/>
              <a:t>Next:  Trade Policies</a:t>
            </a:r>
          </a:p>
        </p:txBody>
      </p:sp>
    </p:spTree>
    <p:extLst>
      <p:ext uri="{BB962C8B-B14F-4D97-AF65-F5344CB8AC3E}">
        <p14:creationId xmlns:p14="http://schemas.microsoft.com/office/powerpoint/2010/main" val="369214543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  Tr</a:t>
            </a:r>
            <a:r>
              <a:rPr lang="en-US" dirty="0"/>
              <a:t>ade Policies that Affect Globalization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729" y="771507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Policies that </a:t>
            </a:r>
            <a:r>
              <a:rPr lang="en-US" sz="3600" u="sng" dirty="0"/>
              <a:t>En</a:t>
            </a:r>
            <a:r>
              <a:rPr lang="en-US" sz="3600" dirty="0"/>
              <a:t>courage It</a:t>
            </a:r>
          </a:p>
          <a:p>
            <a:pPr lvl="1"/>
            <a:r>
              <a:rPr lang="en-US" sz="3200" dirty="0"/>
              <a:t>Tariff Reductions</a:t>
            </a:r>
          </a:p>
          <a:p>
            <a:pPr lvl="1"/>
            <a:r>
              <a:rPr lang="en-US" sz="3200" dirty="0"/>
              <a:t>Trade Agreements</a:t>
            </a:r>
          </a:p>
          <a:p>
            <a:pPr lvl="1"/>
            <a:r>
              <a:rPr lang="en-US" sz="3200" dirty="0"/>
              <a:t>Other</a:t>
            </a:r>
          </a:p>
          <a:p>
            <a:r>
              <a:rPr lang="en-US" sz="3600" dirty="0"/>
              <a:t>Policies that </a:t>
            </a:r>
            <a:r>
              <a:rPr lang="en-US" sz="3600" u="sng" dirty="0"/>
              <a:t>Dis</a:t>
            </a:r>
            <a:r>
              <a:rPr lang="en-US" sz="3600" dirty="0"/>
              <a:t>courage It</a:t>
            </a:r>
          </a:p>
          <a:p>
            <a:pPr lvl="1"/>
            <a:r>
              <a:rPr lang="en-US" sz="3200" dirty="0"/>
              <a:t>Trump’s Tariffs</a:t>
            </a:r>
          </a:p>
          <a:p>
            <a:pPr lvl="1"/>
            <a:r>
              <a:rPr lang="en-US" sz="3200" dirty="0"/>
              <a:t>Trade War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38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Policies that </a:t>
            </a:r>
            <a:r>
              <a:rPr lang="en-US" sz="9600" u="sng" dirty="0"/>
              <a:t>En</a:t>
            </a:r>
            <a:r>
              <a:rPr lang="en-US" sz="9600" dirty="0"/>
              <a:t>courage Globalization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48499185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Tariff Reductions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96375580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68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F6DEB8-0F72-0E4D-AC7D-29B71365B7F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71800" y="609600"/>
            <a:ext cx="5715000" cy="553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72C05A6-EC8A-4B42-8C5D-88386F7DBC88}"/>
              </a:ext>
            </a:extLst>
          </p:cNvPr>
          <p:cNvSpPr txBox="1"/>
          <p:nvPr/>
        </p:nvSpPr>
        <p:spPr>
          <a:xfrm>
            <a:off x="128788" y="6488668"/>
            <a:ext cx="37348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Economist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044538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69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1E7D87-6AE6-A94B-9029-ED1C2D9ACA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9300" y="730250"/>
            <a:ext cx="8153400" cy="5397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0CC03F0-AF96-5243-BA8E-C463ECBC4B89}"/>
              </a:ext>
            </a:extLst>
          </p:cNvPr>
          <p:cNvSpPr txBox="1"/>
          <p:nvPr/>
        </p:nvSpPr>
        <p:spPr>
          <a:xfrm>
            <a:off x="128788" y="6488668"/>
            <a:ext cx="3734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Quartz 2018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51CEDEF-D064-4544-BC6A-2E71AF8041E5}"/>
              </a:ext>
            </a:extLst>
          </p:cNvPr>
          <p:cNvSpPr/>
          <p:nvPr/>
        </p:nvSpPr>
        <p:spPr>
          <a:xfrm>
            <a:off x="6713951" y="3429000"/>
            <a:ext cx="3623849" cy="1638300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701FC2-6712-E44D-8162-49E64DB6803C}"/>
              </a:ext>
            </a:extLst>
          </p:cNvPr>
          <p:cNvSpPr txBox="1"/>
          <p:nvPr/>
        </p:nvSpPr>
        <p:spPr>
          <a:xfrm>
            <a:off x="8102600" y="1587848"/>
            <a:ext cx="2781300" cy="1200329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Reduction in tariffs under GATT/WTO MFN.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G-7 wants to cancel this for Russia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98F341B-029B-834B-8BD4-63042CD2D230}"/>
              </a:ext>
            </a:extLst>
          </p:cNvPr>
          <p:cNvCxnSpPr/>
          <p:nvPr/>
        </p:nvCxnSpPr>
        <p:spPr>
          <a:xfrm>
            <a:off x="8102600" y="2788177"/>
            <a:ext cx="190500" cy="653871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E9AF6D7-9923-3F9C-147D-6F8F9F586B0A}"/>
              </a:ext>
            </a:extLst>
          </p:cNvPr>
          <p:cNvCxnSpPr>
            <a:cxnSpLocks/>
          </p:cNvCxnSpPr>
          <p:nvPr/>
        </p:nvCxnSpPr>
        <p:spPr>
          <a:xfrm flipH="1" flipV="1">
            <a:off x="7284203" y="3812972"/>
            <a:ext cx="1988548" cy="697035"/>
          </a:xfrm>
          <a:prstGeom prst="line">
            <a:avLst/>
          </a:prstGeom>
          <a:ln w="57150">
            <a:solidFill>
              <a:srgbClr val="00B050"/>
            </a:soli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0502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6C8C0-D909-4047-AF19-95730CF2A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Tra</a:t>
            </a:r>
            <a:r>
              <a:rPr lang="en-US" dirty="0"/>
              <a:t>de Deficits and Exchange Rates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6FD946-3FC2-B44C-AA99-8C56D457C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64F304-E443-75A5-68AB-C239915E31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6134"/>
            <a:ext cx="12192000" cy="4985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21381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Trade Agreements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05821382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71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D242DB-B1A3-494E-B791-75A1D495546B}"/>
              </a:ext>
            </a:extLst>
          </p:cNvPr>
          <p:cNvSpPr txBox="1"/>
          <p:nvPr/>
        </p:nvSpPr>
        <p:spPr>
          <a:xfrm>
            <a:off x="152400" y="6096000"/>
            <a:ext cx="1166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WTO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FA2652-6810-3D47-B21C-AA81A0F53B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9012" y="304908"/>
            <a:ext cx="9437888" cy="617226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B79D796-D115-80C7-2134-790DFA5CD44F}"/>
              </a:ext>
            </a:extLst>
          </p:cNvPr>
          <p:cNvSpPr txBox="1"/>
          <p:nvPr/>
        </p:nvSpPr>
        <p:spPr>
          <a:xfrm>
            <a:off x="4443783" y="1397675"/>
            <a:ext cx="2583318" cy="92333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Surge in 2021 was mostly UK doing FTAs with former EU partners.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2D2DB15-3B85-3C0D-DADB-6E2155D66BA7}"/>
              </a:ext>
            </a:extLst>
          </p:cNvPr>
          <p:cNvCxnSpPr>
            <a:cxnSpLocks/>
          </p:cNvCxnSpPr>
          <p:nvPr/>
        </p:nvCxnSpPr>
        <p:spPr>
          <a:xfrm>
            <a:off x="7027101" y="1397675"/>
            <a:ext cx="2659340" cy="15780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5717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72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CF21D0-3246-A54F-B860-7B647F4C26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685800"/>
            <a:ext cx="4741975" cy="549309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903D8B2-5FE0-1546-A64D-3CDBAADDB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794" y="2347416"/>
            <a:ext cx="3190672" cy="1476341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European Union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C8E266-FEE2-124D-81A8-B6403E71E3F5}"/>
              </a:ext>
            </a:extLst>
          </p:cNvPr>
          <p:cNvSpPr txBox="1"/>
          <p:nvPr/>
        </p:nvSpPr>
        <p:spPr>
          <a:xfrm>
            <a:off x="128788" y="6488668"/>
            <a:ext cx="3734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err="1"/>
              <a:t>Europa.eu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45988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73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4" descr="mage result for nafta map">
            <a:extLst>
              <a:ext uri="{FF2B5EF4-FFF2-40B4-BE49-F238E27FC236}">
                <a16:creationId xmlns:a16="http://schemas.microsoft.com/office/drawing/2014/main" id="{3093DE3F-9DE4-7643-9C33-94CA656DA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263" y="944558"/>
            <a:ext cx="5636525" cy="5191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A2058A4-9AAC-5C4C-8951-D2BA283F0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794" y="2347416"/>
            <a:ext cx="2775045" cy="147634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/>
              <a:t>NAFTA (now USMCA)</a:t>
            </a:r>
          </a:p>
        </p:txBody>
      </p:sp>
    </p:spTree>
    <p:extLst>
      <p:ext uri="{BB962C8B-B14F-4D97-AF65-F5344CB8AC3E}">
        <p14:creationId xmlns:p14="http://schemas.microsoft.com/office/powerpoint/2010/main" val="415699200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74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22F57CB-0983-D543-9875-B2362D6A1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794" y="2347416"/>
            <a:ext cx="3143534" cy="1476341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MERCOSUR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CFFF29-CCEE-3443-A23B-A736A2FEF3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2425" y="996287"/>
            <a:ext cx="3675384" cy="478354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C5D7712-FDF4-574D-ABF4-6A58D2C707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7635" y="541798"/>
            <a:ext cx="4003346" cy="568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268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75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EA0E44C-4363-8732-2482-E0E45436BD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7600" y="711200"/>
            <a:ext cx="7416800" cy="54356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9B9A2C1-B1DC-A5A5-CC86-DDECA7AF7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032" y="1408303"/>
            <a:ext cx="3143534" cy="259528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 err="1"/>
              <a:t>AfCFTA</a:t>
            </a:r>
            <a:br>
              <a:rPr lang="en-US" sz="4800" dirty="0"/>
            </a:br>
            <a:r>
              <a:rPr lang="en-US" sz="4800" dirty="0"/>
              <a:t>Largest FTA, with 55 countries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D06591-34BD-700B-7F44-E3745068B653}"/>
              </a:ext>
            </a:extLst>
          </p:cNvPr>
          <p:cNvSpPr txBox="1"/>
          <p:nvPr/>
        </p:nvSpPr>
        <p:spPr>
          <a:xfrm>
            <a:off x="1102497" y="4253125"/>
            <a:ext cx="1285103" cy="92333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44 ratified as of Oct 19, 2022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4D743CC-DD67-A045-C0D1-7A8B07A95C06}"/>
              </a:ext>
            </a:extLst>
          </p:cNvPr>
          <p:cNvCxnSpPr/>
          <p:nvPr/>
        </p:nvCxnSpPr>
        <p:spPr>
          <a:xfrm flipV="1">
            <a:off x="2387600" y="4003590"/>
            <a:ext cx="380314" cy="222421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172128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76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107816-DC96-1B4E-940A-6D66E3F309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609600"/>
            <a:ext cx="7631838" cy="558453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7E8E5F0-B604-A74B-95FC-8100C7B0B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87607"/>
            <a:ext cx="3143534" cy="375313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/>
              <a:t>CPTPP</a:t>
            </a:r>
            <a:br>
              <a:rPr lang="en-US" sz="4800" dirty="0"/>
            </a:br>
            <a:r>
              <a:rPr lang="en-US" sz="4800" dirty="0"/>
              <a:t>=</a:t>
            </a:r>
            <a:br>
              <a:rPr lang="en-US" sz="4800" dirty="0"/>
            </a:br>
            <a:r>
              <a:rPr lang="en-US" sz="4800" dirty="0"/>
              <a:t>Trans-Pacific Partnership</a:t>
            </a:r>
            <a:br>
              <a:rPr lang="en-US" sz="4800" dirty="0"/>
            </a:br>
            <a:r>
              <a:rPr lang="en-US" sz="4800" dirty="0"/>
              <a:t>minus US</a:t>
            </a:r>
          </a:p>
        </p:txBody>
      </p:sp>
    </p:spTree>
    <p:extLst>
      <p:ext uri="{BB962C8B-B14F-4D97-AF65-F5344CB8AC3E}">
        <p14:creationId xmlns:p14="http://schemas.microsoft.com/office/powerpoint/2010/main" val="75939559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77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8B1140C-533E-034F-AD50-27D1CC43F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741" y="1446664"/>
            <a:ext cx="3875964" cy="375313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/>
              <a:t>RCEP</a:t>
            </a:r>
            <a:br>
              <a:rPr lang="en-US" sz="4800" dirty="0"/>
            </a:br>
            <a:r>
              <a:rPr lang="en-US" sz="4800" dirty="0"/>
              <a:t>=</a:t>
            </a:r>
            <a:br>
              <a:rPr lang="en-US" sz="4800" dirty="0"/>
            </a:br>
            <a:r>
              <a:rPr lang="en-US" sz="4800" dirty="0"/>
              <a:t>Regional Comprehensive Economic Partnership</a:t>
            </a:r>
            <a:br>
              <a:rPr lang="en-US" sz="4800" dirty="0"/>
            </a:br>
            <a:endParaRPr lang="en-US" sz="4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3A02EF-7F30-6545-AB65-458E3DEE43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723378"/>
            <a:ext cx="4662146" cy="541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17926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Ot</a:t>
            </a:r>
            <a:r>
              <a:rPr lang="en-US" dirty="0"/>
              <a:t>her Policies to </a:t>
            </a:r>
            <a:r>
              <a:rPr lang="en-US" u="sng" dirty="0"/>
              <a:t>En</a:t>
            </a:r>
            <a:r>
              <a:rPr lang="en-US" dirty="0"/>
              <a:t>courage Globalization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IMF/World Bank</a:t>
            </a:r>
          </a:p>
          <a:p>
            <a:pPr lvl="1"/>
            <a:r>
              <a:rPr lang="en-US" dirty="0"/>
              <a:t>Policy advice to open markets (the ”Washington Consensus”)</a:t>
            </a:r>
          </a:p>
          <a:p>
            <a:pPr lvl="1"/>
            <a:r>
              <a:rPr lang="en-US" dirty="0"/>
              <a:t>Loans to countries conditional on</a:t>
            </a:r>
          </a:p>
          <a:p>
            <a:pPr lvl="2"/>
            <a:r>
              <a:rPr lang="en-US" dirty="0"/>
              <a:t>Reducing trade barriers</a:t>
            </a:r>
          </a:p>
          <a:p>
            <a:pPr lvl="2"/>
            <a:r>
              <a:rPr lang="en-US" dirty="0"/>
              <a:t>Permitting capital flows</a:t>
            </a:r>
          </a:p>
          <a:p>
            <a:r>
              <a:rPr lang="en-US" dirty="0"/>
              <a:t>GATT/WTO (World Trade Organization) [More on this later, if time]</a:t>
            </a:r>
          </a:p>
          <a:p>
            <a:pPr lvl="1"/>
            <a:r>
              <a:rPr lang="en-US" dirty="0"/>
              <a:t>Negotiate reciprocal trade liberalization</a:t>
            </a:r>
          </a:p>
          <a:p>
            <a:pPr lvl="1"/>
            <a:r>
              <a:rPr lang="en-US" dirty="0"/>
              <a:t>Settlement of trade disputes (usually about interfering with trade)</a:t>
            </a:r>
          </a:p>
          <a:p>
            <a:r>
              <a:rPr lang="en-US" dirty="0"/>
              <a:t>Bilateral Investment Treaties</a:t>
            </a:r>
          </a:p>
          <a:p>
            <a:pPr lvl="1"/>
            <a:r>
              <a:rPr lang="en-US" dirty="0"/>
              <a:t>Better treatment of multinational corporations</a:t>
            </a:r>
          </a:p>
          <a:p>
            <a:pPr lvl="2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507391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Policies that </a:t>
            </a:r>
            <a:r>
              <a:rPr lang="en-US" sz="9600" u="sng" dirty="0"/>
              <a:t>Dis</a:t>
            </a:r>
            <a:r>
              <a:rPr lang="en-US" sz="9600" dirty="0"/>
              <a:t>courage Globalization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3501286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D9B3A-B559-2F4D-9E1B-509ED8F61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430" y="2102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Eco</a:t>
            </a:r>
            <a:r>
              <a:rPr lang="en-US" dirty="0"/>
              <a:t>nomic Update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0E4FE7-BBF4-1741-A1B3-04ABBA730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75D965-38A0-CE42-91CF-4EBB17D62A03}"/>
              </a:ext>
            </a:extLst>
          </p:cNvPr>
          <p:cNvSpPr txBox="1"/>
          <p:nvPr/>
        </p:nvSpPr>
        <p:spPr>
          <a:xfrm>
            <a:off x="10070170" y="6456851"/>
            <a:ext cx="15420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</a:t>
            </a:r>
            <a:r>
              <a:rPr lang="en-US" sz="1200" dirty="0" err="1"/>
              <a:t>NYTimes.com</a:t>
            </a:r>
            <a:endParaRPr lang="en-US" sz="1200" dirty="0"/>
          </a:p>
        </p:txBody>
      </p:sp>
      <p:pic>
        <p:nvPicPr>
          <p:cNvPr id="6" name="Picture 5" descr="Graphical user interface, chart, line chart&#10;&#10;Description automatically generated">
            <a:extLst>
              <a:ext uri="{FF2B5EF4-FFF2-40B4-BE49-F238E27FC236}">
                <a16:creationId xmlns:a16="http://schemas.microsoft.com/office/drawing/2014/main" id="{21412D10-D4BF-214A-863E-4B5F7CA480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100" y="1187450"/>
            <a:ext cx="10337800" cy="448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47799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Trump’s Tariffs and Trade War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60185637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81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DE5F67-51FC-1740-8F1C-F91D41BEDB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609600"/>
            <a:ext cx="7249071" cy="55724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5E08727-E05B-7142-AF8A-E4C524DAE8CF}"/>
              </a:ext>
            </a:extLst>
          </p:cNvPr>
          <p:cNvSpPr txBox="1"/>
          <p:nvPr/>
        </p:nvSpPr>
        <p:spPr>
          <a:xfrm>
            <a:off x="426396" y="5212459"/>
            <a:ext cx="11911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err="1"/>
              <a:t>Flaan</a:t>
            </a:r>
            <a:r>
              <a:rPr lang="en-US" dirty="0"/>
              <a:t> &amp; Pierce 2020</a:t>
            </a:r>
          </a:p>
        </p:txBody>
      </p:sp>
    </p:spTree>
    <p:extLst>
      <p:ext uri="{BB962C8B-B14F-4D97-AF65-F5344CB8AC3E}">
        <p14:creationId xmlns:p14="http://schemas.microsoft.com/office/powerpoint/2010/main" val="348926402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82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70D7F5-16B9-9146-8500-E1C4E6D97F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590525"/>
            <a:ext cx="7543800" cy="57348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70E682D-8D32-AA47-A989-79490CEEA9E4}"/>
              </a:ext>
            </a:extLst>
          </p:cNvPr>
          <p:cNvSpPr txBox="1"/>
          <p:nvPr/>
        </p:nvSpPr>
        <p:spPr>
          <a:xfrm>
            <a:off x="426396" y="5212459"/>
            <a:ext cx="11911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err="1"/>
              <a:t>Flaan</a:t>
            </a:r>
            <a:r>
              <a:rPr lang="en-US" dirty="0"/>
              <a:t> &amp; Pierce 2020</a:t>
            </a:r>
          </a:p>
        </p:txBody>
      </p:sp>
    </p:spTree>
    <p:extLst>
      <p:ext uri="{BB962C8B-B14F-4D97-AF65-F5344CB8AC3E}">
        <p14:creationId xmlns:p14="http://schemas.microsoft.com/office/powerpoint/2010/main" val="345947314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83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E38260-A3DE-7D4C-A9AA-9FF520F677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497882"/>
            <a:ext cx="7848600" cy="59197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83E9066-FACC-5E49-B654-9EB20570C2BD}"/>
              </a:ext>
            </a:extLst>
          </p:cNvPr>
          <p:cNvSpPr txBox="1"/>
          <p:nvPr/>
        </p:nvSpPr>
        <p:spPr>
          <a:xfrm>
            <a:off x="176049" y="604556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err="1"/>
              <a:t>CNBC.com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47455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7186A32-AC59-2E45-B58E-1B782CD2F90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84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30480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3E9066-FACC-5E49-B654-9EB20570C2BD}"/>
              </a:ext>
            </a:extLst>
          </p:cNvPr>
          <p:cNvSpPr txBox="1"/>
          <p:nvPr/>
        </p:nvSpPr>
        <p:spPr>
          <a:xfrm>
            <a:off x="533400" y="5672021"/>
            <a:ext cx="1447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 Zheng et al. Oct 2021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07147DF-6452-E849-AF06-AC4A6BA0A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533400"/>
            <a:ext cx="7305936" cy="56799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61C74D-5B6C-804B-B89E-00C4889DC3E6}"/>
              </a:ext>
            </a:extLst>
          </p:cNvPr>
          <p:cNvSpPr txBox="1"/>
          <p:nvPr/>
        </p:nvSpPr>
        <p:spPr>
          <a:xfrm>
            <a:off x="381000" y="2413337"/>
            <a:ext cx="2590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US tariffs on China</a:t>
            </a:r>
          </a:p>
          <a:p>
            <a:r>
              <a:rPr lang="en-US" sz="2000" dirty="0">
                <a:solidFill>
                  <a:srgbClr val="FF0000"/>
                </a:solidFill>
              </a:rPr>
              <a:t>  Agriculture</a:t>
            </a:r>
          </a:p>
          <a:p>
            <a:r>
              <a:rPr lang="en-US" sz="2000" dirty="0">
                <a:solidFill>
                  <a:srgbClr val="FF0000"/>
                </a:solidFill>
              </a:rPr>
              <a:t>  Industrial</a:t>
            </a:r>
          </a:p>
          <a:p>
            <a:endParaRPr lang="en-US" sz="2000" dirty="0"/>
          </a:p>
          <a:p>
            <a:r>
              <a:rPr lang="en-US" sz="2000" dirty="0">
                <a:solidFill>
                  <a:srgbClr val="0070C0"/>
                </a:solidFill>
              </a:rPr>
              <a:t>China tariffs on US</a:t>
            </a:r>
          </a:p>
          <a:p>
            <a:r>
              <a:rPr lang="en-US" sz="2000" dirty="0">
                <a:solidFill>
                  <a:srgbClr val="0070C0"/>
                </a:solidFill>
              </a:rPr>
              <a:t>  Agriculture</a:t>
            </a:r>
          </a:p>
          <a:p>
            <a:r>
              <a:rPr lang="en-US" sz="2000" dirty="0">
                <a:solidFill>
                  <a:srgbClr val="0070C0"/>
                </a:solidFill>
              </a:rPr>
              <a:t>  Industrial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F4B9E2E-CF35-8041-8579-2A60DAB44ED8}"/>
              </a:ext>
            </a:extLst>
          </p:cNvPr>
          <p:cNvCxnSpPr/>
          <p:nvPr/>
        </p:nvCxnSpPr>
        <p:spPr>
          <a:xfrm>
            <a:off x="1752600" y="3276600"/>
            <a:ext cx="838200" cy="0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B0C01A9-E614-E64B-A935-038D92CB27EE}"/>
              </a:ext>
            </a:extLst>
          </p:cNvPr>
          <p:cNvCxnSpPr/>
          <p:nvPr/>
        </p:nvCxnSpPr>
        <p:spPr>
          <a:xfrm>
            <a:off x="1752600" y="4191000"/>
            <a:ext cx="8382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02CD23F-EEB7-9F41-AA49-A8EFDE77DA36}"/>
              </a:ext>
            </a:extLst>
          </p:cNvPr>
          <p:cNvCxnSpPr/>
          <p:nvPr/>
        </p:nvCxnSpPr>
        <p:spPr>
          <a:xfrm>
            <a:off x="1752600" y="2971800"/>
            <a:ext cx="838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2C1C051-9DED-754F-8902-D10F816BD4B3}"/>
              </a:ext>
            </a:extLst>
          </p:cNvPr>
          <p:cNvCxnSpPr/>
          <p:nvPr/>
        </p:nvCxnSpPr>
        <p:spPr>
          <a:xfrm>
            <a:off x="1752600" y="4495800"/>
            <a:ext cx="838200" cy="0"/>
          </a:xfrm>
          <a:prstGeom prst="line">
            <a:avLst/>
          </a:prstGeom>
          <a:ln w="38100">
            <a:solidFill>
              <a:srgbClr val="0070C0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D49A5CD1-C65E-BE44-98CE-9778DA84032A}"/>
              </a:ext>
            </a:extLst>
          </p:cNvPr>
          <p:cNvSpPr/>
          <p:nvPr/>
        </p:nvSpPr>
        <p:spPr>
          <a:xfrm>
            <a:off x="8839200" y="1219200"/>
            <a:ext cx="1143000" cy="304800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0267FBD-5691-1F48-B1E4-13B5D819BFB7}"/>
              </a:ext>
            </a:extLst>
          </p:cNvPr>
          <p:cNvSpPr txBox="1"/>
          <p:nvPr/>
        </p:nvSpPr>
        <p:spPr>
          <a:xfrm>
            <a:off x="9906000" y="1143000"/>
            <a:ext cx="1447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Phase One Agreement Reductions Jan 2020</a:t>
            </a:r>
          </a:p>
        </p:txBody>
      </p:sp>
    </p:spTree>
    <p:extLst>
      <p:ext uri="{BB962C8B-B14F-4D97-AF65-F5344CB8AC3E}">
        <p14:creationId xmlns:p14="http://schemas.microsoft.com/office/powerpoint/2010/main" val="1413349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Effects of Tariffs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03014609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9765FC-1089-9F4E-A280-F3A5D1F708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tariff is a tax on imports.  It causes</a:t>
            </a:r>
          </a:p>
          <a:p>
            <a:pPr lvl="1"/>
            <a:r>
              <a:rPr lang="en-US" dirty="0"/>
              <a:t>A rise in the price of the imported good in the importing country</a:t>
            </a:r>
          </a:p>
          <a:p>
            <a:pPr lvl="1"/>
            <a:r>
              <a:rPr lang="en-US" dirty="0"/>
              <a:t>A fall in the price of the imported good in the exporting country</a:t>
            </a:r>
          </a:p>
          <a:p>
            <a:pPr lvl="1"/>
            <a:r>
              <a:rPr lang="en-US" dirty="0"/>
              <a:t>The quantity imported to fall</a:t>
            </a:r>
          </a:p>
          <a:p>
            <a:pPr lvl="1"/>
            <a:r>
              <a:rPr lang="en-US" dirty="0"/>
              <a:t>The revenue of the tariff-levying government to rise</a:t>
            </a:r>
          </a:p>
          <a:p>
            <a:r>
              <a:rPr lang="en-US" dirty="0"/>
              <a:t>Almost always:  the </a:t>
            </a:r>
            <a:r>
              <a:rPr lang="en-US" u="sng" dirty="0"/>
              <a:t>rise</a:t>
            </a:r>
            <a:r>
              <a:rPr lang="en-US" dirty="0"/>
              <a:t> at home is much larger than the </a:t>
            </a:r>
            <a:r>
              <a:rPr lang="en-US" u="sng" dirty="0"/>
              <a:t>fall</a:t>
            </a:r>
            <a:r>
              <a:rPr lang="en-US" dirty="0"/>
              <a:t> abroad</a:t>
            </a:r>
          </a:p>
          <a:p>
            <a:pPr lvl="1"/>
            <a:r>
              <a:rPr lang="en-US" dirty="0"/>
              <a:t>That’s especially true if importing country is small</a:t>
            </a:r>
          </a:p>
          <a:p>
            <a:pPr lvl="1"/>
            <a:r>
              <a:rPr lang="en-US" dirty="0"/>
              <a:t>But it’s also true if importing country is as large as the U.S.</a:t>
            </a:r>
          </a:p>
          <a:p>
            <a:pPr lvl="1"/>
            <a:r>
              <a:rPr lang="en-US" dirty="0"/>
              <a:t>Example:  Trump’s tariffs caused US prices to rise, with hardly any perceptible fall in prices abroad.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86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Eff</a:t>
            </a:r>
            <a:r>
              <a:rPr lang="en-US" dirty="0"/>
              <a:t>ects of a tariff</a:t>
            </a:r>
          </a:p>
        </p:txBody>
      </p:sp>
    </p:spTree>
    <p:extLst>
      <p:ext uri="{BB962C8B-B14F-4D97-AF65-F5344CB8AC3E}">
        <p14:creationId xmlns:p14="http://schemas.microsoft.com/office/powerpoint/2010/main" val="3684310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9765FC-1089-9F4E-A280-F3A5D1F708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The rise in price in the importing country causes</a:t>
            </a:r>
          </a:p>
          <a:p>
            <a:pPr lvl="1"/>
            <a:r>
              <a:rPr lang="en-US" dirty="0"/>
              <a:t>A rise in price of competing goods produced there</a:t>
            </a:r>
          </a:p>
          <a:p>
            <a:pPr lvl="1"/>
            <a:r>
              <a:rPr lang="en-US" dirty="0"/>
              <a:t>Benefits to those producers</a:t>
            </a:r>
          </a:p>
          <a:p>
            <a:pPr lvl="1"/>
            <a:r>
              <a:rPr lang="en-US" dirty="0"/>
              <a:t>Harm to buyers of </a:t>
            </a:r>
            <a:r>
              <a:rPr lang="en-US" u="sng" dirty="0"/>
              <a:t>both</a:t>
            </a:r>
            <a:r>
              <a:rPr lang="en-US" dirty="0"/>
              <a:t> the import and the competing goods</a:t>
            </a:r>
          </a:p>
          <a:p>
            <a:pPr lvl="2"/>
            <a:r>
              <a:rPr lang="en-US" dirty="0"/>
              <a:t>Including producers that use the higher-priced goods as inputs</a:t>
            </a:r>
          </a:p>
          <a:p>
            <a:pPr lvl="3"/>
            <a:r>
              <a:rPr lang="en-US" sz="2200" dirty="0"/>
              <a:t>Their prices also rise, hurting </a:t>
            </a:r>
            <a:r>
              <a:rPr lang="en-US" sz="2200" u="sng" dirty="0"/>
              <a:t>their</a:t>
            </a:r>
            <a:r>
              <a:rPr lang="en-US" sz="2200" dirty="0"/>
              <a:t> buyers</a:t>
            </a:r>
          </a:p>
          <a:p>
            <a:pPr lvl="1"/>
            <a:r>
              <a:rPr lang="en-US" dirty="0"/>
              <a:t>Employment changes:</a:t>
            </a:r>
          </a:p>
          <a:p>
            <a:pPr lvl="2"/>
            <a:r>
              <a:rPr lang="en-US" dirty="0"/>
              <a:t>Increase in the protected industry</a:t>
            </a:r>
          </a:p>
          <a:p>
            <a:pPr lvl="2"/>
            <a:r>
              <a:rPr lang="en-US" dirty="0"/>
              <a:t>Decrease in industries that use the protected product as inputs	</a:t>
            </a:r>
          </a:p>
          <a:p>
            <a:pPr lvl="1"/>
            <a:r>
              <a:rPr lang="en-US" dirty="0"/>
              <a:t>Example:  Trump’s 25% tariff on steel</a:t>
            </a:r>
          </a:p>
          <a:p>
            <a:pPr lvl="2"/>
            <a:r>
              <a:rPr lang="en-US" dirty="0"/>
              <a:t>Helped US steel firms and their workers</a:t>
            </a:r>
          </a:p>
          <a:p>
            <a:pPr lvl="2"/>
            <a:r>
              <a:rPr lang="en-US" dirty="0"/>
              <a:t>Hurt US auto firms and workers </a:t>
            </a:r>
          </a:p>
          <a:p>
            <a:pPr lvl="3"/>
            <a:r>
              <a:rPr lang="en-US" sz="2000" dirty="0"/>
              <a:t>and many other industries that use steel</a:t>
            </a:r>
          </a:p>
          <a:p>
            <a:pPr lvl="2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87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Eff</a:t>
            </a:r>
            <a:r>
              <a:rPr lang="en-US" dirty="0"/>
              <a:t>ects of a tariff</a:t>
            </a:r>
          </a:p>
        </p:txBody>
      </p:sp>
    </p:spTree>
    <p:extLst>
      <p:ext uri="{BB962C8B-B14F-4D97-AF65-F5344CB8AC3E}">
        <p14:creationId xmlns:p14="http://schemas.microsoft.com/office/powerpoint/2010/main" val="3362594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F13D75-4325-7E18-BB86-D207D8398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88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23E4E6-4448-C98B-4138-148FE7DE96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6739" y="612530"/>
            <a:ext cx="7408190" cy="56408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81E1606-FF83-C71D-CCB4-1121EA7115CC}"/>
              </a:ext>
            </a:extLst>
          </p:cNvPr>
          <p:cNvSpPr txBox="1"/>
          <p:nvPr/>
        </p:nvSpPr>
        <p:spPr>
          <a:xfrm>
            <a:off x="8984041" y="4258849"/>
            <a:ext cx="2915686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Source:  </a:t>
            </a:r>
            <a:r>
              <a:rPr lang="en-US" dirty="0" err="1"/>
              <a:t>Steil</a:t>
            </a:r>
            <a:r>
              <a:rPr lang="en-US" dirty="0"/>
              <a:t> &amp; Rocca,</a:t>
            </a:r>
          </a:p>
          <a:p>
            <a:r>
              <a:rPr lang="en-US" dirty="0"/>
              <a:t>Council on Foreign Relations,</a:t>
            </a:r>
          </a:p>
          <a:p>
            <a:r>
              <a:rPr lang="en-US" dirty="0"/>
              <a:t>3/8/2018</a:t>
            </a:r>
          </a:p>
        </p:txBody>
      </p:sp>
    </p:spTree>
    <p:extLst>
      <p:ext uri="{BB962C8B-B14F-4D97-AF65-F5344CB8AC3E}">
        <p14:creationId xmlns:p14="http://schemas.microsoft.com/office/powerpoint/2010/main" val="387653145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42CD79-2FDC-CF5B-BDB9-E811659D8C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313132"/>
                </a:solidFill>
                <a:effectLst/>
                <a:latin typeface="freight-book"/>
              </a:rPr>
              <a:t>“Nationally, steel and aluminum tariffs resulted in at least 75,000 job losses in metal-using industries by the end of last year [2019], </a:t>
            </a:r>
          </a:p>
          <a:p>
            <a:pPr lvl="1"/>
            <a:r>
              <a:rPr lang="en-US" b="0" i="0" dirty="0">
                <a:solidFill>
                  <a:srgbClr val="313132"/>
                </a:solidFill>
                <a:effectLst/>
                <a:latin typeface="freight-book"/>
              </a:rPr>
              <a:t>according to an analysis by Lydia Cox, a Ph.D. candidate in economics at Harvard University, and </a:t>
            </a:r>
            <a:r>
              <a:rPr lang="en-US" b="0" i="0" dirty="0" err="1">
                <a:solidFill>
                  <a:srgbClr val="313132"/>
                </a:solidFill>
                <a:effectLst/>
                <a:latin typeface="freight-book"/>
              </a:rPr>
              <a:t>Kadee</a:t>
            </a:r>
            <a:r>
              <a:rPr lang="en-US" b="0" i="0" dirty="0">
                <a:solidFill>
                  <a:srgbClr val="313132"/>
                </a:solidFill>
                <a:effectLst/>
                <a:latin typeface="freight-book"/>
              </a:rPr>
              <a:t> Russ, an economics professor at the University of California, Davis.”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33EC5E-E252-D6F6-6E98-C9E92F4E2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37416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5649B3-AE45-4A46-B8E1-6A7B28F93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641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Evi</a:t>
            </a:r>
            <a:r>
              <a:rPr lang="en-US" dirty="0"/>
              <a:t>dence of the B-W Wealth Gap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B25B3A-BAB7-BD46-B857-EA0D73C58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E438174-F778-754D-833A-7855B2B728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2196023" y="909633"/>
            <a:ext cx="7982836" cy="5320592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70FF120-C09C-5C45-9746-E81691BCCA32}"/>
              </a:ext>
            </a:extLst>
          </p:cNvPr>
          <p:cNvSpPr txBox="1"/>
          <p:nvPr/>
        </p:nvSpPr>
        <p:spPr>
          <a:xfrm flipH="1">
            <a:off x="5488053" y="2277267"/>
            <a:ext cx="12158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Mean is</a:t>
            </a:r>
          </a:p>
          <a:p>
            <a:r>
              <a:rPr lang="en-US" dirty="0"/>
              <a:t>7x Greater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9E6A05-055C-D74C-8D88-A6C5EBC2D47E}"/>
              </a:ext>
            </a:extLst>
          </p:cNvPr>
          <p:cNvSpPr txBox="1"/>
          <p:nvPr/>
        </p:nvSpPr>
        <p:spPr>
          <a:xfrm flipH="1">
            <a:off x="7862246" y="3131562"/>
            <a:ext cx="12158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Median is 8x Greater</a:t>
            </a:r>
          </a:p>
        </p:txBody>
      </p:sp>
    </p:spTree>
    <p:extLst>
      <p:ext uri="{BB962C8B-B14F-4D97-AF65-F5344CB8AC3E}">
        <p14:creationId xmlns:p14="http://schemas.microsoft.com/office/powerpoint/2010/main" val="137581191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9765FC-1089-9F4E-A280-F3A5D1F708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If the tariff is on exports from only one country (</a:t>
            </a:r>
            <a:r>
              <a:rPr lang="en-US" dirty="0" err="1"/>
              <a:t>e.g</a:t>
            </a:r>
            <a:r>
              <a:rPr lang="en-US" dirty="0"/>
              <a:t>, China)</a:t>
            </a:r>
          </a:p>
          <a:p>
            <a:pPr lvl="1"/>
            <a:r>
              <a:rPr lang="en-US" dirty="0"/>
              <a:t>Buyers shift to imports from other, more costly, countries (e.g., Vietnam)</a:t>
            </a:r>
          </a:p>
          <a:p>
            <a:pPr lvl="1"/>
            <a:r>
              <a:rPr lang="en-US" dirty="0"/>
              <a:t>Sellers shift to export to other countries that pay less</a:t>
            </a:r>
          </a:p>
          <a:p>
            <a:pPr lvl="1"/>
            <a:r>
              <a:rPr lang="en-US" dirty="0"/>
              <a:t>Both lose a little</a:t>
            </a:r>
          </a:p>
          <a:p>
            <a:pPr lvl="2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90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Eff</a:t>
            </a:r>
            <a:r>
              <a:rPr lang="en-US" dirty="0"/>
              <a:t>ects of a tariff</a:t>
            </a:r>
          </a:p>
        </p:txBody>
      </p:sp>
    </p:spTree>
    <p:extLst>
      <p:ext uri="{BB962C8B-B14F-4D97-AF65-F5344CB8AC3E}">
        <p14:creationId xmlns:p14="http://schemas.microsoft.com/office/powerpoint/2010/main" val="104104792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91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Ar</a:t>
            </a:r>
            <a:r>
              <a:rPr lang="en-US" dirty="0"/>
              <a:t>guments for and against tariffs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99924E-F09A-7A4A-A0A5-6758E0AEE8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economists are so opposed to tariffs, why are they used?</a:t>
            </a:r>
          </a:p>
          <a:p>
            <a:r>
              <a:rPr lang="en-US" dirty="0"/>
              <a:t>Arguments </a:t>
            </a:r>
            <a:r>
              <a:rPr lang="en-US" u="sng" dirty="0"/>
              <a:t>for</a:t>
            </a:r>
            <a:r>
              <a:rPr lang="en-US" dirty="0"/>
              <a:t> protection</a:t>
            </a:r>
          </a:p>
          <a:p>
            <a:pPr lvl="1"/>
            <a:r>
              <a:rPr lang="en-US" dirty="0"/>
              <a:t>Many have been used, both past and present</a:t>
            </a:r>
          </a:p>
          <a:p>
            <a:pPr lvl="1"/>
            <a:r>
              <a:rPr lang="en-US" dirty="0"/>
              <a:t>Some are potentially valid, but better policies exist</a:t>
            </a:r>
          </a:p>
          <a:p>
            <a:pPr lvl="1"/>
            <a:r>
              <a:rPr lang="en-US" dirty="0"/>
              <a:t>See the list in my Glossary of International Economics</a:t>
            </a:r>
          </a:p>
        </p:txBody>
      </p:sp>
    </p:spTree>
    <p:extLst>
      <p:ext uri="{BB962C8B-B14F-4D97-AF65-F5344CB8AC3E}">
        <p14:creationId xmlns:p14="http://schemas.microsoft.com/office/powerpoint/2010/main" val="163121887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B3DABB65-A68C-F04F-87B9-1EADB933FE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70137" y="1570038"/>
            <a:ext cx="4651725" cy="435133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92</a:t>
            </a:fld>
            <a:endParaRPr lang="en-GB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Ar</a:t>
            </a:r>
            <a:r>
              <a:rPr lang="en-US" dirty="0"/>
              <a:t>guments for tariffs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98DE33-44AE-B949-8A51-8C0E73C1AE0D}"/>
              </a:ext>
            </a:extLst>
          </p:cNvPr>
          <p:cNvSpPr txBox="1"/>
          <p:nvPr/>
        </p:nvSpPr>
        <p:spPr>
          <a:xfrm>
            <a:off x="800100" y="1905000"/>
            <a:ext cx="2247900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Government Revenue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1CABC2-BF11-C243-8069-B69DFB64A920}"/>
              </a:ext>
            </a:extLst>
          </p:cNvPr>
          <p:cNvSpPr txBox="1"/>
          <p:nvPr/>
        </p:nvSpPr>
        <p:spPr>
          <a:xfrm>
            <a:off x="1752600" y="3733800"/>
            <a:ext cx="1295400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Distribution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9AD10EA-F08E-9B4E-94B4-73E68E6723FF}"/>
              </a:ext>
            </a:extLst>
          </p:cNvPr>
          <p:cNvCxnSpPr/>
          <p:nvPr/>
        </p:nvCxnSpPr>
        <p:spPr>
          <a:xfrm>
            <a:off x="3048000" y="4114800"/>
            <a:ext cx="914400" cy="106680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7168886-C4CD-8C45-81EE-320763BDB717}"/>
              </a:ext>
            </a:extLst>
          </p:cNvPr>
          <p:cNvSpPr txBox="1"/>
          <p:nvPr/>
        </p:nvSpPr>
        <p:spPr>
          <a:xfrm>
            <a:off x="914400" y="5638800"/>
            <a:ext cx="1600200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Infant Industry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435EBC4-D150-2E4B-A0A8-BC9062A55C87}"/>
              </a:ext>
            </a:extLst>
          </p:cNvPr>
          <p:cNvCxnSpPr>
            <a:cxnSpLocks/>
          </p:cNvCxnSpPr>
          <p:nvPr/>
        </p:nvCxnSpPr>
        <p:spPr>
          <a:xfrm flipV="1">
            <a:off x="2514600" y="5562600"/>
            <a:ext cx="1447800" cy="7620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D8AF63A-53AC-B343-BB71-0AD378153063}"/>
              </a:ext>
            </a:extLst>
          </p:cNvPr>
          <p:cNvSpPr txBox="1"/>
          <p:nvPr/>
        </p:nvSpPr>
        <p:spPr>
          <a:xfrm>
            <a:off x="9448800" y="3505200"/>
            <a:ext cx="2209800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Strategic trade policy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59C9A30-EF7F-8D48-A7FA-20CA535502F0}"/>
              </a:ext>
            </a:extLst>
          </p:cNvPr>
          <p:cNvCxnSpPr>
            <a:cxnSpLocks/>
          </p:cNvCxnSpPr>
          <p:nvPr/>
        </p:nvCxnSpPr>
        <p:spPr>
          <a:xfrm flipH="1">
            <a:off x="7924800" y="3886200"/>
            <a:ext cx="1524000" cy="137160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2B7BBDF1-28BB-3B41-9179-7C380AB6C497}"/>
              </a:ext>
            </a:extLst>
          </p:cNvPr>
          <p:cNvSpPr txBox="1"/>
          <p:nvPr/>
        </p:nvSpPr>
        <p:spPr>
          <a:xfrm>
            <a:off x="9601200" y="1752600"/>
            <a:ext cx="1828800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National security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E915B85-56D5-DF4F-97EC-80B6A0B71FAD}"/>
              </a:ext>
            </a:extLst>
          </p:cNvPr>
          <p:cNvCxnSpPr>
            <a:cxnSpLocks/>
          </p:cNvCxnSpPr>
          <p:nvPr/>
        </p:nvCxnSpPr>
        <p:spPr>
          <a:xfrm flipH="1">
            <a:off x="7620000" y="2133600"/>
            <a:ext cx="1981200" cy="60960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034F253-5DB6-2646-9EFB-DAA5413284FC}"/>
              </a:ext>
            </a:extLst>
          </p:cNvPr>
          <p:cNvCxnSpPr>
            <a:cxnSpLocks/>
          </p:cNvCxnSpPr>
          <p:nvPr/>
        </p:nvCxnSpPr>
        <p:spPr>
          <a:xfrm>
            <a:off x="3048000" y="2286000"/>
            <a:ext cx="3055620" cy="186309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68852FE8-7350-2547-80B3-258160BFC3FE}"/>
              </a:ext>
            </a:extLst>
          </p:cNvPr>
          <p:cNvSpPr txBox="1"/>
          <p:nvPr/>
        </p:nvSpPr>
        <p:spPr>
          <a:xfrm>
            <a:off x="3429000" y="6019800"/>
            <a:ext cx="5410200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Source:  </a:t>
            </a:r>
            <a:r>
              <a:rPr lang="en-US" dirty="0" err="1"/>
              <a:t>Deardorffs</a:t>
            </a:r>
            <a:r>
              <a:rPr lang="en-US" dirty="0"/>
              <a:t>’ </a:t>
            </a:r>
            <a:r>
              <a:rPr lang="en-US" i="1" dirty="0"/>
              <a:t>Glossary of International Economics</a:t>
            </a:r>
          </a:p>
        </p:txBody>
      </p:sp>
    </p:spTree>
    <p:extLst>
      <p:ext uri="{BB962C8B-B14F-4D97-AF65-F5344CB8AC3E}">
        <p14:creationId xmlns:p14="http://schemas.microsoft.com/office/powerpoint/2010/main" val="154502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1" grpId="0" animBg="1"/>
      <p:bldP spid="19" grpId="0" animBg="1"/>
      <p:bldP spid="27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93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Ar</a:t>
            </a:r>
            <a:r>
              <a:rPr lang="en-US" dirty="0"/>
              <a:t>guments against tariffs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99924E-F09A-7A4A-A0A5-6758E0AEE8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Arguments </a:t>
            </a:r>
            <a:r>
              <a:rPr lang="en-US" u="sng" dirty="0"/>
              <a:t>against</a:t>
            </a:r>
            <a:r>
              <a:rPr lang="en-US" dirty="0"/>
              <a:t> tariffs</a:t>
            </a:r>
          </a:p>
          <a:p>
            <a:pPr lvl="1"/>
            <a:r>
              <a:rPr lang="en-US" dirty="0"/>
              <a:t>Economic gains from trade (see above)</a:t>
            </a:r>
          </a:p>
          <a:p>
            <a:pPr lvl="1"/>
            <a:r>
              <a:rPr lang="en-US" dirty="0"/>
              <a:t>Tariffs prompt retaliation</a:t>
            </a:r>
          </a:p>
          <a:p>
            <a:pPr lvl="1"/>
            <a:r>
              <a:rPr lang="en-US" dirty="0"/>
              <a:t>Some valid arguments for tariffs depend on information that is either</a:t>
            </a:r>
          </a:p>
          <a:p>
            <a:pPr lvl="2"/>
            <a:r>
              <a:rPr lang="en-US" dirty="0"/>
              <a:t>Unavailable, or</a:t>
            </a:r>
          </a:p>
          <a:p>
            <a:pPr lvl="2"/>
            <a:r>
              <a:rPr lang="en-US" dirty="0"/>
              <a:t>Available only from the protected industry</a:t>
            </a:r>
          </a:p>
          <a:p>
            <a:pPr lvl="1"/>
            <a:r>
              <a:rPr lang="en-US" dirty="0"/>
              <a:t>Even when net beneficial, tariffs are politically hard to remove</a:t>
            </a:r>
          </a:p>
          <a:p>
            <a:pPr lvl="1">
              <a:buFont typeface="Wingdings" pitchFamily="2" charset="2"/>
              <a:buChar char="Ø"/>
            </a:pPr>
            <a:r>
              <a:rPr lang="en-US" b="1" dirty="0"/>
              <a:t>Lower tariffs and greater trade reduce the likelihood of war</a:t>
            </a:r>
          </a:p>
        </p:txBody>
      </p:sp>
      <p:sp>
        <p:nvSpPr>
          <p:cNvPr id="7" name="Folded Corner 6">
            <a:hlinkClick r:id="rId2" action="ppaction://hlinksldjump"/>
            <a:extLst>
              <a:ext uri="{FF2B5EF4-FFF2-40B4-BE49-F238E27FC236}">
                <a16:creationId xmlns:a16="http://schemas.microsoft.com/office/drawing/2014/main" id="{A691377C-7B73-094C-95D2-88F4DF8FAFCE}"/>
              </a:ext>
            </a:extLst>
          </p:cNvPr>
          <p:cNvSpPr/>
          <p:nvPr/>
        </p:nvSpPr>
        <p:spPr>
          <a:xfrm>
            <a:off x="10789618" y="5922068"/>
            <a:ext cx="838200" cy="673100"/>
          </a:xfrm>
          <a:prstGeom prst="foldedCorner">
            <a:avLst>
              <a:gd name="adj" fmla="val 50000"/>
            </a:avLst>
          </a:prstGeom>
          <a:noFill/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184D2B-2E0E-054E-862E-9F0A7BF468BC}"/>
              </a:ext>
            </a:extLst>
          </p:cNvPr>
          <p:cNvSpPr txBox="1"/>
          <p:nvPr/>
        </p:nvSpPr>
        <p:spPr>
          <a:xfrm>
            <a:off x="6021092" y="5783760"/>
            <a:ext cx="44945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solidFill>
                  <a:srgbClr val="7030A0"/>
                </a:solidFill>
              </a:rPr>
              <a:t>Skip to Conclusions</a:t>
            </a:r>
          </a:p>
        </p:txBody>
      </p:sp>
    </p:spTree>
    <p:extLst>
      <p:ext uri="{BB962C8B-B14F-4D97-AF65-F5344CB8AC3E}">
        <p14:creationId xmlns:p14="http://schemas.microsoft.com/office/powerpoint/2010/main" val="888025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Countries have negotiated trade agreements throughout history</a:t>
            </a:r>
          </a:p>
          <a:p>
            <a:pPr lvl="1"/>
            <a:r>
              <a:rPr lang="en-US" dirty="0"/>
              <a:t>At least back to the 1500’s between the Ottoman Empire and the powers of Europe</a:t>
            </a:r>
          </a:p>
          <a:p>
            <a:pPr lvl="1"/>
            <a:r>
              <a:rPr lang="en-US" dirty="0"/>
              <a:t>The first “free trade agreement” (FTA) was between Britain and France in 1860, soon followed by many more</a:t>
            </a:r>
          </a:p>
          <a:p>
            <a:pPr lvl="2"/>
            <a:r>
              <a:rPr lang="en-US" dirty="0"/>
              <a:t>Removed tariffs on trade with each other</a:t>
            </a:r>
          </a:p>
          <a:p>
            <a:pPr lvl="1"/>
            <a:r>
              <a:rPr lang="en-US" dirty="0"/>
              <a:t>US used “reciprocal trade agreements” starting in 1934 to reduce tariffs and dig out of the Great Depression</a:t>
            </a:r>
          </a:p>
          <a:p>
            <a:pPr lvl="1"/>
            <a:r>
              <a:rPr lang="en-US" dirty="0"/>
              <a:t>US led negotiation of multilateral agreements via</a:t>
            </a:r>
          </a:p>
          <a:p>
            <a:pPr lvl="2"/>
            <a:r>
              <a:rPr lang="en-US" dirty="0"/>
              <a:t>GATT (General Agreement on Tariffs and Trade) 1948</a:t>
            </a:r>
          </a:p>
          <a:p>
            <a:pPr lvl="2"/>
            <a:r>
              <a:rPr lang="en-US" dirty="0"/>
              <a:t>WTO (World Trade Organization) 1995</a:t>
            </a:r>
          </a:p>
          <a:p>
            <a:pPr lvl="1"/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5000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Trade Agreements (both WTO &amp; FTAs)</a:t>
            </a:r>
          </a:p>
          <a:p>
            <a:pPr lvl="1"/>
            <a:r>
              <a:rPr lang="en-US" sz="2800" dirty="0"/>
              <a:t>Promote trade by </a:t>
            </a:r>
          </a:p>
          <a:p>
            <a:pPr lvl="2"/>
            <a:r>
              <a:rPr lang="en-US" sz="2800" dirty="0"/>
              <a:t>Reducing tariffs</a:t>
            </a:r>
          </a:p>
          <a:p>
            <a:pPr lvl="2"/>
            <a:r>
              <a:rPr lang="en-US" sz="2800" dirty="0"/>
              <a:t>Blocking policies that discriminate against imports</a:t>
            </a:r>
          </a:p>
          <a:p>
            <a:pPr lvl="1"/>
            <a:r>
              <a:rPr lang="en-US" sz="2800" dirty="0"/>
              <a:t>But they also do much else, mostly to serve business interests:</a:t>
            </a:r>
          </a:p>
          <a:p>
            <a:pPr lvl="2"/>
            <a:r>
              <a:rPr lang="en-US" sz="2800" dirty="0"/>
              <a:t>Permit anti-dumping duties to deter competition</a:t>
            </a:r>
          </a:p>
          <a:p>
            <a:pPr lvl="2"/>
            <a:r>
              <a:rPr lang="en-US" sz="2800" dirty="0"/>
              <a:t>Protect intellectual property (patents, etc.)</a:t>
            </a:r>
          </a:p>
          <a:p>
            <a:pPr lvl="2"/>
            <a:r>
              <a:rPr lang="en-US" sz="2800" dirty="0"/>
              <a:t>Allow investor action against governments</a:t>
            </a:r>
          </a:p>
          <a:p>
            <a:pPr lvl="1"/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612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WTO</a:t>
            </a:r>
          </a:p>
          <a:p>
            <a:pPr lvl="1"/>
            <a:r>
              <a:rPr lang="en-US" sz="3200" dirty="0"/>
              <a:t>164 member countries</a:t>
            </a:r>
          </a:p>
          <a:p>
            <a:pPr lvl="1"/>
            <a:r>
              <a:rPr lang="en-US" sz="3200" dirty="0"/>
              <a:t>Includes</a:t>
            </a:r>
          </a:p>
          <a:p>
            <a:pPr lvl="2"/>
            <a:r>
              <a:rPr lang="en-US" sz="3200" dirty="0"/>
              <a:t>China since 2001</a:t>
            </a:r>
          </a:p>
          <a:p>
            <a:pPr lvl="2"/>
            <a:r>
              <a:rPr lang="en-US" sz="3200" dirty="0"/>
              <a:t>Russia since 2012</a:t>
            </a:r>
          </a:p>
          <a:p>
            <a:pPr lvl="2"/>
            <a:r>
              <a:rPr lang="en-US" sz="3200" u="sng" dirty="0"/>
              <a:t>Not</a:t>
            </a:r>
            <a:r>
              <a:rPr lang="en-US" sz="3200" dirty="0"/>
              <a:t> Iran, N. Korea</a:t>
            </a:r>
          </a:p>
          <a:p>
            <a:pPr lvl="1"/>
            <a:r>
              <a:rPr lang="en-US" sz="3200" dirty="0"/>
              <a:t>Headquarters Geneva, Switzerland</a:t>
            </a:r>
          </a:p>
          <a:p>
            <a:pPr lvl="1"/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373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2BEEE3-9C81-164F-84AA-2398C8ADB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97</a:t>
            </a:fld>
            <a:endParaRPr lang="en-GB"/>
          </a:p>
        </p:txBody>
      </p:sp>
      <p:pic>
        <p:nvPicPr>
          <p:cNvPr id="1026" name="Picture 2" descr="Where Is The Headquarters Of The World Trade Organization Located? -  WorldAtlas">
            <a:extLst>
              <a:ext uri="{FF2B5EF4-FFF2-40B4-BE49-F238E27FC236}">
                <a16:creationId xmlns:a16="http://schemas.microsoft.com/office/drawing/2014/main" id="{E819A21E-6FE1-FF46-8B97-CF930AB3B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747053"/>
            <a:ext cx="8382000" cy="5463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133657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2BEEE3-9C81-164F-84AA-2398C8ADB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98</a:t>
            </a:fld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999DC41-5E3B-C845-83C0-41791EF992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609600"/>
            <a:ext cx="9848550" cy="55849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75E50B-6ED6-F341-8318-115A575C10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4876800"/>
            <a:ext cx="3680106" cy="123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5530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10292443" cy="4638693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The WTO has</a:t>
            </a:r>
          </a:p>
          <a:p>
            <a:pPr lvl="1"/>
            <a:r>
              <a:rPr lang="en-US" sz="3200" dirty="0"/>
              <a:t>Three Parts: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sz="2800" dirty="0"/>
              <a:t>GATT (Still exists, as largest part of WTO) </a:t>
            </a:r>
          </a:p>
          <a:p>
            <a:pPr lvl="3"/>
            <a:r>
              <a:rPr lang="en-US" sz="2400" dirty="0"/>
              <a:t>limits tariffs</a:t>
            </a:r>
          </a:p>
          <a:p>
            <a:pPr lvl="3"/>
            <a:r>
              <a:rPr lang="en-US" sz="2400" dirty="0"/>
              <a:t>Permits exceptions (anti-dumping, etc.)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sz="2800" dirty="0"/>
              <a:t>GATS = General Agreement on Trade in Services</a:t>
            </a:r>
            <a:endParaRPr lang="en-US" sz="2200" dirty="0"/>
          </a:p>
          <a:p>
            <a:pPr marL="1428750" lvl="2" indent="-514350">
              <a:buFont typeface="+mj-lt"/>
              <a:buAutoNum type="arabicPeriod"/>
            </a:pPr>
            <a:r>
              <a:rPr lang="en-US" sz="2800" dirty="0"/>
              <a:t>TRIPs Agreement = Trade Related aspects of Intellectual Property Rights</a:t>
            </a:r>
          </a:p>
          <a:p>
            <a:pPr lvl="1"/>
            <a:r>
              <a:rPr lang="en-US" sz="2800" dirty="0"/>
              <a:t>Two Basic Principles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sz="2800" dirty="0"/>
              <a:t>Most Favored Nation (Don’t discriminate among exporters)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sz="2800" dirty="0"/>
              <a:t>National Treatment (Don’t discriminate against imports)</a:t>
            </a: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458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17672</TotalTime>
  <Words>4917</Words>
  <Application>Microsoft Macintosh PowerPoint</Application>
  <PresentationFormat>Widescreen</PresentationFormat>
  <Paragraphs>901</Paragraphs>
  <Slides>108</Slides>
  <Notes>44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108</vt:i4>
      </vt:variant>
    </vt:vector>
  </HeadingPairs>
  <TitlesOfParts>
    <vt:vector size="117" baseType="lpstr">
      <vt:lpstr>Arial</vt:lpstr>
      <vt:lpstr>Calibri</vt:lpstr>
      <vt:lpstr>Courier New</vt:lpstr>
      <vt:lpstr>freight-book</vt:lpstr>
      <vt:lpstr>knowledge-medium</vt:lpstr>
      <vt:lpstr>Palatino Linotype</vt:lpstr>
      <vt:lpstr>Playfair Display</vt:lpstr>
      <vt:lpstr>Wingdings</vt:lpstr>
      <vt:lpstr>Custom Design</vt:lpstr>
      <vt:lpstr>PowerPoint Presentation</vt:lpstr>
      <vt:lpstr> National Economic Education Delegation</vt:lpstr>
      <vt:lpstr>Who Are We?</vt:lpstr>
      <vt:lpstr>Where Are We?</vt:lpstr>
      <vt:lpstr> Available NEED Topics Include:</vt:lpstr>
      <vt:lpstr> Course Outline</vt:lpstr>
      <vt:lpstr>Trade Deficits and Exchange Rates</vt:lpstr>
      <vt:lpstr>Economic Update</vt:lpstr>
      <vt:lpstr>Evidence of the B-W Wealth Gap</vt:lpstr>
      <vt:lpstr>PowerPoint Presentation</vt:lpstr>
      <vt:lpstr>Climate Change Economics</vt:lpstr>
      <vt:lpstr>Submitting Questions</vt:lpstr>
      <vt:lpstr>Trade and Globalization</vt:lpstr>
      <vt:lpstr>PowerPoint Presentation</vt:lpstr>
      <vt:lpstr> Impact of Russia-Ukraine War</vt:lpstr>
      <vt:lpstr> Impact of Russia-Ukraine War</vt:lpstr>
      <vt:lpstr> Impact of Russia-Ukraine War</vt:lpstr>
      <vt:lpstr>Russia Sanctions, Gov’t</vt:lpstr>
      <vt:lpstr>Russia Sanctions, Gov’t</vt:lpstr>
      <vt:lpstr>Russia Sanctions, Gov’t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Effect of Sanctions</vt:lpstr>
      <vt:lpstr> Outline</vt:lpstr>
      <vt:lpstr>What Globalizations Is</vt:lpstr>
      <vt:lpstr>Trade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Global Value Chains</vt:lpstr>
      <vt:lpstr>PowerPoint Presentation</vt:lpstr>
      <vt:lpstr>NAFTA and the Auto Supply Chain</vt:lpstr>
      <vt:lpstr>NAFTA and the Auto Supply Chain</vt:lpstr>
      <vt:lpstr>NAFTA and the Auto Supply Chain</vt:lpstr>
      <vt:lpstr>NAFTA and the Auto Supply Chain</vt:lpstr>
      <vt:lpstr>NAFTA and the Auto Supply Chain</vt:lpstr>
      <vt:lpstr>NAFTA and the Auto Supply Chain</vt:lpstr>
      <vt:lpstr>PowerPoint Presentation</vt:lpstr>
      <vt:lpstr>PowerPoint Presentation</vt:lpstr>
      <vt:lpstr> Supply Chains</vt:lpstr>
      <vt:lpstr>PowerPoint Presentation</vt:lpstr>
      <vt:lpstr>  Pros and Cons of Globalization</vt:lpstr>
      <vt:lpstr>Gains from Trade Theory of Comparative Advantage</vt:lpstr>
      <vt:lpstr> Comparative Advantage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Sources of Comparative Advantage</vt:lpstr>
      <vt:lpstr> Generality of Comparative Advantage</vt:lpstr>
      <vt:lpstr> Generality of Comparative Advantage</vt:lpstr>
      <vt:lpstr>Gains from Trade Other Sources of Gain from Trade</vt:lpstr>
      <vt:lpstr> Other sources of Gain from Trade</vt:lpstr>
      <vt:lpstr>Costs of Trade</vt:lpstr>
      <vt:lpstr> But there are Costs</vt:lpstr>
      <vt:lpstr>PowerPoint Presentation</vt:lpstr>
      <vt:lpstr>  Trade Policies that Affect Globalization</vt:lpstr>
      <vt:lpstr>Policies that Encourage Globalization</vt:lpstr>
      <vt:lpstr>Tariff Reductions</vt:lpstr>
      <vt:lpstr>PowerPoint Presentation</vt:lpstr>
      <vt:lpstr>PowerPoint Presentation</vt:lpstr>
      <vt:lpstr>Trade Agreements</vt:lpstr>
      <vt:lpstr>PowerPoint Presentation</vt:lpstr>
      <vt:lpstr>European Union</vt:lpstr>
      <vt:lpstr>NAFTA (now USMCA)</vt:lpstr>
      <vt:lpstr>MERCOSUR</vt:lpstr>
      <vt:lpstr>AfCFTA Largest FTA, with 55 countries</vt:lpstr>
      <vt:lpstr>CPTPP = Trans-Pacific Partnership minus US</vt:lpstr>
      <vt:lpstr>RCEP = Regional Comprehensive Economic Partnership </vt:lpstr>
      <vt:lpstr> Other Policies to Encourage Globalization</vt:lpstr>
      <vt:lpstr>Policies that Discourage Globalization</vt:lpstr>
      <vt:lpstr>Trump’s Tariffs and Trade War</vt:lpstr>
      <vt:lpstr>PowerPoint Presentation</vt:lpstr>
      <vt:lpstr>PowerPoint Presentation</vt:lpstr>
      <vt:lpstr>PowerPoint Presentation</vt:lpstr>
      <vt:lpstr>PowerPoint Presentation</vt:lpstr>
      <vt:lpstr>Effects of Tariffs</vt:lpstr>
      <vt:lpstr> Effects of a tariff</vt:lpstr>
      <vt:lpstr> Effects of a tariff</vt:lpstr>
      <vt:lpstr>PowerPoint Presentation</vt:lpstr>
      <vt:lpstr>PowerPoint Presentation</vt:lpstr>
      <vt:lpstr> Effects of a tariff</vt:lpstr>
      <vt:lpstr> Arguments for and against tariffs</vt:lpstr>
      <vt:lpstr> Arguments for tariffs</vt:lpstr>
      <vt:lpstr> Arguments against tariffs</vt:lpstr>
      <vt:lpstr> The Role of Trade Agreements</vt:lpstr>
      <vt:lpstr> The Role of Trade Agreements</vt:lpstr>
      <vt:lpstr> The Role of Trade Agreements</vt:lpstr>
      <vt:lpstr>PowerPoint Presentation</vt:lpstr>
      <vt:lpstr>PowerPoint Presentation</vt:lpstr>
      <vt:lpstr> The Role of Trade Agreements</vt:lpstr>
      <vt:lpstr> The Role of Trade Agreements</vt:lpstr>
      <vt:lpstr> The Role of Trade Agreements</vt:lpstr>
      <vt:lpstr> The Role of Trade Agreements</vt:lpstr>
      <vt:lpstr> The Role of Trade Agreements</vt:lpstr>
      <vt:lpstr>Globalization’s Future?</vt:lpstr>
      <vt:lpstr>Globalization’s Future?</vt:lpstr>
      <vt:lpstr>Next Week</vt:lpstr>
      <vt:lpstr>Trade Deficits and Exchange Rates</vt:lpstr>
      <vt:lpstr> 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Jon Haveman</cp:lastModifiedBy>
  <cp:revision>323</cp:revision>
  <cp:lastPrinted>2022-03-31T21:23:13Z</cp:lastPrinted>
  <dcterms:created xsi:type="dcterms:W3CDTF">2017-05-03T22:30:38Z</dcterms:created>
  <dcterms:modified xsi:type="dcterms:W3CDTF">2023-01-26T22:38:27Z</dcterms:modified>
</cp:coreProperties>
</file>