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6"/>
  </p:notesMasterIdLst>
  <p:sldIdLst>
    <p:sldId id="4154" r:id="rId2"/>
    <p:sldId id="4127" r:id="rId3"/>
    <p:sldId id="331" r:id="rId4"/>
    <p:sldId id="4129" r:id="rId5"/>
    <p:sldId id="4130" r:id="rId6"/>
    <p:sldId id="4143" r:id="rId7"/>
    <p:sldId id="4144" r:id="rId8"/>
    <p:sldId id="4145" r:id="rId9"/>
    <p:sldId id="4137" r:id="rId10"/>
    <p:sldId id="4138" r:id="rId11"/>
    <p:sldId id="4139" r:id="rId12"/>
    <p:sldId id="4140" r:id="rId13"/>
    <p:sldId id="4142" r:id="rId14"/>
    <p:sldId id="4318" r:id="rId15"/>
    <p:sldId id="4135" r:id="rId16"/>
    <p:sldId id="4128" r:id="rId17"/>
    <p:sldId id="406" r:id="rId18"/>
    <p:sldId id="4095" r:id="rId19"/>
    <p:sldId id="407" r:id="rId20"/>
    <p:sldId id="408" r:id="rId21"/>
    <p:sldId id="410" r:id="rId22"/>
    <p:sldId id="4313" r:id="rId23"/>
    <p:sldId id="4378" r:id="rId24"/>
    <p:sldId id="4315" r:id="rId25"/>
    <p:sldId id="500" r:id="rId26"/>
    <p:sldId id="727" r:id="rId27"/>
    <p:sldId id="353" r:id="rId28"/>
    <p:sldId id="354" r:id="rId29"/>
    <p:sldId id="355" r:id="rId30"/>
    <p:sldId id="356" r:id="rId31"/>
    <p:sldId id="357" r:id="rId32"/>
    <p:sldId id="358" r:id="rId33"/>
    <p:sldId id="501" r:id="rId34"/>
    <p:sldId id="502" r:id="rId35"/>
    <p:sldId id="749" r:id="rId36"/>
    <p:sldId id="503" r:id="rId37"/>
    <p:sldId id="437" r:id="rId38"/>
    <p:sldId id="438" r:id="rId39"/>
    <p:sldId id="4096" r:id="rId40"/>
    <p:sldId id="275" r:id="rId41"/>
    <p:sldId id="290" r:id="rId42"/>
    <p:sldId id="291" r:id="rId43"/>
    <p:sldId id="292" r:id="rId44"/>
    <p:sldId id="293" r:id="rId45"/>
    <p:sldId id="4379" r:id="rId46"/>
    <p:sldId id="813" r:id="rId47"/>
    <p:sldId id="4097" r:id="rId48"/>
    <p:sldId id="439" r:id="rId49"/>
    <p:sldId id="294" r:id="rId50"/>
    <p:sldId id="440" r:id="rId51"/>
    <p:sldId id="295" r:id="rId52"/>
    <p:sldId id="4106" r:id="rId53"/>
    <p:sldId id="441" r:id="rId54"/>
    <p:sldId id="452" r:id="rId55"/>
    <p:sldId id="442" r:id="rId56"/>
    <p:sldId id="428" r:id="rId57"/>
    <p:sldId id="429" r:id="rId58"/>
    <p:sldId id="443" r:id="rId59"/>
    <p:sldId id="430" r:id="rId60"/>
    <p:sldId id="431" r:id="rId61"/>
    <p:sldId id="432" r:id="rId62"/>
    <p:sldId id="433" r:id="rId63"/>
    <p:sldId id="4312" r:id="rId64"/>
    <p:sldId id="434" r:id="rId65"/>
    <p:sldId id="435" r:id="rId66"/>
    <p:sldId id="385" r:id="rId67"/>
    <p:sldId id="453" r:id="rId68"/>
    <p:sldId id="455" r:id="rId69"/>
    <p:sldId id="436" r:id="rId70"/>
    <p:sldId id="444" r:id="rId71"/>
    <p:sldId id="445" r:id="rId72"/>
    <p:sldId id="806" r:id="rId73"/>
    <p:sldId id="504" r:id="rId74"/>
    <p:sldId id="505" r:id="rId75"/>
    <p:sldId id="506" r:id="rId76"/>
    <p:sldId id="4170" r:id="rId77"/>
    <p:sldId id="4316" r:id="rId78"/>
    <p:sldId id="507" r:id="rId79"/>
    <p:sldId id="4098" r:id="rId80"/>
    <p:sldId id="810" r:id="rId81"/>
    <p:sldId id="811" r:id="rId82"/>
    <p:sldId id="456" r:id="rId83"/>
    <p:sldId id="4099" r:id="rId84"/>
    <p:sldId id="4100" r:id="rId85"/>
    <p:sldId id="4101" r:id="rId86"/>
    <p:sldId id="4102" r:id="rId87"/>
    <p:sldId id="4103" r:id="rId88"/>
    <p:sldId id="4104" r:id="rId89"/>
    <p:sldId id="4105" r:id="rId90"/>
    <p:sldId id="4317" r:id="rId91"/>
    <p:sldId id="4171" r:id="rId92"/>
    <p:sldId id="497" r:id="rId93"/>
    <p:sldId id="498" r:id="rId94"/>
    <p:sldId id="4116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58" autoAdjust="0"/>
    <p:restoredTop sz="83945"/>
  </p:normalViewPr>
  <p:slideViewPr>
    <p:cSldViewPr snapToObjects="1">
      <p:cViewPr>
        <p:scale>
          <a:sx n="92" d="100"/>
          <a:sy n="92" d="100"/>
        </p:scale>
        <p:origin x="728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3/12/23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journalists/rajesh-kumar-singh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ederalreserve.gov/econres/feds/files/2019086pap.pdf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Simon J. </a:t>
            </a:r>
            <a:r>
              <a:rPr lang="en-US" dirty="0" err="1">
                <a:effectLst/>
                <a:latin typeface="Arial" panose="020B0604020202020204" pitchFamily="34" charset="0"/>
              </a:rPr>
              <a:t>Evenett</a:t>
            </a:r>
            <a:r>
              <a:rPr lang="en-US" dirty="0">
                <a:effectLst/>
                <a:latin typeface="Arial" panose="020B0604020202020204" pitchFamily="34" charset="0"/>
              </a:rPr>
              <a:t> and Niccolò Pisani, “</a:t>
            </a:r>
            <a:r>
              <a:rPr lang="en-US" b="0" dirty="0">
                <a:effectLst/>
                <a:latin typeface="Arial" panose="020B0604020202020204" pitchFamily="34" charset="0"/>
              </a:rPr>
              <a:t>Less Than Nine Percent of Western Firms Have Divested from Russia,” December 20, 2022</a:t>
            </a:r>
          </a:p>
          <a:p>
            <a:r>
              <a:rPr lang="en-US" b="0" dirty="0">
                <a:effectLst/>
                <a:latin typeface="Arial" panose="020B0604020202020204" pitchFamily="34" charset="0"/>
              </a:rPr>
              <a:t>https://stgallen-endowment.us1.list-manage.com/track/</a:t>
            </a:r>
            <a:r>
              <a:rPr lang="en-US" b="0" dirty="0" err="1">
                <a:effectLst/>
                <a:latin typeface="Arial" panose="020B0604020202020204" pitchFamily="34" charset="0"/>
              </a:rPr>
              <a:t>click?u</a:t>
            </a:r>
            <a:r>
              <a:rPr lang="en-US" b="0">
                <a:effectLst/>
                <a:latin typeface="Arial" panose="020B0604020202020204" pitchFamily="34" charset="0"/>
              </a:rPr>
              <a:t>=4d3c72e64f71605940b148af0&amp;id=02549618ae&amp;e=1c71eb253a</a:t>
            </a:r>
            <a:endParaRPr lang="en-US" b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03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3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93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  <a:hlinkClick r:id="rId3"/>
              </a:rPr>
              <a:t>Rajesh Kumar Singh</a:t>
            </a: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</a:rPr>
              <a:t>, “</a:t>
            </a:r>
            <a:r>
              <a:rPr lang="en-US" b="1" i="0" dirty="0">
                <a:solidFill>
                  <a:srgbClr val="3F3F40"/>
                </a:solidFill>
                <a:effectLst/>
                <a:latin typeface="knowledge-medium"/>
              </a:rPr>
              <a:t>Trump steel tariffs bring job losses to swing state Michigan,” Reuters, October 9, 2020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usa</a:t>
            </a:r>
            <a:r>
              <a:rPr lang="en-US" dirty="0"/>
              <a:t>-election-steel-insight/trump-steel-tariffs-bring-job-losses-to-swing-state-michigan-idUSKBN26U161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Kadee</a:t>
            </a:r>
            <a:r>
              <a:rPr lang="en-US" dirty="0"/>
              <a:t> Russ and Lydia Cox, “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Steel Tariffs and U.S. Jobs Revisited,” </a:t>
            </a:r>
            <a:r>
              <a:rPr lang="en-US" b="0" i="1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</a:t>
            </a:r>
            <a:r>
              <a:rPr lang="en-US" b="0" i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, February 6,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https://</a:t>
            </a:r>
            <a:r>
              <a:rPr lang="en-US" b="0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econofact.org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/steel-tariffs-and-u-s-jobs-revisited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Calculated from </a:t>
            </a:r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4"/>
              </a:rPr>
              <a:t>https://www.federalreserve.gov/econres/feds/files/2019086pap.pdf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435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19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" Target="slide9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Arizona State University</a:t>
            </a:r>
          </a:p>
          <a:p>
            <a:pPr algn="ctr"/>
            <a:r>
              <a:rPr lang="en-US" sz="2400" i="0"/>
              <a:t>March 13, </a:t>
            </a:r>
            <a:r>
              <a:rPr lang="en-US" sz="2400" i="0" dirty="0"/>
              <a:t>2023</a:t>
            </a:r>
          </a:p>
        </p:txBody>
      </p:sp>
      <p:sp>
        <p:nvSpPr>
          <p:cNvPr id="5" name="Folded Corner 4">
            <a:hlinkClick r:id="rId3" action="ppaction://hlinksldjump"/>
            <a:extLst>
              <a:ext uri="{FF2B5EF4-FFF2-40B4-BE49-F238E27FC236}">
                <a16:creationId xmlns:a16="http://schemas.microsoft.com/office/drawing/2014/main" id="{A031042D-F7CE-9589-FDD6-F5048F633603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ADF9D-69A2-81F6-D77B-D09BA15D00E5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Russia Sanctions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163773"/>
            <a:ext cx="12192000" cy="7062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50" y="6211666"/>
            <a:ext cx="27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Evenett</a:t>
            </a:r>
            <a:r>
              <a:rPr lang="en-US" dirty="0"/>
              <a:t> and Pisani, December 20,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DB2A3-33E3-C4A2-4091-DD39A4E4F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304800"/>
            <a:ext cx="6451600" cy="624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771BA-A6C5-F122-C585-2D605C431B0B}"/>
              </a:ext>
            </a:extLst>
          </p:cNvPr>
          <p:cNvSpPr txBox="1"/>
          <p:nvPr/>
        </p:nvSpPr>
        <p:spPr>
          <a:xfrm>
            <a:off x="382136" y="1596788"/>
            <a:ext cx="2333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But…</a:t>
            </a:r>
          </a:p>
          <a:p>
            <a:pPr algn="ctr"/>
            <a:r>
              <a:rPr lang="en-US" dirty="0"/>
              <a:t>Recent study reports: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“</a:t>
            </a:r>
            <a:r>
              <a:rPr lang="en-US" b="1" dirty="0">
                <a:effectLst/>
                <a:latin typeface="Arial" panose="020B0604020202020204" pitchFamily="34" charset="0"/>
              </a:rPr>
              <a:t>Less Than Nine Percent of 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effectLst/>
                <a:latin typeface="Arial" panose="020B0604020202020204" pitchFamily="34" charset="0"/>
              </a:rPr>
              <a:t>Western Firms Have Divested from Russia”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4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did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</a:t>
            </a:r>
            <a:r>
              <a:rPr lang="en-US" sz="3600"/>
              <a:t>many economic interactions </a:t>
            </a:r>
            <a:r>
              <a:rPr lang="en-US" sz="3600" dirty="0"/>
              <a:t>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D518F-F69F-1B75-C1A7-26E0394D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8034"/>
            <a:ext cx="7772400" cy="48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269E2-49F5-F909-063B-4FE0D088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4119"/>
            <a:ext cx="7772400" cy="57697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476735" y="1569308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551008" y="836011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545322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4AFB7-E410-2834-2546-B9A52F48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99810"/>
            <a:ext cx="7772400" cy="585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694983" y="1865870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769256" y="113257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6139AA-2160-29E4-D701-39F9123CA0D9}"/>
              </a:ext>
            </a:extLst>
          </p:cNvPr>
          <p:cNvSpPr/>
          <p:nvPr/>
        </p:nvSpPr>
        <p:spPr>
          <a:xfrm>
            <a:off x="8138766" y="371475"/>
            <a:ext cx="872010" cy="528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8B501-43BC-D32E-B351-6251BE70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7051"/>
            <a:ext cx="7772400" cy="6143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5692F-FBA1-AFE4-BF24-FE835E3D8200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8A76D-D45E-0615-5386-70D34A4BD660}"/>
              </a:ext>
            </a:extLst>
          </p:cNvPr>
          <p:cNvCxnSpPr>
            <a:cxnSpLocks/>
          </p:cNvCxnSpPr>
          <p:nvPr/>
        </p:nvCxnSpPr>
        <p:spPr>
          <a:xfrm flipV="1">
            <a:off x="8525597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15506-4D3C-92A6-3DAF-0BC2FF9A8007}"/>
              </a:ext>
            </a:extLst>
          </p:cNvPr>
          <p:cNvSpPr txBox="1"/>
          <p:nvPr/>
        </p:nvSpPr>
        <p:spPr>
          <a:xfrm>
            <a:off x="7551008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A157B-47F5-B145-2197-4FF0BB7E5A32}"/>
              </a:ext>
            </a:extLst>
          </p:cNvPr>
          <p:cNvCxnSpPr>
            <a:cxnSpLocks/>
          </p:cNvCxnSpPr>
          <p:nvPr/>
        </p:nvCxnSpPr>
        <p:spPr>
          <a:xfrm flipV="1">
            <a:off x="4713270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2BE917-1B87-FD98-24BD-E041EF592B69}"/>
              </a:ext>
            </a:extLst>
          </p:cNvPr>
          <p:cNvSpPr txBox="1"/>
          <p:nvPr/>
        </p:nvSpPr>
        <p:spPr>
          <a:xfrm>
            <a:off x="3738681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98B456-E96F-6CF9-6E6B-99B9DD443EB3}"/>
              </a:ext>
            </a:extLst>
          </p:cNvPr>
          <p:cNvCxnSpPr/>
          <p:nvPr/>
        </p:nvCxnSpPr>
        <p:spPr>
          <a:xfrm flipH="1" flipV="1">
            <a:off x="5092505" y="3305908"/>
            <a:ext cx="1983544" cy="20116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309837-30EA-45F9-D132-8794343F0D3F}"/>
              </a:ext>
            </a:extLst>
          </p:cNvPr>
          <p:cNvCxnSpPr>
            <a:cxnSpLocks/>
          </p:cNvCxnSpPr>
          <p:nvPr/>
        </p:nvCxnSpPr>
        <p:spPr>
          <a:xfrm flipV="1">
            <a:off x="7076049" y="3995225"/>
            <a:ext cx="1575582" cy="13223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571D29-7200-89D5-737C-89E60F6D881E}"/>
              </a:ext>
            </a:extLst>
          </p:cNvPr>
          <p:cNvSpPr txBox="1"/>
          <p:nvPr/>
        </p:nvSpPr>
        <p:spPr>
          <a:xfrm>
            <a:off x="6379985" y="5305307"/>
            <a:ext cx="14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CIS (Russia +)</a:t>
            </a:r>
          </a:p>
        </p:txBody>
      </p:sp>
    </p:spTree>
    <p:extLst>
      <p:ext uri="{BB962C8B-B14F-4D97-AF65-F5344CB8AC3E}">
        <p14:creationId xmlns:p14="http://schemas.microsoft.com/office/powerpoint/2010/main" val="833981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</a:t>
            </a:r>
            <a:r>
              <a:rPr lang="en-US" dirty="0"/>
              <a:t>urces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Differences in countries’ production possibilities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are due to differences in</a:t>
            </a:r>
          </a:p>
          <a:p>
            <a:pPr lvl="1"/>
            <a:r>
              <a:rPr lang="en-US" dirty="0"/>
              <a:t>Resources</a:t>
            </a:r>
          </a:p>
          <a:p>
            <a:pPr lvl="2"/>
            <a:r>
              <a:rPr lang="en-US" dirty="0"/>
              <a:t>Labor</a:t>
            </a:r>
          </a:p>
          <a:p>
            <a:pPr lvl="2"/>
            <a:r>
              <a:rPr lang="en-US" dirty="0"/>
              <a:t>Land</a:t>
            </a:r>
          </a:p>
          <a:p>
            <a:pPr lvl="2"/>
            <a:r>
              <a:rPr lang="en-US" dirty="0"/>
              <a:t>Capital</a:t>
            </a:r>
          </a:p>
          <a:p>
            <a:pPr lvl="1"/>
            <a:r>
              <a:rPr lang="en-US" dirty="0"/>
              <a:t>Technologies (know-how)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AD95D0-9764-3711-1BCD-B4DEA2F07412}"/>
              </a:ext>
            </a:extLst>
          </p:cNvPr>
          <p:cNvCxnSpPr>
            <a:cxnSpLocks/>
          </p:cNvCxnSpPr>
          <p:nvPr/>
        </p:nvCxnSpPr>
        <p:spPr>
          <a:xfrm>
            <a:off x="661050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FE983-492D-EAA5-0EA4-FDE6ADFF2FFE}"/>
              </a:ext>
            </a:extLst>
          </p:cNvPr>
          <p:cNvCxnSpPr>
            <a:cxnSpLocks/>
          </p:cNvCxnSpPr>
          <p:nvPr/>
        </p:nvCxnSpPr>
        <p:spPr>
          <a:xfrm rot="5400000">
            <a:off x="737736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6CCBE4-6DD3-7160-452E-F57DC1827279}"/>
              </a:ext>
            </a:extLst>
          </p:cNvPr>
          <p:cNvSpPr txBox="1"/>
          <p:nvPr/>
        </p:nvSpPr>
        <p:spPr>
          <a:xfrm>
            <a:off x="7886281" y="3847440"/>
            <a:ext cx="80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E9A92-3EB2-9C4F-5ABD-1CFE17DB198C}"/>
              </a:ext>
            </a:extLst>
          </p:cNvPr>
          <p:cNvSpPr txBox="1"/>
          <p:nvPr/>
        </p:nvSpPr>
        <p:spPr>
          <a:xfrm>
            <a:off x="6395882" y="2058133"/>
            <a:ext cx="617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5FCF79-6DEB-1510-CFBA-DA6050521935}"/>
              </a:ext>
            </a:extLst>
          </p:cNvPr>
          <p:cNvCxnSpPr>
            <a:cxnSpLocks/>
          </p:cNvCxnSpPr>
          <p:nvPr/>
        </p:nvCxnSpPr>
        <p:spPr>
          <a:xfrm flipH="1" flipV="1">
            <a:off x="6613989" y="3162174"/>
            <a:ext cx="1272291" cy="72333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C641F8-8775-7E65-5DD9-0C1D5A4E1799}"/>
              </a:ext>
            </a:extLst>
          </p:cNvPr>
          <p:cNvSpPr txBox="1"/>
          <p:nvPr/>
        </p:nvSpPr>
        <p:spPr>
          <a:xfrm>
            <a:off x="723195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B811CD-5E22-6806-EC7C-4700FB215BD8}"/>
              </a:ext>
            </a:extLst>
          </p:cNvPr>
          <p:cNvCxnSpPr>
            <a:cxnSpLocks/>
          </p:cNvCxnSpPr>
          <p:nvPr/>
        </p:nvCxnSpPr>
        <p:spPr>
          <a:xfrm>
            <a:off x="937319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6A130-2698-BB92-225B-DA14EFFA8D7A}"/>
              </a:ext>
            </a:extLst>
          </p:cNvPr>
          <p:cNvCxnSpPr>
            <a:cxnSpLocks/>
          </p:cNvCxnSpPr>
          <p:nvPr/>
        </p:nvCxnSpPr>
        <p:spPr>
          <a:xfrm rot="5400000">
            <a:off x="1014005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8FF1E7-2557-8BCC-16B5-ADAFCC765FED}"/>
              </a:ext>
            </a:extLst>
          </p:cNvPr>
          <p:cNvSpPr txBox="1"/>
          <p:nvPr/>
        </p:nvSpPr>
        <p:spPr>
          <a:xfrm>
            <a:off x="10385992" y="3847441"/>
            <a:ext cx="77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DD23D-E144-725D-8AD7-7EF9F791BA1A}"/>
              </a:ext>
            </a:extLst>
          </p:cNvPr>
          <p:cNvSpPr txBox="1"/>
          <p:nvPr/>
        </p:nvSpPr>
        <p:spPr>
          <a:xfrm>
            <a:off x="9158572" y="2058133"/>
            <a:ext cx="62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3FF7C0-E1B4-B6B3-C175-76D352C002EC}"/>
              </a:ext>
            </a:extLst>
          </p:cNvPr>
          <p:cNvCxnSpPr>
            <a:cxnSpLocks/>
          </p:cNvCxnSpPr>
          <p:nvPr/>
        </p:nvCxnSpPr>
        <p:spPr>
          <a:xfrm flipH="1" flipV="1">
            <a:off x="9376679" y="2438837"/>
            <a:ext cx="763375" cy="14466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19ABD5-8F93-3E86-8A5D-384CC7C59CEF}"/>
              </a:ext>
            </a:extLst>
          </p:cNvPr>
          <p:cNvSpPr txBox="1"/>
          <p:nvPr/>
        </p:nvSpPr>
        <p:spPr>
          <a:xfrm>
            <a:off x="999464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29407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BF77B7-19BB-A78C-BAD6-CF18C2C8F0F9}"/>
              </a:ext>
            </a:extLst>
          </p:cNvPr>
          <p:cNvCxnSpPr>
            <a:cxnSpLocks/>
          </p:cNvCxnSpPr>
          <p:nvPr/>
        </p:nvCxnSpPr>
        <p:spPr>
          <a:xfrm flipV="1">
            <a:off x="7165110" y="1447800"/>
            <a:ext cx="0" cy="3581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FC3147-802B-B9FA-3168-470F062E19DF}"/>
              </a:ext>
            </a:extLst>
          </p:cNvPr>
          <p:cNvSpPr txBox="1"/>
          <p:nvPr/>
        </p:nvSpPr>
        <p:spPr>
          <a:xfrm>
            <a:off x="6477000" y="49530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Smoot-Hawley Tariff of 1930</a:t>
            </a:r>
          </a:p>
        </p:txBody>
      </p: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0E44C-4363-8732-2482-E0E45436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06591-34BD-700B-7F44-E3745068B653}"/>
              </a:ext>
            </a:extLst>
          </p:cNvPr>
          <p:cNvSpPr txBox="1"/>
          <p:nvPr/>
        </p:nvSpPr>
        <p:spPr>
          <a:xfrm>
            <a:off x="1102497" y="4253125"/>
            <a:ext cx="1285103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44 ratified as of Oct 19, 2022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D743CC-DD67-A045-C0D1-7A8B07A95C06}"/>
              </a:ext>
            </a:extLst>
          </p:cNvPr>
          <p:cNvCxnSpPr/>
          <p:nvPr/>
        </p:nvCxnSpPr>
        <p:spPr>
          <a:xfrm flipV="1">
            <a:off x="2387600" y="4003590"/>
            <a:ext cx="380314" cy="2224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212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CD79-2FDC-CF5B-BDB9-E811659D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“Nationally, steel and aluminum tariffs resulted in at least 75,000 job losses in metal-using industries by the end of last year [2019], </a:t>
            </a:r>
          </a:p>
          <a:p>
            <a:pPr lvl="1"/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according to an analysis by Lydia Cox, a Ph.D. candidate in economics at Harvard University, and </a:t>
            </a:r>
            <a:r>
              <a:rPr lang="en-US" b="0" i="0" dirty="0" err="1">
                <a:solidFill>
                  <a:srgbClr val="313132"/>
                </a:solidFill>
                <a:effectLst/>
                <a:latin typeface="freight-book"/>
              </a:rPr>
              <a:t>Kadee</a:t>
            </a:r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 Russ, an economics professor at the University of California, Davis.”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3EC5E-E252-D6F6-6E98-C9E92F4E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7416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1"/>
            <a:r>
              <a:rPr lang="en-US" dirty="0"/>
              <a:t>Sellers shift to export to other countries that pay less</a:t>
            </a:r>
          </a:p>
          <a:p>
            <a:pPr lvl="1"/>
            <a:r>
              <a:rPr lang="en-US" dirty="0"/>
              <a:t>Both lose a little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will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698663"/>
              </p:ext>
            </p:extLst>
          </p:nvPr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has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Most recent, #12, was delayed, </a:t>
            </a:r>
          </a:p>
          <a:p>
            <a:pPr lvl="3"/>
            <a:r>
              <a:rPr lang="en-US" sz="2000" dirty="0"/>
              <a:t>But happened June 12-17, 2022, in Geneva</a:t>
            </a:r>
          </a:p>
          <a:p>
            <a:pPr lvl="3"/>
            <a:r>
              <a:rPr lang="en-US" sz="2000" dirty="0"/>
              <a:t>Didn’t do much:  Ended subsidies to illegal fishing</a:t>
            </a:r>
          </a:p>
          <a:p>
            <a:pPr lvl="2"/>
            <a:r>
              <a:rPr lang="en-US" sz="2600" dirty="0"/>
              <a:t>Next, #13, will be in 2024, in United Arab Emirates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Agreements</a:t>
            </a:r>
          </a:p>
          <a:p>
            <a:pPr lvl="2"/>
            <a:r>
              <a:rPr lang="en-US" dirty="0"/>
              <a:t>Multilateral (all members)</a:t>
            </a:r>
          </a:p>
          <a:p>
            <a:pPr lvl="3"/>
            <a:r>
              <a:rPr lang="en-US" dirty="0"/>
              <a:t>None on tariffs</a:t>
            </a:r>
          </a:p>
          <a:p>
            <a:pPr lvl="3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2"/>
            <a:r>
              <a:rPr lang="en-US" dirty="0"/>
              <a:t>Plurilateral (willing members)</a:t>
            </a:r>
          </a:p>
          <a:p>
            <a:pPr lvl="3"/>
            <a:r>
              <a:rPr lang="en-US" dirty="0"/>
              <a:t>Government procurement</a:t>
            </a:r>
          </a:p>
          <a:p>
            <a:pPr lvl="3"/>
            <a:r>
              <a:rPr lang="en-US" dirty="0"/>
              <a:t>Information technology</a:t>
            </a:r>
          </a:p>
          <a:p>
            <a:pPr lvl="3"/>
            <a:r>
              <a:rPr lang="en-US" dirty="0"/>
              <a:t>Telecoms</a:t>
            </a:r>
          </a:p>
          <a:p>
            <a:pPr lvl="3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82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616 cases initiated since 1995 (as of 3/12/23)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may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547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111473</TotalTime>
  <Words>4396</Words>
  <Application>Microsoft Macintosh PowerPoint</Application>
  <PresentationFormat>Widescreen</PresentationFormat>
  <Paragraphs>810</Paragraphs>
  <Slides>94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3" baseType="lpstr">
      <vt:lpstr>Arial</vt:lpstr>
      <vt:lpstr>Calibri</vt:lpstr>
      <vt:lpstr>Courier New</vt:lpstr>
      <vt:lpstr>freight-book</vt:lpstr>
      <vt:lpstr>knowledge-medium</vt:lpstr>
      <vt:lpstr>Palatino Linotype</vt:lpstr>
      <vt:lpstr>Playfair Display</vt:lpstr>
      <vt:lpstr>Wingdings</vt:lpstr>
      <vt:lpstr>Custom Design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Sources of Comparative Advantage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AfCFTA Largest FTA, with 55 countries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Deardorff, Alan</cp:lastModifiedBy>
  <cp:revision>335</cp:revision>
  <cp:lastPrinted>2022-09-09T18:17:38Z</cp:lastPrinted>
  <dcterms:created xsi:type="dcterms:W3CDTF">2017-05-03T22:30:38Z</dcterms:created>
  <dcterms:modified xsi:type="dcterms:W3CDTF">2023-03-12T21:52:07Z</dcterms:modified>
</cp:coreProperties>
</file>