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6"/>
  </p:notesMasterIdLst>
  <p:sldIdLst>
    <p:sldId id="330" r:id="rId2"/>
    <p:sldId id="328" r:id="rId3"/>
    <p:sldId id="331" r:id="rId4"/>
    <p:sldId id="406" r:id="rId5"/>
    <p:sldId id="4095" r:id="rId6"/>
    <p:sldId id="407" r:id="rId7"/>
    <p:sldId id="408" r:id="rId8"/>
    <p:sldId id="410" r:id="rId9"/>
    <p:sldId id="500" r:id="rId10"/>
    <p:sldId id="501" r:id="rId11"/>
    <p:sldId id="502" r:id="rId12"/>
    <p:sldId id="749" r:id="rId13"/>
    <p:sldId id="503" r:id="rId14"/>
    <p:sldId id="437" r:id="rId15"/>
    <p:sldId id="438" r:id="rId16"/>
    <p:sldId id="4096" r:id="rId17"/>
    <p:sldId id="294" r:id="rId18"/>
    <p:sldId id="440" r:id="rId19"/>
    <p:sldId id="295" r:id="rId20"/>
    <p:sldId id="441" r:id="rId21"/>
    <p:sldId id="455" r:id="rId22"/>
    <p:sldId id="436" r:id="rId23"/>
    <p:sldId id="444" r:id="rId24"/>
    <p:sldId id="445" r:id="rId25"/>
    <p:sldId id="806" r:id="rId26"/>
    <p:sldId id="504" r:id="rId27"/>
    <p:sldId id="505" r:id="rId28"/>
    <p:sldId id="506" r:id="rId29"/>
    <p:sldId id="812" r:id="rId30"/>
    <p:sldId id="804" r:id="rId31"/>
    <p:sldId id="805" r:id="rId32"/>
    <p:sldId id="497" r:id="rId33"/>
    <p:sldId id="498" r:id="rId34"/>
    <p:sldId id="40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00" autoAdjust="0"/>
    <p:restoredTop sz="91393"/>
  </p:normalViewPr>
  <p:slideViewPr>
    <p:cSldViewPr snapToGrid="0" snapToObjects="1">
      <p:cViewPr varScale="1">
        <p:scale>
          <a:sx n="86" d="100"/>
          <a:sy n="86" d="100"/>
        </p:scale>
        <p:origin x="216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64682/worldwide-export-volume-in-the-trade-since-1950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0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 dirty="0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Hannon, Paul, "Global Trade Roars Back From Depths of Covid-19 Pandemic", </a:t>
            </a:r>
            <a:r>
              <a:rPr lang="en-US" i="1" dirty="0"/>
              <a:t>Wall Street Journal,</a:t>
            </a:r>
            <a:r>
              <a:rPr lang="en-US" dirty="0"/>
              <a:t>, February 25,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2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https://www.statista.com/statistics/264682/worldwide-export-volume-in-the-trade-since-1950/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157" y="647700"/>
            <a:ext cx="10223500" cy="1754326"/>
          </a:xfrm>
        </p:spPr>
        <p:txBody>
          <a:bodyPr/>
          <a:lstStyle/>
          <a:p>
            <a:pPr algn="ctr"/>
            <a:r>
              <a:rPr lang="en-US" sz="3600" dirty="0"/>
              <a:t>Trade and Globalization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681" y="3224176"/>
            <a:ext cx="8940800" cy="1040285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sz="2800" dirty="0"/>
              <a:t>University of Michigan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242998" y="4689416"/>
            <a:ext cx="954323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/>
              <a:t>Presentation to New Albany, OH, Kiwanis</a:t>
            </a:r>
          </a:p>
          <a:p>
            <a:pPr algn="ctr"/>
            <a:r>
              <a:rPr lang="en-US" sz="2400" i="0" dirty="0"/>
              <a:t>February 10, 2022</a:t>
            </a:r>
          </a:p>
        </p:txBody>
      </p:sp>
    </p:spTree>
    <p:extLst>
      <p:ext uri="{BB962C8B-B14F-4D97-AF65-F5344CB8AC3E}">
        <p14:creationId xmlns:p14="http://schemas.microsoft.com/office/powerpoint/2010/main" val="384300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295400" y="457200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7023597" cy="52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3246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8BEB-65A5-6C42-883B-6D78EF0CCE82}"/>
              </a:ext>
            </a:extLst>
          </p:cNvPr>
          <p:cNvSpPr txBox="1"/>
          <p:nvPr/>
        </p:nvSpPr>
        <p:spPr>
          <a:xfrm>
            <a:off x="9322130" y="2363190"/>
            <a:ext cx="2232561" cy="2585323"/>
          </a:xfrm>
          <a:prstGeom prst="rect">
            <a:avLst/>
          </a:prstGeom>
          <a:noFill/>
          <a:ln w="57150">
            <a:solidFill>
              <a:srgbClr val="0C4C8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Countries mentioned: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3" y="5760226"/>
            <a:ext cx="8478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2020, </a:t>
            </a:r>
            <a:r>
              <a:rPr lang="en-US" u="sng" dirty="0"/>
              <a:t>International Trade (What Everyone Needs to Know)</a:t>
            </a:r>
            <a:r>
              <a:rPr lang="en-US" dirty="0"/>
              <a:t>, p. 254 </a:t>
            </a:r>
          </a:p>
        </p:txBody>
      </p:sp>
    </p:spTree>
    <p:extLst>
      <p:ext uri="{BB962C8B-B14F-4D97-AF65-F5344CB8AC3E}">
        <p14:creationId xmlns:p14="http://schemas.microsoft.com/office/powerpoint/2010/main" val="187888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41653"/>
            <a:ext cx="9372600" cy="552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5A20C-9FBC-CC4E-866C-043968F57EDD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Bank</a:t>
            </a:r>
          </a:p>
        </p:txBody>
      </p:sp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Gains from Trade</a:t>
            </a:r>
          </a:p>
          <a:p>
            <a:pPr lvl="2"/>
            <a:r>
              <a:rPr lang="en-US" sz="3200" dirty="0"/>
              <a:t>Theory of Comparative Advantage</a:t>
            </a:r>
          </a:p>
          <a:p>
            <a:pPr lvl="2"/>
            <a:r>
              <a:rPr lang="en-US" sz="3200" dirty="0"/>
              <a:t>Other Sources of Gain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Theory of 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Theory of Comparative Advantage says:</a:t>
            </a:r>
          </a:p>
          <a:p>
            <a:pPr lvl="1"/>
            <a:r>
              <a:rPr lang="en-US" dirty="0"/>
              <a:t>Countries can, by producing </a:t>
            </a:r>
          </a:p>
          <a:p>
            <a:pPr lvl="2"/>
            <a:r>
              <a:rPr lang="en-US" dirty="0"/>
              <a:t>More than they need of what they do relatively best, and</a:t>
            </a:r>
          </a:p>
          <a:p>
            <a:pPr lvl="2"/>
            <a:r>
              <a:rPr lang="en-US" dirty="0"/>
              <a:t>Less than they need of what they do relatively worst</a:t>
            </a:r>
          </a:p>
          <a:p>
            <a:pPr lvl="1"/>
            <a:r>
              <a:rPr lang="en-US" dirty="0"/>
              <a:t>And exporting the extra to other countries in exchange for what they need</a:t>
            </a:r>
          </a:p>
          <a:p>
            <a:pPr lvl="1"/>
            <a:r>
              <a:rPr lang="en-US" u="sng" dirty="0"/>
              <a:t>All</a:t>
            </a:r>
            <a:r>
              <a:rPr lang="en-US" dirty="0"/>
              <a:t> countries can </a:t>
            </a:r>
          </a:p>
          <a:p>
            <a:pPr lvl="2"/>
            <a:r>
              <a:rPr lang="en-US" dirty="0"/>
              <a:t>Get more of everything if that’s what they want, and</a:t>
            </a:r>
          </a:p>
          <a:p>
            <a:pPr lvl="2"/>
            <a:r>
              <a:rPr lang="en-US" dirty="0"/>
              <a:t>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896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</a:t>
            </a:r>
            <a:r>
              <a:rPr lang="en-US" b="0" dirty="0"/>
              <a:t>(most productive firms expand and export)</a:t>
            </a:r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 can access more choices)</a:t>
            </a:r>
          </a:p>
          <a:p>
            <a:r>
              <a:rPr lang="en-US" dirty="0"/>
              <a:t>Supply chains </a:t>
            </a:r>
            <a:r>
              <a:rPr lang="en-US" b="0" dirty="0"/>
              <a:t>(firms can source parts from cheapest or best sources)</a:t>
            </a:r>
          </a:p>
          <a:p>
            <a:pPr lvl="1"/>
            <a:r>
              <a:rPr lang="en-US" dirty="0"/>
              <a:t>(That’s really just the above, but within industries and firms.)</a:t>
            </a:r>
            <a:endParaRPr lang="en-US" b="0" dirty="0"/>
          </a:p>
          <a:p>
            <a:r>
              <a:rPr lang="en-US" dirty="0"/>
              <a:t>Technology </a:t>
            </a:r>
            <a:r>
              <a:rPr lang="en-US" b="0" dirty="0"/>
              <a:t>(producers get access foreign technologies)</a:t>
            </a:r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Economic:  </a:t>
            </a:r>
          </a:p>
          <a:p>
            <a:pPr lvl="1"/>
            <a:r>
              <a:rPr lang="en-US" dirty="0"/>
              <a:t>When trade expands (or contracts)</a:t>
            </a:r>
          </a:p>
          <a:p>
            <a:pPr lvl="2"/>
            <a:r>
              <a:rPr lang="en-US" dirty="0"/>
              <a:t>Some firms lose market share or shut down</a:t>
            </a:r>
          </a:p>
          <a:p>
            <a:pPr lvl="2"/>
            <a:r>
              <a:rPr lang="en-US" dirty="0"/>
              <a:t>Other firms supplying inputs shrink of shut down</a:t>
            </a:r>
          </a:p>
          <a:p>
            <a:pPr lvl="2"/>
            <a:r>
              <a:rPr lang="en-US" dirty="0"/>
              <a:t>Workers in both lose jobs</a:t>
            </a:r>
          </a:p>
          <a:p>
            <a:pPr lvl="2"/>
            <a:r>
              <a:rPr lang="en-US" dirty="0"/>
              <a:t>Their communities lose customers</a:t>
            </a:r>
          </a:p>
          <a:p>
            <a:pPr lvl="1"/>
            <a:r>
              <a:rPr lang="en-US" dirty="0"/>
              <a:t>Macroeconomic cost:  Vulnerability to foreign recession/inflation</a:t>
            </a:r>
          </a:p>
          <a:p>
            <a:r>
              <a:rPr lang="en-US" dirty="0"/>
              <a:t>Non-economic</a:t>
            </a:r>
          </a:p>
          <a:p>
            <a:pPr lvl="1"/>
            <a:r>
              <a:rPr lang="en-US" dirty="0"/>
              <a:t>Dependence on other countries willingness to trade</a:t>
            </a:r>
          </a:p>
          <a:p>
            <a:pPr lvl="1"/>
            <a:r>
              <a:rPr lang="en-US" dirty="0"/>
              <a:t>Loss of cultural differences</a:t>
            </a:r>
          </a:p>
          <a:p>
            <a:pPr lvl="1"/>
            <a:r>
              <a:rPr lang="en-US" dirty="0"/>
              <a:t>Vulnerability to trade disruption</a:t>
            </a:r>
          </a:p>
          <a:p>
            <a:pPr lvl="2"/>
            <a:r>
              <a:rPr lang="en-US" dirty="0"/>
              <a:t>Crisis induced (earthquake, flood, disease)</a:t>
            </a:r>
          </a:p>
          <a:p>
            <a:pPr lvl="2"/>
            <a:r>
              <a:rPr lang="en-US" dirty="0"/>
              <a:t>Policy induced (sanctions, tariffs, export bans)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Tr</a:t>
            </a:r>
            <a:r>
              <a:rPr lang="en-US" dirty="0"/>
              <a:t>ade Policies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</a:t>
            </a:r>
            <a:r>
              <a:rPr lang="en-US" sz="3600" u="sng" dirty="0"/>
              <a:t>En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Trade Agreements</a:t>
            </a:r>
          </a:p>
          <a:p>
            <a:pPr lvl="1"/>
            <a:r>
              <a:rPr lang="en-US" sz="3200" dirty="0"/>
              <a:t>Other</a:t>
            </a:r>
          </a:p>
          <a:p>
            <a:r>
              <a:rPr lang="en-US" sz="3600" dirty="0"/>
              <a:t>Policies that </a:t>
            </a:r>
            <a:r>
              <a:rPr lang="en-US" sz="3600" u="sng" dirty="0"/>
              <a:t>Dis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Trump’s Tariffs</a:t>
            </a:r>
          </a:p>
          <a:p>
            <a:pPr lvl="1"/>
            <a:r>
              <a:rPr lang="en-US" sz="3200" dirty="0"/>
              <a:t>Trade War</a:t>
            </a:r>
          </a:p>
          <a:p>
            <a:pPr lvl="1"/>
            <a:r>
              <a:rPr lang="en-US" sz="3200" dirty="0"/>
              <a:t>I’ll focus on these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Trump’s Tariffs and Trade War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01856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249071" cy="5572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0525"/>
            <a:ext cx="7543800" cy="5734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48E44-FA46-E34A-88FB-A7997BD6820E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7882"/>
            <a:ext cx="7848600" cy="5919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0" y="619154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186A32-AC59-2E45-B58E-1B782CD2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3048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304800" y="5638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47DF-6452-E849-AF06-AC4A6BA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7305936" cy="567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1C74D-5B6C-804B-B89E-00C4889DC3E6}"/>
              </a:ext>
            </a:extLst>
          </p:cNvPr>
          <p:cNvSpPr txBox="1"/>
          <p:nvPr/>
        </p:nvSpPr>
        <p:spPr>
          <a:xfrm>
            <a:off x="381000" y="2413337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Industrial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Industrial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B9E2E-CF35-8041-8579-2A60DAB44ED8}"/>
              </a:ext>
            </a:extLst>
          </p:cNvPr>
          <p:cNvCxnSpPr/>
          <p:nvPr/>
        </p:nvCxnSpPr>
        <p:spPr>
          <a:xfrm>
            <a:off x="1752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01A9-E614-E64B-A935-038D92CB27EE}"/>
              </a:ext>
            </a:extLst>
          </p:cNvPr>
          <p:cNvCxnSpPr/>
          <p:nvPr/>
        </p:nvCxnSpPr>
        <p:spPr>
          <a:xfrm>
            <a:off x="1752600" y="4191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CD23F-EEB7-9F41-AA49-A8EFDE77DA36}"/>
              </a:ext>
            </a:extLst>
          </p:cNvPr>
          <p:cNvCxnSpPr/>
          <p:nvPr/>
        </p:nvCxnSpPr>
        <p:spPr>
          <a:xfrm>
            <a:off x="1752600" y="2971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1C051-9DED-754F-8902-D10F816BD4B3}"/>
              </a:ext>
            </a:extLst>
          </p:cNvPr>
          <p:cNvCxnSpPr/>
          <p:nvPr/>
        </p:nvCxnSpPr>
        <p:spPr>
          <a:xfrm>
            <a:off x="1752600" y="4495800"/>
            <a:ext cx="83820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9A5CD1-C65E-BE44-98CE-9778DA84032A}"/>
              </a:ext>
            </a:extLst>
          </p:cNvPr>
          <p:cNvSpPr/>
          <p:nvPr/>
        </p:nvSpPr>
        <p:spPr>
          <a:xfrm>
            <a:off x="8839200" y="1219200"/>
            <a:ext cx="1143000" cy="304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7FBD-5691-1F48-B1E4-13B5D819BFB7}"/>
              </a:ext>
            </a:extLst>
          </p:cNvPr>
          <p:cNvSpPr txBox="1"/>
          <p:nvPr/>
        </p:nvSpPr>
        <p:spPr>
          <a:xfrm>
            <a:off x="9906000" y="1143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</p:spTree>
    <p:extLst>
      <p:ext uri="{BB962C8B-B14F-4D97-AF65-F5344CB8AC3E}">
        <p14:creationId xmlns:p14="http://schemas.microsoft.com/office/powerpoint/2010/main" val="14133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Effects of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146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tariff is a tax on imports.  It causes</a:t>
            </a:r>
          </a:p>
          <a:p>
            <a:pPr lvl="1"/>
            <a:r>
              <a:rPr lang="en-US" dirty="0"/>
              <a:t>A rise in the price of the imported good in the importing country</a:t>
            </a:r>
          </a:p>
          <a:p>
            <a:pPr lvl="1"/>
            <a:r>
              <a:rPr lang="en-US" dirty="0"/>
              <a:t>A fall in the price of the imported good in the exporting country</a:t>
            </a:r>
          </a:p>
          <a:p>
            <a:pPr lvl="1"/>
            <a:r>
              <a:rPr lang="en-US" dirty="0"/>
              <a:t>The quantity imported to fall</a:t>
            </a:r>
          </a:p>
          <a:p>
            <a:pPr lvl="1"/>
            <a:r>
              <a:rPr lang="en-US" dirty="0"/>
              <a:t>The revenue of the tariff-levying government to rise</a:t>
            </a:r>
          </a:p>
          <a:p>
            <a:r>
              <a:rPr lang="en-US" dirty="0"/>
              <a:t>Almost always:  the </a:t>
            </a:r>
            <a:r>
              <a:rPr lang="en-US" u="sng" dirty="0"/>
              <a:t>rise</a:t>
            </a:r>
            <a:r>
              <a:rPr lang="en-US" dirty="0"/>
              <a:t> at home is much larger than the </a:t>
            </a:r>
            <a:r>
              <a:rPr lang="en-US" u="sng" dirty="0"/>
              <a:t>fall</a:t>
            </a:r>
            <a:r>
              <a:rPr lang="en-US" dirty="0"/>
              <a:t> abroad</a:t>
            </a:r>
          </a:p>
          <a:p>
            <a:pPr lvl="1"/>
            <a:r>
              <a:rPr lang="en-US" dirty="0"/>
              <a:t>That’s especially true if importing country is small</a:t>
            </a:r>
          </a:p>
          <a:p>
            <a:pPr lvl="1"/>
            <a:r>
              <a:rPr lang="en-US" dirty="0"/>
              <a:t>But it’s also true if importing country is large, such as U.S.</a:t>
            </a:r>
          </a:p>
          <a:p>
            <a:pPr lvl="1"/>
            <a:r>
              <a:rPr lang="en-US" dirty="0"/>
              <a:t>Example:  Trump’s tariffs caused US prices to rise, with hardly any perceptible fall in prices abroad.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6843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rise in price in the importing country causes</a:t>
            </a:r>
          </a:p>
          <a:p>
            <a:pPr lvl="1"/>
            <a:r>
              <a:rPr lang="en-US" dirty="0"/>
              <a:t>A rise in price of competing goods produced there</a:t>
            </a:r>
          </a:p>
          <a:p>
            <a:pPr lvl="1"/>
            <a:r>
              <a:rPr lang="en-US" dirty="0"/>
              <a:t>Benefits to those producers</a:t>
            </a:r>
          </a:p>
          <a:p>
            <a:pPr lvl="1"/>
            <a:r>
              <a:rPr lang="en-US" dirty="0"/>
              <a:t>Harm to buyers of </a:t>
            </a:r>
            <a:r>
              <a:rPr lang="en-US" u="sng" dirty="0"/>
              <a:t>both</a:t>
            </a:r>
            <a:r>
              <a:rPr lang="en-US" dirty="0"/>
              <a:t> the import and the competing goods</a:t>
            </a:r>
          </a:p>
          <a:p>
            <a:pPr lvl="2"/>
            <a:r>
              <a:rPr lang="en-US" dirty="0"/>
              <a:t>Including producers that use the higher-priced goods as inputs</a:t>
            </a:r>
          </a:p>
          <a:p>
            <a:pPr lvl="3"/>
            <a:r>
              <a:rPr lang="en-US" sz="2200" dirty="0"/>
              <a:t>Their prices also rise, hurting </a:t>
            </a:r>
            <a:r>
              <a:rPr lang="en-US" sz="2200" u="sng" dirty="0"/>
              <a:t>their</a:t>
            </a:r>
            <a:r>
              <a:rPr lang="en-US" sz="2200" dirty="0"/>
              <a:t> buyers</a:t>
            </a:r>
          </a:p>
          <a:p>
            <a:pPr lvl="1"/>
            <a:r>
              <a:rPr lang="en-US" dirty="0"/>
              <a:t>Employment changes</a:t>
            </a:r>
          </a:p>
          <a:p>
            <a:pPr lvl="2"/>
            <a:r>
              <a:rPr lang="en-US" dirty="0"/>
              <a:t>Increase in the protected industry</a:t>
            </a:r>
          </a:p>
          <a:p>
            <a:pPr lvl="2"/>
            <a:r>
              <a:rPr lang="en-US" dirty="0"/>
              <a:t>Decrease in industries that use imports as inputs	</a:t>
            </a:r>
          </a:p>
          <a:p>
            <a:pPr lvl="1"/>
            <a:r>
              <a:rPr lang="en-US" dirty="0"/>
              <a:t>Example:  Trump’s 25% tariff on steel</a:t>
            </a:r>
          </a:p>
          <a:p>
            <a:pPr lvl="2"/>
            <a:r>
              <a:rPr lang="en-US" dirty="0"/>
              <a:t>Helps US steel firms and their workers</a:t>
            </a:r>
          </a:p>
          <a:p>
            <a:pPr lvl="2"/>
            <a:r>
              <a:rPr lang="en-US" dirty="0"/>
              <a:t>Hurts US auto firms and workers </a:t>
            </a:r>
          </a:p>
          <a:p>
            <a:pPr lvl="3"/>
            <a:r>
              <a:rPr lang="en-US" sz="2000" dirty="0"/>
              <a:t>and many other industries that use steel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3625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Effects of the Pandemic on Economies</a:t>
            </a:r>
          </a:p>
          <a:p>
            <a:pPr lvl="1"/>
            <a:r>
              <a:rPr lang="en-US" sz="3200" dirty="0"/>
              <a:t>Travel halted</a:t>
            </a:r>
          </a:p>
          <a:p>
            <a:pPr lvl="1"/>
            <a:r>
              <a:rPr lang="en-US" sz="3200" dirty="0"/>
              <a:t>Stock markets fell but came back strongly</a:t>
            </a:r>
          </a:p>
          <a:p>
            <a:pPr lvl="1"/>
            <a:r>
              <a:rPr lang="en-US" sz="3200" dirty="0"/>
              <a:t>Factories shut down</a:t>
            </a:r>
          </a:p>
          <a:p>
            <a:pPr lvl="1"/>
            <a:r>
              <a:rPr lang="en-US" sz="3200" dirty="0"/>
              <a:t>Supply chains were interrupted</a:t>
            </a:r>
          </a:p>
          <a:p>
            <a:pPr lvl="1"/>
            <a:r>
              <a:rPr lang="en-US" sz="3200" dirty="0"/>
              <a:t>Trade plummeted but came back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/>
          <a:lstStyle/>
          <a:p>
            <a:r>
              <a:rPr lang="en-US" dirty="0"/>
              <a:t>What is Globalization?</a:t>
            </a:r>
          </a:p>
          <a:p>
            <a:r>
              <a:rPr lang="en-US" dirty="0"/>
              <a:t>Pros and Cons of Trade</a:t>
            </a:r>
          </a:p>
          <a:p>
            <a:r>
              <a:rPr lang="en-US" dirty="0"/>
              <a:t>Effects of Tariffs</a:t>
            </a:r>
          </a:p>
          <a:p>
            <a:r>
              <a:rPr lang="en-US" dirty="0"/>
              <a:t>Effects of the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62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96F4F-A7A3-1A4A-B2A7-8BC8DBAB2FCA}"/>
              </a:ext>
            </a:extLst>
          </p:cNvPr>
          <p:cNvSpPr/>
          <p:nvPr/>
        </p:nvSpPr>
        <p:spPr>
          <a:xfrm>
            <a:off x="1295400" y="58674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222422" y="5735376"/>
            <a:ext cx="163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Hannon, WSJ, Feb 25,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0680EF-1EFC-054D-828A-1D464F02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0" y="450850"/>
            <a:ext cx="7200900" cy="58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12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Pandemic and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Trade and Covid-19</a:t>
            </a:r>
          </a:p>
          <a:p>
            <a:pPr lvl="1"/>
            <a:r>
              <a:rPr lang="en-US" sz="2800" dirty="0"/>
              <a:t>Globalization helped it spread</a:t>
            </a:r>
          </a:p>
          <a:p>
            <a:pPr lvl="1"/>
            <a:r>
              <a:rPr lang="en-US" sz="2800" dirty="0"/>
              <a:t>Trade in PPE and medical supplies helped to fight it</a:t>
            </a:r>
          </a:p>
          <a:p>
            <a:pPr lvl="1"/>
            <a:r>
              <a:rPr lang="en-US" sz="2800" dirty="0"/>
              <a:t>Trade in vaccines is essential globally</a:t>
            </a:r>
          </a:p>
          <a:p>
            <a:pPr lvl="1"/>
            <a:r>
              <a:rPr lang="en-US" sz="2800" dirty="0"/>
              <a:t>Trade policies have often interfered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3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Globalization’s Future?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2989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966E-B06B-924F-934F-B7B9D9DA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balization’s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951E-257F-044E-A642-9CD2FE0B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Will trade, travel, etc. come back?</a:t>
            </a:r>
          </a:p>
          <a:p>
            <a:pPr lvl="1"/>
            <a:r>
              <a:rPr lang="en-US" dirty="0"/>
              <a:t>Yes, partly</a:t>
            </a:r>
          </a:p>
          <a:p>
            <a:r>
              <a:rPr lang="en-US" dirty="0"/>
              <a:t>Will it reach the previous trend</a:t>
            </a:r>
          </a:p>
          <a:p>
            <a:pPr lvl="1"/>
            <a:r>
              <a:rPr lang="en-US" dirty="0"/>
              <a:t>Probably not.</a:t>
            </a:r>
          </a:p>
          <a:p>
            <a:pPr lvl="1"/>
            <a:r>
              <a:rPr lang="en-US" dirty="0"/>
              <a:t>It didn’t after the financial crisis</a:t>
            </a:r>
          </a:p>
          <a:p>
            <a:r>
              <a:rPr lang="en-US" dirty="0"/>
              <a:t>Will attitudes change?</a:t>
            </a:r>
          </a:p>
          <a:p>
            <a:pPr lvl="1"/>
            <a:r>
              <a:rPr lang="en-US" dirty="0"/>
              <a:t>Yes.</a:t>
            </a:r>
          </a:p>
          <a:p>
            <a:pPr lvl="1"/>
            <a:r>
              <a:rPr lang="en-US" dirty="0"/>
              <a:t>Firm’s will try to limit exposure</a:t>
            </a:r>
          </a:p>
          <a:p>
            <a:pPr lvl="1"/>
            <a:r>
              <a:rPr lang="en-US" dirty="0"/>
              <a:t>Consumers will learn to live differently</a:t>
            </a:r>
          </a:p>
          <a:p>
            <a:r>
              <a:rPr lang="en-US" dirty="0"/>
              <a:t>Will economists’ views of globalization change?</a:t>
            </a:r>
          </a:p>
          <a:p>
            <a:pPr lvl="1"/>
            <a:r>
              <a:rPr lang="en-US" dirty="0"/>
              <a:t>I think so.</a:t>
            </a:r>
          </a:p>
          <a:p>
            <a:pPr lvl="2"/>
            <a:r>
              <a:rPr lang="en-US" dirty="0"/>
              <a:t>We still think globalization is good, </a:t>
            </a:r>
          </a:p>
          <a:p>
            <a:pPr lvl="2"/>
            <a:r>
              <a:rPr lang="en-US" dirty="0"/>
              <a:t>But we’re learning that it needs to include greater protections for those who are hurt.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500" dirty="0"/>
          </a:p>
          <a:p>
            <a:pPr marL="0" indent="0" algn="ctr">
              <a:buNone/>
            </a:pPr>
            <a:r>
              <a:rPr lang="en-US" sz="7700" dirty="0"/>
              <a:t>Any Questions?</a:t>
            </a:r>
          </a:p>
          <a:p>
            <a:pPr marL="0" indent="0" algn="ctr">
              <a:buNone/>
            </a:pPr>
            <a:endParaRPr lang="en-US" sz="65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Alan V. </a:t>
            </a:r>
            <a:r>
              <a:rPr lang="en-US" dirty="0" err="1"/>
              <a:t>Deardorff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Ford School of Public Policy</a:t>
            </a:r>
          </a:p>
          <a:p>
            <a:pPr marL="0" indent="0" algn="ctr">
              <a:buNone/>
            </a:pPr>
            <a:r>
              <a:rPr lang="en-US" dirty="0"/>
              <a:t>University of Michigan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6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Globalizations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430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Growth over time of many interactions between countries</a:t>
            </a:r>
          </a:p>
          <a:p>
            <a:pPr lvl="1"/>
            <a:r>
              <a:rPr lang="en-US" sz="3200" dirty="0"/>
              <a:t>Trade</a:t>
            </a:r>
          </a:p>
          <a:p>
            <a:pPr lvl="1"/>
            <a:r>
              <a:rPr lang="en-US" sz="3200" dirty="0"/>
              <a:t>Global Value Chains</a:t>
            </a:r>
          </a:p>
          <a:p>
            <a:pPr lvl="1"/>
            <a:r>
              <a:rPr lang="en-US" sz="3200" dirty="0"/>
              <a:t>Foreign Direct Investment</a:t>
            </a:r>
          </a:p>
          <a:p>
            <a:pPr lvl="1"/>
            <a:r>
              <a:rPr lang="en-US" sz="3200" dirty="0"/>
              <a:t>Financial Flows</a:t>
            </a:r>
          </a:p>
          <a:p>
            <a:pPr lvl="1"/>
            <a:r>
              <a:rPr lang="en-US" sz="3200" dirty="0"/>
              <a:t>International Travel</a:t>
            </a:r>
          </a:p>
          <a:p>
            <a:pPr lvl="1"/>
            <a:r>
              <a:rPr lang="en-US" sz="3200" dirty="0"/>
              <a:t>Migration</a:t>
            </a:r>
          </a:p>
          <a:p>
            <a:r>
              <a:rPr lang="en-US" sz="3600" dirty="0"/>
              <a:t>I will focus here on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90966"/>
            <a:ext cx="8610600" cy="58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0A7FD-2EA1-D04D-BC88-0E2AE6C96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05241"/>
            <a:ext cx="8610600" cy="5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524000" y="533400"/>
            <a:ext cx="893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Export Volume Worldwide in Billions of US Dollars, 1950-2020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3734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8A514-0D80-9143-84AA-BAFE08C1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02702"/>
            <a:ext cx="8153400" cy="51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21543</TotalTime>
  <Words>1363</Words>
  <Application>Microsoft Macintosh PowerPoint</Application>
  <PresentationFormat>Widescreen</PresentationFormat>
  <Paragraphs>257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Courier New</vt:lpstr>
      <vt:lpstr>Palatino Linotype</vt:lpstr>
      <vt:lpstr>Custom Design</vt:lpstr>
      <vt:lpstr>Trade and Globalization</vt:lpstr>
      <vt:lpstr> National Economic Education Delegation</vt:lpstr>
      <vt:lpstr> Outline</vt:lpstr>
      <vt:lpstr>What Globalizations Is</vt:lpstr>
      <vt:lpstr>Trade</vt:lpstr>
      <vt:lpstr>PowerPoint Presentation</vt:lpstr>
      <vt:lpstr>PowerPoint Presentation</vt:lpstr>
      <vt:lpstr>PowerPoint Presentation</vt:lpstr>
      <vt:lpstr>Global Value Chains</vt:lpstr>
      <vt:lpstr>PowerPoint Presentation</vt:lpstr>
      <vt:lpstr>PowerPoint Presentation</vt:lpstr>
      <vt:lpstr> Supply Chains</vt:lpstr>
      <vt:lpstr>PowerPoint Presentation</vt:lpstr>
      <vt:lpstr>  Pros and Cons of Globalization</vt:lpstr>
      <vt:lpstr>Gains from Trade Theory of Comparative Advantage</vt:lpstr>
      <vt:lpstr> Comparative Advantage</vt:lpstr>
      <vt:lpstr> Other sources of Gain from Trade</vt:lpstr>
      <vt:lpstr>Costs of Trade</vt:lpstr>
      <vt:lpstr> But there are Costs</vt:lpstr>
      <vt:lpstr>  Trade Policies that Affect Globalization</vt:lpstr>
      <vt:lpstr>Trump’s Tariffs and Trade War</vt:lpstr>
      <vt:lpstr>PowerPoint Presentation</vt:lpstr>
      <vt:lpstr>PowerPoint Presentation</vt:lpstr>
      <vt:lpstr>PowerPoint Presentation</vt:lpstr>
      <vt:lpstr>PowerPoint Presentation</vt:lpstr>
      <vt:lpstr>Effects of Tariffs</vt:lpstr>
      <vt:lpstr> Effects of a tariff</vt:lpstr>
      <vt:lpstr> Effects of a tariff</vt:lpstr>
      <vt:lpstr> Effects of the Pandemic</vt:lpstr>
      <vt:lpstr>PowerPoint Presentation</vt:lpstr>
      <vt:lpstr> The Pandemic and Globalization</vt:lpstr>
      <vt:lpstr>Globalization’s Future?</vt:lpstr>
      <vt:lpstr>Globalization’s Future?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285</cp:revision>
  <cp:lastPrinted>2022-02-11T02:44:56Z</cp:lastPrinted>
  <dcterms:created xsi:type="dcterms:W3CDTF">2017-05-03T22:30:38Z</dcterms:created>
  <dcterms:modified xsi:type="dcterms:W3CDTF">2022-02-11T02:45:34Z</dcterms:modified>
</cp:coreProperties>
</file>