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83"/>
  </p:notesMasterIdLst>
  <p:sldIdLst>
    <p:sldId id="1026" r:id="rId2"/>
    <p:sldId id="4114" r:id="rId3"/>
    <p:sldId id="4084" r:id="rId4"/>
    <p:sldId id="4115" r:id="rId5"/>
    <p:sldId id="4113" r:id="rId6"/>
    <p:sldId id="330" r:id="rId7"/>
    <p:sldId id="331" r:id="rId8"/>
    <p:sldId id="406" r:id="rId9"/>
    <p:sldId id="4095" r:id="rId10"/>
    <p:sldId id="407" r:id="rId11"/>
    <p:sldId id="408" r:id="rId12"/>
    <p:sldId id="410" r:id="rId13"/>
    <p:sldId id="500" r:id="rId14"/>
    <p:sldId id="727" r:id="rId15"/>
    <p:sldId id="353" r:id="rId16"/>
    <p:sldId id="354" r:id="rId17"/>
    <p:sldId id="355" r:id="rId18"/>
    <p:sldId id="356" r:id="rId19"/>
    <p:sldId id="357" r:id="rId20"/>
    <p:sldId id="358" r:id="rId21"/>
    <p:sldId id="501" r:id="rId22"/>
    <p:sldId id="502" r:id="rId23"/>
    <p:sldId id="749" r:id="rId24"/>
    <p:sldId id="503" r:id="rId25"/>
    <p:sldId id="437" r:id="rId26"/>
    <p:sldId id="438" r:id="rId27"/>
    <p:sldId id="4096" r:id="rId28"/>
    <p:sldId id="275" r:id="rId29"/>
    <p:sldId id="290" r:id="rId30"/>
    <p:sldId id="291" r:id="rId31"/>
    <p:sldId id="292" r:id="rId32"/>
    <p:sldId id="293" r:id="rId33"/>
    <p:sldId id="813" r:id="rId34"/>
    <p:sldId id="4097" r:id="rId35"/>
    <p:sldId id="439" r:id="rId36"/>
    <p:sldId id="294" r:id="rId37"/>
    <p:sldId id="440" r:id="rId38"/>
    <p:sldId id="295" r:id="rId39"/>
    <p:sldId id="4106" r:id="rId40"/>
    <p:sldId id="441" r:id="rId41"/>
    <p:sldId id="452" r:id="rId42"/>
    <p:sldId id="442" r:id="rId43"/>
    <p:sldId id="428" r:id="rId44"/>
    <p:sldId id="429" r:id="rId45"/>
    <p:sldId id="443" r:id="rId46"/>
    <p:sldId id="430" r:id="rId47"/>
    <p:sldId id="431" r:id="rId48"/>
    <p:sldId id="432" r:id="rId49"/>
    <p:sldId id="433" r:id="rId50"/>
    <p:sldId id="434" r:id="rId51"/>
    <p:sldId id="435" r:id="rId52"/>
    <p:sldId id="385" r:id="rId53"/>
    <p:sldId id="453" r:id="rId54"/>
    <p:sldId id="455" r:id="rId55"/>
    <p:sldId id="436" r:id="rId56"/>
    <p:sldId id="444" r:id="rId57"/>
    <p:sldId id="445" r:id="rId58"/>
    <p:sldId id="806" r:id="rId59"/>
    <p:sldId id="504" r:id="rId60"/>
    <p:sldId id="505" r:id="rId61"/>
    <p:sldId id="506" r:id="rId62"/>
    <p:sldId id="507" r:id="rId63"/>
    <p:sldId id="4098" r:id="rId64"/>
    <p:sldId id="810" r:id="rId65"/>
    <p:sldId id="811" r:id="rId66"/>
    <p:sldId id="456" r:id="rId67"/>
    <p:sldId id="4099" r:id="rId68"/>
    <p:sldId id="4100" r:id="rId69"/>
    <p:sldId id="4101" r:id="rId70"/>
    <p:sldId id="4102" r:id="rId71"/>
    <p:sldId id="4103" r:id="rId72"/>
    <p:sldId id="4104" r:id="rId73"/>
    <p:sldId id="4105" r:id="rId74"/>
    <p:sldId id="812" r:id="rId75"/>
    <p:sldId id="804" r:id="rId76"/>
    <p:sldId id="805" r:id="rId77"/>
    <p:sldId id="497" r:id="rId78"/>
    <p:sldId id="498" r:id="rId79"/>
    <p:sldId id="4112" r:id="rId80"/>
    <p:sldId id="3974" r:id="rId81"/>
    <p:sldId id="4116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91293"/>
  </p:normalViewPr>
  <p:slideViewPr>
    <p:cSldViewPr snapToGrid="0" snapToObjects="1">
      <p:cViewPr varScale="1">
        <p:scale>
          <a:sx n="116" d="100"/>
          <a:sy n="116" d="100"/>
        </p:scale>
        <p:origin x="65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qz.com/1230399/a-history-of-tariffs-us-protectionism-in-one-230-year-chart/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tratop_e/region_e/region_e.htm#facts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na-briefing.com/news/china-to-join-rcep-creating-massive-free-trade-area-with-asean-india-and-japan/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rade-and-globalizatio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br.com/2019/09/18/these-4-charts-show-how-us-china-trade-has-changed-during-the-tariff-dispute/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br.com/author/yneelee/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rade-and-globalizati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264682/worldwide-export-volume-in-the-trade-since-1950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05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5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15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3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92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an Economist “Barriers to Entry” article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68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Quartz, Kopf 2018</a:t>
            </a:r>
          </a:p>
          <a:p>
            <a:r>
              <a:rPr lang="en-US" dirty="0">
                <a:hlinkClick r:id="rId3"/>
              </a:rPr>
              <a:t>https://qz.com/1230399/a-history-of-tariffs-us-protectionism-in-one-230-year-chart/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02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</a:t>
            </a:r>
          </a:p>
          <a:p>
            <a:r>
              <a:rPr lang="en-US" dirty="0">
                <a:hlinkClick r:id="rId3"/>
              </a:rPr>
              <a:t>https://www.wto.org/english/tratop_e/region_e/region_e.htm#facts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9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europa.eu</a:t>
            </a:r>
            <a:r>
              <a:rPr lang="en-US" dirty="0"/>
              <a:t>/</a:t>
            </a:r>
            <a:r>
              <a:rPr lang="en-US" dirty="0" err="1"/>
              <a:t>european</a:t>
            </a:r>
            <a:r>
              <a:rPr lang="en-US" dirty="0"/>
              <a:t>-union/about-</a:t>
            </a:r>
            <a:r>
              <a:rPr lang="en-US" dirty="0" err="1"/>
              <a:t>eu</a:t>
            </a:r>
            <a:r>
              <a:rPr lang="en-US" dirty="0"/>
              <a:t>/money/</a:t>
            </a:r>
            <a:r>
              <a:rPr lang="en-US" dirty="0" err="1"/>
              <a:t>euro_en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4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China Briefing 2012</a:t>
            </a:r>
          </a:p>
          <a:p>
            <a:r>
              <a:rPr lang="en-US" dirty="0">
                <a:hlinkClick r:id="rId3"/>
              </a:rPr>
              <a:t>https://www.china-briefing.com/news/china-to-join-rcep-creating-massive-free-trade-area-with-asean-india-and-japan/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38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2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https://ourworldindata.org/trade-and-globalization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81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1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9:46 am"/>
              </a:rPr>
              <a:t>SEPTEMBER 18, 2019</a:t>
            </a:r>
            <a:r>
              <a:rPr lang="en-US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osts by Yen Nee Lee, CNBC.com"/>
              </a:rPr>
              <a:t>Yen Nee Lee, CNBC.com</a:t>
            </a:r>
            <a:endParaRPr lang="en-US" dirty="0"/>
          </a:p>
          <a:p>
            <a:r>
              <a:rPr lang="en-US" dirty="0">
                <a:hlinkClick r:id="rId3"/>
              </a:rPr>
              <a:t>http://nbr.com/2019/09/18/these-4-charts-show-how-us-china-trade-has-changed-during-the-tariff-dispute/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98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Zheng, Jian, </a:t>
            </a:r>
            <a:r>
              <a:rPr lang="en-US" dirty="0" err="1"/>
              <a:t>Shudong</a:t>
            </a:r>
            <a:r>
              <a:rPr lang="en-US" dirty="0"/>
              <a:t> Zhou, </a:t>
            </a:r>
            <a:r>
              <a:rPr lang="en-US" dirty="0" err="1"/>
              <a:t>Xingzi</a:t>
            </a:r>
            <a:r>
              <a:rPr lang="en-US" dirty="0"/>
              <a:t> Li, Antonio </a:t>
            </a:r>
            <a:r>
              <a:rPr lang="en-US" dirty="0" err="1"/>
              <a:t>Domingos</a:t>
            </a:r>
            <a:r>
              <a:rPr lang="en-US" dirty="0"/>
              <a:t> </a:t>
            </a:r>
            <a:r>
              <a:rPr lang="en-US" dirty="0" err="1"/>
              <a:t>Padula</a:t>
            </a:r>
            <a:r>
              <a:rPr lang="en-US" dirty="0"/>
              <a:t>, Will Martin, “Effects of Eliminating the US-China Trade War Tariffs,” 27 October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4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counts as of 2/2/22</a:t>
            </a:r>
          </a:p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tratop_e</a:t>
            </a:r>
            <a:r>
              <a:rPr lang="en-US" dirty="0"/>
              <a:t>/</a:t>
            </a:r>
            <a:r>
              <a:rPr lang="en-US" dirty="0" err="1"/>
              <a:t>dispu_e</a:t>
            </a:r>
            <a:r>
              <a:rPr lang="en-US" dirty="0"/>
              <a:t>/</a:t>
            </a:r>
            <a:r>
              <a:rPr lang="en-US" dirty="0" err="1"/>
              <a:t>dispu_by_country_e.htm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84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Hannon, Paul, "Global Trade Roars Back From Depths of Covid-19 Pandemic", </a:t>
            </a:r>
            <a:r>
              <a:rPr lang="en-US" i="1" dirty="0"/>
              <a:t>Wall Street Journal,</a:t>
            </a:r>
            <a:r>
              <a:rPr lang="en-US" dirty="0"/>
              <a:t>, February 25, 2021.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2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9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https://ourworldindata.org/trade-and-globalization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Statista</a:t>
            </a:r>
          </a:p>
          <a:p>
            <a:r>
              <a:rPr lang="en-US" dirty="0">
                <a:hlinkClick r:id="rId3"/>
              </a:rPr>
              <a:t>https://www.statista.com/statistics/264682/worldwide-export-volume-in-the-trade-since-1950/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4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32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Krueger, Anne O., </a:t>
            </a:r>
            <a:r>
              <a:rPr lang="en-US" u="sng" dirty="0"/>
              <a:t>International Trade (What Everyone Needs to Know) </a:t>
            </a:r>
            <a:r>
              <a:rPr lang="en-US" dirty="0"/>
              <a:t>(p. 254). Oxford University Press,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8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8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8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https://cms.qz.com/wp-content/uploads/2017/10/wine-growing-regions-europe-usa.png?w=940&amp;strip=all&amp;quality=75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Hawaii, Manoa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February-March,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D80AD-33A5-104F-91CF-FC24F9753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90966"/>
            <a:ext cx="8610600" cy="58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97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0A7FD-2EA1-D04D-BC88-0E2AE6C96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605241"/>
            <a:ext cx="8610600" cy="56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3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524000" y="533400"/>
            <a:ext cx="893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Export Volume Worldwide in Billions of US Dollars, 1950-2020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248400"/>
            <a:ext cx="37348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Statista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68A514-0D80-9143-84AA-BAFE08C11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902702"/>
            <a:ext cx="8153400" cy="51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89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Global Value Chains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9058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45DD26-444A-CF47-BDA7-996BD81060D2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 Eff</a:t>
            </a:r>
            <a:r>
              <a:rPr lang="en-US"/>
              <a:t>ects on Economies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AD4540-2E55-D341-9BAA-5C01EAFF9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Supply Chains</a:t>
            </a:r>
          </a:p>
          <a:p>
            <a:pPr lvl="1"/>
            <a:r>
              <a:rPr lang="en-US" sz="3200" dirty="0"/>
              <a:t>Globalization has created long and complex international supply chains</a:t>
            </a:r>
          </a:p>
        </p:txBody>
      </p:sp>
    </p:spTree>
    <p:extLst>
      <p:ext uri="{BB962C8B-B14F-4D97-AF65-F5344CB8AC3E}">
        <p14:creationId xmlns:p14="http://schemas.microsoft.com/office/powerpoint/2010/main" val="1859533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322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0" y="1136650"/>
            <a:ext cx="55753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4151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04900"/>
            <a:ext cx="5600700" cy="4648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4486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1136650"/>
            <a:ext cx="55880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2362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30300"/>
            <a:ext cx="5600700" cy="4597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663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253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7646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295400" y="457200"/>
            <a:ext cx="893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Growth of Global Value Chains, 1970-2015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9CBAD-6F18-9549-A124-BC6C359A6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90600"/>
            <a:ext cx="7023597" cy="52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93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3246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F4EECC-54F4-F448-AFF0-2F720D90A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685800"/>
            <a:ext cx="6264689" cy="53745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958BEB-65A5-6C42-883B-6D78EF0CCE82}"/>
              </a:ext>
            </a:extLst>
          </p:cNvPr>
          <p:cNvSpPr txBox="1"/>
          <p:nvPr/>
        </p:nvSpPr>
        <p:spPr>
          <a:xfrm>
            <a:off x="9322130" y="2363190"/>
            <a:ext cx="2232561" cy="2585323"/>
          </a:xfrm>
          <a:prstGeom prst="rect">
            <a:avLst/>
          </a:prstGeom>
          <a:noFill/>
          <a:ln w="57150">
            <a:solidFill>
              <a:srgbClr val="0C4C8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Countries mentioned: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Malaysia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Singapore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Vietnam</a:t>
            </a:r>
          </a:p>
        </p:txBody>
      </p:sp>
    </p:spTree>
    <p:extLst>
      <p:ext uri="{BB962C8B-B14F-4D97-AF65-F5344CB8AC3E}">
        <p14:creationId xmlns:p14="http://schemas.microsoft.com/office/powerpoint/2010/main" val="25947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C810-290D-E740-AA74-8DCD2FD1A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 The iPhone assembled in China from parts: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B5E28-129C-C646-8718-797DB512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B66C16-7378-2649-85C5-B993A09A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pply Chains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71007A8-17FA-2144-9993-D3F7244B2A66}"/>
              </a:ext>
            </a:extLst>
          </p:cNvPr>
          <p:cNvGraphicFramePr>
            <a:graphicFrameLocks noGrp="1"/>
          </p:cNvGraphicFramePr>
          <p:nvPr/>
        </p:nvGraphicFramePr>
        <p:xfrm>
          <a:off x="700910" y="1748605"/>
          <a:ext cx="10572831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356">
                  <a:extLst>
                    <a:ext uri="{9D8B030D-6E8A-4147-A177-3AD203B41FA5}">
                      <a16:colId xmlns:a16="http://schemas.microsoft.com/office/drawing/2014/main" val="352012417"/>
                    </a:ext>
                  </a:extLst>
                </a:gridCol>
                <a:gridCol w="7280475">
                  <a:extLst>
                    <a:ext uri="{9D8B030D-6E8A-4147-A177-3AD203B41FA5}">
                      <a16:colId xmlns:a16="http://schemas.microsoft.com/office/drawing/2014/main" val="2113271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Come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38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﻿Accelerometers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﻿Germany, the US, South Korea, China, Japan,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02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﻿Audio chips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﻿US, UK, China, South Korea, Taiwan, Japan, and Singapore.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4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﻿Batteries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﻿Samsung (South Korea), which has factories in eighty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6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﻿Cameras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and Sony (Japan), both with plants in  many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25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﻿Chips ﻿for 3G/4G/LTE 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55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﻿Compasses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﻿AKM Semiconductor (Japan) with plants in the US, France, England, China, South Korea,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28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﻿Glass 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﻿Corning (US) with plants in twenty-six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1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﻿Gyroscopes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Switzerland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07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 and many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5507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2033FE-970E-104C-840A-E3AED8EC778D}"/>
              </a:ext>
            </a:extLst>
          </p:cNvPr>
          <p:cNvSpPr txBox="1"/>
          <p:nvPr/>
        </p:nvSpPr>
        <p:spPr>
          <a:xfrm>
            <a:off x="464023" y="5760226"/>
            <a:ext cx="8478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Krueger 2020, </a:t>
            </a:r>
            <a:r>
              <a:rPr lang="en-US" u="sng" dirty="0"/>
              <a:t>International Trade (What Everyone Needs to Know)</a:t>
            </a:r>
            <a:r>
              <a:rPr lang="en-US" dirty="0"/>
              <a:t>, p. 254 </a:t>
            </a:r>
          </a:p>
        </p:txBody>
      </p:sp>
    </p:spTree>
    <p:extLst>
      <p:ext uri="{BB962C8B-B14F-4D97-AF65-F5344CB8AC3E}">
        <p14:creationId xmlns:p14="http://schemas.microsoft.com/office/powerpoint/2010/main" val="1878884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3515D-A240-D24D-8876-F566D5D02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41653"/>
            <a:ext cx="9372600" cy="5529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C5A20C-9FBC-CC4E-866C-043968F57EDD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Bank</a:t>
            </a:r>
          </a:p>
        </p:txBody>
      </p:sp>
    </p:spTree>
    <p:extLst>
      <p:ext uri="{BB962C8B-B14F-4D97-AF65-F5344CB8AC3E}">
        <p14:creationId xmlns:p14="http://schemas.microsoft.com/office/powerpoint/2010/main" val="2705822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Pr</a:t>
            </a:r>
            <a:r>
              <a:rPr lang="en-US" dirty="0"/>
              <a:t>os and Cons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Pros and Cons of Globalization</a:t>
            </a:r>
          </a:p>
          <a:p>
            <a:pPr lvl="1"/>
            <a:r>
              <a:rPr lang="en-US" sz="3200" dirty="0"/>
              <a:t>Gains from Trade</a:t>
            </a:r>
          </a:p>
          <a:p>
            <a:pPr lvl="2"/>
            <a:r>
              <a:rPr lang="en-US" sz="3200" dirty="0"/>
              <a:t>Theory of Comparative Advantage</a:t>
            </a:r>
          </a:p>
          <a:p>
            <a:pPr lvl="2"/>
            <a:r>
              <a:rPr lang="en-US" sz="3200" dirty="0"/>
              <a:t>Other Sources of Gain from Trade</a:t>
            </a:r>
          </a:p>
          <a:p>
            <a:pPr lvl="1"/>
            <a:r>
              <a:rPr lang="en-US" sz="3200" dirty="0"/>
              <a:t>Costs of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38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Gains from Trade</a:t>
            </a:r>
            <a:br>
              <a:rPr lang="en-US" sz="9600" dirty="0"/>
            </a:br>
            <a:r>
              <a:rPr lang="en-US" sz="6000" dirty="0"/>
              <a:t>Theory of Comparative Advantage</a:t>
            </a:r>
          </a:p>
        </p:txBody>
      </p:sp>
    </p:spTree>
    <p:extLst>
      <p:ext uri="{BB962C8B-B14F-4D97-AF65-F5344CB8AC3E}">
        <p14:creationId xmlns:p14="http://schemas.microsoft.com/office/powerpoint/2010/main" val="2257789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Theory of Comparative Advantage says:</a:t>
            </a:r>
          </a:p>
          <a:p>
            <a:pPr lvl="1"/>
            <a:r>
              <a:rPr lang="en-US" dirty="0"/>
              <a:t>Countries can gain, </a:t>
            </a:r>
          </a:p>
          <a:p>
            <a:pPr lvl="2"/>
            <a:r>
              <a:rPr lang="en-US" dirty="0"/>
              <a:t>By producing </a:t>
            </a:r>
          </a:p>
          <a:p>
            <a:pPr lvl="3"/>
            <a:r>
              <a:rPr lang="en-US" sz="2400" dirty="0"/>
              <a:t>More than they need of what they do relatively best, and</a:t>
            </a:r>
          </a:p>
          <a:p>
            <a:pPr lvl="3"/>
            <a:r>
              <a:rPr lang="en-US" sz="2400" dirty="0"/>
              <a:t>Less than they need of what they do relatively worst</a:t>
            </a:r>
          </a:p>
          <a:p>
            <a:pPr lvl="2"/>
            <a:r>
              <a:rPr lang="en-US" dirty="0"/>
              <a:t>And exporting the extra to other countries in exchange for what they need</a:t>
            </a:r>
          </a:p>
          <a:p>
            <a:pPr lvl="1"/>
            <a:r>
              <a:rPr lang="en-US" dirty="0"/>
              <a:t>By doing that, </a:t>
            </a:r>
            <a:r>
              <a:rPr lang="en-US" u="sng" dirty="0"/>
              <a:t>ALL</a:t>
            </a:r>
            <a:r>
              <a:rPr lang="en-US" dirty="0"/>
              <a:t> countries can </a:t>
            </a:r>
          </a:p>
          <a:p>
            <a:pPr lvl="2"/>
            <a:r>
              <a:rPr lang="en-US" dirty="0"/>
              <a:t>Get more of everything, if that’s what they want, and therefore</a:t>
            </a:r>
          </a:p>
          <a:p>
            <a:pPr lvl="2"/>
            <a:r>
              <a:rPr lang="en-US" dirty="0"/>
              <a:t>Gain from trade</a:t>
            </a:r>
          </a:p>
          <a:p>
            <a:r>
              <a:rPr lang="en-US" dirty="0"/>
              <a:t>Illustration with a graph of just 2 countries &amp; 2 goods</a:t>
            </a:r>
          </a:p>
        </p:txBody>
      </p:sp>
    </p:spTree>
    <p:extLst>
      <p:ext uri="{BB962C8B-B14F-4D97-AF65-F5344CB8AC3E}">
        <p14:creationId xmlns:p14="http://schemas.microsoft.com/office/powerpoint/2010/main" val="38963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1447800" y="381000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If US &amp; UK differ in what they can produce…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421598-DAEE-1F48-9BE8-6CD38F8B2402}"/>
              </a:ext>
            </a:extLst>
          </p:cNvPr>
          <p:cNvSpPr txBox="1"/>
          <p:nvPr/>
        </p:nvSpPr>
        <p:spPr>
          <a:xfrm>
            <a:off x="4259894" y="2575411"/>
            <a:ext cx="2140906" cy="954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Production Possibilities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C02D5DA-873E-B249-8338-8E49EB0EAB31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2398643" y="3052465"/>
            <a:ext cx="1861251" cy="174482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D27DA9B-0FB6-7940-9D87-9D8E47CE3076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6400800" y="3052465"/>
            <a:ext cx="1447800" cy="79066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34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… Without trade, their consumption will also differ…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EE1DF-74FD-764F-9745-3AB122B750AE}"/>
              </a:ext>
            </a:extLst>
          </p:cNvPr>
          <p:cNvSpPr txBox="1"/>
          <p:nvPr/>
        </p:nvSpPr>
        <p:spPr>
          <a:xfrm>
            <a:off x="4267200" y="3886200"/>
            <a:ext cx="2438400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Without trade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Consumption =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Production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BFEE4-BD70-C145-BBAC-A369AC88F60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813538" y="4578698"/>
            <a:ext cx="1453662" cy="3215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77B30-B2EF-1F4F-88EB-907BED204B4C}"/>
              </a:ext>
            </a:extLst>
          </p:cNvPr>
          <p:cNvCxnSpPr>
            <a:cxnSpLocks/>
          </p:cNvCxnSpPr>
          <p:nvPr/>
        </p:nvCxnSpPr>
        <p:spPr>
          <a:xfrm flipV="1">
            <a:off x="6705600" y="4419600"/>
            <a:ext cx="1312985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735DA51-59B7-8B40-BB47-A800BEB39519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099E93-AAA9-F448-80AC-E97AB4104267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AE6C5FD-D824-664A-A70F-52BF76377815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B9FD09-A27F-6B4E-80D9-878F1E0A22CD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9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930666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(2/4): 	US Economy &amp; Coronavirus Economics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(2/11): 	Federal Debt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(2/18): 	Economic Inequality (Stephanie </a:t>
            </a:r>
            <a:r>
              <a:rPr lang="en-US" dirty="0" err="1"/>
              <a:t>Seguino</a:t>
            </a:r>
            <a:r>
              <a:rPr lang="en-US" dirty="0"/>
              <a:t>, Univ of. Vermont)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4 (2/25): 	Trade and Globalization (Alan Deardorff, Univ.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(3/4):	Climate Change (Sarah Jacobson)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(3/11):	Health Economics (Me)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… With free trade, they specialize in what they do best…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EE1DF-74FD-764F-9745-3AB122B750AE}"/>
              </a:ext>
            </a:extLst>
          </p:cNvPr>
          <p:cNvSpPr txBox="1"/>
          <p:nvPr/>
        </p:nvSpPr>
        <p:spPr>
          <a:xfrm>
            <a:off x="4648200" y="3886200"/>
            <a:ext cx="2057400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Free Trade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Production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BFEE4-BD70-C145-BBAC-A369AC88F603}"/>
              </a:ext>
            </a:extLst>
          </p:cNvPr>
          <p:cNvCxnSpPr>
            <a:cxnSpLocks/>
          </p:cNvCxnSpPr>
          <p:nvPr/>
        </p:nvCxnSpPr>
        <p:spPr>
          <a:xfrm flipH="1">
            <a:off x="4191000" y="4800600"/>
            <a:ext cx="457200" cy="762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77B30-B2EF-1F4F-88EB-907BED204B4C}"/>
              </a:ext>
            </a:extLst>
          </p:cNvPr>
          <p:cNvCxnSpPr>
            <a:cxnSpLocks/>
          </p:cNvCxnSpPr>
          <p:nvPr/>
        </p:nvCxnSpPr>
        <p:spPr>
          <a:xfrm flipV="1">
            <a:off x="6705600" y="2971800"/>
            <a:ext cx="457200" cy="9144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FB038E-ADFA-9E48-9545-4D0C256A28C4}"/>
              </a:ext>
            </a:extLst>
          </p:cNvPr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4714E-79EF-2848-93A8-803DB5A97918}"/>
              </a:ext>
            </a:extLst>
          </p:cNvPr>
          <p:cNvSpPr txBox="1"/>
          <p:nvPr/>
        </p:nvSpPr>
        <p:spPr>
          <a:xfrm>
            <a:off x="42672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DCE9AE-4AE3-AC46-AD6D-B0DBEEB43303}"/>
              </a:ext>
            </a:extLst>
          </p:cNvPr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2A3239-3580-3641-A8BD-31A28C1D7684}"/>
              </a:ext>
            </a:extLst>
          </p:cNvPr>
          <p:cNvSpPr txBox="1"/>
          <p:nvPr/>
        </p:nvSpPr>
        <p:spPr>
          <a:xfrm>
            <a:off x="7239000" y="2514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C72E43B-7A67-E744-8F85-7C99D38DDE06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FE6791-995D-8746-AEE2-EC0E9EDB0B42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130869A-629A-4E42-85A2-D7A29231FCE3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93ACD60-2609-434C-9C11-6EC32A687560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61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… And can consume more by trading.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112A47-8E72-B44D-A173-3608FF6D5F9F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30995D-E593-5646-B462-03BEC655AFE6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5080F6-D722-DD41-89B5-3A98457D93FB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EE1DF-74FD-764F-9745-3AB122B750AE}"/>
              </a:ext>
            </a:extLst>
          </p:cNvPr>
          <p:cNvSpPr txBox="1"/>
          <p:nvPr/>
        </p:nvSpPr>
        <p:spPr>
          <a:xfrm>
            <a:off x="4572000" y="3276600"/>
            <a:ext cx="2209800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Free Trade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Consumption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BFEE4-BD70-C145-BBAC-A369AC88F60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971800" y="3753654"/>
            <a:ext cx="1600200" cy="58974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77B30-B2EF-1F4F-88EB-907BED204B4C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6781800" y="3753654"/>
            <a:ext cx="1618968" cy="31835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FB038E-ADFA-9E48-9545-4D0C256A28C4}"/>
              </a:ext>
            </a:extLst>
          </p:cNvPr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4714E-79EF-2848-93A8-803DB5A97918}"/>
              </a:ext>
            </a:extLst>
          </p:cNvPr>
          <p:cNvSpPr txBox="1"/>
          <p:nvPr/>
        </p:nvSpPr>
        <p:spPr>
          <a:xfrm>
            <a:off x="41148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DCE9AE-4AE3-AC46-AD6D-B0DBEEB43303}"/>
              </a:ext>
            </a:extLst>
          </p:cNvPr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F36DC5-2DC9-4541-9979-857B7E61255B}"/>
              </a:ext>
            </a:extLst>
          </p:cNvPr>
          <p:cNvCxnSpPr>
            <a:cxnSpLocks/>
            <a:stCxn id="25" idx="5"/>
          </p:cNvCxnSpPr>
          <p:nvPr/>
        </p:nvCxnSpPr>
        <p:spPr>
          <a:xfrm flipH="1" flipV="1">
            <a:off x="2057400" y="3657600"/>
            <a:ext cx="2111282" cy="2111282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A2A3239-3580-3641-A8BD-31A28C1D7684}"/>
              </a:ext>
            </a:extLst>
          </p:cNvPr>
          <p:cNvSpPr txBox="1"/>
          <p:nvPr/>
        </p:nvSpPr>
        <p:spPr>
          <a:xfrm>
            <a:off x="6698226" y="258342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570EA1-9C60-5A42-8BFF-3270C349CC5E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2133600" cy="205740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BB66A73-CC4E-FC4B-8825-AA1BF09120AA}"/>
              </a:ext>
            </a:extLst>
          </p:cNvPr>
          <p:cNvSpPr/>
          <p:nvPr/>
        </p:nvSpPr>
        <p:spPr>
          <a:xfrm>
            <a:off x="2743200" y="4343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4300DA-8C38-1840-88FE-09ADCB98C8A4}"/>
              </a:ext>
            </a:extLst>
          </p:cNvPr>
          <p:cNvSpPr txBox="1"/>
          <p:nvPr/>
        </p:nvSpPr>
        <p:spPr>
          <a:xfrm>
            <a:off x="2590800" y="3886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8F3225-64CC-D24F-9E4B-E5D79D615405}"/>
              </a:ext>
            </a:extLst>
          </p:cNvPr>
          <p:cNvSpPr/>
          <p:nvPr/>
        </p:nvSpPr>
        <p:spPr>
          <a:xfrm>
            <a:off x="8476218" y="4016078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679FB9-2F5A-9041-91D1-B415D6C45380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480E308E-D4FD-614B-BF8E-0ED233850D1A}"/>
              </a:ext>
            </a:extLst>
          </p:cNvPr>
          <p:cNvSpPr/>
          <p:nvPr/>
        </p:nvSpPr>
        <p:spPr>
          <a:xfrm rot="18879225">
            <a:off x="7932949" y="2454373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9615D8EB-EA81-A240-89EB-6A5D0F4E75AB}"/>
              </a:ext>
            </a:extLst>
          </p:cNvPr>
          <p:cNvSpPr/>
          <p:nvPr/>
        </p:nvSpPr>
        <p:spPr>
          <a:xfrm rot="18879225">
            <a:off x="3481818" y="4052698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E91A1-8C7A-4748-80BB-98C5B3F52A94}"/>
              </a:ext>
            </a:extLst>
          </p:cNvPr>
          <p:cNvSpPr txBox="1"/>
          <p:nvPr/>
        </p:nvSpPr>
        <p:spPr>
          <a:xfrm>
            <a:off x="3475704" y="456954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EEFA28-C610-A649-9BF1-BBC5188F6C43}"/>
              </a:ext>
            </a:extLst>
          </p:cNvPr>
          <p:cNvSpPr txBox="1"/>
          <p:nvPr/>
        </p:nvSpPr>
        <p:spPr>
          <a:xfrm>
            <a:off x="7934633" y="298163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D2546D-2B6E-2743-884C-D117F7AFB2C7}"/>
              </a:ext>
            </a:extLst>
          </p:cNvPr>
          <p:cNvSpPr txBox="1"/>
          <p:nvPr/>
        </p:nvSpPr>
        <p:spPr>
          <a:xfrm>
            <a:off x="8610930" y="3744981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5" grpId="0"/>
      <p:bldP spid="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Thus countries both Gain from Trade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112A47-8E72-B44D-A173-3608FF6D5F9F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30995D-E593-5646-B462-03BEC655AFE6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5080F6-D722-DD41-89B5-3A98457D93FB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FB038E-ADFA-9E48-9545-4D0C256A28C4}"/>
              </a:ext>
            </a:extLst>
          </p:cNvPr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4714E-79EF-2848-93A8-803DB5A97918}"/>
              </a:ext>
            </a:extLst>
          </p:cNvPr>
          <p:cNvSpPr txBox="1"/>
          <p:nvPr/>
        </p:nvSpPr>
        <p:spPr>
          <a:xfrm>
            <a:off x="41148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DCE9AE-4AE3-AC46-AD6D-B0DBEEB43303}"/>
              </a:ext>
            </a:extLst>
          </p:cNvPr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F36DC5-2DC9-4541-9979-857B7E61255B}"/>
              </a:ext>
            </a:extLst>
          </p:cNvPr>
          <p:cNvCxnSpPr>
            <a:cxnSpLocks/>
            <a:stCxn id="25" idx="5"/>
          </p:cNvCxnSpPr>
          <p:nvPr/>
        </p:nvCxnSpPr>
        <p:spPr>
          <a:xfrm flipH="1" flipV="1">
            <a:off x="2057400" y="3657600"/>
            <a:ext cx="2111282" cy="2111282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A2A3239-3580-3641-A8BD-31A28C1D7684}"/>
              </a:ext>
            </a:extLst>
          </p:cNvPr>
          <p:cNvSpPr txBox="1"/>
          <p:nvPr/>
        </p:nvSpPr>
        <p:spPr>
          <a:xfrm>
            <a:off x="6698226" y="258342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570EA1-9C60-5A42-8BFF-3270C349CC5E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2133600" cy="205740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BB66A73-CC4E-FC4B-8825-AA1BF09120AA}"/>
              </a:ext>
            </a:extLst>
          </p:cNvPr>
          <p:cNvSpPr/>
          <p:nvPr/>
        </p:nvSpPr>
        <p:spPr>
          <a:xfrm>
            <a:off x="2743200" y="4343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4300DA-8C38-1840-88FE-09ADCB98C8A4}"/>
              </a:ext>
            </a:extLst>
          </p:cNvPr>
          <p:cNvSpPr txBox="1"/>
          <p:nvPr/>
        </p:nvSpPr>
        <p:spPr>
          <a:xfrm>
            <a:off x="2590800" y="3886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8F3225-64CC-D24F-9E4B-E5D79D615405}"/>
              </a:ext>
            </a:extLst>
          </p:cNvPr>
          <p:cNvSpPr/>
          <p:nvPr/>
        </p:nvSpPr>
        <p:spPr>
          <a:xfrm>
            <a:off x="8476218" y="4016078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679FB9-2F5A-9041-91D1-B415D6C45380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480E308E-D4FD-614B-BF8E-0ED233850D1A}"/>
              </a:ext>
            </a:extLst>
          </p:cNvPr>
          <p:cNvSpPr/>
          <p:nvPr/>
        </p:nvSpPr>
        <p:spPr>
          <a:xfrm rot="18879225">
            <a:off x="7932949" y="2454373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9615D8EB-EA81-A240-89EB-6A5D0F4E75AB}"/>
              </a:ext>
            </a:extLst>
          </p:cNvPr>
          <p:cNvSpPr/>
          <p:nvPr/>
        </p:nvSpPr>
        <p:spPr>
          <a:xfrm rot="18879225">
            <a:off x="3481818" y="4052698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E91A1-8C7A-4748-80BB-98C5B3F52A94}"/>
              </a:ext>
            </a:extLst>
          </p:cNvPr>
          <p:cNvSpPr txBox="1"/>
          <p:nvPr/>
        </p:nvSpPr>
        <p:spPr>
          <a:xfrm>
            <a:off x="3475704" y="456954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EEFA28-C610-A649-9BF1-BBC5188F6C43}"/>
              </a:ext>
            </a:extLst>
          </p:cNvPr>
          <p:cNvSpPr txBox="1"/>
          <p:nvPr/>
        </p:nvSpPr>
        <p:spPr>
          <a:xfrm>
            <a:off x="7934633" y="298163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0B23F21-3F29-8548-830B-E063644F5582}"/>
              </a:ext>
            </a:extLst>
          </p:cNvPr>
          <p:cNvCxnSpPr>
            <a:cxnSpLocks/>
          </p:cNvCxnSpPr>
          <p:nvPr/>
        </p:nvCxnSpPr>
        <p:spPr>
          <a:xfrm flipV="1">
            <a:off x="2704171" y="4532971"/>
            <a:ext cx="78058" cy="30665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A6DA4A5-C5F8-EB46-8684-0DBB3F34E86E}"/>
              </a:ext>
            </a:extLst>
          </p:cNvPr>
          <p:cNvCxnSpPr>
            <a:cxnSpLocks/>
          </p:cNvCxnSpPr>
          <p:nvPr/>
        </p:nvCxnSpPr>
        <p:spPr>
          <a:xfrm flipV="1">
            <a:off x="8240751" y="4159405"/>
            <a:ext cx="217449" cy="18399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9F440D4-9359-4143-8ADF-B5E3697783D3}"/>
              </a:ext>
            </a:extLst>
          </p:cNvPr>
          <p:cNvSpPr txBox="1"/>
          <p:nvPr/>
        </p:nvSpPr>
        <p:spPr>
          <a:xfrm>
            <a:off x="4572000" y="3276600"/>
            <a:ext cx="1781908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Gain from Trade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E42C0821-0715-6147-8BB0-C6C1A4BD1CEF}"/>
              </a:ext>
            </a:extLst>
          </p:cNvPr>
          <p:cNvSpPr/>
          <p:nvPr/>
        </p:nvSpPr>
        <p:spPr>
          <a:xfrm>
            <a:off x="2813538" y="3739662"/>
            <a:ext cx="1758462" cy="1016373"/>
          </a:xfrm>
          <a:custGeom>
            <a:avLst/>
            <a:gdLst>
              <a:gd name="connsiteX0" fmla="*/ 1758462 w 1758462"/>
              <a:gd name="connsiteY0" fmla="*/ 0 h 1016373"/>
              <a:gd name="connsiteX1" fmla="*/ 926124 w 1758462"/>
              <a:gd name="connsiteY1" fmla="*/ 211015 h 1016373"/>
              <a:gd name="connsiteX2" fmla="*/ 656493 w 1758462"/>
              <a:gd name="connsiteY2" fmla="*/ 937846 h 1016373"/>
              <a:gd name="connsiteX3" fmla="*/ 0 w 1758462"/>
              <a:gd name="connsiteY3" fmla="*/ 996461 h 1016373"/>
              <a:gd name="connsiteX4" fmla="*/ 0 w 1758462"/>
              <a:gd name="connsiteY4" fmla="*/ 996461 h 101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462" h="1016373">
                <a:moveTo>
                  <a:pt x="1758462" y="0"/>
                </a:moveTo>
                <a:cubicBezTo>
                  <a:pt x="1434123" y="27353"/>
                  <a:pt x="1109785" y="54707"/>
                  <a:pt x="926124" y="211015"/>
                </a:cubicBezTo>
                <a:cubicBezTo>
                  <a:pt x="742462" y="367323"/>
                  <a:pt x="810847" y="806938"/>
                  <a:pt x="656493" y="937846"/>
                </a:cubicBezTo>
                <a:cubicBezTo>
                  <a:pt x="502139" y="1068754"/>
                  <a:pt x="0" y="996461"/>
                  <a:pt x="0" y="996461"/>
                </a:cubicBezTo>
                <a:lnTo>
                  <a:pt x="0" y="996461"/>
                </a:lnTo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B96C1293-569F-D949-AE94-AB68AE8026E7}"/>
              </a:ext>
            </a:extLst>
          </p:cNvPr>
          <p:cNvSpPr/>
          <p:nvPr/>
        </p:nvSpPr>
        <p:spPr>
          <a:xfrm>
            <a:off x="6365631" y="3692769"/>
            <a:ext cx="1946031" cy="751375"/>
          </a:xfrm>
          <a:custGeom>
            <a:avLst/>
            <a:gdLst>
              <a:gd name="connsiteX0" fmla="*/ 0 w 1946031"/>
              <a:gd name="connsiteY0" fmla="*/ 0 h 751375"/>
              <a:gd name="connsiteX1" fmla="*/ 492369 w 1946031"/>
              <a:gd name="connsiteY1" fmla="*/ 750277 h 751375"/>
              <a:gd name="connsiteX2" fmla="*/ 1160584 w 1946031"/>
              <a:gd name="connsiteY2" fmla="*/ 175846 h 751375"/>
              <a:gd name="connsiteX3" fmla="*/ 1946031 w 1946031"/>
              <a:gd name="connsiteY3" fmla="*/ 527539 h 751375"/>
              <a:gd name="connsiteX4" fmla="*/ 1946031 w 1946031"/>
              <a:gd name="connsiteY4" fmla="*/ 527539 h 75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031" h="751375">
                <a:moveTo>
                  <a:pt x="0" y="0"/>
                </a:moveTo>
                <a:cubicBezTo>
                  <a:pt x="149469" y="360484"/>
                  <a:pt x="298938" y="720969"/>
                  <a:pt x="492369" y="750277"/>
                </a:cubicBezTo>
                <a:cubicBezTo>
                  <a:pt x="685800" y="779585"/>
                  <a:pt x="918307" y="212969"/>
                  <a:pt x="1160584" y="175846"/>
                </a:cubicBezTo>
                <a:cubicBezTo>
                  <a:pt x="1402861" y="138723"/>
                  <a:pt x="1946031" y="527539"/>
                  <a:pt x="1946031" y="527539"/>
                </a:cubicBezTo>
                <a:lnTo>
                  <a:pt x="1946031" y="527539"/>
                </a:lnTo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5EE92E-4CB0-1B42-BB2E-E06D47EB7BBC}"/>
              </a:ext>
            </a:extLst>
          </p:cNvPr>
          <p:cNvSpPr txBox="1"/>
          <p:nvPr/>
        </p:nvSpPr>
        <p:spPr>
          <a:xfrm>
            <a:off x="8610930" y="3744981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96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Ge</a:t>
            </a:r>
            <a:r>
              <a:rPr lang="en-US" dirty="0"/>
              <a:t>nerality of Comparative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Theory of Comparative Advantage requires:</a:t>
            </a:r>
          </a:p>
          <a:p>
            <a:pPr lvl="1"/>
            <a:r>
              <a:rPr lang="en-US" dirty="0"/>
              <a:t>“Perfect competition” (i.e., all buyers and sellers are very small)</a:t>
            </a:r>
          </a:p>
          <a:p>
            <a:pPr lvl="1"/>
            <a:r>
              <a:rPr lang="en-US" dirty="0"/>
              <a:t>Absence of market “distortions” (externalities, etc.)</a:t>
            </a:r>
          </a:p>
          <a:p>
            <a:pPr lvl="2"/>
            <a:r>
              <a:rPr lang="en-US" dirty="0"/>
              <a:t>i.e., reasons why supplies and demands don’t reflect true costs and benefits</a:t>
            </a:r>
          </a:p>
          <a:p>
            <a:r>
              <a:rPr lang="en-US" dirty="0"/>
              <a:t>The Theory of Comparative Advantage does </a:t>
            </a:r>
            <a:r>
              <a:rPr lang="en-US" u="sng" dirty="0"/>
              <a:t>not</a:t>
            </a:r>
            <a:r>
              <a:rPr lang="en-US" dirty="0"/>
              <a:t> require:</a:t>
            </a:r>
          </a:p>
          <a:p>
            <a:pPr lvl="1"/>
            <a:r>
              <a:rPr lang="en-US" dirty="0"/>
              <a:t>Any limit on numbers of goods, factors, and countries</a:t>
            </a:r>
          </a:p>
          <a:p>
            <a:pPr lvl="1"/>
            <a:r>
              <a:rPr lang="en-US" dirty="0"/>
              <a:t>That only final goods are traded (thus consistent with supply chains)</a:t>
            </a:r>
          </a:p>
          <a:p>
            <a:pPr lvl="1"/>
            <a:r>
              <a:rPr lang="en-US" dirty="0"/>
              <a:t>That factors (labor, capital) be immobile between countries</a:t>
            </a:r>
          </a:p>
          <a:p>
            <a:pPr lvl="2"/>
            <a:r>
              <a:rPr lang="en-US" dirty="0"/>
              <a:t>(However, the gains from trade then accrue to countries including their mobile-factor owners.)</a:t>
            </a:r>
          </a:p>
        </p:txBody>
      </p:sp>
    </p:spTree>
    <p:extLst>
      <p:ext uri="{BB962C8B-B14F-4D97-AF65-F5344CB8AC3E}">
        <p14:creationId xmlns:p14="http://schemas.microsoft.com/office/powerpoint/2010/main" val="27468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Ge</a:t>
            </a:r>
            <a:r>
              <a:rPr lang="en-US" dirty="0"/>
              <a:t>nerality of Comparative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But note:</a:t>
            </a:r>
          </a:p>
          <a:p>
            <a:pPr lvl="1"/>
            <a:r>
              <a:rPr lang="en-US" sz="2800" dirty="0"/>
              <a:t>Nothing in the theory says that </a:t>
            </a:r>
            <a:r>
              <a:rPr lang="en-US" sz="2800" u="sng" dirty="0"/>
              <a:t>everyone</a:t>
            </a:r>
            <a:r>
              <a:rPr lang="en-US" sz="2800" dirty="0"/>
              <a:t> in each country gains</a:t>
            </a:r>
          </a:p>
          <a:p>
            <a:pPr lvl="1"/>
            <a:r>
              <a:rPr lang="en-US" sz="2800" dirty="0"/>
              <a:t>Opening to trade requires</a:t>
            </a:r>
          </a:p>
          <a:p>
            <a:pPr lvl="2"/>
            <a:r>
              <a:rPr lang="en-US" dirty="0"/>
              <a:t>Some industries to shrink or disappear while others expand</a:t>
            </a:r>
          </a:p>
          <a:p>
            <a:pPr lvl="2"/>
            <a:r>
              <a:rPr lang="en-US" dirty="0"/>
              <a:t>Firms and workers in shrinking industries </a:t>
            </a:r>
          </a:p>
          <a:p>
            <a:pPr lvl="3"/>
            <a:r>
              <a:rPr lang="en-US" sz="2000" dirty="0"/>
              <a:t>Certainly lose during the transition</a:t>
            </a:r>
          </a:p>
          <a:p>
            <a:pPr lvl="3"/>
            <a:r>
              <a:rPr lang="en-US" sz="2000" dirty="0"/>
              <a:t>May be permanently worse off</a:t>
            </a:r>
          </a:p>
          <a:p>
            <a:pPr lvl="2"/>
            <a:r>
              <a:rPr lang="en-US" dirty="0"/>
              <a:t>In example, losers are producers of</a:t>
            </a:r>
          </a:p>
          <a:p>
            <a:pPr lvl="3"/>
            <a:r>
              <a:rPr lang="en-US" sz="2000" dirty="0"/>
              <a:t>Cloth in US</a:t>
            </a:r>
          </a:p>
          <a:p>
            <a:pPr lvl="3"/>
            <a:r>
              <a:rPr lang="en-US" sz="2000" dirty="0"/>
              <a:t>Food in UK</a:t>
            </a:r>
          </a:p>
          <a:p>
            <a:pPr lvl="2"/>
            <a:endParaRPr lang="en-US" sz="2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4E9F16-3458-7347-9958-0AC2C4306691}"/>
              </a:ext>
            </a:extLst>
          </p:cNvPr>
          <p:cNvGrpSpPr/>
          <p:nvPr/>
        </p:nvGrpSpPr>
        <p:grpSpPr>
          <a:xfrm>
            <a:off x="6322730" y="3995167"/>
            <a:ext cx="4762006" cy="2135155"/>
            <a:chOff x="990600" y="1981200"/>
            <a:chExt cx="9982202" cy="427363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0E7FDA6-72FE-E64E-9A38-9E963BD32B00}"/>
                </a:ext>
              </a:extLst>
            </p:cNvPr>
            <p:cNvCxnSpPr>
              <a:cxnSpLocks/>
            </p:cNvCxnSpPr>
            <p:nvPr/>
          </p:nvCxnSpPr>
          <p:spPr>
            <a:xfrm>
              <a:off x="1440493" y="2514600"/>
              <a:ext cx="0" cy="3200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69FABB8-0D35-224C-84CD-B64F4984A00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48000" y="4114800"/>
              <a:ext cx="0" cy="3200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B4D179-24E9-7E48-93AE-E3CB224188FD}"/>
                </a:ext>
              </a:extLst>
            </p:cNvPr>
            <p:cNvSpPr txBox="1"/>
            <p:nvPr/>
          </p:nvSpPr>
          <p:spPr>
            <a:xfrm>
              <a:off x="4114801" y="5638799"/>
              <a:ext cx="1680200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Food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BF1136-37B2-124E-91D1-1E62AF4DE0BE}"/>
                </a:ext>
              </a:extLst>
            </p:cNvPr>
            <p:cNvSpPr txBox="1"/>
            <p:nvPr/>
          </p:nvSpPr>
          <p:spPr>
            <a:xfrm>
              <a:off x="990600" y="2057399"/>
              <a:ext cx="1294450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Cloth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055AFA8-3EA2-0143-988C-EDA86BABEF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7800" y="4267200"/>
              <a:ext cx="2667000" cy="144780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CEC062-7DB4-874B-AAA0-1D69CE61B67C}"/>
                </a:ext>
              </a:extLst>
            </p:cNvPr>
            <p:cNvSpPr txBox="1"/>
            <p:nvPr/>
          </p:nvSpPr>
          <p:spPr>
            <a:xfrm>
              <a:off x="2743200" y="1981200"/>
              <a:ext cx="1066801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US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E3F0830-B9DE-904A-8F27-E25AC5B047C8}"/>
                </a:ext>
              </a:extLst>
            </p:cNvPr>
            <p:cNvCxnSpPr>
              <a:cxnSpLocks/>
            </p:cNvCxnSpPr>
            <p:nvPr/>
          </p:nvCxnSpPr>
          <p:spPr>
            <a:xfrm>
              <a:off x="7231693" y="2514600"/>
              <a:ext cx="0" cy="3200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1B0B2F7-61D7-874F-9D46-3EB5876B3F5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839200" y="4114800"/>
              <a:ext cx="0" cy="3200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FC9A58-9A56-F14B-8AFB-91B9FB8A963F}"/>
                </a:ext>
              </a:extLst>
            </p:cNvPr>
            <p:cNvSpPr txBox="1"/>
            <p:nvPr/>
          </p:nvSpPr>
          <p:spPr>
            <a:xfrm>
              <a:off x="9354740" y="5638801"/>
              <a:ext cx="1618062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Food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0966F2-5C36-D749-B4C0-E079D8B62AB8}"/>
                </a:ext>
              </a:extLst>
            </p:cNvPr>
            <p:cNvSpPr txBox="1"/>
            <p:nvPr/>
          </p:nvSpPr>
          <p:spPr>
            <a:xfrm>
              <a:off x="6781800" y="2057399"/>
              <a:ext cx="1303382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Cloth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F8FFE4-9236-964D-A6A6-770E4400F0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9000" y="2819400"/>
              <a:ext cx="1600200" cy="289560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A16CDE-22FA-5F46-BFA3-E45B3C3F3D93}"/>
                </a:ext>
              </a:extLst>
            </p:cNvPr>
            <p:cNvSpPr txBox="1"/>
            <p:nvPr/>
          </p:nvSpPr>
          <p:spPr>
            <a:xfrm>
              <a:off x="8534400" y="1981200"/>
              <a:ext cx="1066801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UK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CB752B-D575-0A46-A4DB-F09B1B43EC80}"/>
                </a:ext>
              </a:extLst>
            </p:cNvPr>
            <p:cNvSpPr/>
            <p:nvPr/>
          </p:nvSpPr>
          <p:spPr>
            <a:xfrm>
              <a:off x="4038600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8CA63C-F498-0247-93EA-1D4A4B12952C}"/>
                </a:ext>
              </a:extLst>
            </p:cNvPr>
            <p:cNvSpPr txBox="1"/>
            <p:nvPr/>
          </p:nvSpPr>
          <p:spPr>
            <a:xfrm>
              <a:off x="3856459" y="5052367"/>
              <a:ext cx="930362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P</a:t>
              </a:r>
              <a:r>
                <a:rPr lang="en-US" sz="1400" baseline="30000" dirty="0">
                  <a:solidFill>
                    <a:srgbClr val="00B050"/>
                  </a:solidFill>
                </a:rPr>
                <a:t>A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D10FB6E-E953-6E4E-8FF6-FD221F954035}"/>
                </a:ext>
              </a:extLst>
            </p:cNvPr>
            <p:cNvSpPr/>
            <p:nvPr/>
          </p:nvSpPr>
          <p:spPr>
            <a:xfrm>
              <a:off x="7162800" y="27432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1C0437-0EF0-B449-81A9-54CF5D09D3EF}"/>
                </a:ext>
              </a:extLst>
            </p:cNvPr>
            <p:cNvSpPr txBox="1"/>
            <p:nvPr/>
          </p:nvSpPr>
          <p:spPr>
            <a:xfrm>
              <a:off x="7082528" y="2421222"/>
              <a:ext cx="1422284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P</a:t>
              </a:r>
              <a:r>
                <a:rPr lang="en-US" sz="1400" baseline="30000" dirty="0">
                  <a:solidFill>
                    <a:srgbClr val="00B050"/>
                  </a:solidFill>
                </a:rPr>
                <a:t>B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B3A5C5-6D5A-124C-94E1-BFE394E69ED6}"/>
                </a:ext>
              </a:extLst>
            </p:cNvPr>
            <p:cNvSpPr/>
            <p:nvPr/>
          </p:nvSpPr>
          <p:spPr>
            <a:xfrm>
              <a:off x="8077200" y="4343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23D213-1B39-4742-BBDB-FA244AAA00AC}"/>
                </a:ext>
              </a:extLst>
            </p:cNvPr>
            <p:cNvSpPr txBox="1"/>
            <p:nvPr/>
          </p:nvSpPr>
          <p:spPr>
            <a:xfrm>
              <a:off x="6965175" y="4490909"/>
              <a:ext cx="1717446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C</a:t>
              </a:r>
              <a:r>
                <a:rPr lang="en-US" sz="1400" baseline="30000" dirty="0">
                  <a:solidFill>
                    <a:srgbClr val="FF0000"/>
                  </a:solidFill>
                </a:rPr>
                <a:t>B</a:t>
              </a:r>
              <a:r>
                <a:rPr lang="en-US" sz="1400" dirty="0">
                  <a:solidFill>
                    <a:srgbClr val="FF0000"/>
                  </a:solidFill>
                </a:rPr>
                <a:t>=P</a:t>
              </a:r>
              <a:r>
                <a:rPr lang="en-US" sz="1400" baseline="30000" dirty="0">
                  <a:solidFill>
                    <a:srgbClr val="FF0000"/>
                  </a:solidFill>
                </a:rPr>
                <a:t>B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D5216EB-DBC5-1B43-9ADB-3FA7E227CEC4}"/>
                </a:ext>
              </a:extLst>
            </p:cNvPr>
            <p:cNvSpPr/>
            <p:nvPr/>
          </p:nvSpPr>
          <p:spPr>
            <a:xfrm>
              <a:off x="2590800" y="4876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445FAC-4F0D-5E4F-8031-507E529EDD3F}"/>
                </a:ext>
              </a:extLst>
            </p:cNvPr>
            <p:cNvSpPr txBox="1"/>
            <p:nvPr/>
          </p:nvSpPr>
          <p:spPr>
            <a:xfrm>
              <a:off x="1380721" y="4929232"/>
              <a:ext cx="1850273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C</a:t>
              </a:r>
              <a:r>
                <a:rPr lang="en-US" sz="1400" baseline="30000" dirty="0">
                  <a:solidFill>
                    <a:srgbClr val="FF0000"/>
                  </a:solidFill>
                </a:rPr>
                <a:t>A</a:t>
              </a:r>
              <a:r>
                <a:rPr lang="en-US" sz="1400" dirty="0">
                  <a:solidFill>
                    <a:srgbClr val="FF0000"/>
                  </a:solidFill>
                </a:rPr>
                <a:t>=P</a:t>
              </a:r>
              <a:r>
                <a:rPr lang="en-US" sz="1400" baseline="30000" dirty="0">
                  <a:solidFill>
                    <a:srgbClr val="FF0000"/>
                  </a:solidFill>
                </a:rPr>
                <a:t>A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CA893FF-F564-8847-9203-553525F4EB17}"/>
                </a:ext>
              </a:extLst>
            </p:cNvPr>
            <p:cNvCxnSpPr>
              <a:cxnSpLocks/>
            </p:cNvCxnSpPr>
            <p:nvPr/>
          </p:nvCxnSpPr>
          <p:spPr>
            <a:xfrm>
              <a:off x="2766951" y="4785756"/>
              <a:ext cx="1424049" cy="77684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63B3F5E-07A6-BC46-A631-57E9A9EC79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86452" y="2707575"/>
              <a:ext cx="888671" cy="156556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98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Gains from Trade</a:t>
            </a:r>
            <a:br>
              <a:rPr lang="en-US" sz="9600" dirty="0"/>
            </a:br>
            <a:r>
              <a:rPr lang="en-US" sz="6000" dirty="0"/>
              <a:t>Other Sources of Gain from Trade</a:t>
            </a:r>
          </a:p>
        </p:txBody>
      </p:sp>
    </p:spTree>
    <p:extLst>
      <p:ext uri="{BB962C8B-B14F-4D97-AF65-F5344CB8AC3E}">
        <p14:creationId xmlns:p14="http://schemas.microsoft.com/office/powerpoint/2010/main" val="3439778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sources of Gain from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</a:t>
            </a:r>
            <a:r>
              <a:rPr lang="en-US" b="0" dirty="0"/>
              <a:t>(most productive firms expand and export)</a:t>
            </a:r>
          </a:p>
          <a:p>
            <a:r>
              <a:rPr lang="en-US" dirty="0"/>
              <a:t>Returns to scale </a:t>
            </a:r>
            <a:r>
              <a:rPr lang="en-US" b="0" dirty="0"/>
              <a:t>(small countries can support larger firms)</a:t>
            </a:r>
          </a:p>
          <a:p>
            <a:r>
              <a:rPr lang="en-US" dirty="0"/>
              <a:t>Competition </a:t>
            </a:r>
            <a:r>
              <a:rPr lang="en-US" b="0" dirty="0"/>
              <a:t>(monopolies in small countries lose market power)</a:t>
            </a:r>
          </a:p>
          <a:p>
            <a:r>
              <a:rPr lang="en-US" dirty="0"/>
              <a:t>Variety </a:t>
            </a:r>
            <a:r>
              <a:rPr lang="en-US" b="0" dirty="0"/>
              <a:t>(buyers can access more choices)</a:t>
            </a:r>
          </a:p>
          <a:p>
            <a:r>
              <a:rPr lang="en-US" dirty="0"/>
              <a:t>Supply chains </a:t>
            </a:r>
            <a:r>
              <a:rPr lang="en-US" b="0" dirty="0"/>
              <a:t>(firms can source parts from cheapest or best sources)</a:t>
            </a:r>
          </a:p>
          <a:p>
            <a:pPr lvl="1"/>
            <a:r>
              <a:rPr lang="en-US" dirty="0"/>
              <a:t>(That’s really just the above, but within industries and firms.)</a:t>
            </a:r>
            <a:endParaRPr lang="en-US" b="0" dirty="0"/>
          </a:p>
          <a:p>
            <a:r>
              <a:rPr lang="en-US" dirty="0"/>
              <a:t>Technology </a:t>
            </a:r>
            <a:r>
              <a:rPr lang="en-US" b="0" dirty="0"/>
              <a:t>(producers get access foreign technologies)</a:t>
            </a:r>
          </a:p>
        </p:txBody>
      </p:sp>
    </p:spTree>
    <p:extLst>
      <p:ext uri="{BB962C8B-B14F-4D97-AF65-F5344CB8AC3E}">
        <p14:creationId xmlns:p14="http://schemas.microsoft.com/office/powerpoint/2010/main" val="427674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Costs of 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94508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Bu</a:t>
            </a:r>
            <a:r>
              <a:rPr lang="en-US" dirty="0"/>
              <a:t>t there are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Economic:  </a:t>
            </a:r>
          </a:p>
          <a:p>
            <a:pPr lvl="1"/>
            <a:r>
              <a:rPr lang="en-US" dirty="0"/>
              <a:t>When trade expands (or contracts)</a:t>
            </a:r>
          </a:p>
          <a:p>
            <a:pPr lvl="2"/>
            <a:r>
              <a:rPr lang="en-US" dirty="0"/>
              <a:t>Some firms lose market share or shut down</a:t>
            </a:r>
          </a:p>
          <a:p>
            <a:pPr lvl="2"/>
            <a:r>
              <a:rPr lang="en-US" dirty="0"/>
              <a:t>Other firms supplying inputs to those firms shrink or shut down</a:t>
            </a:r>
          </a:p>
          <a:p>
            <a:pPr lvl="2"/>
            <a:r>
              <a:rPr lang="en-US" dirty="0"/>
              <a:t>Workers in both lose jobs</a:t>
            </a:r>
          </a:p>
          <a:p>
            <a:pPr lvl="2"/>
            <a:r>
              <a:rPr lang="en-US" dirty="0"/>
              <a:t>Their communities lose customers</a:t>
            </a:r>
          </a:p>
          <a:p>
            <a:pPr lvl="1"/>
            <a:r>
              <a:rPr lang="en-US" dirty="0"/>
              <a:t>Macroeconomic cost:  Vulnerability to foreign recession/inflation</a:t>
            </a:r>
          </a:p>
          <a:p>
            <a:pPr lvl="1"/>
            <a:r>
              <a:rPr lang="en-US" dirty="0"/>
              <a:t>Dependence on other countries’ willingness to trade</a:t>
            </a:r>
          </a:p>
          <a:p>
            <a:pPr lvl="1"/>
            <a:r>
              <a:rPr lang="en-US" dirty="0"/>
              <a:t>Vulnerability to trade disruption</a:t>
            </a:r>
          </a:p>
          <a:p>
            <a:pPr lvl="2"/>
            <a:r>
              <a:rPr lang="en-US" dirty="0"/>
              <a:t>Crisis induced (earthquake, flood, disease)</a:t>
            </a:r>
          </a:p>
          <a:p>
            <a:pPr lvl="2"/>
            <a:r>
              <a:rPr lang="en-US" dirty="0"/>
              <a:t>Policy induced (sanctions, tariffs, export bans)</a:t>
            </a:r>
          </a:p>
          <a:p>
            <a:r>
              <a:rPr lang="en-US" dirty="0"/>
              <a:t>Non-economic</a:t>
            </a:r>
          </a:p>
          <a:p>
            <a:pPr lvl="1"/>
            <a:r>
              <a:rPr lang="en-US" dirty="0"/>
              <a:t>Loss of cultural differences</a:t>
            </a:r>
          </a:p>
          <a:p>
            <a:pPr lvl="1"/>
            <a:r>
              <a:rPr lang="en-US" dirty="0"/>
              <a:t>Spread of invasive species and plant disease</a:t>
            </a:r>
          </a:p>
          <a:p>
            <a:pPr lvl="1"/>
            <a:r>
              <a:rPr lang="en-US" dirty="0"/>
              <a:t>Spread of human disease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5AFCE-06F4-1E44-9512-172BA7D0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94D5A6-6DF4-E344-804B-7A5734C22A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rgbClr val="0C4C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182223-BFC1-854D-B332-B17F43E945F0}"/>
              </a:ext>
            </a:extLst>
          </p:cNvPr>
          <p:cNvSpPr txBox="1">
            <a:spLocks/>
          </p:cNvSpPr>
          <p:nvPr/>
        </p:nvSpPr>
        <p:spPr>
          <a:xfrm>
            <a:off x="89916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 Pa</a:t>
            </a:r>
            <a:r>
              <a:rPr lang="en-US" dirty="0"/>
              <a:t>use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AA88E7-3B0E-E746-9001-A026167C7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984867"/>
            <a:ext cx="8310271" cy="4638693"/>
          </a:xfrm>
        </p:spPr>
        <p:txBody>
          <a:bodyPr>
            <a:normAutofit/>
          </a:bodyPr>
          <a:lstStyle/>
          <a:p>
            <a:r>
              <a:rPr lang="en-US" sz="5400" dirty="0"/>
              <a:t>Pause for</a:t>
            </a:r>
            <a:endParaRPr lang="en-US" sz="4800" dirty="0"/>
          </a:p>
          <a:p>
            <a:pPr lvl="1"/>
            <a:r>
              <a:rPr lang="en-US" sz="4800" dirty="0"/>
              <a:t>Questions</a:t>
            </a:r>
          </a:p>
          <a:p>
            <a:pPr lvl="1"/>
            <a:r>
              <a:rPr lang="en-US" sz="4800" dirty="0"/>
              <a:t>5-Minute Break</a:t>
            </a:r>
          </a:p>
          <a:p>
            <a:r>
              <a:rPr lang="en-US" sz="5200" dirty="0"/>
              <a:t>Next:  Trade Policies</a:t>
            </a:r>
          </a:p>
        </p:txBody>
      </p:sp>
    </p:spTree>
    <p:extLst>
      <p:ext uri="{BB962C8B-B14F-4D97-AF65-F5344CB8AC3E}">
        <p14:creationId xmlns:p14="http://schemas.microsoft.com/office/powerpoint/2010/main" val="369214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up, but may take them in a bunch as time permits.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92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Tr</a:t>
            </a:r>
            <a:r>
              <a:rPr lang="en-US" dirty="0"/>
              <a:t>ade Policies that Affect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Policies that </a:t>
            </a:r>
            <a:r>
              <a:rPr lang="en-US" sz="3600" u="sng" dirty="0"/>
              <a:t>En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Tariff Reductions</a:t>
            </a:r>
          </a:p>
          <a:p>
            <a:pPr lvl="1"/>
            <a:r>
              <a:rPr lang="en-US" sz="3200" dirty="0"/>
              <a:t>Trade Agreements</a:t>
            </a:r>
          </a:p>
          <a:p>
            <a:pPr lvl="1"/>
            <a:r>
              <a:rPr lang="en-US" sz="3200" dirty="0"/>
              <a:t>Other</a:t>
            </a:r>
          </a:p>
          <a:p>
            <a:r>
              <a:rPr lang="en-US" sz="3600" dirty="0"/>
              <a:t>Policies that </a:t>
            </a:r>
            <a:r>
              <a:rPr lang="en-US" sz="3600" u="sng" dirty="0"/>
              <a:t>Dis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Trump’s Tariffs</a:t>
            </a:r>
          </a:p>
          <a:p>
            <a:pPr lvl="1"/>
            <a:r>
              <a:rPr lang="en-US" sz="3200" dirty="0"/>
              <a:t>Trade War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Policies that </a:t>
            </a:r>
            <a:r>
              <a:rPr lang="en-US" sz="9600" u="sng" dirty="0"/>
              <a:t>En</a:t>
            </a:r>
            <a:r>
              <a:rPr lang="en-US" sz="9600" dirty="0"/>
              <a:t>courage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84991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Tariff Reductions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63755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F6DEB8-0F72-0E4D-AC7D-29B71365B7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609600"/>
            <a:ext cx="57150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2C05A6-EC8A-4B42-8C5D-88386F7DBC88}"/>
              </a:ext>
            </a:extLst>
          </p:cNvPr>
          <p:cNvSpPr txBox="1"/>
          <p:nvPr/>
        </p:nvSpPr>
        <p:spPr>
          <a:xfrm>
            <a:off x="128788" y="6488668"/>
            <a:ext cx="3734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Economist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453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E7D87-6AE6-A94B-9029-ED1C2D9AC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730250"/>
            <a:ext cx="8153400" cy="539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CC03F0-AF96-5243-BA8E-C463ECBC4B89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Quartz 2018</a:t>
            </a:r>
          </a:p>
        </p:txBody>
      </p:sp>
    </p:spTree>
    <p:extLst>
      <p:ext uri="{BB962C8B-B14F-4D97-AF65-F5344CB8AC3E}">
        <p14:creationId xmlns:p14="http://schemas.microsoft.com/office/powerpoint/2010/main" val="3110502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Agreements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58213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242DB-B1A3-494E-B791-75A1D495546B}"/>
              </a:ext>
            </a:extLst>
          </p:cNvPr>
          <p:cNvSpPr txBox="1"/>
          <p:nvPr/>
        </p:nvSpPr>
        <p:spPr>
          <a:xfrm>
            <a:off x="152400" y="6096000"/>
            <a:ext cx="116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WTO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A003A3-430E-9A43-A038-8F70B9B9A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1" y="420386"/>
            <a:ext cx="9296400" cy="601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174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F21D0-3246-A54F-B860-7B647F4C2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685800"/>
            <a:ext cx="4741975" cy="54930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03D8B2-5FE0-1546-A64D-3CDBAADD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90672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European Union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8E266-FEE2-124D-81A8-B6403E71E3F5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Europa.eu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598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mage result for nafta map">
            <a:extLst>
              <a:ext uri="{FF2B5EF4-FFF2-40B4-BE49-F238E27FC236}">
                <a16:creationId xmlns:a16="http://schemas.microsoft.com/office/drawing/2014/main" id="{3093DE3F-9DE4-7643-9C33-94CA656D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63" y="944558"/>
            <a:ext cx="5636525" cy="51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2058A4-9AAC-5C4C-8951-D2BA283F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2775045" cy="14763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NAFTA (now USMCA)</a:t>
            </a:r>
          </a:p>
        </p:txBody>
      </p:sp>
    </p:spTree>
    <p:extLst>
      <p:ext uri="{BB962C8B-B14F-4D97-AF65-F5344CB8AC3E}">
        <p14:creationId xmlns:p14="http://schemas.microsoft.com/office/powerpoint/2010/main" val="41569920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2F57CB-0983-D543-9875-B2362D6A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43534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MERCOSUR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FFF29-CCEE-3443-A23B-A736A2FEF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425" y="996287"/>
            <a:ext cx="3675384" cy="47835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5D7712-FDF4-574D-ABF4-6A58D2C70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635" y="541798"/>
            <a:ext cx="4003346" cy="56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91515"/>
            <a:ext cx="9144000" cy="87497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/>
              <a:t>Trade and Globalization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B72D02-0803-D942-BBC2-5568076A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335" y="3355367"/>
            <a:ext cx="2781300" cy="2921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11593F-002F-EB46-8EDC-C51BA6E5A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16" y="322229"/>
            <a:ext cx="3390900" cy="24003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AD657A0-B03A-0B43-B1F6-E088FE5A02B2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Alan Deardorff,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3760910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07816-DC96-1B4E-940A-6D66E3F30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609600"/>
            <a:ext cx="7631838" cy="55845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E8E5F0-B604-A74B-95FC-8100C7B0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7607"/>
            <a:ext cx="314353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CPTPP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Trans-Pacific Partnership</a:t>
            </a:r>
            <a:br>
              <a:rPr lang="en-US" sz="4800" dirty="0"/>
            </a:br>
            <a:r>
              <a:rPr lang="en-US" sz="4800" dirty="0"/>
              <a:t>minus US</a:t>
            </a:r>
          </a:p>
        </p:txBody>
      </p:sp>
    </p:spTree>
    <p:extLst>
      <p:ext uri="{BB962C8B-B14F-4D97-AF65-F5344CB8AC3E}">
        <p14:creationId xmlns:p14="http://schemas.microsoft.com/office/powerpoint/2010/main" val="7593955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B1140C-533E-034F-AD50-27D1CC43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41" y="1446664"/>
            <a:ext cx="387596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RCEP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Regional Comprehensive Economic Partnership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648701-0F3C-F64C-8EC9-5CBE948B4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685799"/>
            <a:ext cx="4688024" cy="54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92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Policies to </a:t>
            </a:r>
            <a:r>
              <a:rPr lang="en-US" u="sng" dirty="0"/>
              <a:t>En</a:t>
            </a:r>
            <a:r>
              <a:rPr lang="en-US" dirty="0"/>
              <a:t>courage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IMF/World Bank</a:t>
            </a:r>
          </a:p>
          <a:p>
            <a:pPr lvl="1"/>
            <a:r>
              <a:rPr lang="en-US" dirty="0"/>
              <a:t>Policy advice to open markets (the ”Washington Consensus”)</a:t>
            </a:r>
          </a:p>
          <a:p>
            <a:pPr lvl="1"/>
            <a:r>
              <a:rPr lang="en-US" dirty="0"/>
              <a:t>Loans to countries conditional on</a:t>
            </a:r>
          </a:p>
          <a:p>
            <a:pPr lvl="2"/>
            <a:r>
              <a:rPr lang="en-US" dirty="0"/>
              <a:t>Reducing trade barriers</a:t>
            </a:r>
          </a:p>
          <a:p>
            <a:pPr lvl="2"/>
            <a:r>
              <a:rPr lang="en-US" dirty="0"/>
              <a:t>Permitting capital flows</a:t>
            </a:r>
          </a:p>
          <a:p>
            <a:r>
              <a:rPr lang="en-US" dirty="0"/>
              <a:t>GATT/WTO (World Trade Organization) [More on this later, if time]</a:t>
            </a:r>
          </a:p>
          <a:p>
            <a:pPr lvl="1"/>
            <a:r>
              <a:rPr lang="en-US" dirty="0"/>
              <a:t>Negotiate reciprocal trade liberalization</a:t>
            </a:r>
          </a:p>
          <a:p>
            <a:pPr lvl="1"/>
            <a:r>
              <a:rPr lang="en-US" dirty="0"/>
              <a:t>Settlement of trade disputes (usually about interfering with trade)</a:t>
            </a:r>
          </a:p>
          <a:p>
            <a:r>
              <a:rPr lang="en-US" dirty="0"/>
              <a:t>Bilateral Investment Treaties</a:t>
            </a:r>
          </a:p>
          <a:p>
            <a:pPr lvl="1"/>
            <a:r>
              <a:rPr lang="en-US" dirty="0"/>
              <a:t>Better treatment of multinational corporations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739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Policies that </a:t>
            </a:r>
            <a:r>
              <a:rPr lang="en-US" sz="9600" u="sng" dirty="0"/>
              <a:t>Dis</a:t>
            </a:r>
            <a:r>
              <a:rPr lang="en-US" sz="9600" dirty="0"/>
              <a:t>courage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501286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Trump’s Tariffs and Trade War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018563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E5F67-51FC-1740-8F1C-F91D41BE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09600"/>
            <a:ext cx="7249071" cy="5572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E08727-E05B-7142-AF8A-E4C524DAE8CF}"/>
              </a:ext>
            </a:extLst>
          </p:cNvPr>
          <p:cNvSpPr txBox="1"/>
          <p:nvPr/>
        </p:nvSpPr>
        <p:spPr>
          <a:xfrm>
            <a:off x="426396" y="5212459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892640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70D7F5-16B9-9146-8500-E1C4E6D97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90525"/>
            <a:ext cx="7543800" cy="5734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E682D-8D32-AA47-A989-79490CEEA9E4}"/>
              </a:ext>
            </a:extLst>
          </p:cNvPr>
          <p:cNvSpPr txBox="1"/>
          <p:nvPr/>
        </p:nvSpPr>
        <p:spPr>
          <a:xfrm>
            <a:off x="426396" y="5212459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594731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38260-A3DE-7D4C-A9AA-9FF520F67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97882"/>
            <a:ext cx="7848600" cy="5919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176049" y="604556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CNBC.com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745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7186A32-AC59-2E45-B58E-1B782CD2F9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30480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533400" y="5672021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 Zheng et al. Oct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7147DF-6452-E849-AF06-AC4A6BA0A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33400"/>
            <a:ext cx="7305936" cy="5679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61C74D-5B6C-804B-B89E-00C4889DC3E6}"/>
              </a:ext>
            </a:extLst>
          </p:cNvPr>
          <p:cNvSpPr txBox="1"/>
          <p:nvPr/>
        </p:nvSpPr>
        <p:spPr>
          <a:xfrm>
            <a:off x="381000" y="2413337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US tariffs on China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Industrial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China tariffs on US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Industrial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4B9E2E-CF35-8041-8579-2A60DAB44ED8}"/>
              </a:ext>
            </a:extLst>
          </p:cNvPr>
          <p:cNvCxnSpPr/>
          <p:nvPr/>
        </p:nvCxnSpPr>
        <p:spPr>
          <a:xfrm>
            <a:off x="1752600" y="3276600"/>
            <a:ext cx="8382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0C01A9-E614-E64B-A935-038D92CB27EE}"/>
              </a:ext>
            </a:extLst>
          </p:cNvPr>
          <p:cNvCxnSpPr/>
          <p:nvPr/>
        </p:nvCxnSpPr>
        <p:spPr>
          <a:xfrm>
            <a:off x="1752600" y="4191000"/>
            <a:ext cx="838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2CD23F-EEB7-9F41-AA49-A8EFDE77DA36}"/>
              </a:ext>
            </a:extLst>
          </p:cNvPr>
          <p:cNvCxnSpPr/>
          <p:nvPr/>
        </p:nvCxnSpPr>
        <p:spPr>
          <a:xfrm>
            <a:off x="1752600" y="29718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C1C051-9DED-754F-8902-D10F816BD4B3}"/>
              </a:ext>
            </a:extLst>
          </p:cNvPr>
          <p:cNvCxnSpPr/>
          <p:nvPr/>
        </p:nvCxnSpPr>
        <p:spPr>
          <a:xfrm>
            <a:off x="1752600" y="4495800"/>
            <a:ext cx="838200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49A5CD1-C65E-BE44-98CE-9778DA84032A}"/>
              </a:ext>
            </a:extLst>
          </p:cNvPr>
          <p:cNvSpPr/>
          <p:nvPr/>
        </p:nvSpPr>
        <p:spPr>
          <a:xfrm>
            <a:off x="8839200" y="1219200"/>
            <a:ext cx="1143000" cy="3048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267FBD-5691-1F48-B1E4-13B5D819BFB7}"/>
              </a:ext>
            </a:extLst>
          </p:cNvPr>
          <p:cNvSpPr txBox="1"/>
          <p:nvPr/>
        </p:nvSpPr>
        <p:spPr>
          <a:xfrm>
            <a:off x="9906000" y="11430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Phase One Agreement Reductions Jan 2020</a:t>
            </a:r>
          </a:p>
        </p:txBody>
      </p:sp>
    </p:spTree>
    <p:extLst>
      <p:ext uri="{BB962C8B-B14F-4D97-AF65-F5344CB8AC3E}">
        <p14:creationId xmlns:p14="http://schemas.microsoft.com/office/powerpoint/2010/main" val="14133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Effects of Tariffs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3014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157" y="647700"/>
            <a:ext cx="10223500" cy="1754326"/>
          </a:xfrm>
        </p:spPr>
        <p:txBody>
          <a:bodyPr/>
          <a:lstStyle/>
          <a:p>
            <a:pPr algn="ctr"/>
            <a:r>
              <a:rPr lang="en-US" sz="3600" dirty="0"/>
              <a:t>Trade and Globalization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681" y="3224176"/>
            <a:ext cx="8940800" cy="1040285"/>
          </a:xfrm>
        </p:spPr>
        <p:txBody>
          <a:bodyPr/>
          <a:lstStyle/>
          <a:p>
            <a:pPr algn="ctr"/>
            <a:r>
              <a:rPr lang="en-US" sz="2800" dirty="0"/>
              <a:t>Alan V. Deardorff</a:t>
            </a:r>
          </a:p>
          <a:p>
            <a:pPr algn="ctr"/>
            <a:r>
              <a:rPr lang="en-US" sz="2800" dirty="0"/>
              <a:t>University of Michigan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E06AD7B-5060-9E40-8F85-26D4556A0282}"/>
              </a:ext>
            </a:extLst>
          </p:cNvPr>
          <p:cNvSpPr txBox="1">
            <a:spLocks/>
          </p:cNvSpPr>
          <p:nvPr/>
        </p:nvSpPr>
        <p:spPr bwMode="auto">
          <a:xfrm>
            <a:off x="1242998" y="4689416"/>
            <a:ext cx="9543239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0" dirty="0"/>
              <a:t>Presentation to </a:t>
            </a:r>
            <a:r>
              <a:rPr lang="en-US" sz="2400" i="0" dirty="0" err="1"/>
              <a:t>Osher</a:t>
            </a:r>
            <a:r>
              <a:rPr lang="en-US" sz="2400" i="0" dirty="0"/>
              <a:t> Lifelong Learning Institute</a:t>
            </a:r>
          </a:p>
          <a:p>
            <a:pPr algn="ctr"/>
            <a:r>
              <a:rPr lang="en-US" sz="2400" i="0" dirty="0"/>
              <a:t>University of Hawaii, Manoa</a:t>
            </a:r>
          </a:p>
          <a:p>
            <a:pPr algn="ctr"/>
            <a:r>
              <a:rPr lang="en-US" sz="2400" i="0" dirty="0"/>
              <a:t>February 25, 2022</a:t>
            </a:r>
          </a:p>
        </p:txBody>
      </p:sp>
    </p:spTree>
    <p:extLst>
      <p:ext uri="{BB962C8B-B14F-4D97-AF65-F5344CB8AC3E}">
        <p14:creationId xmlns:p14="http://schemas.microsoft.com/office/powerpoint/2010/main" val="38430079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tariff is a tax on imports.  It causes</a:t>
            </a:r>
          </a:p>
          <a:p>
            <a:pPr lvl="1"/>
            <a:r>
              <a:rPr lang="en-US" dirty="0"/>
              <a:t>A rise in the price of the imported good in the importing country</a:t>
            </a:r>
          </a:p>
          <a:p>
            <a:pPr lvl="1"/>
            <a:r>
              <a:rPr lang="en-US" dirty="0"/>
              <a:t>A fall in the price of the imported good in the exporting country</a:t>
            </a:r>
          </a:p>
          <a:p>
            <a:pPr lvl="1"/>
            <a:r>
              <a:rPr lang="en-US" dirty="0"/>
              <a:t>The quantity imported to fall</a:t>
            </a:r>
          </a:p>
          <a:p>
            <a:pPr lvl="1"/>
            <a:r>
              <a:rPr lang="en-US" dirty="0"/>
              <a:t>The revenue of the tariff-levying government to rise</a:t>
            </a:r>
          </a:p>
          <a:p>
            <a:r>
              <a:rPr lang="en-US" dirty="0"/>
              <a:t>Almost always:  the </a:t>
            </a:r>
            <a:r>
              <a:rPr lang="en-US" u="sng" dirty="0"/>
              <a:t>rise</a:t>
            </a:r>
            <a:r>
              <a:rPr lang="en-US" dirty="0"/>
              <a:t> at home is much larger than the </a:t>
            </a:r>
            <a:r>
              <a:rPr lang="en-US" u="sng" dirty="0"/>
              <a:t>fall</a:t>
            </a:r>
            <a:r>
              <a:rPr lang="en-US" dirty="0"/>
              <a:t> abroad</a:t>
            </a:r>
          </a:p>
          <a:p>
            <a:pPr lvl="1"/>
            <a:r>
              <a:rPr lang="en-US" dirty="0"/>
              <a:t>That’s especially true if importing country is small</a:t>
            </a:r>
          </a:p>
          <a:p>
            <a:pPr lvl="1"/>
            <a:r>
              <a:rPr lang="en-US" dirty="0"/>
              <a:t>But it’s also true if importing country is large, such as U.S.</a:t>
            </a:r>
          </a:p>
          <a:p>
            <a:pPr lvl="1"/>
            <a:r>
              <a:rPr lang="en-US" dirty="0"/>
              <a:t>Example:  Trump’s tariffs caused US prices to rise, with hardly any perceptible fall in prices abroad.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6843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rise in price in the importing country causes</a:t>
            </a:r>
          </a:p>
          <a:p>
            <a:pPr lvl="1"/>
            <a:r>
              <a:rPr lang="en-US" dirty="0"/>
              <a:t>A rise in price of competing goods produced there</a:t>
            </a:r>
          </a:p>
          <a:p>
            <a:pPr lvl="1"/>
            <a:r>
              <a:rPr lang="en-US" dirty="0"/>
              <a:t>Benefits to those producers</a:t>
            </a:r>
          </a:p>
          <a:p>
            <a:pPr lvl="1"/>
            <a:r>
              <a:rPr lang="en-US" dirty="0"/>
              <a:t>Harm to buyers of </a:t>
            </a:r>
            <a:r>
              <a:rPr lang="en-US" u="sng" dirty="0"/>
              <a:t>both</a:t>
            </a:r>
            <a:r>
              <a:rPr lang="en-US" dirty="0"/>
              <a:t> the import and the competing goods</a:t>
            </a:r>
          </a:p>
          <a:p>
            <a:pPr lvl="2"/>
            <a:r>
              <a:rPr lang="en-US" dirty="0"/>
              <a:t>Including producers that use the higher-priced goods as inputs</a:t>
            </a:r>
          </a:p>
          <a:p>
            <a:pPr lvl="3"/>
            <a:r>
              <a:rPr lang="en-US" sz="2200" dirty="0"/>
              <a:t>Their prices also rise, hurting </a:t>
            </a:r>
            <a:r>
              <a:rPr lang="en-US" sz="2200" u="sng" dirty="0"/>
              <a:t>their</a:t>
            </a:r>
            <a:r>
              <a:rPr lang="en-US" sz="2200" dirty="0"/>
              <a:t> buyers</a:t>
            </a:r>
          </a:p>
          <a:p>
            <a:pPr lvl="1"/>
            <a:r>
              <a:rPr lang="en-US" dirty="0"/>
              <a:t>Employment changes:</a:t>
            </a:r>
          </a:p>
          <a:p>
            <a:pPr lvl="2"/>
            <a:r>
              <a:rPr lang="en-US" dirty="0"/>
              <a:t>Increase in the protected industry</a:t>
            </a:r>
          </a:p>
          <a:p>
            <a:pPr lvl="2"/>
            <a:r>
              <a:rPr lang="en-US" dirty="0"/>
              <a:t>Decrease in industries that use imports as inputs	</a:t>
            </a:r>
          </a:p>
          <a:p>
            <a:pPr lvl="1"/>
            <a:r>
              <a:rPr lang="en-US" dirty="0"/>
              <a:t>Example:  Trump’s 25% tariff on steel</a:t>
            </a:r>
          </a:p>
          <a:p>
            <a:pPr lvl="2"/>
            <a:r>
              <a:rPr lang="en-US" dirty="0"/>
              <a:t>Helps US steel firms and their workers</a:t>
            </a:r>
          </a:p>
          <a:p>
            <a:pPr lvl="2"/>
            <a:r>
              <a:rPr lang="en-US" dirty="0"/>
              <a:t>Hurts US auto firms and workers </a:t>
            </a:r>
          </a:p>
          <a:p>
            <a:pPr lvl="3"/>
            <a:r>
              <a:rPr lang="en-US" sz="2000" dirty="0"/>
              <a:t>and many other industries that use steel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3625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fall in price in the exporting country causes</a:t>
            </a:r>
          </a:p>
          <a:p>
            <a:pPr lvl="1"/>
            <a:r>
              <a:rPr lang="en-US" dirty="0"/>
              <a:t>Harm to sellers there</a:t>
            </a:r>
          </a:p>
          <a:p>
            <a:pPr lvl="1"/>
            <a:r>
              <a:rPr lang="en-US" dirty="0"/>
              <a:t>Benefit to buyers there</a:t>
            </a:r>
          </a:p>
          <a:p>
            <a:pPr lvl="1"/>
            <a:r>
              <a:rPr lang="en-US" dirty="0"/>
              <a:t>Shift of sales to other countries</a:t>
            </a:r>
          </a:p>
          <a:p>
            <a:pPr lvl="1"/>
            <a:endParaRPr lang="en-US" dirty="0"/>
          </a:p>
          <a:p>
            <a:r>
              <a:rPr lang="en-US" dirty="0"/>
              <a:t>If the tariff is on exports from only one country (</a:t>
            </a:r>
            <a:r>
              <a:rPr lang="en-US" dirty="0" err="1"/>
              <a:t>e.g</a:t>
            </a:r>
            <a:r>
              <a:rPr lang="en-US" dirty="0"/>
              <a:t>, China)</a:t>
            </a:r>
          </a:p>
          <a:p>
            <a:pPr lvl="1"/>
            <a:r>
              <a:rPr lang="en-US" dirty="0"/>
              <a:t>Buyers shift to imports from other, more costly, countries (e.g., Vietnam)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10410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Ar</a:t>
            </a:r>
            <a:r>
              <a:rPr lang="en-US" dirty="0"/>
              <a:t>guments for and against tariffs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9924E-F09A-7A4A-A0A5-6758E0AE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economists are so opposed to tariffs, why are they used?</a:t>
            </a:r>
          </a:p>
          <a:p>
            <a:r>
              <a:rPr lang="en-US" dirty="0"/>
              <a:t>Arguments </a:t>
            </a:r>
            <a:r>
              <a:rPr lang="en-US" u="sng" dirty="0"/>
              <a:t>for</a:t>
            </a:r>
            <a:r>
              <a:rPr lang="en-US" dirty="0"/>
              <a:t> protection</a:t>
            </a:r>
          </a:p>
          <a:p>
            <a:pPr lvl="1"/>
            <a:r>
              <a:rPr lang="en-US" dirty="0"/>
              <a:t>Many have been used, both past and present</a:t>
            </a:r>
          </a:p>
          <a:p>
            <a:pPr lvl="1"/>
            <a:r>
              <a:rPr lang="en-US" dirty="0"/>
              <a:t>See the list in my Glossary of International Economics</a:t>
            </a:r>
          </a:p>
        </p:txBody>
      </p:sp>
    </p:spTree>
    <p:extLst>
      <p:ext uri="{BB962C8B-B14F-4D97-AF65-F5344CB8AC3E}">
        <p14:creationId xmlns:p14="http://schemas.microsoft.com/office/powerpoint/2010/main" val="16312188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3DABB65-A68C-F04F-87B9-1EADB933F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0137" y="1570038"/>
            <a:ext cx="4651725" cy="43513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Ar</a:t>
            </a:r>
            <a:r>
              <a:rPr lang="en-US" dirty="0"/>
              <a:t>guments for tariffs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8DE33-44AE-B949-8A51-8C0E73C1AE0D}"/>
              </a:ext>
            </a:extLst>
          </p:cNvPr>
          <p:cNvSpPr txBox="1"/>
          <p:nvPr/>
        </p:nvSpPr>
        <p:spPr>
          <a:xfrm>
            <a:off x="800100" y="1905000"/>
            <a:ext cx="22479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Government Revenue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1CABC2-BF11-C243-8069-B69DFB64A920}"/>
              </a:ext>
            </a:extLst>
          </p:cNvPr>
          <p:cNvSpPr txBox="1"/>
          <p:nvPr/>
        </p:nvSpPr>
        <p:spPr>
          <a:xfrm>
            <a:off x="1752600" y="3733800"/>
            <a:ext cx="12954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Distribution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AD10EA-F08E-9B4E-94B4-73E68E6723FF}"/>
              </a:ext>
            </a:extLst>
          </p:cNvPr>
          <p:cNvCxnSpPr/>
          <p:nvPr/>
        </p:nvCxnSpPr>
        <p:spPr>
          <a:xfrm>
            <a:off x="3048000" y="4114800"/>
            <a:ext cx="914400" cy="10668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7168886-C4CD-8C45-81EE-320763BDB717}"/>
              </a:ext>
            </a:extLst>
          </p:cNvPr>
          <p:cNvSpPr txBox="1"/>
          <p:nvPr/>
        </p:nvSpPr>
        <p:spPr>
          <a:xfrm>
            <a:off x="914400" y="5638800"/>
            <a:ext cx="16002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Infant Industry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35EBC4-D150-2E4B-A0A8-BC9062A55C87}"/>
              </a:ext>
            </a:extLst>
          </p:cNvPr>
          <p:cNvCxnSpPr>
            <a:cxnSpLocks/>
          </p:cNvCxnSpPr>
          <p:nvPr/>
        </p:nvCxnSpPr>
        <p:spPr>
          <a:xfrm flipV="1">
            <a:off x="2514600" y="5562600"/>
            <a:ext cx="1447800" cy="762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D8AF63A-53AC-B343-BB71-0AD378153063}"/>
              </a:ext>
            </a:extLst>
          </p:cNvPr>
          <p:cNvSpPr txBox="1"/>
          <p:nvPr/>
        </p:nvSpPr>
        <p:spPr>
          <a:xfrm>
            <a:off x="9448800" y="3505200"/>
            <a:ext cx="22098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Strategic trade policy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9C9A30-EF7F-8D48-A7FA-20CA535502F0}"/>
              </a:ext>
            </a:extLst>
          </p:cNvPr>
          <p:cNvCxnSpPr>
            <a:cxnSpLocks/>
          </p:cNvCxnSpPr>
          <p:nvPr/>
        </p:nvCxnSpPr>
        <p:spPr>
          <a:xfrm flipH="1">
            <a:off x="7924800" y="3886200"/>
            <a:ext cx="1524000" cy="13716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B7BBDF1-28BB-3B41-9179-7C380AB6C497}"/>
              </a:ext>
            </a:extLst>
          </p:cNvPr>
          <p:cNvSpPr txBox="1"/>
          <p:nvPr/>
        </p:nvSpPr>
        <p:spPr>
          <a:xfrm>
            <a:off x="9601200" y="1752600"/>
            <a:ext cx="18288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National security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E915B85-56D5-DF4F-97EC-80B6A0B71FAD}"/>
              </a:ext>
            </a:extLst>
          </p:cNvPr>
          <p:cNvCxnSpPr>
            <a:cxnSpLocks/>
          </p:cNvCxnSpPr>
          <p:nvPr/>
        </p:nvCxnSpPr>
        <p:spPr>
          <a:xfrm flipH="1">
            <a:off x="7620000" y="2133600"/>
            <a:ext cx="1981200" cy="6096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34F253-5DB6-2646-9EFB-DAA5413284FC}"/>
              </a:ext>
            </a:extLst>
          </p:cNvPr>
          <p:cNvCxnSpPr>
            <a:cxnSpLocks/>
          </p:cNvCxnSpPr>
          <p:nvPr/>
        </p:nvCxnSpPr>
        <p:spPr>
          <a:xfrm>
            <a:off x="3048000" y="2286000"/>
            <a:ext cx="3055620" cy="186309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8852FE8-7350-2547-80B3-258160BFC3FE}"/>
              </a:ext>
            </a:extLst>
          </p:cNvPr>
          <p:cNvSpPr txBox="1"/>
          <p:nvPr/>
        </p:nvSpPr>
        <p:spPr>
          <a:xfrm>
            <a:off x="3429000" y="6019800"/>
            <a:ext cx="54102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Deardorffs</a:t>
            </a:r>
            <a:r>
              <a:rPr lang="en-US" dirty="0"/>
              <a:t>’ </a:t>
            </a:r>
            <a:r>
              <a:rPr lang="en-US" i="1" dirty="0"/>
              <a:t>Glossary of International Economics</a:t>
            </a:r>
          </a:p>
        </p:txBody>
      </p:sp>
    </p:spTree>
    <p:extLst>
      <p:ext uri="{BB962C8B-B14F-4D97-AF65-F5344CB8AC3E}">
        <p14:creationId xmlns:p14="http://schemas.microsoft.com/office/powerpoint/2010/main" val="1545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9" grpId="0" animBg="1"/>
      <p:bldP spid="2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Ar</a:t>
            </a:r>
            <a:r>
              <a:rPr lang="en-US" dirty="0"/>
              <a:t>guments against tariffs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9924E-F09A-7A4A-A0A5-6758E0AE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</a:t>
            </a:r>
            <a:r>
              <a:rPr lang="en-US" u="sng" dirty="0"/>
              <a:t>against</a:t>
            </a:r>
            <a:r>
              <a:rPr lang="en-US" dirty="0"/>
              <a:t> tariffs</a:t>
            </a:r>
          </a:p>
          <a:p>
            <a:pPr lvl="1"/>
            <a:r>
              <a:rPr lang="en-US" dirty="0"/>
              <a:t>Economic gains from trade (see above)</a:t>
            </a:r>
          </a:p>
          <a:p>
            <a:pPr lvl="1"/>
            <a:r>
              <a:rPr lang="en-US" dirty="0"/>
              <a:t>Tariffs prompt retaliation</a:t>
            </a:r>
          </a:p>
          <a:p>
            <a:pPr lvl="1"/>
            <a:r>
              <a:rPr lang="en-US" dirty="0"/>
              <a:t>Some valid arguments for tariffs depend on information that is either</a:t>
            </a:r>
          </a:p>
          <a:p>
            <a:pPr lvl="2"/>
            <a:r>
              <a:rPr lang="en-US" dirty="0"/>
              <a:t>Unavailable, or</a:t>
            </a:r>
          </a:p>
          <a:p>
            <a:pPr lvl="2"/>
            <a:r>
              <a:rPr lang="en-US" dirty="0"/>
              <a:t>Available only from the protected industry</a:t>
            </a:r>
          </a:p>
          <a:p>
            <a:pPr lvl="1"/>
            <a:r>
              <a:rPr lang="en-US" dirty="0"/>
              <a:t>Even when net beneficial, tariffs are politically hard to remove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Lower tariffs and greater trade reduce the likelihood of war</a:t>
            </a:r>
          </a:p>
        </p:txBody>
      </p:sp>
    </p:spTree>
    <p:extLst>
      <p:ext uri="{BB962C8B-B14F-4D97-AF65-F5344CB8AC3E}">
        <p14:creationId xmlns:p14="http://schemas.microsoft.com/office/powerpoint/2010/main" val="8880251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Countries have negotiated trade agreements throughout history</a:t>
            </a:r>
          </a:p>
          <a:p>
            <a:pPr lvl="1"/>
            <a:r>
              <a:rPr lang="en-US" dirty="0"/>
              <a:t>At least back to the 1500’s between the Ottoman Empire and the powers of Europe</a:t>
            </a:r>
          </a:p>
          <a:p>
            <a:pPr lvl="1"/>
            <a:r>
              <a:rPr lang="en-US" dirty="0"/>
              <a:t>The first “free trade agreement” (FTA) was between Britain and France in 1860, soon followed by many more</a:t>
            </a:r>
          </a:p>
          <a:p>
            <a:pPr lvl="2"/>
            <a:r>
              <a:rPr lang="en-US" dirty="0"/>
              <a:t>Removed tariffs on trade with each other</a:t>
            </a:r>
          </a:p>
          <a:p>
            <a:pPr lvl="1"/>
            <a:r>
              <a:rPr lang="en-US" dirty="0"/>
              <a:t>US used “reciprocal trade agreements” starting in 1934 to reduce tariffs and dig out of the Great Depression</a:t>
            </a:r>
          </a:p>
          <a:p>
            <a:pPr lvl="1"/>
            <a:r>
              <a:rPr lang="en-US" dirty="0"/>
              <a:t>US led negotiation of multilateral agreements via</a:t>
            </a:r>
          </a:p>
          <a:p>
            <a:pPr lvl="2"/>
            <a:r>
              <a:rPr lang="en-US" dirty="0"/>
              <a:t>GATT (General Agreement on Tariffs and Trade) 1948</a:t>
            </a:r>
          </a:p>
          <a:p>
            <a:pPr lvl="2"/>
            <a:r>
              <a:rPr lang="en-US" dirty="0"/>
              <a:t>WTO (World Trade Organization) 1995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00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Trade Agreements (both WTO &amp; FTAs)</a:t>
            </a:r>
          </a:p>
          <a:p>
            <a:pPr lvl="1"/>
            <a:r>
              <a:rPr lang="en-US" sz="2800" dirty="0"/>
              <a:t>Promote trade by </a:t>
            </a:r>
          </a:p>
          <a:p>
            <a:pPr lvl="2"/>
            <a:r>
              <a:rPr lang="en-US" sz="2800" dirty="0"/>
              <a:t>Reducing tariffs</a:t>
            </a:r>
          </a:p>
          <a:p>
            <a:pPr lvl="2"/>
            <a:r>
              <a:rPr lang="en-US" sz="2800" dirty="0"/>
              <a:t>Blocking policies that discriminate against imports</a:t>
            </a:r>
          </a:p>
          <a:p>
            <a:pPr lvl="1"/>
            <a:r>
              <a:rPr lang="en-US" sz="2800" dirty="0"/>
              <a:t>But they also do much else, mostly to serve business interests:</a:t>
            </a:r>
          </a:p>
          <a:p>
            <a:pPr lvl="2"/>
            <a:r>
              <a:rPr lang="en-US" sz="2800" dirty="0"/>
              <a:t>Permit anti-dumping duties to deter competition</a:t>
            </a:r>
          </a:p>
          <a:p>
            <a:pPr lvl="2"/>
            <a:r>
              <a:rPr lang="en-US" sz="2800" dirty="0"/>
              <a:t>Protect intellectual property (patents, etc.)</a:t>
            </a:r>
          </a:p>
          <a:p>
            <a:pPr lvl="2"/>
            <a:r>
              <a:rPr lang="en-US" sz="2800" dirty="0"/>
              <a:t>Allow investor action against governments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1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WTO</a:t>
            </a:r>
          </a:p>
          <a:p>
            <a:pPr lvl="1"/>
            <a:r>
              <a:rPr lang="en-US" sz="3200" dirty="0"/>
              <a:t>164 member countries</a:t>
            </a:r>
          </a:p>
          <a:p>
            <a:pPr lvl="1"/>
            <a:r>
              <a:rPr lang="en-US" sz="3200" dirty="0"/>
              <a:t>Includes</a:t>
            </a:r>
          </a:p>
          <a:p>
            <a:pPr lvl="2"/>
            <a:r>
              <a:rPr lang="en-US" sz="3200" dirty="0"/>
              <a:t>China since 2001</a:t>
            </a:r>
          </a:p>
          <a:p>
            <a:pPr lvl="2"/>
            <a:r>
              <a:rPr lang="en-US" sz="3200" dirty="0"/>
              <a:t>Russia since 2012</a:t>
            </a:r>
          </a:p>
          <a:p>
            <a:pPr lvl="2"/>
            <a:r>
              <a:rPr lang="en-US" sz="3200" u="sng" dirty="0"/>
              <a:t>Not</a:t>
            </a:r>
            <a:r>
              <a:rPr lang="en-US" sz="3200" dirty="0"/>
              <a:t> Iran, N. Korea</a:t>
            </a:r>
          </a:p>
          <a:p>
            <a:pPr lvl="1"/>
            <a:r>
              <a:rPr lang="en-US" sz="3200" dirty="0"/>
              <a:t>Headquarters Geneva, Switzerland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7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BEEE3-9C81-164F-84AA-2398C8AD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pic>
        <p:nvPicPr>
          <p:cNvPr id="1026" name="Picture 2" descr="Where Is The Headquarters Of The World Trade Organization Located? -  WorldAtlas">
            <a:extLst>
              <a:ext uri="{FF2B5EF4-FFF2-40B4-BE49-F238E27FC236}">
                <a16:creationId xmlns:a16="http://schemas.microsoft.com/office/drawing/2014/main" id="{E819A21E-6FE1-FF46-8B97-CF930AB3B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47053"/>
            <a:ext cx="8382000" cy="546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33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/>
          <a:lstStyle/>
          <a:p>
            <a:r>
              <a:rPr lang="en-US" dirty="0"/>
              <a:t>What is Globalization?</a:t>
            </a:r>
          </a:p>
          <a:p>
            <a:r>
              <a:rPr lang="en-US" dirty="0"/>
              <a:t>Pros and Cons of Trade</a:t>
            </a:r>
          </a:p>
          <a:p>
            <a:r>
              <a:rPr lang="en-US" dirty="0"/>
              <a:t>Trade Policies</a:t>
            </a:r>
          </a:p>
          <a:p>
            <a:r>
              <a:rPr lang="en-US" dirty="0"/>
              <a:t>The Role of Trade Agreements</a:t>
            </a:r>
          </a:p>
          <a:p>
            <a:r>
              <a:rPr lang="en-US" dirty="0"/>
              <a:t>(Effects of the Pandemic)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627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BEEE3-9C81-164F-84AA-2398C8AD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99DC41-5E3B-C845-83C0-41791EF99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09600"/>
            <a:ext cx="9848550" cy="5584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75E50B-6ED6-F341-8318-115A575C1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876800"/>
            <a:ext cx="3680106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53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10292443" cy="4638693"/>
          </a:xfrm>
        </p:spPr>
        <p:txBody>
          <a:bodyPr>
            <a:normAutofit/>
          </a:bodyPr>
          <a:lstStyle/>
          <a:p>
            <a:r>
              <a:rPr lang="en-US" sz="3600" dirty="0"/>
              <a:t>The WTO has</a:t>
            </a:r>
          </a:p>
          <a:p>
            <a:pPr lvl="1"/>
            <a:r>
              <a:rPr lang="en-US" sz="3200" dirty="0"/>
              <a:t>Three Parts: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GATT (Still exists, as largest part of WTO) </a:t>
            </a:r>
          </a:p>
          <a:p>
            <a:pPr lvl="3"/>
            <a:r>
              <a:rPr lang="en-US" sz="2400" dirty="0"/>
              <a:t>limits tariffs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GATS = General Agreement on Trade in Services</a:t>
            </a:r>
            <a:endParaRPr lang="en-US" sz="2200" dirty="0"/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TRIPs Agreement = Trade Related aspects of Intellectual Property Rights</a:t>
            </a:r>
          </a:p>
          <a:p>
            <a:pPr lvl="1"/>
            <a:r>
              <a:rPr lang="en-US" sz="2800" dirty="0"/>
              <a:t>Two Basic Principles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Most Favored Nation (Don’t discriminate among exporters)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National Treatment (Don’t discriminate against imports)</a:t>
            </a:r>
            <a:endParaRPr lang="en-US" sz="3200" dirty="0"/>
          </a:p>
          <a:p>
            <a:pPr marL="1428750" lvl="2" indent="-514350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The WTO’s Main Functions</a:t>
            </a:r>
          </a:p>
          <a:p>
            <a:pPr lvl="1"/>
            <a:r>
              <a:rPr lang="en-US" sz="3200" dirty="0"/>
              <a:t>Negotiation of reduced trade barriers</a:t>
            </a:r>
          </a:p>
          <a:p>
            <a:pPr lvl="2"/>
            <a:r>
              <a:rPr lang="en-US" sz="3200" dirty="0"/>
              <a:t>Tariffs (GATT did this well; WTO not)</a:t>
            </a:r>
          </a:p>
          <a:p>
            <a:pPr lvl="2"/>
            <a:r>
              <a:rPr lang="en-US" sz="3200" dirty="0"/>
              <a:t>Removal of other barriers</a:t>
            </a:r>
          </a:p>
          <a:p>
            <a:pPr lvl="1"/>
            <a:r>
              <a:rPr lang="en-US" sz="3200" dirty="0"/>
              <a:t>Dispute settlement</a:t>
            </a:r>
          </a:p>
          <a:p>
            <a:pPr lvl="2"/>
            <a:r>
              <a:rPr lang="en-US" sz="3200" dirty="0"/>
              <a:t>Countries bring cases against others</a:t>
            </a:r>
          </a:p>
          <a:p>
            <a:pPr lvl="2"/>
            <a:r>
              <a:rPr lang="en-US" sz="3200" dirty="0"/>
              <a:t>WTO “panels” and “Appellate Body” decide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WTO Dispute Settlement</a:t>
            </a:r>
          </a:p>
          <a:p>
            <a:pPr lvl="1"/>
            <a:r>
              <a:rPr lang="en-US" sz="2800" dirty="0"/>
              <a:t>There have been 609 cases initiated since 1995 (as of 1/30/22)</a:t>
            </a:r>
          </a:p>
          <a:p>
            <a:pPr lvl="1"/>
            <a:r>
              <a:rPr lang="en-US" sz="2800" dirty="0"/>
              <a:t>About 90% have been decided in favor of the complainant, both by (132) and against US (168)</a:t>
            </a:r>
          </a:p>
          <a:p>
            <a:pPr lvl="1"/>
            <a:r>
              <a:rPr lang="en-US" sz="2800" dirty="0"/>
              <a:t>The mechanism has been unable to decided cases since December 10, 2019 when</a:t>
            </a:r>
          </a:p>
          <a:p>
            <a:pPr lvl="2"/>
            <a:r>
              <a:rPr lang="en-US" dirty="0"/>
              <a:t>President Trump blocked appointments to Appellate Body</a:t>
            </a:r>
          </a:p>
          <a:p>
            <a:pPr lvl="2"/>
            <a:r>
              <a:rPr lang="en-US" dirty="0"/>
              <a:t>President Biden has not changed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718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Effects of the Pandemic on Economies</a:t>
            </a:r>
          </a:p>
          <a:p>
            <a:pPr lvl="1"/>
            <a:r>
              <a:rPr lang="en-US" sz="3200" dirty="0"/>
              <a:t>Travel halted</a:t>
            </a:r>
          </a:p>
          <a:p>
            <a:pPr lvl="1"/>
            <a:r>
              <a:rPr lang="en-US" sz="3200" dirty="0"/>
              <a:t>Stock markets fell but came back strongly</a:t>
            </a:r>
          </a:p>
          <a:p>
            <a:pPr lvl="1"/>
            <a:r>
              <a:rPr lang="en-US" sz="3200" dirty="0"/>
              <a:t>Factories shut down</a:t>
            </a:r>
          </a:p>
          <a:p>
            <a:pPr lvl="1"/>
            <a:r>
              <a:rPr lang="en-US" sz="3200" dirty="0"/>
              <a:t>Supply chains were interrupted</a:t>
            </a:r>
          </a:p>
          <a:p>
            <a:pPr lvl="1"/>
            <a:r>
              <a:rPr lang="en-US" sz="3200" dirty="0"/>
              <a:t>Trade plummeted but came back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79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96F4F-A7A3-1A4A-B2A7-8BC8DBAB2FCA}"/>
              </a:ext>
            </a:extLst>
          </p:cNvPr>
          <p:cNvSpPr/>
          <p:nvPr/>
        </p:nvSpPr>
        <p:spPr>
          <a:xfrm>
            <a:off x="1295400" y="5867400"/>
            <a:ext cx="609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222422" y="5735376"/>
            <a:ext cx="163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Hannon, WSJ, Feb 25,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0680EF-1EFC-054D-828A-1D464F028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0" y="450850"/>
            <a:ext cx="7200900" cy="58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124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Pandemic and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Trade and Covid-19</a:t>
            </a:r>
          </a:p>
          <a:p>
            <a:pPr lvl="1"/>
            <a:r>
              <a:rPr lang="en-US" sz="2800" dirty="0"/>
              <a:t>Globalization helped it spread</a:t>
            </a:r>
          </a:p>
          <a:p>
            <a:pPr lvl="1"/>
            <a:r>
              <a:rPr lang="en-US" sz="2800" dirty="0"/>
              <a:t>Trade in PPE and medical supplies helped to fight it</a:t>
            </a:r>
          </a:p>
          <a:p>
            <a:pPr lvl="1"/>
            <a:r>
              <a:rPr lang="en-US" sz="2800" dirty="0"/>
              <a:t>Trade in vaccines is essential globally</a:t>
            </a:r>
          </a:p>
          <a:p>
            <a:pPr lvl="1"/>
            <a:r>
              <a:rPr lang="en-US" sz="2800" dirty="0"/>
              <a:t>Trade policies have often interfered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434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Globalization’s Future?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629895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966E-B06B-924F-934F-B7B9D9DA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balization’s Future?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951E-257F-044E-A642-9CD2FE0B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Will trade, travel, etc. come back?</a:t>
            </a:r>
          </a:p>
          <a:p>
            <a:pPr lvl="1"/>
            <a:r>
              <a:rPr lang="en-US" dirty="0"/>
              <a:t>Yes, partly</a:t>
            </a:r>
          </a:p>
          <a:p>
            <a:r>
              <a:rPr lang="en-US" dirty="0"/>
              <a:t>Will it reach the previous trend</a:t>
            </a:r>
          </a:p>
          <a:p>
            <a:pPr lvl="1"/>
            <a:r>
              <a:rPr lang="en-US" dirty="0"/>
              <a:t>Probably not.</a:t>
            </a:r>
          </a:p>
          <a:p>
            <a:pPr lvl="1"/>
            <a:r>
              <a:rPr lang="en-US" dirty="0"/>
              <a:t>It didn’t after the financial crisis</a:t>
            </a:r>
          </a:p>
          <a:p>
            <a:r>
              <a:rPr lang="en-US" dirty="0"/>
              <a:t>Will attitudes change?</a:t>
            </a:r>
          </a:p>
          <a:p>
            <a:pPr lvl="1"/>
            <a:r>
              <a:rPr lang="en-US" dirty="0"/>
              <a:t>Yes.  </a:t>
            </a:r>
          </a:p>
          <a:p>
            <a:pPr lvl="1"/>
            <a:r>
              <a:rPr lang="en-US" dirty="0"/>
              <a:t>Firm’s will try to limit exposure</a:t>
            </a:r>
          </a:p>
          <a:p>
            <a:pPr lvl="1"/>
            <a:r>
              <a:rPr lang="en-US" dirty="0"/>
              <a:t>Consumers will learn to live differently</a:t>
            </a:r>
          </a:p>
          <a:p>
            <a:r>
              <a:rPr lang="en-US" dirty="0"/>
              <a:t>Will economists’ views of globalization change?</a:t>
            </a:r>
          </a:p>
          <a:p>
            <a:pPr lvl="1"/>
            <a:r>
              <a:rPr lang="en-US" dirty="0"/>
              <a:t>I think so.</a:t>
            </a:r>
          </a:p>
          <a:p>
            <a:pPr lvl="2"/>
            <a:r>
              <a:rPr lang="en-US" dirty="0"/>
              <a:t>We still think globalization is good, </a:t>
            </a:r>
          </a:p>
          <a:p>
            <a:pPr lvl="2"/>
            <a:r>
              <a:rPr lang="en-US" dirty="0"/>
              <a:t>But we’re learning that it needs to include greater protections for those who are hurt.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2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6000" dirty="0"/>
              <a:t>Thank you!</a:t>
            </a:r>
          </a:p>
          <a:p>
            <a:pPr marL="0" indent="0" algn="ctr">
              <a:buNone/>
            </a:pPr>
            <a:r>
              <a:rPr lang="en-US" sz="6000" dirty="0"/>
              <a:t>Any Questions?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Alan V. Deardorff</a:t>
            </a:r>
          </a:p>
          <a:p>
            <a:pPr marL="0" indent="0" algn="ctr">
              <a:buNone/>
            </a:pPr>
            <a:r>
              <a:rPr lang="en-US" sz="2400" dirty="0"/>
              <a:t>Ford School of Public Policy</a:t>
            </a:r>
          </a:p>
          <a:p>
            <a:pPr marL="0" indent="0" algn="ctr">
              <a:buNone/>
            </a:pPr>
            <a:r>
              <a:rPr lang="en-US" sz="2400" dirty="0"/>
              <a:t>University of Michigan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www.NEEDelegation.org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58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Globalizations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143000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Growth over time of many interactions between countries</a:t>
            </a:r>
          </a:p>
          <a:p>
            <a:pPr lvl="1"/>
            <a:r>
              <a:rPr lang="en-US" sz="3200" dirty="0"/>
              <a:t>Trade</a:t>
            </a:r>
          </a:p>
          <a:p>
            <a:pPr lvl="1"/>
            <a:r>
              <a:rPr lang="en-US" sz="3200" dirty="0"/>
              <a:t>Global Value Chains</a:t>
            </a:r>
          </a:p>
          <a:p>
            <a:pPr lvl="1"/>
            <a:r>
              <a:rPr lang="en-US" sz="3200" dirty="0"/>
              <a:t>Foreign Direct Investment</a:t>
            </a:r>
          </a:p>
          <a:p>
            <a:pPr lvl="1"/>
            <a:r>
              <a:rPr lang="en-US" sz="3200" dirty="0"/>
              <a:t>Financial Flows</a:t>
            </a:r>
          </a:p>
          <a:p>
            <a:pPr lvl="1"/>
            <a:r>
              <a:rPr lang="en-US" sz="3200" dirty="0"/>
              <a:t>International Travel</a:t>
            </a:r>
          </a:p>
          <a:p>
            <a:pPr lvl="1"/>
            <a:r>
              <a:rPr lang="en-US" sz="3200" dirty="0"/>
              <a:t>Migration</a:t>
            </a:r>
          </a:p>
          <a:p>
            <a:r>
              <a:rPr lang="en-US" sz="3600" dirty="0"/>
              <a:t>I will focus here on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73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B7A5-C183-1E4B-835E-496C32B5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</a:t>
            </a:r>
            <a:r>
              <a:rPr lang="en-US" dirty="0"/>
              <a:t>mate Change Economics: Sarah Jacobson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53CE2-8E16-E944-B319-A7551E7A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17093-2A8E-4843-98F7-85D4C9C2B7D9}"/>
              </a:ext>
            </a:extLst>
          </p:cNvPr>
          <p:cNvSpPr txBox="1"/>
          <p:nvPr/>
        </p:nvSpPr>
        <p:spPr>
          <a:xfrm>
            <a:off x="2682654" y="1094730"/>
            <a:ext cx="707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FFFFFF"/>
                </a:highlight>
              </a:rPr>
              <a:t>The changing map of the world’s wine-growing regions.</a:t>
            </a:r>
          </a:p>
        </p:txBody>
      </p:sp>
      <p:pic>
        <p:nvPicPr>
          <p:cNvPr id="6" name="Picture 1" descr="https://cms.qz.com/wp-content/uploads/2017/10/wine-growing-regions-europe-usa.png?w=940&amp;strip=all&amp;quality=75">
            <a:extLst>
              <a:ext uri="{FF2B5EF4-FFF2-40B4-BE49-F238E27FC236}">
                <a16:creationId xmlns:a16="http://schemas.microsoft.com/office/drawing/2014/main" id="{FF8C78DD-43CA-7447-9CED-BA642D13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2" y="1569413"/>
            <a:ext cx="9833757" cy="481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775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Alan Deardorff</a:t>
            </a:r>
          </a:p>
          <a:p>
            <a:pPr marL="0" indent="0" algn="ctr">
              <a:buNone/>
            </a:pPr>
            <a:r>
              <a:rPr lang="en-US" dirty="0" err="1"/>
              <a:t>alandear@</a:t>
            </a:r>
            <a:r>
              <a:rPr lang="en-US" err="1"/>
              <a:t>umich</a:t>
            </a:r>
            <a:r>
              <a:rPr lang="en-US"/>
              <a:t>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08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948887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24357</TotalTime>
  <Words>3030</Words>
  <Application>Microsoft Macintosh PowerPoint</Application>
  <PresentationFormat>Widescreen</PresentationFormat>
  <Paragraphs>592</Paragraphs>
  <Slides>81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7" baseType="lpstr">
      <vt:lpstr>Arial</vt:lpstr>
      <vt:lpstr>Calibri</vt:lpstr>
      <vt:lpstr>Courier New</vt:lpstr>
      <vt:lpstr>Palatino Linotype</vt:lpstr>
      <vt:lpstr>Wingdings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Trade and Globalization</vt:lpstr>
      <vt:lpstr> Outline</vt:lpstr>
      <vt:lpstr>What Globalizations Is</vt:lpstr>
      <vt:lpstr>Trade</vt:lpstr>
      <vt:lpstr>PowerPoint Presentation</vt:lpstr>
      <vt:lpstr>PowerPoint Presentation</vt:lpstr>
      <vt:lpstr>PowerPoint Presentation</vt:lpstr>
      <vt:lpstr>Global Value Chains</vt:lpstr>
      <vt:lpstr>PowerPoint Presentation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PowerPoint Presentation</vt:lpstr>
      <vt:lpstr>PowerPoint Presentation</vt:lpstr>
      <vt:lpstr> Supply Chains</vt:lpstr>
      <vt:lpstr>PowerPoint Presentation</vt:lpstr>
      <vt:lpstr>  Pros and Cons of Globalization</vt:lpstr>
      <vt:lpstr>Gains from Trade Theory of Comparative Advantage</vt:lpstr>
      <vt:lpstr> Comparative Advantage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Generality of Comparative Advantage</vt:lpstr>
      <vt:lpstr> Generality of Comparative Advantage</vt:lpstr>
      <vt:lpstr>Gains from Trade Other Sources of Gain from Trade</vt:lpstr>
      <vt:lpstr> Other sources of Gain from Trade</vt:lpstr>
      <vt:lpstr>Costs of Trade</vt:lpstr>
      <vt:lpstr> But there are Costs</vt:lpstr>
      <vt:lpstr>PowerPoint Presentation</vt:lpstr>
      <vt:lpstr>  Trade Policies that Affect Globalization</vt:lpstr>
      <vt:lpstr>Policies that Encourage Globalization</vt:lpstr>
      <vt:lpstr>Tariff Reductions</vt:lpstr>
      <vt:lpstr>PowerPoint Presentation</vt:lpstr>
      <vt:lpstr>PowerPoint Presentation</vt:lpstr>
      <vt:lpstr>Trade Agreements</vt:lpstr>
      <vt:lpstr>PowerPoint Presentation</vt:lpstr>
      <vt:lpstr>European Union</vt:lpstr>
      <vt:lpstr>NAFTA (now USMCA)</vt:lpstr>
      <vt:lpstr>MERCOSUR</vt:lpstr>
      <vt:lpstr>CPTPP = Trans-Pacific Partnership minus US</vt:lpstr>
      <vt:lpstr>RCEP = Regional Comprehensive Economic Partnership </vt:lpstr>
      <vt:lpstr> Other Policies to Encourage Globalization</vt:lpstr>
      <vt:lpstr>Policies that Discourage Globalization</vt:lpstr>
      <vt:lpstr>Trump’s Tariffs and Trade War</vt:lpstr>
      <vt:lpstr>PowerPoint Presentation</vt:lpstr>
      <vt:lpstr>PowerPoint Presentation</vt:lpstr>
      <vt:lpstr>PowerPoint Presentation</vt:lpstr>
      <vt:lpstr>PowerPoint Presentation</vt:lpstr>
      <vt:lpstr>Effects of Tariffs</vt:lpstr>
      <vt:lpstr> Effects of a tariff</vt:lpstr>
      <vt:lpstr> Effects of a tariff</vt:lpstr>
      <vt:lpstr> Effects of a tariff</vt:lpstr>
      <vt:lpstr> Arguments for and against tariffs</vt:lpstr>
      <vt:lpstr> Arguments for tariffs</vt:lpstr>
      <vt:lpstr> Arguments against tariffs</vt:lpstr>
      <vt:lpstr> The Role of Trade Agreements</vt:lpstr>
      <vt:lpstr> The Role of Trade Agreements</vt:lpstr>
      <vt:lpstr> The Role of Trade Agreements</vt:lpstr>
      <vt:lpstr>PowerPoint Presentation</vt:lpstr>
      <vt:lpstr>PowerPoint Presentation</vt:lpstr>
      <vt:lpstr> The Role of Trade Agreements</vt:lpstr>
      <vt:lpstr> The Role of Trade Agreements</vt:lpstr>
      <vt:lpstr> The Role of Trade Agreements</vt:lpstr>
      <vt:lpstr> Effects of the Pandemic</vt:lpstr>
      <vt:lpstr>PowerPoint Presentation</vt:lpstr>
      <vt:lpstr> The Pandemic and Globalization</vt:lpstr>
      <vt:lpstr>Globalization’s Future?</vt:lpstr>
      <vt:lpstr>Globalization’s Future?</vt:lpstr>
      <vt:lpstr> Thank you!</vt:lpstr>
      <vt:lpstr>Climate Change Economics: Sarah Jacobson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296</cp:revision>
  <cp:lastPrinted>2022-01-18T19:59:29Z</cp:lastPrinted>
  <dcterms:created xsi:type="dcterms:W3CDTF">2017-05-03T22:30:38Z</dcterms:created>
  <dcterms:modified xsi:type="dcterms:W3CDTF">2022-02-25T21:44:59Z</dcterms:modified>
</cp:coreProperties>
</file>