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7" r:id="rId3"/>
    <p:sldId id="489" r:id="rId4"/>
    <p:sldId id="436" r:id="rId5"/>
    <p:sldId id="437" r:id="rId6"/>
    <p:sldId id="1165" r:id="rId7"/>
    <p:sldId id="1167" r:id="rId8"/>
    <p:sldId id="1166" r:id="rId9"/>
    <p:sldId id="1168" r:id="rId10"/>
    <p:sldId id="1169" r:id="rId11"/>
    <p:sldId id="1170" r:id="rId12"/>
    <p:sldId id="1174" r:id="rId13"/>
    <p:sldId id="1175" r:id="rId14"/>
    <p:sldId id="1162" r:id="rId15"/>
    <p:sldId id="1177" r:id="rId16"/>
    <p:sldId id="407" r:id="rId17"/>
    <p:sldId id="1179" r:id="rId18"/>
    <p:sldId id="1180" r:id="rId19"/>
    <p:sldId id="1181" r:id="rId20"/>
    <p:sldId id="484" r:id="rId21"/>
    <p:sldId id="364" r:id="rId22"/>
    <p:sldId id="1176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con History" id="{D72B98FE-AA23-4906-946C-4F5F745ED7F7}">
          <p14:sldIdLst>
            <p14:sldId id="256"/>
            <p14:sldId id="337"/>
            <p14:sldId id="489"/>
            <p14:sldId id="436"/>
            <p14:sldId id="437"/>
          </p14:sldIdLst>
        </p14:section>
        <p14:section name="Trade" id="{5BCD821D-2DBE-410F-924A-33679C2DC4C2}">
          <p14:sldIdLst>
            <p14:sldId id="1165"/>
            <p14:sldId id="1167"/>
            <p14:sldId id="1166"/>
            <p14:sldId id="1168"/>
            <p14:sldId id="1169"/>
            <p14:sldId id="1170"/>
            <p14:sldId id="1174"/>
            <p14:sldId id="1175"/>
            <p14:sldId id="1162"/>
            <p14:sldId id="1177"/>
            <p14:sldId id="407"/>
            <p14:sldId id="1179"/>
            <p14:sldId id="1180"/>
            <p14:sldId id="1181"/>
            <p14:sldId id="484"/>
            <p14:sldId id="364"/>
            <p14:sldId id="11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42093"/>
    <a:srgbClr val="339933"/>
    <a:srgbClr val="006699"/>
    <a:srgbClr val="008000"/>
    <a:srgbClr val="00CC00"/>
    <a:srgbClr val="941651"/>
    <a:srgbClr val="0000FF"/>
    <a:srgbClr val="0C4C88"/>
    <a:srgbClr val="2B4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82" autoAdjust="0"/>
    <p:restoredTop sz="90656" autoAdjust="0"/>
  </p:normalViewPr>
  <p:slideViewPr>
    <p:cSldViewPr snapToGrid="0" snapToObjects="1">
      <p:cViewPr varScale="1">
        <p:scale>
          <a:sx n="91" d="100"/>
          <a:sy n="91" d="100"/>
        </p:scale>
        <p:origin x="208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B89DD-E686-464A-AC71-6E01CFA504B8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14406-468A-42DE-AD3E-28F73EE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44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pPr/>
              <a:t>7/21/21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5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28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2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2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96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87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4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96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0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95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8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8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all I have. Thanks for being here in person and online. If you have any questions, you can email me at my Xavier email address here, or you can ask them now.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5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4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9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3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3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0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er.org/papers/w2567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ber.org/papers/w263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legation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nfo@NEEDelegation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91604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</a:rPr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6" y="322229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1500351" y="3749040"/>
            <a:ext cx="9144000" cy="2142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Rotary Club, Florence, Kentucky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July 19,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Hasan Faruq,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Xavier University</a:t>
            </a:r>
          </a:p>
        </p:txBody>
      </p:sp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C6DA-5122-AD4D-8EB1-E33B2B18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Wi</a:t>
            </a:r>
            <a:r>
              <a:rPr lang="en-US" dirty="0"/>
              <a:t>nners and Losers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B81D2-2605-1E46-A27A-A6E16F1E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566940"/>
            <a:ext cx="9376228" cy="4421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Consumers: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Producers/Businesses: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8BFD5-4880-974F-A34E-27C120E1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2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C6DA-5122-AD4D-8EB1-E33B2B18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Wi</a:t>
            </a:r>
            <a:r>
              <a:rPr lang="en-US" dirty="0"/>
              <a:t>nners and Losers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B81D2-2605-1E46-A27A-A6E16F1E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566940"/>
            <a:ext cx="9376228" cy="4421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Consumers: </a:t>
            </a:r>
          </a:p>
          <a:p>
            <a:r>
              <a:rPr lang="en-US" b="0" dirty="0"/>
              <a:t>Lower Prices</a:t>
            </a:r>
          </a:p>
          <a:p>
            <a:r>
              <a:rPr lang="en-US" b="0" dirty="0"/>
              <a:t>New Varieties (US vs. Japanese cars)</a:t>
            </a:r>
          </a:p>
          <a:p>
            <a:r>
              <a:rPr lang="en-US" b="0" dirty="0"/>
              <a:t>Quality (German engineering)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8BFD5-4880-974F-A34E-27C120E1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1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C6DA-5122-AD4D-8EB1-E33B2B18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Wi</a:t>
            </a:r>
            <a:r>
              <a:rPr lang="en-US" dirty="0"/>
              <a:t>nners and Losers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B81D2-2605-1E46-A27A-A6E16F1E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566940"/>
            <a:ext cx="9376228" cy="44219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Businesses: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3366"/>
                </a:solidFill>
              </a:rPr>
              <a:t>US industries that use imported input/parts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US manufacturing industries buy steel from Brazil, Mexico, China, etc.</a:t>
            </a:r>
            <a:endParaRPr lang="en-US" b="1" dirty="0">
              <a:solidFill>
                <a:srgbClr val="003366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3366"/>
                </a:solidFill>
              </a:rPr>
              <a:t>US exporters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New Markets (China is the largest buyer of US corn, soybeans, etc.)</a:t>
            </a:r>
          </a:p>
          <a:p>
            <a:r>
              <a:rPr lang="en-US" dirty="0">
                <a:solidFill>
                  <a:srgbClr val="003366"/>
                </a:solidFill>
              </a:rPr>
              <a:t>US importers</a:t>
            </a:r>
            <a:endParaRPr lang="en-US" b="0" dirty="0">
              <a:solidFill>
                <a:srgbClr val="003366"/>
              </a:solidFill>
            </a:endParaRPr>
          </a:p>
          <a:p>
            <a:pPr lvl="1"/>
            <a:r>
              <a:rPr lang="en-US" b="1" dirty="0"/>
              <a:t>Job losses (25% of manufacturing jobs lost between 1990-2007 due to trade with China)</a:t>
            </a:r>
          </a:p>
          <a:p>
            <a:pPr lvl="1"/>
            <a:r>
              <a:rPr lang="en-US" b="1" dirty="0"/>
              <a:t>Psychological costs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Question: Is trade the main reason for the decline in US manufacturing?</a:t>
            </a:r>
          </a:p>
          <a:p>
            <a:pPr marL="457200" lvl="1" indent="0">
              <a:buNone/>
            </a:pPr>
            <a:r>
              <a:rPr lang="en-US" b="1" dirty="0"/>
              <a:t> 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8BFD5-4880-974F-A34E-27C120E1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98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C6DA-5122-AD4D-8EB1-E33B2B18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Wi</a:t>
            </a:r>
            <a:r>
              <a:rPr lang="en-US" dirty="0"/>
              <a:t>nners and Losers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B81D2-2605-1E46-A27A-A6E16F1E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566940"/>
            <a:ext cx="9376228" cy="4421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Net Effect of Trade:</a:t>
            </a:r>
          </a:p>
          <a:p>
            <a:r>
              <a:rPr lang="en-US" b="0" dirty="0"/>
              <a:t>Benefits for U.S. consumers: $100,000 per lost manufacturing job</a:t>
            </a:r>
          </a:p>
          <a:p>
            <a:r>
              <a:rPr lang="en-US" b="0" dirty="0"/>
              <a:t>Costs of trade are very high for some workers</a:t>
            </a:r>
          </a:p>
          <a:p>
            <a:r>
              <a:rPr lang="en-US" b="0" dirty="0"/>
              <a:t>Net effect of trade is </a:t>
            </a:r>
            <a:r>
              <a:rPr lang="en-US" b="0" dirty="0">
                <a:solidFill>
                  <a:srgbClr val="008000"/>
                </a:solidFill>
              </a:rPr>
              <a:t>positive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8BFD5-4880-974F-A34E-27C120E1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8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8A1B-2A82-9346-8C9D-ACD89714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China 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AD6B3-1093-F845-8CB5-E95042D9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AC816-BC14-9347-8837-4ABEF0345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0" y="1273432"/>
            <a:ext cx="9360807" cy="48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3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16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China Trade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941651"/>
                </a:solidFill>
              </a:rPr>
              <a:t>Key Concepts</a:t>
            </a:r>
            <a:br>
              <a:rPr lang="en-US" u="sng" dirty="0">
                <a:solidFill>
                  <a:srgbClr val="941651"/>
                </a:solidFill>
              </a:rPr>
            </a:br>
            <a:endParaRPr lang="en-US" u="sng" dirty="0">
              <a:solidFill>
                <a:srgbClr val="94165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Tariffs:</a:t>
            </a:r>
          </a:p>
          <a:p>
            <a:r>
              <a:rPr lang="en-US" b="0" dirty="0"/>
              <a:t>Taxes on foreign products</a:t>
            </a:r>
          </a:p>
          <a:p>
            <a:r>
              <a:rPr lang="en-US" b="0" dirty="0"/>
              <a:t>Foreign products become more expensive to U.S. consumers</a:t>
            </a:r>
          </a:p>
          <a:p>
            <a:r>
              <a:rPr lang="en-US" b="0" dirty="0"/>
              <a:t>President Trump’s tariffs covered 12.6% of U.S. imports.</a:t>
            </a:r>
          </a:p>
          <a:p>
            <a:r>
              <a:rPr lang="en-US" b="0" dirty="0"/>
              <a:t>China, Canada, EU, South Korea and Mexico were the biggest targets.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Trade deficit:</a:t>
            </a:r>
          </a:p>
          <a:p>
            <a:r>
              <a:rPr lang="en-US" b="0" dirty="0"/>
              <a:t>Exports &lt; Import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6" y="373118"/>
            <a:ext cx="3846286" cy="17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7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12FC-FED3-1244-8EA2-E6C5FA1E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China 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61CDF-11B3-BF4A-932D-EC3D1D23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9" y="1165905"/>
            <a:ext cx="5224792" cy="4782815"/>
          </a:xfrm>
        </p:spPr>
      </p:pic>
      <p:sp>
        <p:nvSpPr>
          <p:cNvPr id="7" name="Rectangle 6"/>
          <p:cNvSpPr/>
          <p:nvPr/>
        </p:nvSpPr>
        <p:spPr>
          <a:xfrm>
            <a:off x="6375050" y="2529114"/>
            <a:ext cx="5241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Source</a:t>
            </a:r>
            <a:r>
              <a:rPr lang="en-US" dirty="0"/>
              <a:t>: Peterson Institute for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3143678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China Trade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673"/>
            <a:ext cx="10515600" cy="4684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942093"/>
                </a:solidFill>
              </a:rPr>
              <a:t>US tariff on Chinese medical equipment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62" y="1718343"/>
            <a:ext cx="7544676" cy="43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5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China Trade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673"/>
            <a:ext cx="10515600" cy="4684395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942093"/>
                </a:solidFill>
              </a:rPr>
              <a:t>Other U.S. tariffs (e.g. steel)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Winners: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US producers (United States Steel, AK Steel) &amp; workers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Losers</a:t>
            </a:r>
            <a:r>
              <a:rPr lang="en-US" b="1" dirty="0">
                <a:solidFill>
                  <a:srgbClr val="942093"/>
                </a:solidFill>
              </a:rPr>
              <a:t>: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US consumers/steel-consuming US firms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2.4 million jobs in US industries where steel &gt;= 5% of inputs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140,000 jobs in steel producing industries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Also, US exports of soybean, corn, etc. to China decreased due to retaliatory tariffs from China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9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China Trade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836"/>
            <a:ext cx="10515600" cy="51033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942093"/>
                </a:solidFill>
              </a:rPr>
              <a:t>Effect on the U.S. economy</a:t>
            </a:r>
          </a:p>
          <a:p>
            <a:pPr lvl="1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Loss of $</a:t>
            </a:r>
            <a:r>
              <a:rPr lang="en-US" sz="2800" b="1" dirty="0">
                <a:solidFill>
                  <a:srgbClr val="C00000"/>
                </a:solidFill>
              </a:rPr>
              <a:t>1.4 billion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real income per month in 2018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Amiti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, Redding, and Weinstein, 2018,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NBER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Working Paper 25672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Decrease in consumption growth by 3.8% (and job growth) in the top 25% of counties that were hit by Chinese retaliation  (Waugh, 2019,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NBER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 Working Paper 26353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2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dirty="0">
                <a:solidFill>
                  <a:schemeClr val="tx1"/>
                </a:solidFill>
              </a:rPr>
              <a:t>nonpartisan</a:t>
            </a:r>
            <a:r>
              <a:rPr lang="en-US" dirty="0">
                <a:solidFill>
                  <a:schemeClr val="tx1"/>
                </a:solidFill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0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5D50-F6C5-3C43-9200-B61F0C50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Consensus of Economists on Tariffs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1CCF1-BBAF-8344-8C7F-6450694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75" y="1059544"/>
            <a:ext cx="8619149" cy="4861832"/>
          </a:xfrm>
        </p:spPr>
      </p:pic>
    </p:spTree>
    <p:extLst>
      <p:ext uri="{BB962C8B-B14F-4D97-AF65-F5344CB8AC3E}">
        <p14:creationId xmlns:p14="http://schemas.microsoft.com/office/powerpoint/2010/main" val="122841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AEE57-C694-4011-A1B0-F821BEFE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0" dirty="0">
                <a:solidFill>
                  <a:schemeClr val="bg1"/>
                </a:solidFill>
              </a:rPr>
              <a:t>Tra</a:t>
            </a:r>
            <a:r>
              <a:rPr lang="en-US" spc="-100" dirty="0"/>
              <a:t>de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E74C-D208-4572-BA7E-1B16BCD3E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947400" cy="435133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600" dirty="0">
                <a:solidFill>
                  <a:srgbClr val="C00000"/>
                </a:solidFill>
              </a:rPr>
              <a:t>Why countries trade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solidFill>
                  <a:srgbClr val="942093"/>
                </a:solidFill>
              </a:rPr>
              <a:t>Comparative advantage </a:t>
            </a:r>
            <a:r>
              <a:rPr lang="en-US" b="1" dirty="0">
                <a:solidFill>
                  <a:srgbClr val="003366"/>
                </a:solidFill>
              </a:rPr>
              <a:t>(i.e. ability to produce something </a:t>
            </a:r>
            <a:r>
              <a:rPr lang="en-US" b="1" dirty="0">
                <a:solidFill>
                  <a:srgbClr val="942093"/>
                </a:solidFill>
              </a:rPr>
              <a:t>relatively efficiently</a:t>
            </a:r>
            <a:r>
              <a:rPr lang="en-US" b="1" dirty="0">
                <a:solidFill>
                  <a:srgbClr val="003366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sz="2600" dirty="0">
                <a:solidFill>
                  <a:srgbClr val="C00000"/>
                </a:solidFill>
              </a:rPr>
              <a:t>Winners and losers of trade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solidFill>
                  <a:srgbClr val="003366"/>
                </a:solidFill>
              </a:rPr>
              <a:t>Winners: US consumers, US exporters, US businesses that use imported inputs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solidFill>
                  <a:srgbClr val="003366"/>
                </a:solidFill>
              </a:rPr>
              <a:t>Losers: US businesses who compete with imports from other countries</a:t>
            </a:r>
            <a:endParaRPr lang="en-US" dirty="0">
              <a:solidFill>
                <a:srgbClr val="003366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b="1" dirty="0">
                <a:solidFill>
                  <a:srgbClr val="003366"/>
                </a:solidFill>
              </a:rPr>
              <a:t>Net effect of trade is </a:t>
            </a:r>
            <a:r>
              <a:rPr lang="en-US" b="1" u="sng" dirty="0">
                <a:solidFill>
                  <a:srgbClr val="003366"/>
                </a:solidFill>
              </a:rPr>
              <a:t>positive</a:t>
            </a:r>
            <a:r>
              <a:rPr lang="en-US" b="1" dirty="0">
                <a:solidFill>
                  <a:srgbClr val="003366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2600" dirty="0">
                <a:solidFill>
                  <a:srgbClr val="C00000"/>
                </a:solidFill>
              </a:rPr>
              <a:t>US-China Trade War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solidFill>
                  <a:srgbClr val="003366"/>
                </a:solidFill>
              </a:rPr>
              <a:t>Recent studies suggest that US-China trade war had a </a:t>
            </a:r>
            <a:r>
              <a:rPr lang="en-US" b="1" u="sng" dirty="0">
                <a:solidFill>
                  <a:srgbClr val="003366"/>
                </a:solidFill>
              </a:rPr>
              <a:t>negative</a:t>
            </a:r>
            <a:r>
              <a:rPr lang="en-US" b="1" dirty="0">
                <a:solidFill>
                  <a:srgbClr val="003366"/>
                </a:solidFill>
              </a:rPr>
              <a:t> impact on the U.S. economy.</a:t>
            </a:r>
          </a:p>
        </p:txBody>
      </p:sp>
    </p:spTree>
    <p:extLst>
      <p:ext uri="{BB962C8B-B14F-4D97-AF65-F5344CB8AC3E}">
        <p14:creationId xmlns:p14="http://schemas.microsoft.com/office/powerpoint/2010/main" val="372167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77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Hasan Faruq, PhD</a:t>
            </a:r>
          </a:p>
          <a:p>
            <a:pPr marL="0" indent="0" algn="ctr">
              <a:buNone/>
            </a:pPr>
            <a:r>
              <a:rPr lang="en-US" dirty="0" err="1"/>
              <a:t>faruqh@xavier.edu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I</a:t>
            </a:r>
            <a:r>
              <a:rPr lang="en-US" dirty="0" err="1">
                <a:hlinkClick r:id="rId4"/>
              </a:rPr>
              <a:t>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Follow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6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47 members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 Fed Chairs: Janet Yellen, Ben Bernanke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6 Chairs Council of Economic Advisers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Furman (D), Rosen (R), Bernanke (R), Yellen (D), Tyson (D), </a:t>
            </a:r>
            <a:r>
              <a:rPr lang="en-US" dirty="0" err="1">
                <a:solidFill>
                  <a:schemeClr val="tx1"/>
                </a:solidFill>
              </a:rPr>
              <a:t>Goolsbee</a:t>
            </a:r>
            <a:r>
              <a:rPr lang="en-US" dirty="0">
                <a:solidFill>
                  <a:schemeClr val="tx1"/>
                </a:solidFill>
              </a:rPr>
              <a:t> (D)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 Nobel Prize Winners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Akerlof</a:t>
            </a:r>
            <a:r>
              <a:rPr lang="en-US" dirty="0">
                <a:solidFill>
                  <a:schemeClr val="tx1"/>
                </a:solidFill>
              </a:rPr>
              <a:t>, Smith, </a:t>
            </a:r>
            <a:r>
              <a:rPr lang="en-US" dirty="0" err="1">
                <a:solidFill>
                  <a:schemeClr val="tx1"/>
                </a:solidFill>
              </a:rPr>
              <a:t>Maskin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Delegates: 500+ members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 all levels of academia and some in government service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have a Ph.D. in economics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Crowdsource slide decks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6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original slide deck was authored by: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Peter Eppinger, University of Tübingen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James Lake, Southern Methodist University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Michael Plouffe, University College London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Swati </a:t>
            </a:r>
            <a:r>
              <a:rPr lang="en-US" dirty="0" err="1">
                <a:solidFill>
                  <a:schemeClr val="tx1"/>
                </a:solidFill>
              </a:rPr>
              <a:t>Verma</a:t>
            </a:r>
            <a:r>
              <a:rPr lang="en-US" dirty="0">
                <a:solidFill>
                  <a:schemeClr val="tx1"/>
                </a:solidFill>
              </a:rPr>
              <a:t>, ISID, New Delhi</a:t>
            </a:r>
          </a:p>
          <a:p>
            <a:r>
              <a:rPr lang="en-US" dirty="0"/>
              <a:t>The original slide deck was reviewed by: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Alan Deardorff, University of Michigan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Ed </a:t>
            </a:r>
            <a:r>
              <a:rPr lang="en-US" dirty="0" err="1">
                <a:solidFill>
                  <a:schemeClr val="tx1"/>
                </a:solidFill>
              </a:rPr>
              <a:t>Leamer</a:t>
            </a:r>
            <a:r>
              <a:rPr lang="en-US" dirty="0">
                <a:solidFill>
                  <a:schemeClr val="tx1"/>
                </a:solidFill>
              </a:rPr>
              <a:t>, UCLA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presentations are designed to be nonpartisan.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Any views expressed are those of the presenter and not necessarily those of the National Economic Education Delegation (NEED).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Some edits to the slide deck were made by the presenter (Hasan Faruq); any errors in these edits were unintentional and the presenter’s sole responsibility.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3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87C8-9272-DC49-B318-9FA9A09F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C73C-4D3B-5543-A7C9-90BF02E9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0" y="1325563"/>
            <a:ext cx="547116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Why</a:t>
            </a:r>
            <a:r>
              <a:rPr lang="en-US" dirty="0"/>
              <a:t> do we trade? </a:t>
            </a:r>
          </a:p>
          <a:p>
            <a:pPr lvl="1"/>
            <a:r>
              <a:rPr lang="en-US" b="1" dirty="0"/>
              <a:t>Comparative Advantage</a:t>
            </a:r>
          </a:p>
          <a:p>
            <a:r>
              <a:rPr lang="en-US" dirty="0">
                <a:solidFill>
                  <a:srgbClr val="C00000"/>
                </a:solidFill>
              </a:rPr>
              <a:t>Who</a:t>
            </a:r>
            <a:r>
              <a:rPr lang="en-US" dirty="0"/>
              <a:t> gains and loses from trade?</a:t>
            </a:r>
          </a:p>
          <a:p>
            <a:r>
              <a:rPr lang="en-US" dirty="0"/>
              <a:t>Impact of </a:t>
            </a:r>
            <a:r>
              <a:rPr lang="en-US" dirty="0">
                <a:solidFill>
                  <a:srgbClr val="C00000"/>
                </a:solidFill>
              </a:rPr>
              <a:t>trade wars</a:t>
            </a:r>
          </a:p>
          <a:p>
            <a:pPr lvl="1"/>
            <a:r>
              <a:rPr lang="en-US" b="1" dirty="0"/>
              <a:t>U.S. and China (2018 onwards)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05FC0-1983-AB49-BD5C-5F3DBA18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3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True Story:</a:t>
            </a:r>
          </a:p>
          <a:p>
            <a:pPr marL="0" indent="0">
              <a:buNone/>
            </a:pPr>
            <a:r>
              <a:rPr lang="en-US" b="0" dirty="0"/>
              <a:t>I recently bought a shirt from the mall</a:t>
            </a:r>
            <a:endParaRPr lang="en-US" b="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0" dirty="0"/>
              <a:t>with the label “Made in Bangladesh”.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Wouldn’t it be easier to make the shirt</a:t>
            </a:r>
          </a:p>
          <a:p>
            <a:pPr marL="0" indent="0">
              <a:buNone/>
            </a:pPr>
            <a:r>
              <a:rPr lang="en-US" b="0" dirty="0"/>
              <a:t>locally?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1570730"/>
            <a:ext cx="45434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3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Cost:</a:t>
            </a:r>
            <a:r>
              <a:rPr lang="en-US" b="0" dirty="0"/>
              <a:t> </a:t>
            </a:r>
          </a:p>
          <a:p>
            <a:r>
              <a:rPr lang="en-US" b="0" dirty="0"/>
              <a:t>Import from China saves us</a:t>
            </a:r>
            <a:br>
              <a:rPr lang="en-US" b="0" dirty="0"/>
            </a:br>
            <a:r>
              <a:rPr lang="en-US" b="0" dirty="0"/>
              <a:t>on average 10% in price.</a:t>
            </a:r>
          </a:p>
          <a:p>
            <a:r>
              <a:rPr lang="en-US" b="0" dirty="0"/>
              <a:t>iPhone 12 production cost in </a:t>
            </a:r>
            <a:br>
              <a:rPr lang="en-US" b="0" dirty="0"/>
            </a:br>
            <a:r>
              <a:rPr lang="en-US" b="0" dirty="0"/>
              <a:t>China $373!</a:t>
            </a:r>
          </a:p>
          <a:p>
            <a:r>
              <a:rPr lang="en-US" b="0" dirty="0"/>
              <a:t>How much would it cost to make</a:t>
            </a:r>
            <a:br>
              <a:rPr lang="en-US" b="0" dirty="0"/>
            </a:br>
            <a:r>
              <a:rPr lang="en-US" b="0" dirty="0"/>
              <a:t>an entire iPhone 12 in the USA?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43" y="1633721"/>
            <a:ext cx="5586186" cy="31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5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Warren Buffett famously eats breakfast</a:t>
            </a:r>
          </a:p>
          <a:p>
            <a:pPr marL="0" indent="0">
              <a:buNone/>
            </a:pPr>
            <a:r>
              <a:rPr lang="en-US" b="0" dirty="0"/>
              <a:t>at McDonald’s everyday.</a:t>
            </a:r>
          </a:p>
          <a:p>
            <a:pPr marL="0" indent="0">
              <a:buNone/>
            </a:pPr>
            <a:endParaRPr lang="en-US" b="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C00000"/>
                </a:solidFill>
              </a:rPr>
              <a:t>Would it make more sense for him to make </a:t>
            </a:r>
            <a:br>
              <a:rPr lang="en-US" b="0" dirty="0">
                <a:solidFill>
                  <a:srgbClr val="C00000"/>
                </a:solidFill>
              </a:rPr>
            </a:br>
            <a:r>
              <a:rPr lang="en-US" b="0" dirty="0">
                <a:solidFill>
                  <a:srgbClr val="C00000"/>
                </a:solidFill>
              </a:rPr>
              <a:t>his own breakfast everyday if he could make</a:t>
            </a:r>
            <a:br>
              <a:rPr lang="en-US" b="0" dirty="0">
                <a:solidFill>
                  <a:srgbClr val="C00000"/>
                </a:solidFill>
              </a:rPr>
            </a:br>
            <a:r>
              <a:rPr lang="en-US" b="0" dirty="0">
                <a:solidFill>
                  <a:srgbClr val="C00000"/>
                </a:solidFill>
              </a:rPr>
              <a:t>it better/cheaper himself?</a:t>
            </a:r>
            <a:br>
              <a:rPr lang="en-US" b="0" dirty="0">
                <a:solidFill>
                  <a:srgbClr val="C00000"/>
                </a:solidFill>
              </a:rPr>
            </a:br>
            <a:endParaRPr lang="en-US" b="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6" y="1665937"/>
            <a:ext cx="4621235" cy="32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u="sng" dirty="0">
              <a:solidFill>
                <a:srgbClr val="941651"/>
              </a:solidFill>
            </a:endParaRPr>
          </a:p>
          <a:p>
            <a:pPr marL="0" indent="0">
              <a:buNone/>
            </a:pPr>
            <a:r>
              <a:rPr lang="en-US" sz="4000" u="sng" dirty="0">
                <a:solidFill>
                  <a:srgbClr val="941651"/>
                </a:solidFill>
              </a:rPr>
              <a:t>Key Concepts</a:t>
            </a:r>
            <a:br>
              <a:rPr lang="en-US" sz="4000" u="sng" dirty="0">
                <a:solidFill>
                  <a:srgbClr val="941651"/>
                </a:solidFill>
              </a:rPr>
            </a:br>
            <a:endParaRPr lang="en-US" sz="4000" u="sng" dirty="0">
              <a:solidFill>
                <a:srgbClr val="94165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Comparative Advantage:</a:t>
            </a:r>
          </a:p>
          <a:p>
            <a:r>
              <a:rPr lang="en-US" sz="4000" b="0" dirty="0"/>
              <a:t>The ability to make something </a:t>
            </a:r>
            <a:r>
              <a:rPr lang="en-US" sz="4000" dirty="0">
                <a:solidFill>
                  <a:srgbClr val="C00000"/>
                </a:solidFill>
              </a:rPr>
              <a:t>relatively</a:t>
            </a:r>
            <a:r>
              <a:rPr lang="en-US" sz="4000" b="0" dirty="0"/>
              <a:t> efficiently</a:t>
            </a:r>
          </a:p>
          <a:p>
            <a:r>
              <a:rPr lang="en-US" sz="4000" b="0" dirty="0"/>
              <a:t>Different countries may have different comparative advantage due to differences in labor, weather, resources, etc.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Export (i.e. selling to other countries):</a:t>
            </a:r>
          </a:p>
          <a:p>
            <a:r>
              <a:rPr lang="en-US" sz="4000" b="0" dirty="0"/>
              <a:t>Each country </a:t>
            </a:r>
            <a:r>
              <a:rPr lang="en-US" sz="4000" dirty="0">
                <a:solidFill>
                  <a:srgbClr val="C00000"/>
                </a:solidFill>
              </a:rPr>
              <a:t>exports</a:t>
            </a:r>
            <a:r>
              <a:rPr lang="en-US" sz="4000" b="0" dirty="0"/>
              <a:t> the products they have comparative advantage in producing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6" y="373118"/>
            <a:ext cx="3846286" cy="17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0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11301</TotalTime>
  <Words>1132</Words>
  <Application>Microsoft Macintosh PowerPoint</Application>
  <PresentationFormat>Widescreen</PresentationFormat>
  <Paragraphs>216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Credits and Disclaimer</vt:lpstr>
      <vt:lpstr>Outline</vt:lpstr>
      <vt:lpstr>Why do we trade?</vt:lpstr>
      <vt:lpstr>Why do we trade?</vt:lpstr>
      <vt:lpstr>Why do we trade?</vt:lpstr>
      <vt:lpstr>Why do we trade?</vt:lpstr>
      <vt:lpstr> Winners and Losers from Trade</vt:lpstr>
      <vt:lpstr> Winners and Losers from Trade</vt:lpstr>
      <vt:lpstr> Winners and Losers from Trade</vt:lpstr>
      <vt:lpstr> Winners and Losers from Trade</vt:lpstr>
      <vt:lpstr>US China Trade War</vt:lpstr>
      <vt:lpstr>US China Trade War</vt:lpstr>
      <vt:lpstr>US China Trade War</vt:lpstr>
      <vt:lpstr>US China Trade War</vt:lpstr>
      <vt:lpstr>US China Trade War</vt:lpstr>
      <vt:lpstr>US China Trade War</vt:lpstr>
      <vt:lpstr>General Consensus of Economists on Tariffs</vt:lpstr>
      <vt:lpstr>Trade Summary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400</cp:revision>
  <dcterms:created xsi:type="dcterms:W3CDTF">2017-05-03T22:30:38Z</dcterms:created>
  <dcterms:modified xsi:type="dcterms:W3CDTF">2021-07-21T18:14:43Z</dcterms:modified>
</cp:coreProperties>
</file>