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92"/>
  </p:notesMasterIdLst>
  <p:sldIdLst>
    <p:sldId id="328" r:id="rId2"/>
    <p:sldId id="330" r:id="rId3"/>
    <p:sldId id="691" r:id="rId4"/>
    <p:sldId id="800" r:id="rId5"/>
    <p:sldId id="801" r:id="rId6"/>
    <p:sldId id="719" r:id="rId7"/>
    <p:sldId id="803" r:id="rId8"/>
    <p:sldId id="804" r:id="rId9"/>
    <p:sldId id="802" r:id="rId10"/>
    <p:sldId id="666" r:id="rId11"/>
    <p:sldId id="806" r:id="rId12"/>
    <p:sldId id="755" r:id="rId13"/>
    <p:sldId id="777" r:id="rId14"/>
    <p:sldId id="778" r:id="rId15"/>
    <p:sldId id="265" r:id="rId16"/>
    <p:sldId id="807" r:id="rId17"/>
    <p:sldId id="613" r:id="rId18"/>
    <p:sldId id="771" r:id="rId19"/>
    <p:sldId id="772" r:id="rId20"/>
    <p:sldId id="773" r:id="rId21"/>
    <p:sldId id="774" r:id="rId22"/>
    <p:sldId id="808" r:id="rId23"/>
    <p:sldId id="809" r:id="rId24"/>
    <p:sldId id="810" r:id="rId25"/>
    <p:sldId id="811" r:id="rId26"/>
    <p:sldId id="812" r:id="rId27"/>
    <p:sldId id="693" r:id="rId28"/>
    <p:sldId id="756" r:id="rId29"/>
    <p:sldId id="625" r:id="rId30"/>
    <p:sldId id="594" r:id="rId31"/>
    <p:sldId id="624" r:id="rId32"/>
    <p:sldId id="626" r:id="rId33"/>
    <p:sldId id="692" r:id="rId34"/>
    <p:sldId id="524" r:id="rId35"/>
    <p:sldId id="817" r:id="rId36"/>
    <p:sldId id="818" r:id="rId37"/>
    <p:sldId id="819" r:id="rId38"/>
    <p:sldId id="820" r:id="rId39"/>
    <p:sldId id="821" r:id="rId40"/>
    <p:sldId id="825" r:id="rId41"/>
    <p:sldId id="830" r:id="rId42"/>
    <p:sldId id="831" r:id="rId43"/>
    <p:sldId id="832" r:id="rId44"/>
    <p:sldId id="833" r:id="rId45"/>
    <p:sldId id="834" r:id="rId46"/>
    <p:sldId id="822" r:id="rId47"/>
    <p:sldId id="824" r:id="rId48"/>
    <p:sldId id="826" r:id="rId49"/>
    <p:sldId id="827" r:id="rId50"/>
    <p:sldId id="828" r:id="rId51"/>
    <p:sldId id="835" r:id="rId52"/>
    <p:sldId id="836" r:id="rId53"/>
    <p:sldId id="837" r:id="rId54"/>
    <p:sldId id="838" r:id="rId55"/>
    <p:sldId id="839" r:id="rId56"/>
    <p:sldId id="840" r:id="rId57"/>
    <p:sldId id="841" r:id="rId58"/>
    <p:sldId id="842" r:id="rId59"/>
    <p:sldId id="843" r:id="rId60"/>
    <p:sldId id="844" r:id="rId61"/>
    <p:sldId id="845" r:id="rId62"/>
    <p:sldId id="846" r:id="rId63"/>
    <p:sldId id="849" r:id="rId64"/>
    <p:sldId id="847" r:id="rId65"/>
    <p:sldId id="848" r:id="rId66"/>
    <p:sldId id="854" r:id="rId67"/>
    <p:sldId id="855" r:id="rId68"/>
    <p:sldId id="851" r:id="rId69"/>
    <p:sldId id="853" r:id="rId70"/>
    <p:sldId id="857" r:id="rId71"/>
    <p:sldId id="858" r:id="rId72"/>
    <p:sldId id="859" r:id="rId73"/>
    <p:sldId id="860" r:id="rId74"/>
    <p:sldId id="862" r:id="rId75"/>
    <p:sldId id="863" r:id="rId76"/>
    <p:sldId id="864" r:id="rId77"/>
    <p:sldId id="876" r:id="rId78"/>
    <p:sldId id="866" r:id="rId79"/>
    <p:sldId id="867" r:id="rId80"/>
    <p:sldId id="868" r:id="rId81"/>
    <p:sldId id="870" r:id="rId82"/>
    <p:sldId id="878" r:id="rId83"/>
    <p:sldId id="871" r:id="rId84"/>
    <p:sldId id="877" r:id="rId85"/>
    <p:sldId id="872" r:id="rId86"/>
    <p:sldId id="873" r:id="rId87"/>
    <p:sldId id="874" r:id="rId88"/>
    <p:sldId id="875" r:id="rId89"/>
    <p:sldId id="879" r:id="rId90"/>
    <p:sldId id="880"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04" autoAdjust="0"/>
    <p:restoredTop sz="84082"/>
  </p:normalViewPr>
  <p:slideViewPr>
    <p:cSldViewPr snapToGrid="0" snapToObjects="1">
      <p:cViewPr varScale="1">
        <p:scale>
          <a:sx n="94" d="100"/>
          <a:sy n="94" d="100"/>
        </p:scale>
        <p:origin x="208" y="464"/>
      </p:cViewPr>
      <p:guideLst>
        <p:guide orient="horz" pos="2160"/>
        <p:guide pos="3840"/>
      </p:guideLst>
    </p:cSldViewPr>
  </p:slideViewPr>
  <p:notesTextViewPr>
    <p:cViewPr>
      <p:scale>
        <a:sx n="1" d="1"/>
        <a:sy n="1" d="1"/>
      </p:scale>
      <p:origin x="0" y="0"/>
    </p:cViewPr>
  </p:notesTextViewPr>
  <p:notesViewPr>
    <p:cSldViewPr snapToGrid="0" snapToObjects="1">
      <p:cViewPr varScale="1">
        <p:scale>
          <a:sx n="77" d="100"/>
          <a:sy n="77" d="100"/>
        </p:scale>
        <p:origin x="3256"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ichael\Documents\SpiderOak%20Hive\Research\NEED\USTariff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Sheet1!$B$1</c:f>
              <c:strCache>
                <c:ptCount val="1"/>
                <c:pt idx="0">
                  <c:v>Duties collected/Dutiable imports</c:v>
                </c:pt>
              </c:strCache>
            </c:strRef>
          </c:tx>
          <c:spPr>
            <a:ln w="28575" cap="rnd">
              <a:solidFill>
                <a:schemeClr val="accent2">
                  <a:lumMod val="50000"/>
                </a:schemeClr>
              </a:solidFill>
              <a:prstDash val="dash"/>
              <a:round/>
            </a:ln>
            <a:effectLst/>
          </c:spPr>
          <c:marker>
            <c:symbol val="none"/>
          </c:marker>
          <c:cat>
            <c:numRef>
              <c:f>Sheet1!$A$2:$A$128</c:f>
              <c:numCache>
                <c:formatCode>General</c:formatCode>
                <c:ptCount val="127"/>
                <c:pt idx="0">
                  <c:v>1891</c:v>
                </c:pt>
                <c:pt idx="1">
                  <c:v>1892</c:v>
                </c:pt>
                <c:pt idx="2">
                  <c:v>1893</c:v>
                </c:pt>
                <c:pt idx="3">
                  <c:v>1894</c:v>
                </c:pt>
                <c:pt idx="4">
                  <c:v>1895</c:v>
                </c:pt>
                <c:pt idx="5">
                  <c:v>1896</c:v>
                </c:pt>
                <c:pt idx="6">
                  <c:v>1897</c:v>
                </c:pt>
                <c:pt idx="7">
                  <c:v>1898</c:v>
                </c:pt>
                <c:pt idx="8">
                  <c:v>1899</c:v>
                </c:pt>
                <c:pt idx="9">
                  <c:v>1900</c:v>
                </c:pt>
                <c:pt idx="10">
                  <c:v>1901</c:v>
                </c:pt>
                <c:pt idx="11">
                  <c:v>1902</c:v>
                </c:pt>
                <c:pt idx="12">
                  <c:v>1903</c:v>
                </c:pt>
                <c:pt idx="13">
                  <c:v>1904</c:v>
                </c:pt>
                <c:pt idx="14">
                  <c:v>1905</c:v>
                </c:pt>
                <c:pt idx="15">
                  <c:v>1906</c:v>
                </c:pt>
                <c:pt idx="16">
                  <c:v>1907</c:v>
                </c:pt>
                <c:pt idx="17">
                  <c:v>1908</c:v>
                </c:pt>
                <c:pt idx="18">
                  <c:v>1909</c:v>
                </c:pt>
                <c:pt idx="19">
                  <c:v>1910</c:v>
                </c:pt>
                <c:pt idx="20">
                  <c:v>1911</c:v>
                </c:pt>
                <c:pt idx="21">
                  <c:v>1912</c:v>
                </c:pt>
                <c:pt idx="22">
                  <c:v>1913</c:v>
                </c:pt>
                <c:pt idx="23">
                  <c:v>1914</c:v>
                </c:pt>
                <c:pt idx="24">
                  <c:v>1915</c:v>
                </c:pt>
                <c:pt idx="25">
                  <c:v>1916</c:v>
                </c:pt>
                <c:pt idx="26">
                  <c:v>1917</c:v>
                </c:pt>
                <c:pt idx="27">
                  <c:v>1918</c:v>
                </c:pt>
                <c:pt idx="28">
                  <c:v>1919</c:v>
                </c:pt>
                <c:pt idx="29">
                  <c:v>1920</c:v>
                </c:pt>
                <c:pt idx="30">
                  <c:v>1921</c:v>
                </c:pt>
                <c:pt idx="31">
                  <c:v>1922</c:v>
                </c:pt>
                <c:pt idx="32">
                  <c:v>1923</c:v>
                </c:pt>
                <c:pt idx="33">
                  <c:v>1924</c:v>
                </c:pt>
                <c:pt idx="34">
                  <c:v>1925</c:v>
                </c:pt>
                <c:pt idx="35">
                  <c:v>1926</c:v>
                </c:pt>
                <c:pt idx="36">
                  <c:v>1927</c:v>
                </c:pt>
                <c:pt idx="37">
                  <c:v>1928</c:v>
                </c:pt>
                <c:pt idx="38">
                  <c:v>1929</c:v>
                </c:pt>
                <c:pt idx="39">
                  <c:v>1930</c:v>
                </c:pt>
                <c:pt idx="40">
                  <c:v>1931</c:v>
                </c:pt>
                <c:pt idx="41">
                  <c:v>1932</c:v>
                </c:pt>
                <c:pt idx="42">
                  <c:v>1933</c:v>
                </c:pt>
                <c:pt idx="43">
                  <c:v>1934</c:v>
                </c:pt>
                <c:pt idx="44">
                  <c:v>1935</c:v>
                </c:pt>
                <c:pt idx="45">
                  <c:v>1936</c:v>
                </c:pt>
                <c:pt idx="46">
                  <c:v>1937</c:v>
                </c:pt>
                <c:pt idx="47">
                  <c:v>1938</c:v>
                </c:pt>
                <c:pt idx="48">
                  <c:v>1939</c:v>
                </c:pt>
                <c:pt idx="49">
                  <c:v>1940</c:v>
                </c:pt>
                <c:pt idx="50">
                  <c:v>1941</c:v>
                </c:pt>
                <c:pt idx="51">
                  <c:v>1942</c:v>
                </c:pt>
                <c:pt idx="52">
                  <c:v>1943</c:v>
                </c:pt>
                <c:pt idx="53">
                  <c:v>1944</c:v>
                </c:pt>
                <c:pt idx="54">
                  <c:v>1945</c:v>
                </c:pt>
                <c:pt idx="55">
                  <c:v>1946</c:v>
                </c:pt>
                <c:pt idx="56">
                  <c:v>1947</c:v>
                </c:pt>
                <c:pt idx="57">
                  <c:v>1948</c:v>
                </c:pt>
                <c:pt idx="58">
                  <c:v>1949</c:v>
                </c:pt>
                <c:pt idx="59">
                  <c:v>1950</c:v>
                </c:pt>
                <c:pt idx="60">
                  <c:v>1951</c:v>
                </c:pt>
                <c:pt idx="61">
                  <c:v>1952</c:v>
                </c:pt>
                <c:pt idx="62">
                  <c:v>1953</c:v>
                </c:pt>
                <c:pt idx="63">
                  <c:v>1954</c:v>
                </c:pt>
                <c:pt idx="64">
                  <c:v>1955</c:v>
                </c:pt>
                <c:pt idx="65">
                  <c:v>1956</c:v>
                </c:pt>
                <c:pt idx="66">
                  <c:v>1957</c:v>
                </c:pt>
                <c:pt idx="67">
                  <c:v>1958</c:v>
                </c:pt>
                <c:pt idx="68">
                  <c:v>1959</c:v>
                </c:pt>
                <c:pt idx="69">
                  <c:v>1960</c:v>
                </c:pt>
                <c:pt idx="70">
                  <c:v>1961</c:v>
                </c:pt>
                <c:pt idx="71">
                  <c:v>1962</c:v>
                </c:pt>
                <c:pt idx="72">
                  <c:v>1963</c:v>
                </c:pt>
                <c:pt idx="73">
                  <c:v>1964</c:v>
                </c:pt>
                <c:pt idx="74">
                  <c:v>1965</c:v>
                </c:pt>
                <c:pt idx="75">
                  <c:v>1966</c:v>
                </c:pt>
                <c:pt idx="76">
                  <c:v>1967</c:v>
                </c:pt>
                <c:pt idx="77">
                  <c:v>1968</c:v>
                </c:pt>
                <c:pt idx="78">
                  <c:v>1969</c:v>
                </c:pt>
                <c:pt idx="79">
                  <c:v>1970</c:v>
                </c:pt>
                <c:pt idx="80">
                  <c:v>1971</c:v>
                </c:pt>
                <c:pt idx="81">
                  <c:v>1972</c:v>
                </c:pt>
                <c:pt idx="82">
                  <c:v>1973</c:v>
                </c:pt>
                <c:pt idx="83">
                  <c:v>1974</c:v>
                </c:pt>
                <c:pt idx="84">
                  <c:v>1975</c:v>
                </c:pt>
                <c:pt idx="85">
                  <c:v>1976</c:v>
                </c:pt>
                <c:pt idx="86">
                  <c:v>1977</c:v>
                </c:pt>
                <c:pt idx="87">
                  <c:v>1978</c:v>
                </c:pt>
                <c:pt idx="88">
                  <c:v>1979</c:v>
                </c:pt>
                <c:pt idx="89">
                  <c:v>1980</c:v>
                </c:pt>
                <c:pt idx="90">
                  <c:v>1981</c:v>
                </c:pt>
                <c:pt idx="91">
                  <c:v>1982</c:v>
                </c:pt>
                <c:pt idx="92">
                  <c:v>1983</c:v>
                </c:pt>
                <c:pt idx="93">
                  <c:v>1984</c:v>
                </c:pt>
                <c:pt idx="94">
                  <c:v>1985</c:v>
                </c:pt>
                <c:pt idx="95">
                  <c:v>1986</c:v>
                </c:pt>
                <c:pt idx="96">
                  <c:v>1987</c:v>
                </c:pt>
                <c:pt idx="97">
                  <c:v>1988</c:v>
                </c:pt>
                <c:pt idx="98">
                  <c:v>1989</c:v>
                </c:pt>
                <c:pt idx="99">
                  <c:v>1990</c:v>
                </c:pt>
                <c:pt idx="100">
                  <c:v>1991</c:v>
                </c:pt>
                <c:pt idx="101">
                  <c:v>1992</c:v>
                </c:pt>
                <c:pt idx="102">
                  <c:v>1993</c:v>
                </c:pt>
                <c:pt idx="103">
                  <c:v>1994</c:v>
                </c:pt>
                <c:pt idx="104">
                  <c:v>1995</c:v>
                </c:pt>
                <c:pt idx="105">
                  <c:v>1996</c:v>
                </c:pt>
                <c:pt idx="106">
                  <c:v>1997</c:v>
                </c:pt>
                <c:pt idx="107">
                  <c:v>1998</c:v>
                </c:pt>
                <c:pt idx="108">
                  <c:v>1999</c:v>
                </c:pt>
                <c:pt idx="109">
                  <c:v>2000</c:v>
                </c:pt>
                <c:pt idx="110">
                  <c:v>2001</c:v>
                </c:pt>
                <c:pt idx="111">
                  <c:v>2002</c:v>
                </c:pt>
                <c:pt idx="112">
                  <c:v>2003</c:v>
                </c:pt>
                <c:pt idx="113">
                  <c:v>2004</c:v>
                </c:pt>
                <c:pt idx="114">
                  <c:v>2005</c:v>
                </c:pt>
                <c:pt idx="115">
                  <c:v>2006</c:v>
                </c:pt>
                <c:pt idx="116">
                  <c:v>2007</c:v>
                </c:pt>
                <c:pt idx="117">
                  <c:v>2008</c:v>
                </c:pt>
                <c:pt idx="118">
                  <c:v>2009</c:v>
                </c:pt>
                <c:pt idx="119">
                  <c:v>2010</c:v>
                </c:pt>
                <c:pt idx="120">
                  <c:v>2011</c:v>
                </c:pt>
                <c:pt idx="121">
                  <c:v>2012</c:v>
                </c:pt>
                <c:pt idx="122">
                  <c:v>2013</c:v>
                </c:pt>
                <c:pt idx="123">
                  <c:v>2014</c:v>
                </c:pt>
                <c:pt idx="124">
                  <c:v>2015</c:v>
                </c:pt>
                <c:pt idx="125">
                  <c:v>2016</c:v>
                </c:pt>
                <c:pt idx="126">
                  <c:v>2017</c:v>
                </c:pt>
              </c:numCache>
            </c:numRef>
          </c:cat>
          <c:val>
            <c:numRef>
              <c:f>Sheet1!$B$2:$B$128</c:f>
              <c:numCache>
                <c:formatCode>General</c:formatCode>
                <c:ptCount val="127"/>
                <c:pt idx="0">
                  <c:v>46.3</c:v>
                </c:pt>
                <c:pt idx="1">
                  <c:v>48.7</c:v>
                </c:pt>
                <c:pt idx="2">
                  <c:v>49.6</c:v>
                </c:pt>
                <c:pt idx="3">
                  <c:v>50</c:v>
                </c:pt>
                <c:pt idx="4">
                  <c:v>41.7</c:v>
                </c:pt>
                <c:pt idx="5">
                  <c:v>39.9</c:v>
                </c:pt>
                <c:pt idx="6">
                  <c:v>42.2</c:v>
                </c:pt>
                <c:pt idx="7">
                  <c:v>48.8</c:v>
                </c:pt>
                <c:pt idx="8">
                  <c:v>52.1</c:v>
                </c:pt>
                <c:pt idx="9">
                  <c:v>49.2</c:v>
                </c:pt>
                <c:pt idx="10">
                  <c:v>49.6</c:v>
                </c:pt>
                <c:pt idx="11">
                  <c:v>49.8</c:v>
                </c:pt>
                <c:pt idx="12">
                  <c:v>49</c:v>
                </c:pt>
                <c:pt idx="13">
                  <c:v>48.8</c:v>
                </c:pt>
                <c:pt idx="14">
                  <c:v>45.2</c:v>
                </c:pt>
                <c:pt idx="15">
                  <c:v>44.2</c:v>
                </c:pt>
                <c:pt idx="16">
                  <c:v>42.6</c:v>
                </c:pt>
                <c:pt idx="17">
                  <c:v>42.9</c:v>
                </c:pt>
                <c:pt idx="18">
                  <c:v>43.1</c:v>
                </c:pt>
                <c:pt idx="19">
                  <c:v>41.6</c:v>
                </c:pt>
                <c:pt idx="20">
                  <c:v>41.3</c:v>
                </c:pt>
                <c:pt idx="21">
                  <c:v>40.200000000000003</c:v>
                </c:pt>
                <c:pt idx="22">
                  <c:v>40.1</c:v>
                </c:pt>
                <c:pt idx="23">
                  <c:v>37.6</c:v>
                </c:pt>
                <c:pt idx="24">
                  <c:v>33.4</c:v>
                </c:pt>
                <c:pt idx="25">
                  <c:v>30.7</c:v>
                </c:pt>
                <c:pt idx="26">
                  <c:v>27.2</c:v>
                </c:pt>
                <c:pt idx="27">
                  <c:v>24.2</c:v>
                </c:pt>
                <c:pt idx="28">
                  <c:v>21.3</c:v>
                </c:pt>
                <c:pt idx="29">
                  <c:v>16.399999999999999</c:v>
                </c:pt>
                <c:pt idx="30">
                  <c:v>29.5</c:v>
                </c:pt>
                <c:pt idx="31">
                  <c:v>38.1</c:v>
                </c:pt>
                <c:pt idx="32">
                  <c:v>36.200000000000003</c:v>
                </c:pt>
                <c:pt idx="33">
                  <c:v>26.5</c:v>
                </c:pt>
                <c:pt idx="34">
                  <c:v>37.6</c:v>
                </c:pt>
                <c:pt idx="35">
                  <c:v>39.300000000000004</c:v>
                </c:pt>
                <c:pt idx="36">
                  <c:v>38.800000000000004</c:v>
                </c:pt>
                <c:pt idx="37">
                  <c:v>38.800000000000004</c:v>
                </c:pt>
                <c:pt idx="38">
                  <c:v>40.1</c:v>
                </c:pt>
                <c:pt idx="39">
                  <c:v>44.7</c:v>
                </c:pt>
                <c:pt idx="40">
                  <c:v>53.2</c:v>
                </c:pt>
                <c:pt idx="41">
                  <c:v>59.1</c:v>
                </c:pt>
                <c:pt idx="42">
                  <c:v>53.6</c:v>
                </c:pt>
                <c:pt idx="43">
                  <c:v>46.7</c:v>
                </c:pt>
                <c:pt idx="44">
                  <c:v>42.9</c:v>
                </c:pt>
                <c:pt idx="45">
                  <c:v>39.300000000000004</c:v>
                </c:pt>
                <c:pt idx="46">
                  <c:v>37.800000000000004</c:v>
                </c:pt>
                <c:pt idx="47">
                  <c:v>39.300000000000004</c:v>
                </c:pt>
                <c:pt idx="48">
                  <c:v>37.300000000000004</c:v>
                </c:pt>
                <c:pt idx="49">
                  <c:v>35.6</c:v>
                </c:pt>
                <c:pt idx="50">
                  <c:v>36.800000000000004</c:v>
                </c:pt>
                <c:pt idx="51">
                  <c:v>32</c:v>
                </c:pt>
                <c:pt idx="52">
                  <c:v>32.800000000000004</c:v>
                </c:pt>
                <c:pt idx="53">
                  <c:v>32.700000000000003</c:v>
                </c:pt>
                <c:pt idx="54">
                  <c:v>29</c:v>
                </c:pt>
                <c:pt idx="55">
                  <c:v>26.4</c:v>
                </c:pt>
                <c:pt idx="56">
                  <c:v>20.100000000000001</c:v>
                </c:pt>
                <c:pt idx="57">
                  <c:v>14.3</c:v>
                </c:pt>
                <c:pt idx="58">
                  <c:v>13.8</c:v>
                </c:pt>
                <c:pt idx="59">
                  <c:v>13.3</c:v>
                </c:pt>
                <c:pt idx="60">
                  <c:v>12.5</c:v>
                </c:pt>
                <c:pt idx="61">
                  <c:v>12.8</c:v>
                </c:pt>
                <c:pt idx="62">
                  <c:v>12.3</c:v>
                </c:pt>
                <c:pt idx="63">
                  <c:v>12.2</c:v>
                </c:pt>
                <c:pt idx="64">
                  <c:v>12.6</c:v>
                </c:pt>
                <c:pt idx="65">
                  <c:v>11.8</c:v>
                </c:pt>
                <c:pt idx="66">
                  <c:v>11.2</c:v>
                </c:pt>
                <c:pt idx="67">
                  <c:v>11.2</c:v>
                </c:pt>
                <c:pt idx="68">
                  <c:v>11.6</c:v>
                </c:pt>
                <c:pt idx="69">
                  <c:v>12.2</c:v>
                </c:pt>
                <c:pt idx="70">
                  <c:v>12.1</c:v>
                </c:pt>
                <c:pt idx="71">
                  <c:v>12.3</c:v>
                </c:pt>
                <c:pt idx="72">
                  <c:v>11.8</c:v>
                </c:pt>
                <c:pt idx="73">
                  <c:v>11.9</c:v>
                </c:pt>
                <c:pt idx="74">
                  <c:v>11.7</c:v>
                </c:pt>
                <c:pt idx="75">
                  <c:v>12</c:v>
                </c:pt>
                <c:pt idx="76">
                  <c:v>12.2</c:v>
                </c:pt>
                <c:pt idx="77">
                  <c:v>11.3</c:v>
                </c:pt>
                <c:pt idx="78">
                  <c:v>11.2</c:v>
                </c:pt>
                <c:pt idx="79">
                  <c:v>10</c:v>
                </c:pt>
                <c:pt idx="80">
                  <c:v>9.2000000000000011</c:v>
                </c:pt>
                <c:pt idx="81">
                  <c:v>8.6</c:v>
                </c:pt>
                <c:pt idx="82">
                  <c:v>8.5</c:v>
                </c:pt>
                <c:pt idx="83">
                  <c:v>7.8</c:v>
                </c:pt>
                <c:pt idx="84">
                  <c:v>5.8</c:v>
                </c:pt>
                <c:pt idx="85">
                  <c:v>5.6</c:v>
                </c:pt>
                <c:pt idx="86">
                  <c:v>5.3</c:v>
                </c:pt>
                <c:pt idx="87">
                  <c:v>5.7</c:v>
                </c:pt>
                <c:pt idx="88">
                  <c:v>7</c:v>
                </c:pt>
                <c:pt idx="89">
                  <c:v>5.6</c:v>
                </c:pt>
                <c:pt idx="90">
                  <c:v>4.9000000000000004</c:v>
                </c:pt>
                <c:pt idx="91">
                  <c:v>4.9000000000000004</c:v>
                </c:pt>
                <c:pt idx="92">
                  <c:v>5.4</c:v>
                </c:pt>
                <c:pt idx="93">
                  <c:v>5.5</c:v>
                </c:pt>
                <c:pt idx="94">
                  <c:v>5.5</c:v>
                </c:pt>
                <c:pt idx="95">
                  <c:v>5.4</c:v>
                </c:pt>
                <c:pt idx="96">
                  <c:v>5.2</c:v>
                </c:pt>
                <c:pt idx="97">
                  <c:v>5.3</c:v>
                </c:pt>
                <c:pt idx="98">
                  <c:v>5.2</c:v>
                </c:pt>
                <c:pt idx="99">
                  <c:v>5</c:v>
                </c:pt>
                <c:pt idx="100">
                  <c:v>5.0999999999999996</c:v>
                </c:pt>
                <c:pt idx="101">
                  <c:v>5.0999999999999996</c:v>
                </c:pt>
                <c:pt idx="102">
                  <c:v>5.2</c:v>
                </c:pt>
                <c:pt idx="103">
                  <c:v>5.3</c:v>
                </c:pt>
                <c:pt idx="104">
                  <c:v>5</c:v>
                </c:pt>
                <c:pt idx="105">
                  <c:v>4.5999999999999996</c:v>
                </c:pt>
                <c:pt idx="106">
                  <c:v>4.4000000000000004</c:v>
                </c:pt>
                <c:pt idx="107">
                  <c:v>4.5999999999999996</c:v>
                </c:pt>
                <c:pt idx="108">
                  <c:v>5</c:v>
                </c:pt>
                <c:pt idx="109">
                  <c:v>4.8</c:v>
                </c:pt>
                <c:pt idx="110">
                  <c:v>4.9000000000000004</c:v>
                </c:pt>
                <c:pt idx="111">
                  <c:v>4.9000000000000004</c:v>
                </c:pt>
                <c:pt idx="112">
                  <c:v>4.9000000000000004</c:v>
                </c:pt>
                <c:pt idx="113">
                  <c:v>4.8</c:v>
                </c:pt>
                <c:pt idx="114">
                  <c:v>4.5999999999999996</c:v>
                </c:pt>
                <c:pt idx="115">
                  <c:v>4.5</c:v>
                </c:pt>
                <c:pt idx="116">
                  <c:v>4.4000000000000004</c:v>
                </c:pt>
                <c:pt idx="117">
                  <c:v>4</c:v>
                </c:pt>
                <c:pt idx="118">
                  <c:v>4.5999999999999996</c:v>
                </c:pt>
                <c:pt idx="119">
                  <c:v>4.5999999999999996</c:v>
                </c:pt>
                <c:pt idx="120">
                  <c:v>4.2</c:v>
                </c:pt>
                <c:pt idx="121">
                  <c:v>4.2</c:v>
                </c:pt>
                <c:pt idx="122">
                  <c:v>4.4000000000000004</c:v>
                </c:pt>
                <c:pt idx="123">
                  <c:v>4.5</c:v>
                </c:pt>
                <c:pt idx="124">
                  <c:v>4.9000000000000004</c:v>
                </c:pt>
                <c:pt idx="125">
                  <c:v>5</c:v>
                </c:pt>
                <c:pt idx="126">
                  <c:v>4.7</c:v>
                </c:pt>
              </c:numCache>
            </c:numRef>
          </c:val>
          <c:smooth val="0"/>
          <c:extLst>
            <c:ext xmlns:c16="http://schemas.microsoft.com/office/drawing/2014/chart" uri="{C3380CC4-5D6E-409C-BE32-E72D297353CC}">
              <c16:uniqueId val="{00000000-41A6-4624-9AF3-4991F09C63C4}"/>
            </c:ext>
          </c:extLst>
        </c:ser>
        <c:ser>
          <c:idx val="2"/>
          <c:order val="1"/>
          <c:tx>
            <c:strRef>
              <c:f>Sheet1!$C$1</c:f>
              <c:strCache>
                <c:ptCount val="1"/>
                <c:pt idx="0">
                  <c:v>Duties collected/total imports</c:v>
                </c:pt>
              </c:strCache>
            </c:strRef>
          </c:tx>
          <c:spPr>
            <a:ln w="28575" cap="rnd">
              <a:solidFill>
                <a:schemeClr val="accent1"/>
              </a:solidFill>
              <a:round/>
            </a:ln>
            <a:effectLst/>
          </c:spPr>
          <c:marker>
            <c:symbol val="none"/>
          </c:marker>
          <c:cat>
            <c:numRef>
              <c:f>Sheet1!$A$2:$A$128</c:f>
              <c:numCache>
                <c:formatCode>General</c:formatCode>
                <c:ptCount val="127"/>
                <c:pt idx="0">
                  <c:v>1891</c:v>
                </c:pt>
                <c:pt idx="1">
                  <c:v>1892</c:v>
                </c:pt>
                <c:pt idx="2">
                  <c:v>1893</c:v>
                </c:pt>
                <c:pt idx="3">
                  <c:v>1894</c:v>
                </c:pt>
                <c:pt idx="4">
                  <c:v>1895</c:v>
                </c:pt>
                <c:pt idx="5">
                  <c:v>1896</c:v>
                </c:pt>
                <c:pt idx="6">
                  <c:v>1897</c:v>
                </c:pt>
                <c:pt idx="7">
                  <c:v>1898</c:v>
                </c:pt>
                <c:pt idx="8">
                  <c:v>1899</c:v>
                </c:pt>
                <c:pt idx="9">
                  <c:v>1900</c:v>
                </c:pt>
                <c:pt idx="10">
                  <c:v>1901</c:v>
                </c:pt>
                <c:pt idx="11">
                  <c:v>1902</c:v>
                </c:pt>
                <c:pt idx="12">
                  <c:v>1903</c:v>
                </c:pt>
                <c:pt idx="13">
                  <c:v>1904</c:v>
                </c:pt>
                <c:pt idx="14">
                  <c:v>1905</c:v>
                </c:pt>
                <c:pt idx="15">
                  <c:v>1906</c:v>
                </c:pt>
                <c:pt idx="16">
                  <c:v>1907</c:v>
                </c:pt>
                <c:pt idx="17">
                  <c:v>1908</c:v>
                </c:pt>
                <c:pt idx="18">
                  <c:v>1909</c:v>
                </c:pt>
                <c:pt idx="19">
                  <c:v>1910</c:v>
                </c:pt>
                <c:pt idx="20">
                  <c:v>1911</c:v>
                </c:pt>
                <c:pt idx="21">
                  <c:v>1912</c:v>
                </c:pt>
                <c:pt idx="22">
                  <c:v>1913</c:v>
                </c:pt>
                <c:pt idx="23">
                  <c:v>1914</c:v>
                </c:pt>
                <c:pt idx="24">
                  <c:v>1915</c:v>
                </c:pt>
                <c:pt idx="25">
                  <c:v>1916</c:v>
                </c:pt>
                <c:pt idx="26">
                  <c:v>1917</c:v>
                </c:pt>
                <c:pt idx="27">
                  <c:v>1918</c:v>
                </c:pt>
                <c:pt idx="28">
                  <c:v>1919</c:v>
                </c:pt>
                <c:pt idx="29">
                  <c:v>1920</c:v>
                </c:pt>
                <c:pt idx="30">
                  <c:v>1921</c:v>
                </c:pt>
                <c:pt idx="31">
                  <c:v>1922</c:v>
                </c:pt>
                <c:pt idx="32">
                  <c:v>1923</c:v>
                </c:pt>
                <c:pt idx="33">
                  <c:v>1924</c:v>
                </c:pt>
                <c:pt idx="34">
                  <c:v>1925</c:v>
                </c:pt>
                <c:pt idx="35">
                  <c:v>1926</c:v>
                </c:pt>
                <c:pt idx="36">
                  <c:v>1927</c:v>
                </c:pt>
                <c:pt idx="37">
                  <c:v>1928</c:v>
                </c:pt>
                <c:pt idx="38">
                  <c:v>1929</c:v>
                </c:pt>
                <c:pt idx="39">
                  <c:v>1930</c:v>
                </c:pt>
                <c:pt idx="40">
                  <c:v>1931</c:v>
                </c:pt>
                <c:pt idx="41">
                  <c:v>1932</c:v>
                </c:pt>
                <c:pt idx="42">
                  <c:v>1933</c:v>
                </c:pt>
                <c:pt idx="43">
                  <c:v>1934</c:v>
                </c:pt>
                <c:pt idx="44">
                  <c:v>1935</c:v>
                </c:pt>
                <c:pt idx="45">
                  <c:v>1936</c:v>
                </c:pt>
                <c:pt idx="46">
                  <c:v>1937</c:v>
                </c:pt>
                <c:pt idx="47">
                  <c:v>1938</c:v>
                </c:pt>
                <c:pt idx="48">
                  <c:v>1939</c:v>
                </c:pt>
                <c:pt idx="49">
                  <c:v>1940</c:v>
                </c:pt>
                <c:pt idx="50">
                  <c:v>1941</c:v>
                </c:pt>
                <c:pt idx="51">
                  <c:v>1942</c:v>
                </c:pt>
                <c:pt idx="52">
                  <c:v>1943</c:v>
                </c:pt>
                <c:pt idx="53">
                  <c:v>1944</c:v>
                </c:pt>
                <c:pt idx="54">
                  <c:v>1945</c:v>
                </c:pt>
                <c:pt idx="55">
                  <c:v>1946</c:v>
                </c:pt>
                <c:pt idx="56">
                  <c:v>1947</c:v>
                </c:pt>
                <c:pt idx="57">
                  <c:v>1948</c:v>
                </c:pt>
                <c:pt idx="58">
                  <c:v>1949</c:v>
                </c:pt>
                <c:pt idx="59">
                  <c:v>1950</c:v>
                </c:pt>
                <c:pt idx="60">
                  <c:v>1951</c:v>
                </c:pt>
                <c:pt idx="61">
                  <c:v>1952</c:v>
                </c:pt>
                <c:pt idx="62">
                  <c:v>1953</c:v>
                </c:pt>
                <c:pt idx="63">
                  <c:v>1954</c:v>
                </c:pt>
                <c:pt idx="64">
                  <c:v>1955</c:v>
                </c:pt>
                <c:pt idx="65">
                  <c:v>1956</c:v>
                </c:pt>
                <c:pt idx="66">
                  <c:v>1957</c:v>
                </c:pt>
                <c:pt idx="67">
                  <c:v>1958</c:v>
                </c:pt>
                <c:pt idx="68">
                  <c:v>1959</c:v>
                </c:pt>
                <c:pt idx="69">
                  <c:v>1960</c:v>
                </c:pt>
                <c:pt idx="70">
                  <c:v>1961</c:v>
                </c:pt>
                <c:pt idx="71">
                  <c:v>1962</c:v>
                </c:pt>
                <c:pt idx="72">
                  <c:v>1963</c:v>
                </c:pt>
                <c:pt idx="73">
                  <c:v>1964</c:v>
                </c:pt>
                <c:pt idx="74">
                  <c:v>1965</c:v>
                </c:pt>
                <c:pt idx="75">
                  <c:v>1966</c:v>
                </c:pt>
                <c:pt idx="76">
                  <c:v>1967</c:v>
                </c:pt>
                <c:pt idx="77">
                  <c:v>1968</c:v>
                </c:pt>
                <c:pt idx="78">
                  <c:v>1969</c:v>
                </c:pt>
                <c:pt idx="79">
                  <c:v>1970</c:v>
                </c:pt>
                <c:pt idx="80">
                  <c:v>1971</c:v>
                </c:pt>
                <c:pt idx="81">
                  <c:v>1972</c:v>
                </c:pt>
                <c:pt idx="82">
                  <c:v>1973</c:v>
                </c:pt>
                <c:pt idx="83">
                  <c:v>1974</c:v>
                </c:pt>
                <c:pt idx="84">
                  <c:v>1975</c:v>
                </c:pt>
                <c:pt idx="85">
                  <c:v>1976</c:v>
                </c:pt>
                <c:pt idx="86">
                  <c:v>1977</c:v>
                </c:pt>
                <c:pt idx="87">
                  <c:v>1978</c:v>
                </c:pt>
                <c:pt idx="88">
                  <c:v>1979</c:v>
                </c:pt>
                <c:pt idx="89">
                  <c:v>1980</c:v>
                </c:pt>
                <c:pt idx="90">
                  <c:v>1981</c:v>
                </c:pt>
                <c:pt idx="91">
                  <c:v>1982</c:v>
                </c:pt>
                <c:pt idx="92">
                  <c:v>1983</c:v>
                </c:pt>
                <c:pt idx="93">
                  <c:v>1984</c:v>
                </c:pt>
                <c:pt idx="94">
                  <c:v>1985</c:v>
                </c:pt>
                <c:pt idx="95">
                  <c:v>1986</c:v>
                </c:pt>
                <c:pt idx="96">
                  <c:v>1987</c:v>
                </c:pt>
                <c:pt idx="97">
                  <c:v>1988</c:v>
                </c:pt>
                <c:pt idx="98">
                  <c:v>1989</c:v>
                </c:pt>
                <c:pt idx="99">
                  <c:v>1990</c:v>
                </c:pt>
                <c:pt idx="100">
                  <c:v>1991</c:v>
                </c:pt>
                <c:pt idx="101">
                  <c:v>1992</c:v>
                </c:pt>
                <c:pt idx="102">
                  <c:v>1993</c:v>
                </c:pt>
                <c:pt idx="103">
                  <c:v>1994</c:v>
                </c:pt>
                <c:pt idx="104">
                  <c:v>1995</c:v>
                </c:pt>
                <c:pt idx="105">
                  <c:v>1996</c:v>
                </c:pt>
                <c:pt idx="106">
                  <c:v>1997</c:v>
                </c:pt>
                <c:pt idx="107">
                  <c:v>1998</c:v>
                </c:pt>
                <c:pt idx="108">
                  <c:v>1999</c:v>
                </c:pt>
                <c:pt idx="109">
                  <c:v>2000</c:v>
                </c:pt>
                <c:pt idx="110">
                  <c:v>2001</c:v>
                </c:pt>
                <c:pt idx="111">
                  <c:v>2002</c:v>
                </c:pt>
                <c:pt idx="112">
                  <c:v>2003</c:v>
                </c:pt>
                <c:pt idx="113">
                  <c:v>2004</c:v>
                </c:pt>
                <c:pt idx="114">
                  <c:v>2005</c:v>
                </c:pt>
                <c:pt idx="115">
                  <c:v>2006</c:v>
                </c:pt>
                <c:pt idx="116">
                  <c:v>2007</c:v>
                </c:pt>
                <c:pt idx="117">
                  <c:v>2008</c:v>
                </c:pt>
                <c:pt idx="118">
                  <c:v>2009</c:v>
                </c:pt>
                <c:pt idx="119">
                  <c:v>2010</c:v>
                </c:pt>
                <c:pt idx="120">
                  <c:v>2011</c:v>
                </c:pt>
                <c:pt idx="121">
                  <c:v>2012</c:v>
                </c:pt>
                <c:pt idx="122">
                  <c:v>2013</c:v>
                </c:pt>
                <c:pt idx="123">
                  <c:v>2014</c:v>
                </c:pt>
                <c:pt idx="124">
                  <c:v>2015</c:v>
                </c:pt>
                <c:pt idx="125">
                  <c:v>2016</c:v>
                </c:pt>
                <c:pt idx="126">
                  <c:v>2017</c:v>
                </c:pt>
              </c:numCache>
            </c:numRef>
          </c:cat>
          <c:val>
            <c:numRef>
              <c:f>Sheet1!$C$2:$C$128</c:f>
              <c:numCache>
                <c:formatCode>General</c:formatCode>
                <c:ptCount val="127"/>
                <c:pt idx="0">
                  <c:v>25.5</c:v>
                </c:pt>
                <c:pt idx="1">
                  <c:v>21.5</c:v>
                </c:pt>
                <c:pt idx="2">
                  <c:v>23.8</c:v>
                </c:pt>
                <c:pt idx="3">
                  <c:v>20.5</c:v>
                </c:pt>
                <c:pt idx="4">
                  <c:v>20.2</c:v>
                </c:pt>
                <c:pt idx="5">
                  <c:v>20.5</c:v>
                </c:pt>
                <c:pt idx="6">
                  <c:v>21.8</c:v>
                </c:pt>
                <c:pt idx="7">
                  <c:v>24.6</c:v>
                </c:pt>
                <c:pt idx="8">
                  <c:v>29.3</c:v>
                </c:pt>
                <c:pt idx="9">
                  <c:v>27.5</c:v>
                </c:pt>
                <c:pt idx="10">
                  <c:v>28.8</c:v>
                </c:pt>
                <c:pt idx="11">
                  <c:v>27.8</c:v>
                </c:pt>
                <c:pt idx="12">
                  <c:v>27.8</c:v>
                </c:pt>
                <c:pt idx="13">
                  <c:v>26.2</c:v>
                </c:pt>
                <c:pt idx="14">
                  <c:v>23.7</c:v>
                </c:pt>
                <c:pt idx="15">
                  <c:v>24.2</c:v>
                </c:pt>
                <c:pt idx="16">
                  <c:v>23.3</c:v>
                </c:pt>
                <c:pt idx="17">
                  <c:v>23.9</c:v>
                </c:pt>
                <c:pt idx="18">
                  <c:v>23</c:v>
                </c:pt>
                <c:pt idx="19">
                  <c:v>21.1</c:v>
                </c:pt>
                <c:pt idx="20">
                  <c:v>20.3</c:v>
                </c:pt>
                <c:pt idx="21">
                  <c:v>18.600000000000001</c:v>
                </c:pt>
                <c:pt idx="22">
                  <c:v>19.3</c:v>
                </c:pt>
                <c:pt idx="23">
                  <c:v>14.9</c:v>
                </c:pt>
                <c:pt idx="24">
                  <c:v>12.5</c:v>
                </c:pt>
                <c:pt idx="25">
                  <c:v>9.6</c:v>
                </c:pt>
                <c:pt idx="26">
                  <c:v>8.3000000000000007</c:v>
                </c:pt>
                <c:pt idx="27">
                  <c:v>5.9</c:v>
                </c:pt>
                <c:pt idx="28">
                  <c:v>6.2</c:v>
                </c:pt>
                <c:pt idx="29">
                  <c:v>6.4</c:v>
                </c:pt>
                <c:pt idx="30">
                  <c:v>11.4</c:v>
                </c:pt>
                <c:pt idx="31">
                  <c:v>14.7</c:v>
                </c:pt>
                <c:pt idx="32">
                  <c:v>15.2</c:v>
                </c:pt>
                <c:pt idx="33">
                  <c:v>14.9</c:v>
                </c:pt>
                <c:pt idx="34">
                  <c:v>13.2</c:v>
                </c:pt>
                <c:pt idx="35">
                  <c:v>13.4</c:v>
                </c:pt>
                <c:pt idx="36">
                  <c:v>13.8</c:v>
                </c:pt>
                <c:pt idx="37">
                  <c:v>13.3</c:v>
                </c:pt>
                <c:pt idx="38">
                  <c:v>13.5</c:v>
                </c:pt>
                <c:pt idx="39">
                  <c:v>14.8</c:v>
                </c:pt>
                <c:pt idx="40">
                  <c:v>17.8</c:v>
                </c:pt>
                <c:pt idx="41">
                  <c:v>19.600000000000001</c:v>
                </c:pt>
                <c:pt idx="42">
                  <c:v>19.8</c:v>
                </c:pt>
                <c:pt idx="43">
                  <c:v>18.399999999999999</c:v>
                </c:pt>
                <c:pt idx="44">
                  <c:v>17.5</c:v>
                </c:pt>
                <c:pt idx="45">
                  <c:v>16.8</c:v>
                </c:pt>
                <c:pt idx="46">
                  <c:v>15.6</c:v>
                </c:pt>
                <c:pt idx="47">
                  <c:v>15.5</c:v>
                </c:pt>
                <c:pt idx="48">
                  <c:v>14.4</c:v>
                </c:pt>
                <c:pt idx="49">
                  <c:v>12.5</c:v>
                </c:pt>
                <c:pt idx="50">
                  <c:v>13.6</c:v>
                </c:pt>
                <c:pt idx="51">
                  <c:v>11.6</c:v>
                </c:pt>
                <c:pt idx="52">
                  <c:v>11.6</c:v>
                </c:pt>
                <c:pt idx="53">
                  <c:v>9.9</c:v>
                </c:pt>
                <c:pt idx="54">
                  <c:v>9.6</c:v>
                </c:pt>
                <c:pt idx="55">
                  <c:v>10.3</c:v>
                </c:pt>
                <c:pt idx="56">
                  <c:v>7.9</c:v>
                </c:pt>
                <c:pt idx="57">
                  <c:v>5.9</c:v>
                </c:pt>
                <c:pt idx="58">
                  <c:v>5.7</c:v>
                </c:pt>
                <c:pt idx="59">
                  <c:v>6.1</c:v>
                </c:pt>
                <c:pt idx="60">
                  <c:v>5.6</c:v>
                </c:pt>
                <c:pt idx="61">
                  <c:v>5.3</c:v>
                </c:pt>
                <c:pt idx="62">
                  <c:v>5.5</c:v>
                </c:pt>
                <c:pt idx="63">
                  <c:v>5.4</c:v>
                </c:pt>
                <c:pt idx="64">
                  <c:v>5.9</c:v>
                </c:pt>
                <c:pt idx="65">
                  <c:v>5.9</c:v>
                </c:pt>
                <c:pt idx="66">
                  <c:v>6</c:v>
                </c:pt>
                <c:pt idx="67">
                  <c:v>6.5</c:v>
                </c:pt>
                <c:pt idx="68">
                  <c:v>7.1</c:v>
                </c:pt>
                <c:pt idx="69">
                  <c:v>7.2</c:v>
                </c:pt>
                <c:pt idx="70">
                  <c:v>7.2</c:v>
                </c:pt>
                <c:pt idx="71">
                  <c:v>7.6</c:v>
                </c:pt>
                <c:pt idx="72">
                  <c:v>7.4</c:v>
                </c:pt>
                <c:pt idx="73">
                  <c:v>7.4</c:v>
                </c:pt>
                <c:pt idx="74">
                  <c:v>7.6</c:v>
                </c:pt>
                <c:pt idx="75">
                  <c:v>7.6</c:v>
                </c:pt>
                <c:pt idx="76">
                  <c:v>7.5</c:v>
                </c:pt>
                <c:pt idx="77">
                  <c:v>7.1</c:v>
                </c:pt>
                <c:pt idx="78">
                  <c:v>7.1</c:v>
                </c:pt>
                <c:pt idx="79">
                  <c:v>6.5</c:v>
                </c:pt>
                <c:pt idx="80">
                  <c:v>6.1</c:v>
                </c:pt>
                <c:pt idx="81">
                  <c:v>5.7</c:v>
                </c:pt>
                <c:pt idx="82">
                  <c:v>5</c:v>
                </c:pt>
                <c:pt idx="83">
                  <c:v>3.8</c:v>
                </c:pt>
                <c:pt idx="84">
                  <c:v>3.9</c:v>
                </c:pt>
                <c:pt idx="85">
                  <c:v>3.9</c:v>
                </c:pt>
                <c:pt idx="86">
                  <c:v>3.7</c:v>
                </c:pt>
                <c:pt idx="87">
                  <c:v>4</c:v>
                </c:pt>
                <c:pt idx="88">
                  <c:v>3.5</c:v>
                </c:pt>
                <c:pt idx="89">
                  <c:v>3.1</c:v>
                </c:pt>
                <c:pt idx="90">
                  <c:v>3.4</c:v>
                </c:pt>
                <c:pt idx="91">
                  <c:v>3.6</c:v>
                </c:pt>
                <c:pt idx="92">
                  <c:v>3.7</c:v>
                </c:pt>
                <c:pt idx="93">
                  <c:v>3.7</c:v>
                </c:pt>
                <c:pt idx="94">
                  <c:v>3.8</c:v>
                </c:pt>
                <c:pt idx="95">
                  <c:v>3.6</c:v>
                </c:pt>
                <c:pt idx="96">
                  <c:v>3.5</c:v>
                </c:pt>
                <c:pt idx="97">
                  <c:v>3.4</c:v>
                </c:pt>
                <c:pt idx="98">
                  <c:v>3.4</c:v>
                </c:pt>
                <c:pt idx="99">
                  <c:v>3.3</c:v>
                </c:pt>
                <c:pt idx="100">
                  <c:v>3.4</c:v>
                </c:pt>
                <c:pt idx="101">
                  <c:v>3.3</c:v>
                </c:pt>
                <c:pt idx="102">
                  <c:v>3.2</c:v>
                </c:pt>
                <c:pt idx="103">
                  <c:v>3</c:v>
                </c:pt>
                <c:pt idx="104">
                  <c:v>2.5</c:v>
                </c:pt>
                <c:pt idx="105">
                  <c:v>2.2999999999999998</c:v>
                </c:pt>
                <c:pt idx="106">
                  <c:v>2.1</c:v>
                </c:pt>
                <c:pt idx="107">
                  <c:v>2</c:v>
                </c:pt>
                <c:pt idx="108">
                  <c:v>1.8</c:v>
                </c:pt>
                <c:pt idx="109">
                  <c:v>1.6</c:v>
                </c:pt>
                <c:pt idx="110">
                  <c:v>1.6</c:v>
                </c:pt>
                <c:pt idx="111">
                  <c:v>1.7000000000000004</c:v>
                </c:pt>
                <c:pt idx="112">
                  <c:v>1.6</c:v>
                </c:pt>
                <c:pt idx="113">
                  <c:v>1.5</c:v>
                </c:pt>
                <c:pt idx="114">
                  <c:v>1.4</c:v>
                </c:pt>
                <c:pt idx="115">
                  <c:v>1.4</c:v>
                </c:pt>
                <c:pt idx="116">
                  <c:v>1.3</c:v>
                </c:pt>
                <c:pt idx="117">
                  <c:v>1.2</c:v>
                </c:pt>
                <c:pt idx="118">
                  <c:v>1.4</c:v>
                </c:pt>
                <c:pt idx="119">
                  <c:v>1.4</c:v>
                </c:pt>
                <c:pt idx="120">
                  <c:v>1.3</c:v>
                </c:pt>
                <c:pt idx="121">
                  <c:v>1.3</c:v>
                </c:pt>
                <c:pt idx="122">
                  <c:v>1.4</c:v>
                </c:pt>
                <c:pt idx="123">
                  <c:v>1.4</c:v>
                </c:pt>
                <c:pt idx="124">
                  <c:v>1.5</c:v>
                </c:pt>
                <c:pt idx="125">
                  <c:v>1.5</c:v>
                </c:pt>
                <c:pt idx="126">
                  <c:v>1.4</c:v>
                </c:pt>
              </c:numCache>
            </c:numRef>
          </c:val>
          <c:smooth val="0"/>
          <c:extLst>
            <c:ext xmlns:c16="http://schemas.microsoft.com/office/drawing/2014/chart" uri="{C3380CC4-5D6E-409C-BE32-E72D297353CC}">
              <c16:uniqueId val="{00000001-41A6-4624-9AF3-4991F09C63C4}"/>
            </c:ext>
          </c:extLst>
        </c:ser>
        <c:dLbls>
          <c:showLegendKey val="0"/>
          <c:showVal val="0"/>
          <c:showCatName val="0"/>
          <c:showSerName val="0"/>
          <c:showPercent val="0"/>
          <c:showBubbleSize val="0"/>
        </c:dLbls>
        <c:smooth val="0"/>
        <c:axId val="7410048"/>
        <c:axId val="7411584"/>
      </c:lineChart>
      <c:catAx>
        <c:axId val="7410048"/>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IN" sz="1600" b="0" i="0" u="none" strike="noStrike" kern="1200" baseline="0">
                <a:solidFill>
                  <a:schemeClr val="tx1">
                    <a:lumMod val="65000"/>
                    <a:lumOff val="35000"/>
                  </a:schemeClr>
                </a:solidFill>
                <a:latin typeface="+mn-lt"/>
                <a:ea typeface="+mn-ea"/>
                <a:cs typeface="+mn-cs"/>
              </a:defRPr>
            </a:pPr>
            <a:endParaRPr lang="en-US"/>
          </a:p>
        </c:txPr>
        <c:crossAx val="7411584"/>
        <c:crosses val="autoZero"/>
        <c:auto val="1"/>
        <c:lblAlgn val="ctr"/>
        <c:lblOffset val="100"/>
        <c:tickLblSkip val="10"/>
        <c:tickMarkSkip val="10"/>
        <c:noMultiLvlLbl val="0"/>
      </c:catAx>
      <c:valAx>
        <c:axId val="741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IN" sz="2000" b="0" i="0" u="none" strike="noStrike" kern="1200" baseline="0">
                    <a:solidFill>
                      <a:schemeClr val="tx1">
                        <a:lumMod val="65000"/>
                        <a:lumOff val="35000"/>
                      </a:schemeClr>
                    </a:solidFill>
                    <a:latin typeface="+mn-lt"/>
                    <a:ea typeface="+mn-ea"/>
                    <a:cs typeface="+mn-cs"/>
                  </a:defRPr>
                </a:pPr>
                <a:r>
                  <a:rPr lang="en-US" sz="2000"/>
                  <a:t>Tariffs as a percent of trade value</a:t>
                </a:r>
              </a:p>
            </c:rich>
          </c:tx>
          <c:overlay val="0"/>
          <c:spPr>
            <a:noFill/>
            <a:ln>
              <a:noFill/>
            </a:ln>
            <a:effectLst/>
          </c:spPr>
          <c:txPr>
            <a:bodyPr rot="-5400000" spcFirstLastPara="1" vertOverflow="ellipsis" vert="horz" wrap="square" anchor="ctr" anchorCtr="1"/>
            <a:lstStyle/>
            <a:p>
              <a:pPr>
                <a:defRPr lang="en-IN"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IN" sz="1600" b="0" i="0" u="none" strike="noStrike" kern="1200" baseline="0">
                <a:solidFill>
                  <a:schemeClr val="tx1">
                    <a:lumMod val="65000"/>
                    <a:lumOff val="35000"/>
                  </a:schemeClr>
                </a:solidFill>
                <a:latin typeface="+mn-lt"/>
                <a:ea typeface="+mn-ea"/>
                <a:cs typeface="+mn-cs"/>
              </a:defRPr>
            </a:pPr>
            <a:endParaRPr lang="en-US"/>
          </a:p>
        </c:txPr>
        <c:crossAx val="7410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IN"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9/16/21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piie.com/blogs/trade-and-investment-policy-watch/covid-19-chinas-exports-medical-supplies-provide-ray-hope"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ourworldindata.org/grapher/international-travel-covid"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ourworldindata.org/grapher/international-travel-covid"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ourworldindata.org/grapher/international-travel-covid"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ourworldindata.org/grapher/international-travel-covid"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ourworldindata.org/grapher/international-travel-covid"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to.org/english/res_e/statis_e/wts2021_e/wts2021_e.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macmap.org/covid19"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macmap.org/covid19"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macmap.org/covid19"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macmap.org/covid19"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After first reviewing how international trade normally benefits and harms different groups within the economy and why, this talk will turn to how trade and trade policy have responded to the pandemic.  The Covid-19 virus has caused major changes in trade that differ across countries and time. Governments have also responded differently, both as infections spread and later as vaccines became available.  Trade policies for dealing with the pandemic have contributed to the diversity across countries and populations in the hardship that the pandemic has caused.</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a:t>
            </a:fld>
            <a:endParaRPr lang="en-US"/>
          </a:p>
        </p:txBody>
      </p:sp>
    </p:spTree>
    <p:extLst>
      <p:ext uri="{BB962C8B-B14F-4D97-AF65-F5344CB8AC3E}">
        <p14:creationId xmlns:p14="http://schemas.microsoft.com/office/powerpoint/2010/main" val="2326779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van der Zee, Frans A., “East Asian Growth:  ICT for Growth and Cohesion in a Global </a:t>
            </a:r>
            <a:r>
              <a:rPr lang="en-US" dirty="0" err="1"/>
              <a:t>Knowedge</a:t>
            </a:r>
            <a:r>
              <a:rPr lang="en-US" dirty="0"/>
              <a:t>-based </a:t>
            </a:r>
            <a:r>
              <a:rPr lang="en-US" dirty="0" err="1"/>
              <a:t>Econoomy</a:t>
            </a:r>
            <a:r>
              <a:rPr lang="en-US" dirty="0"/>
              <a:t>,” Technical report, European Commission, 2012.</a:t>
            </a:r>
          </a:p>
          <a:p>
            <a:r>
              <a:rPr lang="en-US" dirty="0"/>
              <a:t>https://</a:t>
            </a:r>
            <a:r>
              <a:rPr lang="en-US" dirty="0" err="1"/>
              <a:t>www.researchgate.net</a:t>
            </a:r>
            <a:r>
              <a:rPr lang="en-US" dirty="0"/>
              <a:t>/figure/Declining-international-transport-and-communications-costs-19201990_fig2_272620921</a:t>
            </a:r>
          </a:p>
        </p:txBody>
      </p:sp>
      <p:sp>
        <p:nvSpPr>
          <p:cNvPr id="4" name="Slide Number Placeholder 3"/>
          <p:cNvSpPr>
            <a:spLocks noGrp="1"/>
          </p:cNvSpPr>
          <p:nvPr>
            <p:ph type="sldNum" sz="quarter" idx="5"/>
          </p:nvPr>
        </p:nvSpPr>
        <p:spPr/>
        <p:txBody>
          <a:bodyPr/>
          <a:lstStyle/>
          <a:p>
            <a:fld id="{39F294D8-753E-E842-8CF8-893A8D4FD7E5}" type="slidenum">
              <a:rPr lang="en-US" smtClean="0"/>
              <a:t>16</a:t>
            </a:fld>
            <a:endParaRPr lang="en-US"/>
          </a:p>
        </p:txBody>
      </p:sp>
    </p:spTree>
    <p:extLst>
      <p:ext uri="{BB962C8B-B14F-4D97-AF65-F5344CB8AC3E}">
        <p14:creationId xmlns:p14="http://schemas.microsoft.com/office/powerpoint/2010/main" val="2851482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17</a:t>
            </a:fld>
            <a:endParaRPr lang="en-US"/>
          </a:p>
        </p:txBody>
      </p:sp>
    </p:spTree>
    <p:extLst>
      <p:ext uri="{BB962C8B-B14F-4D97-AF65-F5344CB8AC3E}">
        <p14:creationId xmlns:p14="http://schemas.microsoft.com/office/powerpoint/2010/main" val="4051832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18</a:t>
            </a:fld>
            <a:endParaRPr lang="en-US"/>
          </a:p>
        </p:txBody>
      </p:sp>
    </p:spTree>
    <p:extLst>
      <p:ext uri="{BB962C8B-B14F-4D97-AF65-F5344CB8AC3E}">
        <p14:creationId xmlns:p14="http://schemas.microsoft.com/office/powerpoint/2010/main" val="2024376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19</a:t>
            </a:fld>
            <a:endParaRPr lang="en-US"/>
          </a:p>
        </p:txBody>
      </p:sp>
    </p:spTree>
    <p:extLst>
      <p:ext uri="{BB962C8B-B14F-4D97-AF65-F5344CB8AC3E}">
        <p14:creationId xmlns:p14="http://schemas.microsoft.com/office/powerpoint/2010/main" val="2216624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20</a:t>
            </a:fld>
            <a:endParaRPr lang="en-US"/>
          </a:p>
        </p:txBody>
      </p:sp>
    </p:spTree>
    <p:extLst>
      <p:ext uri="{BB962C8B-B14F-4D97-AF65-F5344CB8AC3E}">
        <p14:creationId xmlns:p14="http://schemas.microsoft.com/office/powerpoint/2010/main" val="3752465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Salvatore </a:t>
            </a:r>
            <a:r>
              <a:rPr lang="en-US" dirty="0" err="1"/>
              <a:t>Babones</a:t>
            </a:r>
            <a:r>
              <a:rPr lang="en-US" dirty="0"/>
              <a:t>, “The ‘Chinese Virus’ Spread Along the New Silk Road,” </a:t>
            </a:r>
            <a:r>
              <a:rPr lang="en-US" i="1" dirty="0"/>
              <a:t>Foreign Policy</a:t>
            </a:r>
            <a:r>
              <a:rPr lang="en-US" i="0" dirty="0"/>
              <a:t>, April 6, 2020.</a:t>
            </a:r>
          </a:p>
          <a:p>
            <a:r>
              <a:rPr lang="en-US" dirty="0"/>
              <a:t>https://</a:t>
            </a:r>
            <a:r>
              <a:rPr lang="en-US" dirty="0" err="1"/>
              <a:t>foreignpolicy.com</a:t>
            </a:r>
            <a:r>
              <a:rPr lang="en-US" dirty="0"/>
              <a:t>/2020/04/06/</a:t>
            </a:r>
            <a:r>
              <a:rPr lang="en-US" dirty="0" err="1"/>
              <a:t>chinese</a:t>
            </a:r>
            <a:r>
              <a:rPr lang="en-US" dirty="0"/>
              <a:t>-coronavirus-spread-worldwide-on-new-silk-road/</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21</a:t>
            </a:fld>
            <a:endParaRPr lang="en-US"/>
          </a:p>
        </p:txBody>
      </p:sp>
    </p:spTree>
    <p:extLst>
      <p:ext uri="{BB962C8B-B14F-4D97-AF65-F5344CB8AC3E}">
        <p14:creationId xmlns:p14="http://schemas.microsoft.com/office/powerpoint/2010/main" val="3261064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22</a:t>
            </a:fld>
            <a:endParaRPr lang="en-US"/>
          </a:p>
        </p:txBody>
      </p:sp>
    </p:spTree>
    <p:extLst>
      <p:ext uri="{BB962C8B-B14F-4D97-AF65-F5344CB8AC3E}">
        <p14:creationId xmlns:p14="http://schemas.microsoft.com/office/powerpoint/2010/main" val="1515598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Roser</a:t>
            </a:r>
            <a:r>
              <a:rPr lang="en-US" dirty="0"/>
              <a:t>, Max and </a:t>
            </a:r>
            <a:r>
              <a:rPr lang="en-US" dirty="0" err="1"/>
              <a:t>hamed</a:t>
            </a:r>
            <a:r>
              <a:rPr lang="en-US" dirty="0"/>
              <a:t> </a:t>
            </a:r>
            <a:r>
              <a:rPr lang="en-US" dirty="0" err="1"/>
              <a:t>MoNagdy</a:t>
            </a:r>
            <a:r>
              <a:rPr lang="en-US" dirty="0"/>
              <a:t>, “Returns to Education,” </a:t>
            </a:r>
            <a:r>
              <a:rPr lang="en-US" i="1" dirty="0"/>
              <a:t>Our World in Data</a:t>
            </a:r>
          </a:p>
          <a:p>
            <a:r>
              <a:rPr lang="en-US" dirty="0"/>
              <a:t>https://</a:t>
            </a:r>
            <a:r>
              <a:rPr lang="en-US" dirty="0" err="1"/>
              <a:t>ourworldindata.org</a:t>
            </a:r>
            <a:r>
              <a:rPr lang="en-US" dirty="0"/>
              <a:t>/returns-to-education</a:t>
            </a:r>
          </a:p>
          <a:p>
            <a:r>
              <a:rPr lang="en-US" dirty="0"/>
              <a:t>Downloaded 9/12/21</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23</a:t>
            </a:fld>
            <a:endParaRPr lang="en-US"/>
          </a:p>
        </p:txBody>
      </p:sp>
    </p:spTree>
    <p:extLst>
      <p:ext uri="{BB962C8B-B14F-4D97-AF65-F5344CB8AC3E}">
        <p14:creationId xmlns:p14="http://schemas.microsoft.com/office/powerpoint/2010/main" val="1835283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24</a:t>
            </a:fld>
            <a:endParaRPr lang="en-US"/>
          </a:p>
        </p:txBody>
      </p:sp>
    </p:spTree>
    <p:extLst>
      <p:ext uri="{BB962C8B-B14F-4D97-AF65-F5344CB8AC3E}">
        <p14:creationId xmlns:p14="http://schemas.microsoft.com/office/powerpoint/2010/main" val="2794993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2481135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Coronavirus Disease (COVIC-19) Dashboard </a:t>
            </a:r>
          </a:p>
          <a:p>
            <a:r>
              <a:rPr lang="en-US" dirty="0"/>
              <a:t>https://covid19.who.int/?</a:t>
            </a:r>
            <a:r>
              <a:rPr lang="en-US" dirty="0" err="1"/>
              <a:t>gclid</a:t>
            </a:r>
            <a:r>
              <a:rPr lang="en-US" dirty="0"/>
              <a:t>=CjwKCAiAuoqABhAsEiwAdSkVVNd67qw_hEb4v9v3UxACJd_csZMJl8Yc5UjaAIYt53KJWSQiXZPlRxoCm0kQAvD_BwE</a:t>
            </a:r>
          </a:p>
        </p:txBody>
      </p:sp>
      <p:sp>
        <p:nvSpPr>
          <p:cNvPr id="4" name="Slide Number Placeholder 3"/>
          <p:cNvSpPr>
            <a:spLocks noGrp="1"/>
          </p:cNvSpPr>
          <p:nvPr>
            <p:ph type="sldNum" sz="quarter" idx="5"/>
          </p:nvPr>
        </p:nvSpPr>
        <p:spPr/>
        <p:txBody>
          <a:bodyPr/>
          <a:lstStyle/>
          <a:p>
            <a:fld id="{39F294D8-753E-E842-8CF8-893A8D4FD7E5}" type="slidenum">
              <a:rPr lang="en-US" smtClean="0"/>
              <a:t>4</a:t>
            </a:fld>
            <a:endParaRPr lang="en-US"/>
          </a:p>
        </p:txBody>
      </p:sp>
    </p:spTree>
    <p:extLst>
      <p:ext uri="{BB962C8B-B14F-4D97-AF65-F5344CB8AC3E}">
        <p14:creationId xmlns:p14="http://schemas.microsoft.com/office/powerpoint/2010/main" val="159918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26</a:t>
            </a:fld>
            <a:endParaRPr lang="en-US"/>
          </a:p>
        </p:txBody>
      </p:sp>
    </p:spTree>
    <p:extLst>
      <p:ext uri="{BB962C8B-B14F-4D97-AF65-F5344CB8AC3E}">
        <p14:creationId xmlns:p14="http://schemas.microsoft.com/office/powerpoint/2010/main" val="2565216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Salvatore </a:t>
            </a:r>
            <a:r>
              <a:rPr lang="en-US" dirty="0" err="1"/>
              <a:t>Babones</a:t>
            </a:r>
            <a:r>
              <a:rPr lang="en-US" dirty="0"/>
              <a:t>, “The ‘Chinese Virus’ Spread Along the New Silk Road,” </a:t>
            </a:r>
            <a:r>
              <a:rPr lang="en-US" i="1" dirty="0"/>
              <a:t>Foreign Policy</a:t>
            </a:r>
            <a:r>
              <a:rPr lang="en-US" i="0" dirty="0"/>
              <a:t>, April 6, 2020.</a:t>
            </a:r>
          </a:p>
          <a:p>
            <a:r>
              <a:rPr lang="en-US" dirty="0"/>
              <a:t>https://</a:t>
            </a:r>
            <a:r>
              <a:rPr lang="en-US" dirty="0" err="1"/>
              <a:t>foreignpolicy.com</a:t>
            </a:r>
            <a:r>
              <a:rPr lang="en-US" dirty="0"/>
              <a:t>/2020/04/06/</a:t>
            </a:r>
            <a:r>
              <a:rPr lang="en-US" dirty="0" err="1"/>
              <a:t>chinese</a:t>
            </a:r>
            <a:r>
              <a:rPr lang="en-US" dirty="0"/>
              <a:t>-coronavirus-spread-worldwide-on-new-silk-road/</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28</a:t>
            </a:fld>
            <a:endParaRPr lang="en-US"/>
          </a:p>
        </p:txBody>
      </p:sp>
    </p:spTree>
    <p:extLst>
      <p:ext uri="{BB962C8B-B14F-4D97-AF65-F5344CB8AC3E}">
        <p14:creationId xmlns:p14="http://schemas.microsoft.com/office/powerpoint/2010/main" val="633521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Zimmermann, Klaus F., </a:t>
            </a:r>
            <a:r>
              <a:rPr lang="en-US" sz="1200" kern="1200" dirty="0" err="1">
                <a:solidFill>
                  <a:schemeClr val="tx1"/>
                </a:solidFill>
                <a:effectLst/>
                <a:latin typeface="+mn-lt"/>
                <a:ea typeface="+mn-ea"/>
                <a:cs typeface="+mn-cs"/>
              </a:rPr>
              <a:t>Gokhan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Karabulut</a:t>
            </a:r>
            <a:r>
              <a:rPr lang="en-US" sz="1200" kern="1200" dirty="0">
                <a:solidFill>
                  <a:schemeClr val="tx1"/>
                </a:solidFill>
                <a:effectLst/>
                <a:latin typeface="+mn-lt"/>
                <a:ea typeface="+mn-ea"/>
                <a:cs typeface="+mn-cs"/>
              </a:rPr>
              <a:t>, Mehmet </a:t>
            </a:r>
            <a:r>
              <a:rPr lang="en-US" sz="1200" kern="1200" dirty="0" err="1">
                <a:solidFill>
                  <a:schemeClr val="tx1"/>
                </a:solidFill>
                <a:effectLst/>
                <a:latin typeface="+mn-lt"/>
                <a:ea typeface="+mn-ea"/>
                <a:cs typeface="+mn-cs"/>
              </a:rPr>
              <a:t>Huseyin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Bilgin</a:t>
            </a:r>
            <a:r>
              <a:rPr lang="en-US" sz="1200" kern="1200" dirty="0">
                <a:solidFill>
                  <a:schemeClr val="tx1"/>
                </a:solidFill>
                <a:effectLst/>
                <a:latin typeface="+mn-lt"/>
                <a:ea typeface="+mn-ea"/>
                <a:cs typeface="+mn-cs"/>
              </a:rPr>
              <a:t>, and Asli </a:t>
            </a:r>
            <a:r>
              <a:rPr lang="en-US" sz="1200" kern="1200" dirty="0" err="1">
                <a:solidFill>
                  <a:schemeClr val="tx1"/>
                </a:solidFill>
                <a:effectLst/>
                <a:latin typeface="+mn-lt"/>
                <a:ea typeface="+mn-ea"/>
                <a:cs typeface="+mn-cs"/>
              </a:rPr>
              <a:t>Cansin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Doker</a:t>
            </a:r>
            <a:r>
              <a:rPr lang="en-US" sz="1200" kern="1200" dirty="0">
                <a:solidFill>
                  <a:schemeClr val="tx1"/>
                </a:solidFill>
                <a:effectLst/>
                <a:latin typeface="+mn-lt"/>
                <a:ea typeface="+mn-ea"/>
                <a:cs typeface="+mn-cs"/>
              </a:rPr>
              <a:t>, “Inter-country distancing, </a:t>
            </a:r>
            <a:r>
              <a:rPr lang="en-US" sz="1200" kern="1200" dirty="0" err="1">
                <a:solidFill>
                  <a:schemeClr val="tx1"/>
                </a:solidFill>
                <a:effectLst/>
                <a:latin typeface="+mn-lt"/>
                <a:ea typeface="+mn-ea"/>
                <a:cs typeface="+mn-cs"/>
              </a:rPr>
              <a:t>globalisation</a:t>
            </a:r>
            <a:r>
              <a:rPr lang="en-US" sz="1200" kern="1200" dirty="0">
                <a:solidFill>
                  <a:schemeClr val="tx1"/>
                </a:solidFill>
                <a:effectLst/>
                <a:latin typeface="+mn-lt"/>
                <a:ea typeface="+mn-ea"/>
                <a:cs typeface="+mn-cs"/>
              </a:rPr>
              <a:t> and the coronavirus pandemic,” </a:t>
            </a:r>
            <a:r>
              <a:rPr lang="en-US" sz="1200" i="1" kern="1200" dirty="0">
                <a:solidFill>
                  <a:schemeClr val="tx1"/>
                </a:solidFill>
                <a:effectLst/>
                <a:latin typeface="+mn-lt"/>
                <a:ea typeface="+mn-ea"/>
                <a:cs typeface="+mn-cs"/>
              </a:rPr>
              <a:t>World Economy</a:t>
            </a:r>
            <a:r>
              <a:rPr lang="en-US" sz="1200" kern="1200" dirty="0">
                <a:solidFill>
                  <a:schemeClr val="tx1"/>
                </a:solidFill>
                <a:effectLst/>
                <a:latin typeface="+mn-lt"/>
                <a:ea typeface="+mn-ea"/>
                <a:cs typeface="+mn-cs"/>
              </a:rPr>
              <a:t> 43(6), June 2020, pp. 1484-1498.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Farzanegan</a:t>
            </a:r>
            <a:r>
              <a:rPr lang="en-US" sz="1200" kern="1200" dirty="0">
                <a:solidFill>
                  <a:schemeClr val="tx1"/>
                </a:solidFill>
                <a:effectLst/>
                <a:latin typeface="+mn-lt"/>
                <a:ea typeface="+mn-ea"/>
                <a:cs typeface="+mn-cs"/>
              </a:rPr>
              <a:t>, Mohammad Reza, Mehdi </a:t>
            </a:r>
            <a:r>
              <a:rPr lang="en-US" sz="1200" kern="1200" dirty="0" err="1">
                <a:solidFill>
                  <a:schemeClr val="tx1"/>
                </a:solidFill>
                <a:effectLst/>
                <a:latin typeface="+mn-lt"/>
                <a:ea typeface="+mn-ea"/>
                <a:cs typeface="+mn-cs"/>
              </a:rPr>
              <a:t>Feizi</a:t>
            </a:r>
            <a:r>
              <a:rPr lang="en-US" sz="1200" kern="1200" dirty="0">
                <a:solidFill>
                  <a:schemeClr val="tx1"/>
                </a:solidFill>
                <a:effectLst/>
                <a:latin typeface="+mn-lt"/>
                <a:ea typeface="+mn-ea"/>
                <a:cs typeface="+mn-cs"/>
              </a:rPr>
              <a:t>, and Hassan F. </a:t>
            </a:r>
            <a:r>
              <a:rPr lang="en-US" sz="1200" kern="1200" dirty="0" err="1">
                <a:solidFill>
                  <a:schemeClr val="tx1"/>
                </a:solidFill>
                <a:effectLst/>
                <a:latin typeface="+mn-lt"/>
                <a:ea typeface="+mn-ea"/>
                <a:cs typeface="+mn-cs"/>
              </a:rPr>
              <a:t>Gholipour</a:t>
            </a:r>
            <a:r>
              <a:rPr lang="en-US" sz="1200" kern="1200" dirty="0">
                <a:solidFill>
                  <a:schemeClr val="tx1"/>
                </a:solidFill>
                <a:effectLst/>
                <a:latin typeface="+mn-lt"/>
                <a:ea typeface="+mn-ea"/>
                <a:cs typeface="+mn-cs"/>
              </a:rPr>
              <a:t>, “Globalization and Outbreak of COVID-19:  An Empirical Analysis,” </a:t>
            </a:r>
            <a:r>
              <a:rPr lang="en-US" sz="1200" kern="1200" dirty="0" err="1">
                <a:solidFill>
                  <a:schemeClr val="tx1"/>
                </a:solidFill>
                <a:effectLst/>
                <a:latin typeface="+mn-lt"/>
                <a:ea typeface="+mn-ea"/>
                <a:cs typeface="+mn-cs"/>
              </a:rPr>
              <a:t>CESifo</a:t>
            </a:r>
            <a:r>
              <a:rPr lang="en-US" sz="1200" kern="1200" dirty="0">
                <a:solidFill>
                  <a:schemeClr val="tx1"/>
                </a:solidFill>
                <a:effectLst/>
                <a:latin typeface="+mn-lt"/>
                <a:ea typeface="+mn-ea"/>
                <a:cs typeface="+mn-cs"/>
              </a:rPr>
              <a:t> Working Paper No. 8315, May 2020.</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29</a:t>
            </a:fld>
            <a:endParaRPr lang="en-US"/>
          </a:p>
        </p:txBody>
      </p:sp>
    </p:spTree>
    <p:extLst>
      <p:ext uri="{BB962C8B-B14F-4D97-AF65-F5344CB8AC3E}">
        <p14:creationId xmlns:p14="http://schemas.microsoft.com/office/powerpoint/2010/main" val="1456771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Zimmermann, Klaus F., </a:t>
            </a:r>
            <a:r>
              <a:rPr lang="en-US" sz="1200" kern="1200" dirty="0" err="1">
                <a:solidFill>
                  <a:schemeClr val="tx1"/>
                </a:solidFill>
                <a:effectLst/>
                <a:latin typeface="+mn-lt"/>
                <a:ea typeface="+mn-ea"/>
                <a:cs typeface="+mn-cs"/>
              </a:rPr>
              <a:t>Gokhan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Karabulut</a:t>
            </a:r>
            <a:r>
              <a:rPr lang="en-US" sz="1200" kern="1200" dirty="0">
                <a:solidFill>
                  <a:schemeClr val="tx1"/>
                </a:solidFill>
                <a:effectLst/>
                <a:latin typeface="+mn-lt"/>
                <a:ea typeface="+mn-ea"/>
                <a:cs typeface="+mn-cs"/>
              </a:rPr>
              <a:t>, Mehmet </a:t>
            </a:r>
            <a:r>
              <a:rPr lang="en-US" sz="1200" kern="1200" dirty="0" err="1">
                <a:solidFill>
                  <a:schemeClr val="tx1"/>
                </a:solidFill>
                <a:effectLst/>
                <a:latin typeface="+mn-lt"/>
                <a:ea typeface="+mn-ea"/>
                <a:cs typeface="+mn-cs"/>
              </a:rPr>
              <a:t>Huseyin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Bilgin</a:t>
            </a:r>
            <a:r>
              <a:rPr lang="en-US" sz="1200" kern="1200" dirty="0">
                <a:solidFill>
                  <a:schemeClr val="tx1"/>
                </a:solidFill>
                <a:effectLst/>
                <a:latin typeface="+mn-lt"/>
                <a:ea typeface="+mn-ea"/>
                <a:cs typeface="+mn-cs"/>
              </a:rPr>
              <a:t>, and Asli </a:t>
            </a:r>
            <a:r>
              <a:rPr lang="en-US" sz="1200" kern="1200" dirty="0" err="1">
                <a:solidFill>
                  <a:schemeClr val="tx1"/>
                </a:solidFill>
                <a:effectLst/>
                <a:latin typeface="+mn-lt"/>
                <a:ea typeface="+mn-ea"/>
                <a:cs typeface="+mn-cs"/>
              </a:rPr>
              <a:t>Cansin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Doker</a:t>
            </a:r>
            <a:r>
              <a:rPr lang="en-US" sz="1200" kern="1200" dirty="0">
                <a:solidFill>
                  <a:schemeClr val="tx1"/>
                </a:solidFill>
                <a:effectLst/>
                <a:latin typeface="+mn-lt"/>
                <a:ea typeface="+mn-ea"/>
                <a:cs typeface="+mn-cs"/>
              </a:rPr>
              <a:t>, “Inter-country distancing, </a:t>
            </a:r>
            <a:r>
              <a:rPr lang="en-US" sz="1200" kern="1200" dirty="0" err="1">
                <a:solidFill>
                  <a:schemeClr val="tx1"/>
                </a:solidFill>
                <a:effectLst/>
                <a:latin typeface="+mn-lt"/>
                <a:ea typeface="+mn-ea"/>
                <a:cs typeface="+mn-cs"/>
              </a:rPr>
              <a:t>globalisation</a:t>
            </a:r>
            <a:r>
              <a:rPr lang="en-US" sz="1200" kern="1200" dirty="0">
                <a:solidFill>
                  <a:schemeClr val="tx1"/>
                </a:solidFill>
                <a:effectLst/>
                <a:latin typeface="+mn-lt"/>
                <a:ea typeface="+mn-ea"/>
                <a:cs typeface="+mn-cs"/>
              </a:rPr>
              <a:t> and the coronavirus pandemic,” </a:t>
            </a:r>
            <a:r>
              <a:rPr lang="en-US" sz="1200" i="1" kern="1200" dirty="0">
                <a:solidFill>
                  <a:schemeClr val="tx1"/>
                </a:solidFill>
                <a:effectLst/>
                <a:latin typeface="+mn-lt"/>
                <a:ea typeface="+mn-ea"/>
                <a:cs typeface="+mn-cs"/>
              </a:rPr>
              <a:t>World Economy</a:t>
            </a:r>
            <a:r>
              <a:rPr lang="en-US" sz="1200" kern="1200" dirty="0">
                <a:solidFill>
                  <a:schemeClr val="tx1"/>
                </a:solidFill>
                <a:effectLst/>
                <a:latin typeface="+mn-lt"/>
                <a:ea typeface="+mn-ea"/>
                <a:cs typeface="+mn-cs"/>
              </a:rPr>
              <a:t> 43(6), June 2020, pp. 1484-1498.</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2896711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Zimmermann, Klaus F., </a:t>
            </a:r>
            <a:r>
              <a:rPr lang="en-US" sz="1200" kern="1200" dirty="0" err="1">
                <a:solidFill>
                  <a:schemeClr val="tx1"/>
                </a:solidFill>
                <a:effectLst/>
                <a:latin typeface="+mn-lt"/>
                <a:ea typeface="+mn-ea"/>
                <a:cs typeface="+mn-cs"/>
              </a:rPr>
              <a:t>Gokhan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Karabulut</a:t>
            </a:r>
            <a:r>
              <a:rPr lang="en-US" sz="1200" kern="1200" dirty="0">
                <a:solidFill>
                  <a:schemeClr val="tx1"/>
                </a:solidFill>
                <a:effectLst/>
                <a:latin typeface="+mn-lt"/>
                <a:ea typeface="+mn-ea"/>
                <a:cs typeface="+mn-cs"/>
              </a:rPr>
              <a:t>, Mehmet </a:t>
            </a:r>
            <a:r>
              <a:rPr lang="en-US" sz="1200" kern="1200" dirty="0" err="1">
                <a:solidFill>
                  <a:schemeClr val="tx1"/>
                </a:solidFill>
                <a:effectLst/>
                <a:latin typeface="+mn-lt"/>
                <a:ea typeface="+mn-ea"/>
                <a:cs typeface="+mn-cs"/>
              </a:rPr>
              <a:t>Huseyin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Bilgin</a:t>
            </a:r>
            <a:r>
              <a:rPr lang="en-US" sz="1200" kern="1200" dirty="0">
                <a:solidFill>
                  <a:schemeClr val="tx1"/>
                </a:solidFill>
                <a:effectLst/>
                <a:latin typeface="+mn-lt"/>
                <a:ea typeface="+mn-ea"/>
                <a:cs typeface="+mn-cs"/>
              </a:rPr>
              <a:t>, and Asli </a:t>
            </a:r>
            <a:r>
              <a:rPr lang="en-US" sz="1200" kern="1200" dirty="0" err="1">
                <a:solidFill>
                  <a:schemeClr val="tx1"/>
                </a:solidFill>
                <a:effectLst/>
                <a:latin typeface="+mn-lt"/>
                <a:ea typeface="+mn-ea"/>
                <a:cs typeface="+mn-cs"/>
              </a:rPr>
              <a:t>Cansin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Doker</a:t>
            </a:r>
            <a:r>
              <a:rPr lang="en-US" sz="1200" kern="1200" dirty="0">
                <a:solidFill>
                  <a:schemeClr val="tx1"/>
                </a:solidFill>
                <a:effectLst/>
                <a:latin typeface="+mn-lt"/>
                <a:ea typeface="+mn-ea"/>
                <a:cs typeface="+mn-cs"/>
              </a:rPr>
              <a:t>, “Inter-country distancing, </a:t>
            </a:r>
            <a:r>
              <a:rPr lang="en-US" sz="1200" kern="1200" dirty="0" err="1">
                <a:solidFill>
                  <a:schemeClr val="tx1"/>
                </a:solidFill>
                <a:effectLst/>
                <a:latin typeface="+mn-lt"/>
                <a:ea typeface="+mn-ea"/>
                <a:cs typeface="+mn-cs"/>
              </a:rPr>
              <a:t>globalisation</a:t>
            </a:r>
            <a:r>
              <a:rPr lang="en-US" sz="1200" kern="1200" dirty="0">
                <a:solidFill>
                  <a:schemeClr val="tx1"/>
                </a:solidFill>
                <a:effectLst/>
                <a:latin typeface="+mn-lt"/>
                <a:ea typeface="+mn-ea"/>
                <a:cs typeface="+mn-cs"/>
              </a:rPr>
              <a:t> and the coronavirus pandemic,” </a:t>
            </a:r>
            <a:r>
              <a:rPr lang="en-US" sz="1200" i="1" kern="1200" dirty="0">
                <a:solidFill>
                  <a:schemeClr val="tx1"/>
                </a:solidFill>
                <a:effectLst/>
                <a:latin typeface="+mn-lt"/>
                <a:ea typeface="+mn-ea"/>
                <a:cs typeface="+mn-cs"/>
              </a:rPr>
              <a:t>World Economy</a:t>
            </a:r>
            <a:r>
              <a:rPr lang="en-US" sz="1200" kern="1200" dirty="0">
                <a:solidFill>
                  <a:schemeClr val="tx1"/>
                </a:solidFill>
                <a:effectLst/>
                <a:latin typeface="+mn-lt"/>
                <a:ea typeface="+mn-ea"/>
                <a:cs typeface="+mn-cs"/>
              </a:rPr>
              <a:t> 43(6), June 2020, pp. 1484-1498.</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31</a:t>
            </a:fld>
            <a:endParaRPr lang="en-US"/>
          </a:p>
        </p:txBody>
      </p:sp>
    </p:spTree>
    <p:extLst>
      <p:ext uri="{BB962C8B-B14F-4D97-AF65-F5344CB8AC3E}">
        <p14:creationId xmlns:p14="http://schemas.microsoft.com/office/powerpoint/2010/main" val="20725380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Zimmermann, Klaus F., </a:t>
            </a:r>
            <a:r>
              <a:rPr lang="en-US" sz="1200" kern="1200" dirty="0" err="1">
                <a:solidFill>
                  <a:schemeClr val="tx1"/>
                </a:solidFill>
                <a:effectLst/>
                <a:latin typeface="+mn-lt"/>
                <a:ea typeface="+mn-ea"/>
                <a:cs typeface="+mn-cs"/>
              </a:rPr>
              <a:t>Gokhan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Karabulut</a:t>
            </a:r>
            <a:r>
              <a:rPr lang="en-US" sz="1200" kern="1200" dirty="0">
                <a:solidFill>
                  <a:schemeClr val="tx1"/>
                </a:solidFill>
                <a:effectLst/>
                <a:latin typeface="+mn-lt"/>
                <a:ea typeface="+mn-ea"/>
                <a:cs typeface="+mn-cs"/>
              </a:rPr>
              <a:t>, Mehmet </a:t>
            </a:r>
            <a:r>
              <a:rPr lang="en-US" sz="1200" kern="1200" dirty="0" err="1">
                <a:solidFill>
                  <a:schemeClr val="tx1"/>
                </a:solidFill>
                <a:effectLst/>
                <a:latin typeface="+mn-lt"/>
                <a:ea typeface="+mn-ea"/>
                <a:cs typeface="+mn-cs"/>
              </a:rPr>
              <a:t>Huseyin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Bilgin</a:t>
            </a:r>
            <a:r>
              <a:rPr lang="en-US" sz="1200" kern="1200" dirty="0">
                <a:solidFill>
                  <a:schemeClr val="tx1"/>
                </a:solidFill>
                <a:effectLst/>
                <a:latin typeface="+mn-lt"/>
                <a:ea typeface="+mn-ea"/>
                <a:cs typeface="+mn-cs"/>
              </a:rPr>
              <a:t>, and Asli </a:t>
            </a:r>
            <a:r>
              <a:rPr lang="en-US" sz="1200" kern="1200" dirty="0" err="1">
                <a:solidFill>
                  <a:schemeClr val="tx1"/>
                </a:solidFill>
                <a:effectLst/>
                <a:latin typeface="+mn-lt"/>
                <a:ea typeface="+mn-ea"/>
                <a:cs typeface="+mn-cs"/>
              </a:rPr>
              <a:t>Cansin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Doker</a:t>
            </a:r>
            <a:r>
              <a:rPr lang="en-US" sz="1200" kern="1200" dirty="0">
                <a:solidFill>
                  <a:schemeClr val="tx1"/>
                </a:solidFill>
                <a:effectLst/>
                <a:latin typeface="+mn-lt"/>
                <a:ea typeface="+mn-ea"/>
                <a:cs typeface="+mn-cs"/>
              </a:rPr>
              <a:t>, “Inter-country distancing, </a:t>
            </a:r>
            <a:r>
              <a:rPr lang="en-US" sz="1200" kern="1200" dirty="0" err="1">
                <a:solidFill>
                  <a:schemeClr val="tx1"/>
                </a:solidFill>
                <a:effectLst/>
                <a:latin typeface="+mn-lt"/>
                <a:ea typeface="+mn-ea"/>
                <a:cs typeface="+mn-cs"/>
              </a:rPr>
              <a:t>globalisation</a:t>
            </a:r>
            <a:r>
              <a:rPr lang="en-US" sz="1200" kern="1200" dirty="0">
                <a:solidFill>
                  <a:schemeClr val="tx1"/>
                </a:solidFill>
                <a:effectLst/>
                <a:latin typeface="+mn-lt"/>
                <a:ea typeface="+mn-ea"/>
                <a:cs typeface="+mn-cs"/>
              </a:rPr>
              <a:t> and the coronavirus pandemic,” </a:t>
            </a:r>
            <a:r>
              <a:rPr lang="en-US" sz="1200" i="1" kern="1200" dirty="0">
                <a:solidFill>
                  <a:schemeClr val="tx1"/>
                </a:solidFill>
                <a:effectLst/>
                <a:latin typeface="+mn-lt"/>
                <a:ea typeface="+mn-ea"/>
                <a:cs typeface="+mn-cs"/>
              </a:rPr>
              <a:t>World Economy</a:t>
            </a:r>
            <a:r>
              <a:rPr lang="en-US" sz="1200" kern="1200" dirty="0">
                <a:solidFill>
                  <a:schemeClr val="tx1"/>
                </a:solidFill>
                <a:effectLst/>
                <a:latin typeface="+mn-lt"/>
                <a:ea typeface="+mn-ea"/>
                <a:cs typeface="+mn-cs"/>
              </a:rPr>
              <a:t> 43(6), June 2020, pp. 1484-1498.</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32</a:t>
            </a:fld>
            <a:endParaRPr lang="en-US"/>
          </a:p>
        </p:txBody>
      </p:sp>
    </p:spTree>
    <p:extLst>
      <p:ext uri="{BB962C8B-B14F-4D97-AF65-F5344CB8AC3E}">
        <p14:creationId xmlns:p14="http://schemas.microsoft.com/office/powerpoint/2010/main" val="3846702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How COVID-19 has affected trade, in 8 charts, World Economic Forum, Nov 8,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https://</a:t>
            </a:r>
            <a:r>
              <a:rPr lang="en-US" sz="1200" b="1" i="0" u="none" strike="noStrike" kern="1200" dirty="0" err="1">
                <a:solidFill>
                  <a:schemeClr val="tx1"/>
                </a:solidFill>
                <a:effectLst/>
                <a:latin typeface="+mn-lt"/>
                <a:ea typeface="+mn-ea"/>
                <a:cs typeface="+mn-cs"/>
              </a:rPr>
              <a:t>www.weforum.org</a:t>
            </a:r>
            <a:r>
              <a:rPr lang="en-US" sz="1200" b="1" i="0" u="none" strike="noStrike" kern="1200" dirty="0">
                <a:solidFill>
                  <a:schemeClr val="tx1"/>
                </a:solidFill>
                <a:effectLst/>
                <a:latin typeface="+mn-lt"/>
                <a:ea typeface="+mn-ea"/>
                <a:cs typeface="+mn-cs"/>
              </a:rPr>
              <a:t>/agenda/2020/11/how-covid-19-has-reshuffled-international-trade/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36</a:t>
            </a:fld>
            <a:endParaRPr lang="en-US"/>
          </a:p>
        </p:txBody>
      </p:sp>
    </p:spTree>
    <p:extLst>
      <p:ext uri="{BB962C8B-B14F-4D97-AF65-F5344CB8AC3E}">
        <p14:creationId xmlns:p14="http://schemas.microsoft.com/office/powerpoint/2010/main" val="1624665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Hannon, Paul, “</a:t>
            </a:r>
            <a:r>
              <a:rPr lang="en-US" b="0" dirty="0"/>
              <a:t>Global Trade Roars Back From Depths of Covid-19 Pandemic,” </a:t>
            </a:r>
            <a:r>
              <a:rPr lang="en-US" b="0" i="1" dirty="0"/>
              <a:t>Wall Street Journal</a:t>
            </a:r>
            <a:r>
              <a:rPr lang="en-US" b="0" i="0" dirty="0"/>
              <a:t>, February 26,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https://</a:t>
            </a:r>
            <a:r>
              <a:rPr lang="en-US" b="0" dirty="0" err="1"/>
              <a:t>www.wsj.com</a:t>
            </a:r>
            <a:r>
              <a:rPr lang="en-US" b="0" dirty="0"/>
              <a:t>/articles/global-trade-roars-back-from-depths-of-covid-19-pandemic-11614253037?mod=</a:t>
            </a:r>
            <a:r>
              <a:rPr lang="en-US" b="0" dirty="0" err="1"/>
              <a:t>itp_wsj&amp;ru</a:t>
            </a:r>
            <a:r>
              <a:rPr lang="en-US" b="0" dirty="0"/>
              <a:t>=yahoo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37</a:t>
            </a:fld>
            <a:endParaRPr lang="en-US"/>
          </a:p>
        </p:txBody>
      </p:sp>
    </p:spTree>
    <p:extLst>
      <p:ext uri="{BB962C8B-B14F-4D97-AF65-F5344CB8AC3E}">
        <p14:creationId xmlns:p14="http://schemas.microsoft.com/office/powerpoint/2010/main" val="3466530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Bown</a:t>
            </a:r>
            <a:r>
              <a:rPr lang="en-US" dirty="0"/>
              <a:t> (2020), “</a:t>
            </a:r>
            <a:r>
              <a:rPr lang="en-US" sz="1200" b="0" i="0" kern="1200" dirty="0">
                <a:solidFill>
                  <a:schemeClr val="tx1"/>
                </a:solidFill>
                <a:effectLst/>
                <a:latin typeface="+mn-lt"/>
                <a:ea typeface="+mn-ea"/>
                <a:cs typeface="+mn-cs"/>
              </a:rPr>
              <a:t>COVID-19: China's exports of medical supplies provide a ray of hope,” PIIE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https://www.piie.com/blogs/trade-and-investment-policy-watch/covid-19-chinas-exports-medical-supplies-provide-ray-hope</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38</a:t>
            </a:fld>
            <a:endParaRPr lang="en-US"/>
          </a:p>
        </p:txBody>
      </p:sp>
    </p:spTree>
    <p:extLst>
      <p:ext uri="{BB962C8B-B14F-4D97-AF65-F5344CB8AC3E}">
        <p14:creationId xmlns:p14="http://schemas.microsoft.com/office/powerpoint/2010/main" val="3588716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Evenett</a:t>
            </a:r>
            <a:r>
              <a:rPr lang="en-US" dirty="0"/>
              <a:t>, Simon J., “Trade policy and medical supplies during COVID-19,” Briefing Paper, Global Economy and Finance Program, Chatham House, April 2021</a:t>
            </a:r>
          </a:p>
          <a:p>
            <a:r>
              <a:rPr lang="en-US" dirty="0"/>
              <a:t>https://</a:t>
            </a:r>
            <a:r>
              <a:rPr lang="en-US" dirty="0" err="1"/>
              <a:t>www.globaltradealert.org</a:t>
            </a:r>
            <a:r>
              <a:rPr lang="en-US" dirty="0"/>
              <a:t>/reports/67</a:t>
            </a:r>
          </a:p>
        </p:txBody>
      </p:sp>
      <p:sp>
        <p:nvSpPr>
          <p:cNvPr id="4" name="Slide Number Placeholder 3"/>
          <p:cNvSpPr>
            <a:spLocks noGrp="1"/>
          </p:cNvSpPr>
          <p:nvPr>
            <p:ph type="sldNum" sz="quarter" idx="5"/>
          </p:nvPr>
        </p:nvSpPr>
        <p:spPr/>
        <p:txBody>
          <a:bodyPr/>
          <a:lstStyle/>
          <a:p>
            <a:fld id="{39F294D8-753E-E842-8CF8-893A8D4FD7E5}" type="slidenum">
              <a:rPr lang="en-US" smtClean="0"/>
              <a:t>39</a:t>
            </a:fld>
            <a:endParaRPr lang="en-US"/>
          </a:p>
        </p:txBody>
      </p:sp>
    </p:spTree>
    <p:extLst>
      <p:ext uri="{BB962C8B-B14F-4D97-AF65-F5344CB8AC3E}">
        <p14:creationId xmlns:p14="http://schemas.microsoft.com/office/powerpoint/2010/main" val="2548264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Coronavirus Disease (COVIC-19) Dashboard </a:t>
            </a:r>
          </a:p>
          <a:p>
            <a:r>
              <a:rPr lang="en-US" dirty="0"/>
              <a:t>https://covid19.who.int/?</a:t>
            </a:r>
            <a:r>
              <a:rPr lang="en-US" dirty="0" err="1"/>
              <a:t>gclid</a:t>
            </a:r>
            <a:r>
              <a:rPr lang="en-US" dirty="0"/>
              <a:t>=CjwKCAiAuoqABhAsEiwAdSkVVNd67qw_hEb4v9v3UxACJd_csZMJl8Yc5UjaAIYt53KJWSQiXZPlRxoCm0kQAvD_BwE</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a:t>
            </a:fld>
            <a:endParaRPr lang="en-US"/>
          </a:p>
        </p:txBody>
      </p:sp>
    </p:spTree>
    <p:extLst>
      <p:ext uri="{BB962C8B-B14F-4D97-AF65-F5344CB8AC3E}">
        <p14:creationId xmlns:p14="http://schemas.microsoft.com/office/powerpoint/2010/main" val="3616517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World in Data</a:t>
            </a:r>
          </a:p>
          <a:p>
            <a:r>
              <a:rPr lang="en-US" dirty="0">
                <a:hlinkClick r:id="rId3"/>
              </a:rPr>
              <a:t>https://ourworldindata.org/grapher/international-travel-covid</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41</a:t>
            </a:fld>
            <a:endParaRPr lang="en-US"/>
          </a:p>
        </p:txBody>
      </p:sp>
    </p:spTree>
    <p:extLst>
      <p:ext uri="{BB962C8B-B14F-4D97-AF65-F5344CB8AC3E}">
        <p14:creationId xmlns:p14="http://schemas.microsoft.com/office/powerpoint/2010/main" val="4411419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World in Data</a:t>
            </a:r>
          </a:p>
          <a:p>
            <a:r>
              <a:rPr lang="en-US" dirty="0">
                <a:hlinkClick r:id="rId3"/>
              </a:rPr>
              <a:t>https://ourworldindata.org/grapher/international-travel-covid</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42</a:t>
            </a:fld>
            <a:endParaRPr lang="en-US"/>
          </a:p>
        </p:txBody>
      </p:sp>
    </p:spTree>
    <p:extLst>
      <p:ext uri="{BB962C8B-B14F-4D97-AF65-F5344CB8AC3E}">
        <p14:creationId xmlns:p14="http://schemas.microsoft.com/office/powerpoint/2010/main" val="2743866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World in Data</a:t>
            </a:r>
          </a:p>
          <a:p>
            <a:r>
              <a:rPr lang="en-US" dirty="0">
                <a:hlinkClick r:id="rId3"/>
              </a:rPr>
              <a:t>https://ourworldindata.org/grapher/international-travel-covid</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43</a:t>
            </a:fld>
            <a:endParaRPr lang="en-US"/>
          </a:p>
        </p:txBody>
      </p:sp>
    </p:spTree>
    <p:extLst>
      <p:ext uri="{BB962C8B-B14F-4D97-AF65-F5344CB8AC3E}">
        <p14:creationId xmlns:p14="http://schemas.microsoft.com/office/powerpoint/2010/main" val="12257761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World in Data</a:t>
            </a:r>
          </a:p>
          <a:p>
            <a:r>
              <a:rPr lang="en-US" dirty="0">
                <a:hlinkClick r:id="rId3"/>
              </a:rPr>
              <a:t>https://ourworldindata.org/grapher/international-travel-covid</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44</a:t>
            </a:fld>
            <a:endParaRPr lang="en-US"/>
          </a:p>
        </p:txBody>
      </p:sp>
    </p:spTree>
    <p:extLst>
      <p:ext uri="{BB962C8B-B14F-4D97-AF65-F5344CB8AC3E}">
        <p14:creationId xmlns:p14="http://schemas.microsoft.com/office/powerpoint/2010/main" val="948933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World in Data</a:t>
            </a:r>
          </a:p>
          <a:p>
            <a:r>
              <a:rPr lang="en-US" dirty="0">
                <a:hlinkClick r:id="rId3"/>
              </a:rPr>
              <a:t>https://ourworldindata.org/grapher/international-travel-covid</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45</a:t>
            </a:fld>
            <a:endParaRPr lang="en-US"/>
          </a:p>
        </p:txBody>
      </p:sp>
    </p:spTree>
    <p:extLst>
      <p:ext uri="{BB962C8B-B14F-4D97-AF65-F5344CB8AC3E}">
        <p14:creationId xmlns:p14="http://schemas.microsoft.com/office/powerpoint/2010/main" val="1484817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1" dirty="0"/>
              <a:t>Pandemic crisis: Global economic impact tracker,” </a:t>
            </a:r>
            <a:r>
              <a:rPr lang="en-US" b="1" i="1" dirty="0"/>
              <a:t>Financial Times</a:t>
            </a:r>
            <a:r>
              <a:rPr lang="en-US" b="1" i="0" dirty="0"/>
              <a:t>, May 14,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https://</a:t>
            </a:r>
            <a:r>
              <a:rPr lang="en-US" b="1" dirty="0" err="1"/>
              <a:t>www.ft.com</a:t>
            </a:r>
            <a:r>
              <a:rPr lang="en-US" b="1" dirty="0"/>
              <a:t>/content/272354f2-f970-4ae4-a8ae-848c4baf8f4a</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46</a:t>
            </a:fld>
            <a:endParaRPr lang="en-US"/>
          </a:p>
        </p:txBody>
      </p:sp>
    </p:spTree>
    <p:extLst>
      <p:ext uri="{BB962C8B-B14F-4D97-AF65-F5344CB8AC3E}">
        <p14:creationId xmlns:p14="http://schemas.microsoft.com/office/powerpoint/2010/main" val="10138900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UNCTAD,</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unctad.org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webflyer</a:t>
            </a:r>
            <a:r>
              <a:rPr lang="en-US" sz="1200" kern="1200" dirty="0">
                <a:solidFill>
                  <a:schemeClr val="tx1"/>
                </a:solidFill>
                <a:effectLst/>
                <a:latin typeface="+mn-lt"/>
                <a:ea typeface="+mn-ea"/>
                <a:cs typeface="+mn-cs"/>
              </a:rPr>
              <a:t>/impact-covid-19-pandemic-trade-and-development-transitioning-new-normal </a:t>
            </a:r>
            <a:r>
              <a:rPr lang="en-US" sz="1200" i="1" kern="1200" dirty="0">
                <a:solidFill>
                  <a:schemeClr val="tx1"/>
                </a:solidFill>
                <a:effectLst/>
                <a:latin typeface="+mn-lt"/>
                <a:ea typeface="+mn-ea"/>
                <a:cs typeface="+mn-cs"/>
              </a:rPr>
              <a:t>Impact of the Covid-19 Pandemic on Trade and Development</a:t>
            </a:r>
            <a:r>
              <a:rPr lang="en-US" sz="1200" kern="1200" dirty="0">
                <a:solidFill>
                  <a:schemeClr val="tx1"/>
                </a:solidFill>
                <a:effectLst/>
                <a:latin typeface="+mn-lt"/>
                <a:ea typeface="+mn-ea"/>
                <a:cs typeface="+mn-cs"/>
              </a:rPr>
              <a:t>, 2020. </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47</a:t>
            </a:fld>
            <a:endParaRPr lang="en-US"/>
          </a:p>
        </p:txBody>
      </p:sp>
    </p:spTree>
    <p:extLst>
      <p:ext uri="{BB962C8B-B14F-4D97-AF65-F5344CB8AC3E}">
        <p14:creationId xmlns:p14="http://schemas.microsoft.com/office/powerpoint/2010/main" val="3271923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www.statista.com</a:t>
            </a:r>
            <a:r>
              <a:rPr lang="en-US" dirty="0"/>
              <a:t>/statistics/1100368/countries-highest-</a:t>
            </a:r>
            <a:r>
              <a:rPr lang="en-US" dirty="0" err="1"/>
              <a:t>gdp</a:t>
            </a:r>
            <a:r>
              <a:rPr lang="en-US" dirty="0"/>
              <a:t>-travel-tourism/</a:t>
            </a:r>
          </a:p>
        </p:txBody>
      </p:sp>
      <p:sp>
        <p:nvSpPr>
          <p:cNvPr id="4" name="Slide Number Placeholder 3"/>
          <p:cNvSpPr>
            <a:spLocks noGrp="1"/>
          </p:cNvSpPr>
          <p:nvPr>
            <p:ph type="sldNum" sz="quarter" idx="5"/>
          </p:nvPr>
        </p:nvSpPr>
        <p:spPr/>
        <p:txBody>
          <a:bodyPr/>
          <a:lstStyle/>
          <a:p>
            <a:fld id="{39F294D8-753E-E842-8CF8-893A8D4FD7E5}" type="slidenum">
              <a:rPr lang="en-US" smtClean="0"/>
              <a:t>48</a:t>
            </a:fld>
            <a:endParaRPr lang="en-US"/>
          </a:p>
        </p:txBody>
      </p:sp>
    </p:spTree>
    <p:extLst>
      <p:ext uri="{BB962C8B-B14F-4D97-AF65-F5344CB8AC3E}">
        <p14:creationId xmlns:p14="http://schemas.microsoft.com/office/powerpoint/2010/main" val="3186746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Richter, Felix, “COVID-19:  </a:t>
            </a:r>
            <a:r>
              <a:rPr lang="en-US" sz="1200" b="0" i="0" kern="1200" dirty="0">
                <a:solidFill>
                  <a:schemeClr val="tx1"/>
                </a:solidFill>
                <a:effectLst/>
                <a:latin typeface="+mn-lt"/>
                <a:ea typeface="+mn-ea"/>
                <a:cs typeface="+mn-cs"/>
              </a:rPr>
              <a:t>These countries are most at risk from falling tourism,” World Economic Forum, July 27, 2020.</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www.weforum.org</a:t>
            </a:r>
            <a:r>
              <a:rPr lang="en-US" dirty="0"/>
              <a:t>/agenda/2020/07/coronavirus-covid19-travel-tourism-gdp-economics/</a:t>
            </a:r>
          </a:p>
        </p:txBody>
      </p:sp>
      <p:sp>
        <p:nvSpPr>
          <p:cNvPr id="4" name="Slide Number Placeholder 3"/>
          <p:cNvSpPr>
            <a:spLocks noGrp="1"/>
          </p:cNvSpPr>
          <p:nvPr>
            <p:ph type="sldNum" sz="quarter" idx="5"/>
          </p:nvPr>
        </p:nvSpPr>
        <p:spPr/>
        <p:txBody>
          <a:bodyPr/>
          <a:lstStyle/>
          <a:p>
            <a:fld id="{39F294D8-753E-E842-8CF8-893A8D4FD7E5}" type="slidenum">
              <a:rPr lang="en-US" smtClean="0"/>
              <a:t>49</a:t>
            </a:fld>
            <a:endParaRPr lang="en-US"/>
          </a:p>
        </p:txBody>
      </p:sp>
    </p:spTree>
    <p:extLst>
      <p:ext uri="{BB962C8B-B14F-4D97-AF65-F5344CB8AC3E}">
        <p14:creationId xmlns:p14="http://schemas.microsoft.com/office/powerpoint/2010/main" val="3436597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UNCTAD,</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unctad.org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webflyer</a:t>
            </a:r>
            <a:r>
              <a:rPr lang="en-US" sz="1200" kern="1200" dirty="0">
                <a:solidFill>
                  <a:schemeClr val="tx1"/>
                </a:solidFill>
                <a:effectLst/>
                <a:latin typeface="+mn-lt"/>
                <a:ea typeface="+mn-ea"/>
                <a:cs typeface="+mn-cs"/>
              </a:rPr>
              <a:t>/impact-covid-19-pandemic-trade-and-development-transitioning-new-normal </a:t>
            </a:r>
            <a:r>
              <a:rPr lang="en-US" sz="1200" i="1" kern="1200" dirty="0">
                <a:solidFill>
                  <a:schemeClr val="tx1"/>
                </a:solidFill>
                <a:effectLst/>
                <a:latin typeface="+mn-lt"/>
                <a:ea typeface="+mn-ea"/>
                <a:cs typeface="+mn-cs"/>
              </a:rPr>
              <a:t>Impact of the Covid-19 Pandemic on Trade and Development</a:t>
            </a:r>
            <a:r>
              <a:rPr lang="en-US" sz="1200" kern="1200" dirty="0">
                <a:solidFill>
                  <a:schemeClr val="tx1"/>
                </a:solidFill>
                <a:effectLst/>
                <a:latin typeface="+mn-lt"/>
                <a:ea typeface="+mn-ea"/>
                <a:cs typeface="+mn-cs"/>
              </a:rPr>
              <a:t>, 2020. </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52</a:t>
            </a:fld>
            <a:endParaRPr lang="en-US"/>
          </a:p>
        </p:txBody>
      </p:sp>
    </p:spTree>
    <p:extLst>
      <p:ext uri="{BB962C8B-B14F-4D97-AF65-F5344CB8AC3E}">
        <p14:creationId xmlns:p14="http://schemas.microsoft.com/office/powerpoint/2010/main" val="3869884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World Trade Organization, Chapters II and III of </a:t>
            </a:r>
            <a:r>
              <a:rPr lang="en-US" sz="1200" i="1" kern="1200" dirty="0">
                <a:solidFill>
                  <a:schemeClr val="tx1"/>
                </a:solidFill>
                <a:effectLst/>
                <a:latin typeface="Arial" charset="0"/>
                <a:ea typeface="ＭＳ Ｐゴシック" charset="-128"/>
                <a:cs typeface="ＭＳ Ｐゴシック" charset="-128"/>
              </a:rPr>
              <a:t>World Trade Statistical Review 2021</a:t>
            </a:r>
            <a:r>
              <a:rPr lang="en-US" sz="1200" kern="1200" dirty="0">
                <a:solidFill>
                  <a:schemeClr val="tx1"/>
                </a:solidFill>
                <a:effectLst/>
                <a:latin typeface="Arial" charset="0"/>
                <a:ea typeface="ＭＳ Ｐゴシック" charset="-128"/>
                <a:cs typeface="ＭＳ Ｐゴシック" charset="-128"/>
              </a:rPr>
              <a:t>, pp. 10-39. </a:t>
            </a:r>
          </a:p>
          <a:p>
            <a:r>
              <a:rPr lang="en-US" sz="1200" u="sng" kern="1200" dirty="0">
                <a:solidFill>
                  <a:schemeClr val="tx1"/>
                </a:solidFill>
                <a:effectLst/>
                <a:latin typeface="Arial" charset="0"/>
                <a:ea typeface="ＭＳ Ｐゴシック" charset="-128"/>
                <a:cs typeface="ＭＳ Ｐゴシック" charset="-128"/>
                <a:hlinkClick r:id="rId3"/>
              </a:rPr>
              <a:t>https://www.wto.org/english/res_e/statis_e/wts2021_e/wts2021_e.pdf</a:t>
            </a:r>
            <a:r>
              <a:rPr lang="en-US" dirty="0">
                <a:effectLst/>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a:t>
            </a:fld>
            <a:endParaRPr lang="en-US"/>
          </a:p>
        </p:txBody>
      </p:sp>
    </p:spTree>
    <p:extLst>
      <p:ext uri="{BB962C8B-B14F-4D97-AF65-F5344CB8AC3E}">
        <p14:creationId xmlns:p14="http://schemas.microsoft.com/office/powerpoint/2010/main" val="14788836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Telford, Taylor and Jacob </a:t>
            </a:r>
            <a:r>
              <a:rPr lang="en-US" dirty="0" err="1"/>
              <a:t>Bogage</a:t>
            </a:r>
            <a:r>
              <a:rPr lang="en-US" dirty="0"/>
              <a:t>, “Essential, invisible: Covid has 200,000 merchant sailors stuck at sea,” </a:t>
            </a:r>
            <a:r>
              <a:rPr lang="en-US" i="1" dirty="0"/>
              <a:t>Washington Post</a:t>
            </a:r>
            <a:r>
              <a:rPr lang="en-US" i="0" dirty="0"/>
              <a:t>, April 9, 2021.</a:t>
            </a:r>
          </a:p>
          <a:p>
            <a:r>
              <a:rPr lang="en-US" dirty="0"/>
              <a:t>https://</a:t>
            </a:r>
            <a:r>
              <a:rPr lang="en-US" dirty="0" err="1"/>
              <a:t>www.washingtonpost.com</a:t>
            </a:r>
            <a:r>
              <a:rPr lang="en-US" dirty="0"/>
              <a:t>/health/2021/04/09/maritime-workers-pandemic-global-trade/?</a:t>
            </a:r>
            <a:r>
              <a:rPr lang="en-US" dirty="0" err="1"/>
              <a:t>utm_campaign</a:t>
            </a:r>
            <a:r>
              <a:rPr lang="en-US" dirty="0"/>
              <a:t>=</a:t>
            </a:r>
            <a:r>
              <a:rPr lang="en-US" dirty="0" err="1"/>
              <a:t>wp_todays_headlines&amp;utm_medium</a:t>
            </a:r>
            <a:r>
              <a:rPr lang="en-US" dirty="0"/>
              <a:t>=</a:t>
            </a:r>
            <a:r>
              <a:rPr lang="en-US" dirty="0" err="1"/>
              <a:t>email&amp;utm_source</a:t>
            </a:r>
            <a:r>
              <a:rPr lang="en-US" dirty="0"/>
              <a:t>=</a:t>
            </a:r>
            <a:r>
              <a:rPr lang="en-US" dirty="0" err="1"/>
              <a:t>newsletter&amp;wpisrc</a:t>
            </a:r>
            <a:r>
              <a:rPr lang="en-US" dirty="0"/>
              <a:t>=</a:t>
            </a:r>
            <a:r>
              <a:rPr lang="en-US" dirty="0" err="1"/>
              <a:t>nl_headlines&amp;carta-url</a:t>
            </a:r>
            <a:r>
              <a:rPr lang="en-US" dirty="0"/>
              <a:t>=https%3A%2F%2Fs2.washingtonpost.com%2Fcar-ln-tr%2F31d1102%2F6072c8a89d2fda1dfb4b2316%2F597273baade4e21a847d94bd%2F46%2F57%2F6072c8a89d2fda1dfb4b2316</a:t>
            </a:r>
          </a:p>
        </p:txBody>
      </p:sp>
      <p:sp>
        <p:nvSpPr>
          <p:cNvPr id="4" name="Slide Number Placeholder 3"/>
          <p:cNvSpPr>
            <a:spLocks noGrp="1"/>
          </p:cNvSpPr>
          <p:nvPr>
            <p:ph type="sldNum" sz="quarter" idx="5"/>
          </p:nvPr>
        </p:nvSpPr>
        <p:spPr/>
        <p:txBody>
          <a:bodyPr/>
          <a:lstStyle/>
          <a:p>
            <a:fld id="{39F294D8-753E-E842-8CF8-893A8D4FD7E5}" type="slidenum">
              <a:rPr lang="en-US" smtClean="0"/>
              <a:t>53</a:t>
            </a:fld>
            <a:endParaRPr lang="en-US"/>
          </a:p>
        </p:txBody>
      </p:sp>
    </p:spTree>
    <p:extLst>
      <p:ext uri="{BB962C8B-B14F-4D97-AF65-F5344CB8AC3E}">
        <p14:creationId xmlns:p14="http://schemas.microsoft.com/office/powerpoint/2010/main" val="35517182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WTO, “Trade Costs in the Time of Global Pandemic,” information note, World Trade Organization, August 12, 2020.</a:t>
            </a:r>
          </a:p>
          <a:p>
            <a:r>
              <a:rPr lang="en-US" dirty="0"/>
              <a:t>https://</a:t>
            </a:r>
            <a:r>
              <a:rPr lang="en-US" dirty="0" err="1"/>
              <a:t>www.wto.org</a:t>
            </a:r>
            <a:r>
              <a:rPr lang="en-US" dirty="0"/>
              <a:t>/</a:t>
            </a:r>
            <a:r>
              <a:rPr lang="en-US" dirty="0" err="1"/>
              <a:t>english</a:t>
            </a:r>
            <a:r>
              <a:rPr lang="en-US" dirty="0"/>
              <a:t>/</a:t>
            </a:r>
            <a:r>
              <a:rPr lang="en-US" dirty="0" err="1"/>
              <a:t>tratop_e</a:t>
            </a:r>
            <a:r>
              <a:rPr lang="en-US" dirty="0"/>
              <a:t>/covid19_e/</a:t>
            </a:r>
            <a:r>
              <a:rPr lang="en-US" dirty="0" err="1"/>
              <a:t>trade_costs_report_e.pdf</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55</a:t>
            </a:fld>
            <a:endParaRPr lang="en-US"/>
          </a:p>
        </p:txBody>
      </p:sp>
    </p:spTree>
    <p:extLst>
      <p:ext uri="{BB962C8B-B14F-4D97-AF65-F5344CB8AC3E}">
        <p14:creationId xmlns:p14="http://schemas.microsoft.com/office/powerpoint/2010/main" val="38780727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AJOT,  “Air cargo volumes back to normal, rates still go up, but drop 12% year-on-year,” </a:t>
            </a:r>
            <a:r>
              <a:rPr lang="en-US" i="1" dirty="0"/>
              <a:t>American Journal of Transportation</a:t>
            </a:r>
            <a:r>
              <a:rPr lang="en-US" dirty="0"/>
              <a:t>, May 17, 2021</a:t>
            </a:r>
          </a:p>
          <a:p>
            <a:r>
              <a:rPr lang="en-US" dirty="0"/>
              <a:t>https://</a:t>
            </a:r>
            <a:r>
              <a:rPr lang="en-US" dirty="0" err="1"/>
              <a:t>ajot.com</a:t>
            </a:r>
            <a:r>
              <a:rPr lang="en-US" dirty="0"/>
              <a:t>/news/air-cargo-volumes-back-to-normal-rates-still-go-up-but-drop-12-year-on-year</a:t>
            </a:r>
          </a:p>
        </p:txBody>
      </p:sp>
      <p:sp>
        <p:nvSpPr>
          <p:cNvPr id="4" name="Slide Number Placeholder 3"/>
          <p:cNvSpPr>
            <a:spLocks noGrp="1"/>
          </p:cNvSpPr>
          <p:nvPr>
            <p:ph type="sldNum" sz="quarter" idx="5"/>
          </p:nvPr>
        </p:nvSpPr>
        <p:spPr/>
        <p:txBody>
          <a:bodyPr/>
          <a:lstStyle/>
          <a:p>
            <a:fld id="{39F294D8-753E-E842-8CF8-893A8D4FD7E5}" type="slidenum">
              <a:rPr lang="en-US" smtClean="0"/>
              <a:t>56</a:t>
            </a:fld>
            <a:endParaRPr lang="en-US"/>
          </a:p>
        </p:txBody>
      </p:sp>
    </p:spTree>
    <p:extLst>
      <p:ext uri="{BB962C8B-B14F-4D97-AF65-F5344CB8AC3E}">
        <p14:creationId xmlns:p14="http://schemas.microsoft.com/office/powerpoint/2010/main" val="14189319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WTO, “Trade Costs in the Time of Global Pandemic,” information note, World Trade Organization, August 12, 2020.</a:t>
            </a:r>
          </a:p>
          <a:p>
            <a:r>
              <a:rPr lang="en-US" dirty="0"/>
              <a:t>https://</a:t>
            </a:r>
            <a:r>
              <a:rPr lang="en-US" dirty="0" err="1"/>
              <a:t>www.wto.org</a:t>
            </a:r>
            <a:r>
              <a:rPr lang="en-US" dirty="0"/>
              <a:t>/</a:t>
            </a:r>
            <a:r>
              <a:rPr lang="en-US" dirty="0" err="1"/>
              <a:t>english</a:t>
            </a:r>
            <a:r>
              <a:rPr lang="en-US" dirty="0"/>
              <a:t>/</a:t>
            </a:r>
            <a:r>
              <a:rPr lang="en-US" dirty="0" err="1"/>
              <a:t>tratop_e</a:t>
            </a:r>
            <a:r>
              <a:rPr lang="en-US" dirty="0"/>
              <a:t>/covid19_e/</a:t>
            </a:r>
            <a:r>
              <a:rPr lang="en-US" dirty="0" err="1"/>
              <a:t>trade_costs_report_e.pdf</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57</a:t>
            </a:fld>
            <a:endParaRPr lang="en-US"/>
          </a:p>
        </p:txBody>
      </p:sp>
    </p:spTree>
    <p:extLst>
      <p:ext uri="{BB962C8B-B14F-4D97-AF65-F5344CB8AC3E}">
        <p14:creationId xmlns:p14="http://schemas.microsoft.com/office/powerpoint/2010/main" val="35139600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Hoekman, Bernard, Anirudh </a:t>
            </a:r>
            <a:r>
              <a:rPr lang="en-US" sz="1200" kern="1200" dirty="0" err="1">
                <a:solidFill>
                  <a:schemeClr val="tx1"/>
                </a:solidFill>
                <a:effectLst/>
                <a:latin typeface="+mn-lt"/>
                <a:ea typeface="+mn-ea"/>
                <a:cs typeface="+mn-cs"/>
              </a:rPr>
              <a:t>Shingal</a:t>
            </a:r>
            <a:r>
              <a:rPr lang="en-US" sz="1200" kern="1200" dirty="0">
                <a:solidFill>
                  <a:schemeClr val="tx1"/>
                </a:solidFill>
                <a:effectLst/>
                <a:latin typeface="+mn-lt"/>
                <a:ea typeface="+mn-ea"/>
                <a:cs typeface="+mn-cs"/>
              </a:rPr>
              <a:t>, Varun Eknath and Viktoriya </a:t>
            </a:r>
            <a:r>
              <a:rPr lang="en-US" sz="1200" kern="1200" dirty="0" err="1">
                <a:solidFill>
                  <a:schemeClr val="tx1"/>
                </a:solidFill>
                <a:effectLst/>
                <a:latin typeface="+mn-lt"/>
                <a:ea typeface="+mn-ea"/>
                <a:cs typeface="+mn-cs"/>
              </a:rPr>
              <a:t>Ereshchenko</a:t>
            </a:r>
            <a:r>
              <a:rPr lang="en-US" sz="1200" kern="1200" dirty="0">
                <a:solidFill>
                  <a:schemeClr val="tx1"/>
                </a:solidFill>
                <a:effectLst/>
                <a:latin typeface="+mn-lt"/>
                <a:ea typeface="+mn-ea"/>
                <a:cs typeface="+mn-cs"/>
              </a:rPr>
              <a:t>, “COVID-19, public procurement regimes and trade policy,” EUI Working Paper </a:t>
            </a:r>
            <a:r>
              <a:rPr lang="en-US" sz="1200" b="1" kern="1200" dirty="0">
                <a:solidFill>
                  <a:schemeClr val="tx1"/>
                </a:solidFill>
                <a:effectLst/>
                <a:latin typeface="+mn-lt"/>
                <a:ea typeface="+mn-ea"/>
                <a:cs typeface="+mn-cs"/>
              </a:rPr>
              <a:t>RSCAS </a:t>
            </a:r>
            <a:r>
              <a:rPr lang="en-US" sz="1200" kern="1200" dirty="0">
                <a:solidFill>
                  <a:schemeClr val="tx1"/>
                </a:solidFill>
                <a:effectLst/>
                <a:latin typeface="+mn-lt"/>
                <a:ea typeface="+mn-ea"/>
                <a:cs typeface="+mn-cs"/>
              </a:rPr>
              <a:t>2020/72, European University Institute, November 2020.</a:t>
            </a:r>
          </a:p>
          <a:p>
            <a:r>
              <a:rPr lang="en-US" dirty="0"/>
              <a:t>https://</a:t>
            </a:r>
            <a:r>
              <a:rPr lang="en-US" dirty="0" err="1"/>
              <a:t>cadmus.eui.eu</a:t>
            </a:r>
            <a:r>
              <a:rPr lang="en-US" dirty="0"/>
              <a:t>/bitstream/handle/1814/68839/RSCAS_2020_72.pdf?sequence=1&amp;isAllowed=y</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64</a:t>
            </a:fld>
            <a:endParaRPr lang="en-US"/>
          </a:p>
        </p:txBody>
      </p:sp>
    </p:spTree>
    <p:extLst>
      <p:ext uri="{BB962C8B-B14F-4D97-AF65-F5344CB8AC3E}">
        <p14:creationId xmlns:p14="http://schemas.microsoft.com/office/powerpoint/2010/main" val="40066174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Evenett</a:t>
            </a:r>
            <a:r>
              <a:rPr lang="en-US" sz="1200" kern="1200" dirty="0">
                <a:solidFill>
                  <a:schemeClr val="tx1"/>
                </a:solidFill>
                <a:effectLst/>
                <a:latin typeface="+mn-lt"/>
                <a:ea typeface="+mn-ea"/>
                <a:cs typeface="+mn-cs"/>
              </a:rPr>
              <a:t>, Simon, Matteo </a:t>
            </a:r>
            <a:r>
              <a:rPr lang="en-US" sz="1200" kern="1200" dirty="0" err="1">
                <a:solidFill>
                  <a:schemeClr val="tx1"/>
                </a:solidFill>
                <a:effectLst/>
                <a:latin typeface="+mn-lt"/>
                <a:ea typeface="+mn-ea"/>
                <a:cs typeface="+mn-cs"/>
              </a:rPr>
              <a:t>Fiorini</a:t>
            </a:r>
            <a:r>
              <a:rPr lang="en-US" sz="1200" kern="1200" dirty="0">
                <a:solidFill>
                  <a:schemeClr val="tx1"/>
                </a:solidFill>
                <a:effectLst/>
                <a:latin typeface="+mn-lt"/>
                <a:ea typeface="+mn-ea"/>
                <a:cs typeface="+mn-cs"/>
              </a:rPr>
              <a:t>, Johannes Fritz, Bernard Hoekman, Piotr </a:t>
            </a:r>
            <a:r>
              <a:rPr lang="en-US" sz="1200" kern="1200" dirty="0" err="1">
                <a:solidFill>
                  <a:schemeClr val="tx1"/>
                </a:solidFill>
                <a:effectLst/>
                <a:latin typeface="+mn-lt"/>
                <a:ea typeface="+mn-ea"/>
                <a:cs typeface="+mn-cs"/>
              </a:rPr>
              <a:t>Lukaszuk</a:t>
            </a:r>
            <a:r>
              <a:rPr lang="en-US" sz="1200" kern="1200" dirty="0">
                <a:solidFill>
                  <a:schemeClr val="tx1"/>
                </a:solidFill>
                <a:effectLst/>
                <a:latin typeface="+mn-lt"/>
                <a:ea typeface="+mn-ea"/>
                <a:cs typeface="+mn-cs"/>
              </a:rPr>
              <a:t>, Nadia </a:t>
            </a:r>
            <a:r>
              <a:rPr lang="en-US" sz="1200" kern="1200" dirty="0" err="1">
                <a:solidFill>
                  <a:schemeClr val="tx1"/>
                </a:solidFill>
                <a:effectLst/>
                <a:latin typeface="+mn-lt"/>
                <a:ea typeface="+mn-ea"/>
                <a:cs typeface="+mn-cs"/>
              </a:rPr>
              <a:t>Rocha,Michele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Ruta</a:t>
            </a:r>
            <a:r>
              <a:rPr lang="en-US" sz="1200" kern="1200" dirty="0">
                <a:solidFill>
                  <a:schemeClr val="tx1"/>
                </a:solidFill>
                <a:effectLst/>
                <a:latin typeface="+mn-lt"/>
                <a:ea typeface="+mn-ea"/>
                <a:cs typeface="+mn-cs"/>
              </a:rPr>
              <a:t>, Filippo Santi, Anirudh </a:t>
            </a:r>
            <a:r>
              <a:rPr lang="en-US" sz="1200" kern="1200" dirty="0" err="1">
                <a:solidFill>
                  <a:schemeClr val="tx1"/>
                </a:solidFill>
                <a:effectLst/>
                <a:latin typeface="+mn-lt"/>
                <a:ea typeface="+mn-ea"/>
                <a:cs typeface="+mn-cs"/>
              </a:rPr>
              <a:t>Shingal</a:t>
            </a:r>
            <a:r>
              <a:rPr lang="en-US" sz="1200" kern="1200" dirty="0">
                <a:solidFill>
                  <a:schemeClr val="tx1"/>
                </a:solidFill>
                <a:effectLst/>
                <a:latin typeface="+mn-lt"/>
                <a:ea typeface="+mn-ea"/>
                <a:cs typeface="+mn-cs"/>
              </a:rPr>
              <a:t>, “Trade policy responses to the COVID-19 pandemic:  Evidence from a new dataset,” VOXEU, December 11, 2020.</a:t>
            </a:r>
          </a:p>
          <a:p>
            <a:r>
              <a:rPr lang="en-US" dirty="0"/>
              <a:t>https://</a:t>
            </a:r>
            <a:r>
              <a:rPr lang="en-US" dirty="0" err="1"/>
              <a:t>voxeu.org</a:t>
            </a:r>
            <a:r>
              <a:rPr lang="en-US" dirty="0"/>
              <a:t>/article/trade-policy-responses-covid-19-pandemic-new-dataset</a:t>
            </a:r>
          </a:p>
        </p:txBody>
      </p:sp>
      <p:sp>
        <p:nvSpPr>
          <p:cNvPr id="4" name="Slide Number Placeholder 3"/>
          <p:cNvSpPr>
            <a:spLocks noGrp="1"/>
          </p:cNvSpPr>
          <p:nvPr>
            <p:ph type="sldNum" sz="quarter" idx="5"/>
          </p:nvPr>
        </p:nvSpPr>
        <p:spPr/>
        <p:txBody>
          <a:bodyPr/>
          <a:lstStyle/>
          <a:p>
            <a:fld id="{39F294D8-753E-E842-8CF8-893A8D4FD7E5}" type="slidenum">
              <a:rPr lang="en-US" smtClean="0"/>
              <a:t>65</a:t>
            </a:fld>
            <a:endParaRPr lang="en-US"/>
          </a:p>
        </p:txBody>
      </p:sp>
    </p:spTree>
    <p:extLst>
      <p:ext uri="{BB962C8B-B14F-4D97-AF65-F5344CB8AC3E}">
        <p14:creationId xmlns:p14="http://schemas.microsoft.com/office/powerpoint/2010/main" val="24984754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ITC Market Access Map</a:t>
            </a:r>
          </a:p>
          <a:p>
            <a:r>
              <a:rPr lang="en-US" dirty="0">
                <a:hlinkClick r:id="rId3"/>
              </a:rPr>
              <a:t>https://www.macmap.org/covid19</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68</a:t>
            </a:fld>
            <a:endParaRPr lang="en-US"/>
          </a:p>
        </p:txBody>
      </p:sp>
    </p:spTree>
    <p:extLst>
      <p:ext uri="{BB962C8B-B14F-4D97-AF65-F5344CB8AC3E}">
        <p14:creationId xmlns:p14="http://schemas.microsoft.com/office/powerpoint/2010/main" val="5178659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ITC Market Access Map</a:t>
            </a:r>
          </a:p>
          <a:p>
            <a:r>
              <a:rPr lang="en-US" dirty="0">
                <a:hlinkClick r:id="rId3"/>
              </a:rPr>
              <a:t>https://www.macmap.org/covid19</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69</a:t>
            </a:fld>
            <a:endParaRPr lang="en-US"/>
          </a:p>
        </p:txBody>
      </p:sp>
    </p:spTree>
    <p:extLst>
      <p:ext uri="{BB962C8B-B14F-4D97-AF65-F5344CB8AC3E}">
        <p14:creationId xmlns:p14="http://schemas.microsoft.com/office/powerpoint/2010/main" val="34212965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WTO, “Report on G-20 Trade Measures (Mid-October 2019 to Mid-May 2020),” World Trade Organization, June 29, 2020.</a:t>
            </a:r>
          </a:p>
          <a:p>
            <a:r>
              <a:rPr lang="en-US" dirty="0"/>
              <a:t>https://</a:t>
            </a:r>
            <a:r>
              <a:rPr lang="en-US" dirty="0" err="1"/>
              <a:t>www.wto.org</a:t>
            </a:r>
            <a:r>
              <a:rPr lang="en-US" dirty="0"/>
              <a:t>/</a:t>
            </a:r>
            <a:r>
              <a:rPr lang="en-US" dirty="0" err="1"/>
              <a:t>english</a:t>
            </a:r>
            <a:r>
              <a:rPr lang="en-US" dirty="0"/>
              <a:t>/</a:t>
            </a:r>
            <a:r>
              <a:rPr lang="en-US" dirty="0" err="1"/>
              <a:t>news_e</a:t>
            </a:r>
            <a:r>
              <a:rPr lang="en-US" dirty="0"/>
              <a:t>/news20_e/report_trdev_jun20_e.pdf</a:t>
            </a:r>
          </a:p>
        </p:txBody>
      </p:sp>
      <p:sp>
        <p:nvSpPr>
          <p:cNvPr id="4" name="Slide Number Placeholder 3"/>
          <p:cNvSpPr>
            <a:spLocks noGrp="1"/>
          </p:cNvSpPr>
          <p:nvPr>
            <p:ph type="sldNum" sz="quarter" idx="5"/>
          </p:nvPr>
        </p:nvSpPr>
        <p:spPr/>
        <p:txBody>
          <a:bodyPr/>
          <a:lstStyle/>
          <a:p>
            <a:fld id="{39F294D8-753E-E842-8CF8-893A8D4FD7E5}" type="slidenum">
              <a:rPr lang="en-US" smtClean="0"/>
              <a:t>70</a:t>
            </a:fld>
            <a:endParaRPr lang="en-US"/>
          </a:p>
        </p:txBody>
      </p:sp>
    </p:spTree>
    <p:extLst>
      <p:ext uri="{BB962C8B-B14F-4D97-AF65-F5344CB8AC3E}">
        <p14:creationId xmlns:p14="http://schemas.microsoft.com/office/powerpoint/2010/main" val="4259574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ITC Market Access Map</a:t>
            </a:r>
          </a:p>
          <a:p>
            <a:r>
              <a:rPr lang="en-US" dirty="0">
                <a:hlinkClick r:id="rId3"/>
              </a:rPr>
              <a:t>https://www.macmap.org/covid19</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73</a:t>
            </a:fld>
            <a:endParaRPr lang="en-US"/>
          </a:p>
        </p:txBody>
      </p:sp>
    </p:spTree>
    <p:extLst>
      <p:ext uri="{BB962C8B-B14F-4D97-AF65-F5344CB8AC3E}">
        <p14:creationId xmlns:p14="http://schemas.microsoft.com/office/powerpoint/2010/main" val="2368610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Hannon, Paul, "Global Trade Roars Back From Depths of Covid-19 Pandemic", </a:t>
            </a:r>
            <a:r>
              <a:rPr lang="en-US" i="1" dirty="0"/>
              <a:t>Wall Street Journal,</a:t>
            </a:r>
            <a:r>
              <a:rPr lang="en-US" dirty="0"/>
              <a:t>, February 25,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a:t>
            </a:fld>
            <a:endParaRPr lang="en-US"/>
          </a:p>
        </p:txBody>
      </p:sp>
    </p:spTree>
    <p:extLst>
      <p:ext uri="{BB962C8B-B14F-4D97-AF65-F5344CB8AC3E}">
        <p14:creationId xmlns:p14="http://schemas.microsoft.com/office/powerpoint/2010/main" val="31164429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ITC Market Access Map</a:t>
            </a:r>
          </a:p>
          <a:p>
            <a:r>
              <a:rPr lang="en-US" dirty="0">
                <a:hlinkClick r:id="rId3"/>
              </a:rPr>
              <a:t>https://www.macmap.org/covid19</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74</a:t>
            </a:fld>
            <a:endParaRPr lang="en-US"/>
          </a:p>
        </p:txBody>
      </p:sp>
    </p:spTree>
    <p:extLst>
      <p:ext uri="{BB962C8B-B14F-4D97-AF65-F5344CB8AC3E}">
        <p14:creationId xmlns:p14="http://schemas.microsoft.com/office/powerpoint/2010/main" val="22645227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“Trade in Medical Goods in the Context of Tackling COVID-19:  Developments in the First Half of 2020,” Information Note, World Trade Organization, December 22, 2020</a:t>
            </a:r>
          </a:p>
          <a:p>
            <a:r>
              <a:rPr lang="en-US" dirty="0"/>
              <a:t>https://</a:t>
            </a:r>
            <a:r>
              <a:rPr lang="en-US" dirty="0" err="1"/>
              <a:t>www.wto.org</a:t>
            </a:r>
            <a:r>
              <a:rPr lang="en-US" dirty="0"/>
              <a:t>/</a:t>
            </a:r>
            <a:r>
              <a:rPr lang="en-US" dirty="0" err="1"/>
              <a:t>english</a:t>
            </a:r>
            <a:r>
              <a:rPr lang="en-US" dirty="0"/>
              <a:t>/</a:t>
            </a:r>
            <a:r>
              <a:rPr lang="en-US" dirty="0" err="1"/>
              <a:t>tratop_e</a:t>
            </a:r>
            <a:r>
              <a:rPr lang="en-US" dirty="0"/>
              <a:t>/covid19_e/</a:t>
            </a:r>
            <a:r>
              <a:rPr lang="en-US" dirty="0" err="1"/>
              <a:t>medical_goods_update_e.pdf</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75</a:t>
            </a:fld>
            <a:endParaRPr lang="en-US"/>
          </a:p>
        </p:txBody>
      </p:sp>
    </p:spTree>
    <p:extLst>
      <p:ext uri="{BB962C8B-B14F-4D97-AF65-F5344CB8AC3E}">
        <p14:creationId xmlns:p14="http://schemas.microsoft.com/office/powerpoint/2010/main" val="22810567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WTO, “Developing and Delivering Covid-19 Vaccines around the World,” information note, World Trade Organization, December 22, 2020.</a:t>
            </a:r>
          </a:p>
          <a:p>
            <a:r>
              <a:rPr lang="en-US" dirty="0"/>
              <a:t>https://</a:t>
            </a:r>
            <a:r>
              <a:rPr lang="en-US" dirty="0" err="1"/>
              <a:t>www.wto.org</a:t>
            </a:r>
            <a:r>
              <a:rPr lang="en-US" dirty="0"/>
              <a:t>/</a:t>
            </a:r>
            <a:r>
              <a:rPr lang="en-US" dirty="0" err="1"/>
              <a:t>english</a:t>
            </a:r>
            <a:r>
              <a:rPr lang="en-US" dirty="0"/>
              <a:t>/</a:t>
            </a:r>
            <a:r>
              <a:rPr lang="en-US" dirty="0" err="1"/>
              <a:t>tratop_e</a:t>
            </a:r>
            <a:r>
              <a:rPr lang="en-US" dirty="0"/>
              <a:t>/covid19_e/</a:t>
            </a:r>
            <a:r>
              <a:rPr lang="en-US" dirty="0" err="1"/>
              <a:t>vaccine_report_e.pdf</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76</a:t>
            </a:fld>
            <a:endParaRPr lang="en-US"/>
          </a:p>
        </p:txBody>
      </p:sp>
    </p:spTree>
    <p:extLst>
      <p:ext uri="{BB962C8B-B14F-4D97-AF65-F5344CB8AC3E}">
        <p14:creationId xmlns:p14="http://schemas.microsoft.com/office/powerpoint/2010/main" val="19577093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Holder, Josh, “</a:t>
            </a:r>
            <a:r>
              <a:rPr lang="en-US" sz="1200" b="0" kern="1200" dirty="0">
                <a:solidFill>
                  <a:schemeClr val="tx1"/>
                </a:solidFill>
                <a:effectLst/>
                <a:latin typeface="+mn-lt"/>
                <a:ea typeface="+mn-ea"/>
                <a:cs typeface="+mn-cs"/>
              </a:rPr>
              <a:t>Tracking Coronavirus Vaccinations Around the World,” </a:t>
            </a:r>
            <a:r>
              <a:rPr lang="en-US" sz="1200" b="0" i="1" kern="1200" dirty="0">
                <a:solidFill>
                  <a:schemeClr val="tx1"/>
                </a:solidFill>
                <a:effectLst/>
                <a:latin typeface="+mn-lt"/>
                <a:ea typeface="+mn-ea"/>
                <a:cs typeface="+mn-cs"/>
              </a:rPr>
              <a:t>New York Times</a:t>
            </a:r>
            <a:r>
              <a:rPr lang="en-US" sz="1200" b="0" i="0" kern="1200" dirty="0">
                <a:solidFill>
                  <a:schemeClr val="tx1"/>
                </a:solidFill>
                <a:effectLst/>
                <a:latin typeface="+mn-lt"/>
                <a:ea typeface="+mn-ea"/>
                <a:cs typeface="+mn-cs"/>
              </a:rPr>
              <a:t>, updated Sep 14,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https://</a:t>
            </a:r>
            <a:r>
              <a:rPr lang="en-US" sz="1200" b="0" kern="1200" dirty="0" err="1">
                <a:solidFill>
                  <a:schemeClr val="tx1"/>
                </a:solidFill>
                <a:effectLst/>
                <a:latin typeface="+mn-lt"/>
                <a:ea typeface="+mn-ea"/>
                <a:cs typeface="+mn-cs"/>
              </a:rPr>
              <a:t>www.nytimes.com</a:t>
            </a:r>
            <a:r>
              <a:rPr lang="en-US" sz="1200" b="0" kern="1200" dirty="0">
                <a:solidFill>
                  <a:schemeClr val="tx1"/>
                </a:solidFill>
                <a:effectLst/>
                <a:latin typeface="+mn-lt"/>
                <a:ea typeface="+mn-ea"/>
                <a:cs typeface="+mn-cs"/>
              </a:rPr>
              <a:t>/interactive/2021/world/covid-vaccinations-</a:t>
            </a:r>
            <a:r>
              <a:rPr lang="en-US" sz="1200" b="0" kern="1200" dirty="0" err="1">
                <a:solidFill>
                  <a:schemeClr val="tx1"/>
                </a:solidFill>
                <a:effectLst/>
                <a:latin typeface="+mn-lt"/>
                <a:ea typeface="+mn-ea"/>
                <a:cs typeface="+mn-cs"/>
              </a:rPr>
              <a:t>tracker.html</a:t>
            </a: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77</a:t>
            </a:fld>
            <a:endParaRPr lang="en-US"/>
          </a:p>
        </p:txBody>
      </p:sp>
    </p:spTree>
    <p:extLst>
      <p:ext uri="{BB962C8B-B14F-4D97-AF65-F5344CB8AC3E}">
        <p14:creationId xmlns:p14="http://schemas.microsoft.com/office/powerpoint/2010/main" val="24398504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Economist, “Africa’s recovery from covid-19 will be slow,” </a:t>
            </a:r>
            <a:r>
              <a:rPr lang="en-US" b="0" i="1" dirty="0"/>
              <a:t>The </a:t>
            </a:r>
            <a:r>
              <a:rPr lang="en-US" b="0" i="1" dirty="0" err="1"/>
              <a:t>Economistci</a:t>
            </a:r>
            <a:r>
              <a:rPr lang="en-US" b="0" i="1" dirty="0"/>
              <a:t>, </a:t>
            </a:r>
            <a:r>
              <a:rPr lang="en-US" b="0" i="1" dirty="0" err="1"/>
              <a:t>Febuary</a:t>
            </a:r>
            <a:r>
              <a:rPr lang="en-US" b="0" i="1" dirty="0"/>
              <a:t> 6, 2021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https://</a:t>
            </a:r>
            <a:r>
              <a:rPr lang="en-US" b="0" dirty="0" err="1"/>
              <a:t>www.economist.com</a:t>
            </a:r>
            <a:r>
              <a:rPr lang="en-US" b="0" dirty="0"/>
              <a:t>/middle-east-and-</a:t>
            </a:r>
            <a:r>
              <a:rPr lang="en-US" b="0" dirty="0" err="1"/>
              <a:t>africa</a:t>
            </a:r>
            <a:r>
              <a:rPr lang="en-US" b="0" dirty="0"/>
              <a:t>/2021/02/06/africas-recovery-from-covid-19-will-be-slow</a:t>
            </a:r>
          </a:p>
        </p:txBody>
      </p:sp>
      <p:sp>
        <p:nvSpPr>
          <p:cNvPr id="4" name="Slide Number Placeholder 3"/>
          <p:cNvSpPr>
            <a:spLocks noGrp="1"/>
          </p:cNvSpPr>
          <p:nvPr>
            <p:ph type="sldNum" sz="quarter" idx="5"/>
          </p:nvPr>
        </p:nvSpPr>
        <p:spPr/>
        <p:txBody>
          <a:bodyPr/>
          <a:lstStyle/>
          <a:p>
            <a:fld id="{39F294D8-753E-E842-8CF8-893A8D4FD7E5}" type="slidenum">
              <a:rPr lang="en-US" smtClean="0"/>
              <a:t>78</a:t>
            </a:fld>
            <a:endParaRPr lang="en-US"/>
          </a:p>
        </p:txBody>
      </p:sp>
    </p:spTree>
    <p:extLst>
      <p:ext uri="{BB962C8B-B14F-4D97-AF65-F5344CB8AC3E}">
        <p14:creationId xmlns:p14="http://schemas.microsoft.com/office/powerpoint/2010/main" val="11710099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iccwbo.org</a:t>
            </a:r>
            <a:r>
              <a:rPr lang="en-US" dirty="0"/>
              <a:t>/media-wall/news-speeches/study-shows-vaccine-nationalism-could-cost-rich-countries-us4-5-trillion/</a:t>
            </a:r>
          </a:p>
          <a:p>
            <a:r>
              <a:rPr lang="en-US" dirty="0"/>
              <a:t>https://</a:t>
            </a:r>
            <a:r>
              <a:rPr lang="en-US" dirty="0" err="1"/>
              <a:t>foreignpolicy.com</a:t>
            </a:r>
            <a:r>
              <a:rPr lang="en-US" dirty="0"/>
              <a:t>/2021/02/02/vaccine-nationalism-harms-everyone-and-protects-no-one/</a:t>
            </a:r>
          </a:p>
          <a:p>
            <a:r>
              <a:rPr lang="en-US" dirty="0"/>
              <a:t>https://</a:t>
            </a:r>
            <a:r>
              <a:rPr lang="en-US" dirty="0" err="1"/>
              <a:t>www.theguardian.com</a:t>
            </a:r>
            <a:r>
              <a:rPr lang="en-US" dirty="0"/>
              <a:t>/</a:t>
            </a:r>
            <a:r>
              <a:rPr lang="en-US" dirty="0" err="1"/>
              <a:t>commentisfree</a:t>
            </a:r>
            <a:r>
              <a:rPr lang="en-US" dirty="0"/>
              <a:t>/2021/</a:t>
            </a:r>
            <a:r>
              <a:rPr lang="en-US" dirty="0" err="1"/>
              <a:t>feb</a:t>
            </a:r>
            <a:r>
              <a:rPr lang="en-US" dirty="0"/>
              <a:t>/02/vaccine-nationalism-</a:t>
            </a:r>
            <a:r>
              <a:rPr lang="en-US" dirty="0" err="1"/>
              <a:t>hiv</a:t>
            </a:r>
            <a:r>
              <a:rPr lang="en-US" dirty="0"/>
              <a:t>-</a:t>
            </a:r>
            <a:r>
              <a:rPr lang="en-US" dirty="0" err="1"/>
              <a:t>covid</a:t>
            </a:r>
            <a:endParaRPr lang="en-US" dirty="0"/>
          </a:p>
          <a:p>
            <a:r>
              <a:rPr lang="en-US" dirty="0"/>
              <a:t>https://</a:t>
            </a:r>
            <a:r>
              <a:rPr lang="en-US" dirty="0" err="1"/>
              <a:t>www.newscientist.com</a:t>
            </a:r>
            <a:r>
              <a:rPr lang="en-US" dirty="0"/>
              <a:t>/article/mg24933201-800-vaccine-nationalism-will-leave-everyone-more-at-risk-of-coronavirus/</a:t>
            </a:r>
          </a:p>
          <a:p>
            <a:r>
              <a:rPr lang="en-US" dirty="0"/>
              <a:t>https://</a:t>
            </a:r>
            <a:r>
              <a:rPr lang="en-US" dirty="0" err="1"/>
              <a:t>fortune.com</a:t>
            </a:r>
            <a:r>
              <a:rPr lang="en-US" dirty="0"/>
              <a:t>/2021/01/31/covid-vaccine-nationalism-coronavirus-pandemic-length-when-will-it-end/</a:t>
            </a:r>
          </a:p>
        </p:txBody>
      </p:sp>
      <p:sp>
        <p:nvSpPr>
          <p:cNvPr id="4" name="Slide Number Placeholder 3"/>
          <p:cNvSpPr>
            <a:spLocks noGrp="1"/>
          </p:cNvSpPr>
          <p:nvPr>
            <p:ph type="sldNum" sz="quarter" idx="5"/>
          </p:nvPr>
        </p:nvSpPr>
        <p:spPr/>
        <p:txBody>
          <a:bodyPr/>
          <a:lstStyle/>
          <a:p>
            <a:fld id="{39F294D8-753E-E842-8CF8-893A8D4FD7E5}" type="slidenum">
              <a:rPr lang="en-US" smtClean="0"/>
              <a:t>79</a:t>
            </a:fld>
            <a:endParaRPr lang="en-US"/>
          </a:p>
        </p:txBody>
      </p:sp>
    </p:spTree>
    <p:extLst>
      <p:ext uri="{BB962C8B-B14F-4D97-AF65-F5344CB8AC3E}">
        <p14:creationId xmlns:p14="http://schemas.microsoft.com/office/powerpoint/2010/main" val="17532647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Mirza, </a:t>
            </a:r>
            <a:r>
              <a:rPr lang="en-US" sz="1200" b="0" i="0" kern="1200" dirty="0" err="1">
                <a:solidFill>
                  <a:schemeClr val="tx1"/>
                </a:solidFill>
                <a:effectLst/>
                <a:latin typeface="+mn-lt"/>
                <a:ea typeface="+mn-ea"/>
                <a:cs typeface="+mn-cs"/>
              </a:rPr>
              <a:t>Atthar</a:t>
            </a:r>
            <a:r>
              <a:rPr lang="en-US" sz="1200" b="0" i="0" kern="1200" dirty="0">
                <a:solidFill>
                  <a:schemeClr val="tx1"/>
                </a:solidFill>
                <a:effectLst/>
                <a:latin typeface="+mn-lt"/>
                <a:ea typeface="+mn-ea"/>
                <a:cs typeface="+mn-cs"/>
              </a:rPr>
              <a:t> and Emily </a:t>
            </a:r>
            <a:r>
              <a:rPr lang="en-US" sz="1200" b="0" i="0" kern="1200" dirty="0" err="1">
                <a:solidFill>
                  <a:schemeClr val="tx1"/>
                </a:solidFill>
                <a:effectLst/>
                <a:latin typeface="+mn-lt"/>
                <a:ea typeface="+mn-ea"/>
                <a:cs typeface="+mn-cs"/>
              </a:rPr>
              <a:t>Rauhala</a:t>
            </a:r>
            <a:r>
              <a:rPr lang="en-US" sz="1200" b="0" i="0" kern="1200" dirty="0">
                <a:solidFill>
                  <a:schemeClr val="tx1"/>
                </a:solidFill>
                <a:effectLst/>
                <a:latin typeface="+mn-lt"/>
                <a:ea typeface="+mn-ea"/>
                <a:cs typeface="+mn-cs"/>
              </a:rPr>
              <a:t>, “Here’s just how unequal the global coronavirus vaccine rollout has been,” </a:t>
            </a:r>
            <a:r>
              <a:rPr lang="en-US" sz="1200" b="0" i="1" kern="1200" dirty="0">
                <a:solidFill>
                  <a:schemeClr val="tx1"/>
                </a:solidFill>
                <a:effectLst/>
                <a:latin typeface="+mn-lt"/>
                <a:ea typeface="+mn-ea"/>
                <a:cs typeface="+mn-cs"/>
              </a:rPr>
              <a:t>Washington Post,</a:t>
            </a:r>
            <a:r>
              <a:rPr lang="en-US" sz="1200" b="0" i="0" kern="1200" dirty="0">
                <a:solidFill>
                  <a:schemeClr val="tx1"/>
                </a:solidFill>
                <a:effectLst/>
                <a:latin typeface="+mn-lt"/>
                <a:ea typeface="+mn-ea"/>
                <a:cs typeface="+mn-cs"/>
              </a:rPr>
              <a:t> April 22,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www.washingtonpost.com</a:t>
            </a:r>
            <a:r>
              <a:rPr lang="en-US" sz="1200" b="0" i="0" kern="1200" dirty="0">
                <a:solidFill>
                  <a:schemeClr val="tx1"/>
                </a:solidFill>
                <a:effectLst/>
                <a:latin typeface="+mn-lt"/>
                <a:ea typeface="+mn-ea"/>
                <a:cs typeface="+mn-cs"/>
              </a:rPr>
              <a:t>/world/interactive/2021/coronavirus-vaccine-inequality-global/?</a:t>
            </a:r>
            <a:r>
              <a:rPr lang="en-US" sz="1200" b="0" i="0" kern="1200" dirty="0" err="1">
                <a:solidFill>
                  <a:schemeClr val="tx1"/>
                </a:solidFill>
                <a:effectLst/>
                <a:latin typeface="+mn-lt"/>
                <a:ea typeface="+mn-ea"/>
                <a:cs typeface="+mn-cs"/>
              </a:rPr>
              <a:t>utm_campaign</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wp_todays_headlines&amp;utm_medium</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email&amp;utm_source</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newsletter&amp;wpisrc</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nl_headlines&amp;carta-url</a:t>
            </a:r>
            <a:r>
              <a:rPr lang="en-US" sz="1200" b="0" i="0" kern="1200" dirty="0">
                <a:solidFill>
                  <a:schemeClr val="tx1"/>
                </a:solidFill>
                <a:effectLst/>
                <a:latin typeface="+mn-lt"/>
                <a:ea typeface="+mn-ea"/>
                <a:cs typeface="+mn-cs"/>
              </a:rPr>
              <a:t>=https%3A%2F%2Fs2.washingtonpost.com%2Fcar-ln-tr%2F3205385%2F6083ec299d2fda39cec7c8a4%2F597273baade4e21a847d94bd%2F15%2F57%2F6083ec299d2fda39cec7c8a4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80</a:t>
            </a:fld>
            <a:endParaRPr lang="en-US"/>
          </a:p>
        </p:txBody>
      </p:sp>
    </p:spTree>
    <p:extLst>
      <p:ext uri="{BB962C8B-B14F-4D97-AF65-F5344CB8AC3E}">
        <p14:creationId xmlns:p14="http://schemas.microsoft.com/office/powerpoint/2010/main" val="38011862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ourworldindata.org</a:t>
            </a:r>
            <a:r>
              <a:rPr lang="en-US" sz="1200" b="0" i="0" kern="1200" dirty="0">
                <a:solidFill>
                  <a:schemeClr val="tx1"/>
                </a:solidFill>
                <a:effectLst/>
                <a:latin typeface="+mn-lt"/>
                <a:ea typeface="+mn-ea"/>
                <a:cs typeface="+mn-cs"/>
              </a:rPr>
              <a:t>/covid-vaccinations</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81</a:t>
            </a:fld>
            <a:endParaRPr lang="en-US"/>
          </a:p>
        </p:txBody>
      </p:sp>
    </p:spTree>
    <p:extLst>
      <p:ext uri="{BB962C8B-B14F-4D97-AF65-F5344CB8AC3E}">
        <p14:creationId xmlns:p14="http://schemas.microsoft.com/office/powerpoint/2010/main" val="24075645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ourworldindata.org</a:t>
            </a:r>
            <a:r>
              <a:rPr lang="en-US" sz="1200" b="0" i="0" kern="1200" dirty="0">
                <a:solidFill>
                  <a:schemeClr val="tx1"/>
                </a:solidFill>
                <a:effectLst/>
                <a:latin typeface="+mn-lt"/>
                <a:ea typeface="+mn-ea"/>
                <a:cs typeface="+mn-cs"/>
              </a:rPr>
              <a:t>/covid-vaccinations</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82</a:t>
            </a:fld>
            <a:endParaRPr lang="en-US"/>
          </a:p>
        </p:txBody>
      </p:sp>
    </p:spTree>
    <p:extLst>
      <p:ext uri="{BB962C8B-B14F-4D97-AF65-F5344CB8AC3E}">
        <p14:creationId xmlns:p14="http://schemas.microsoft.com/office/powerpoint/2010/main" val="11571291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Statista  May 26, 2021</a:t>
            </a:r>
          </a:p>
          <a:p>
            <a:r>
              <a:rPr lang="en-US" dirty="0"/>
              <a:t>https://</a:t>
            </a:r>
            <a:r>
              <a:rPr lang="en-US" dirty="0" err="1"/>
              <a:t>www.statista.com</a:t>
            </a:r>
            <a:r>
              <a:rPr lang="en-US" dirty="0"/>
              <a:t>/chart/24555/vaccine-doses-produced-and-exported/</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83</a:t>
            </a:fld>
            <a:endParaRPr lang="en-US"/>
          </a:p>
        </p:txBody>
      </p:sp>
    </p:spTree>
    <p:extLst>
      <p:ext uri="{BB962C8B-B14F-4D97-AF65-F5344CB8AC3E}">
        <p14:creationId xmlns:p14="http://schemas.microsoft.com/office/powerpoint/2010/main" val="2042455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Evenett</a:t>
            </a:r>
            <a:r>
              <a:rPr lang="en-US" sz="1200" kern="1200" dirty="0">
                <a:solidFill>
                  <a:schemeClr val="tx1"/>
                </a:solidFill>
                <a:effectLst/>
                <a:latin typeface="+mn-lt"/>
                <a:ea typeface="+mn-ea"/>
                <a:cs typeface="+mn-cs"/>
              </a:rPr>
              <a:t>, Simon, Matteo </a:t>
            </a:r>
            <a:r>
              <a:rPr lang="en-US" sz="1200" kern="1200" dirty="0" err="1">
                <a:solidFill>
                  <a:schemeClr val="tx1"/>
                </a:solidFill>
                <a:effectLst/>
                <a:latin typeface="+mn-lt"/>
                <a:ea typeface="+mn-ea"/>
                <a:cs typeface="+mn-cs"/>
              </a:rPr>
              <a:t>Fiorini</a:t>
            </a:r>
            <a:r>
              <a:rPr lang="en-US" sz="1200" kern="1200" dirty="0">
                <a:solidFill>
                  <a:schemeClr val="tx1"/>
                </a:solidFill>
                <a:effectLst/>
                <a:latin typeface="+mn-lt"/>
                <a:ea typeface="+mn-ea"/>
                <a:cs typeface="+mn-cs"/>
              </a:rPr>
              <a:t>, Johannes Fritz, Bernard Hoekman, Piotr </a:t>
            </a:r>
            <a:r>
              <a:rPr lang="en-US" sz="1200" kern="1200" dirty="0" err="1">
                <a:solidFill>
                  <a:schemeClr val="tx1"/>
                </a:solidFill>
                <a:effectLst/>
                <a:latin typeface="+mn-lt"/>
                <a:ea typeface="+mn-ea"/>
                <a:cs typeface="+mn-cs"/>
              </a:rPr>
              <a:t>Lukaszuk</a:t>
            </a:r>
            <a:r>
              <a:rPr lang="en-US" sz="1200" kern="1200" dirty="0">
                <a:solidFill>
                  <a:schemeClr val="tx1"/>
                </a:solidFill>
                <a:effectLst/>
                <a:latin typeface="+mn-lt"/>
                <a:ea typeface="+mn-ea"/>
                <a:cs typeface="+mn-cs"/>
              </a:rPr>
              <a:t>, Nadia </a:t>
            </a:r>
            <a:r>
              <a:rPr lang="en-US" sz="1200" kern="1200" dirty="0" err="1">
                <a:solidFill>
                  <a:schemeClr val="tx1"/>
                </a:solidFill>
                <a:effectLst/>
                <a:latin typeface="+mn-lt"/>
                <a:ea typeface="+mn-ea"/>
                <a:cs typeface="+mn-cs"/>
              </a:rPr>
              <a:t>Rocha,Michele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Ruta</a:t>
            </a:r>
            <a:r>
              <a:rPr lang="en-US" sz="1200" kern="1200" dirty="0">
                <a:solidFill>
                  <a:schemeClr val="tx1"/>
                </a:solidFill>
                <a:effectLst/>
                <a:latin typeface="+mn-lt"/>
                <a:ea typeface="+mn-ea"/>
                <a:cs typeface="+mn-cs"/>
              </a:rPr>
              <a:t>, Filippo Santi, Anirudh </a:t>
            </a:r>
            <a:r>
              <a:rPr lang="en-US" sz="1200" kern="1200" dirty="0" err="1">
                <a:solidFill>
                  <a:schemeClr val="tx1"/>
                </a:solidFill>
                <a:effectLst/>
                <a:latin typeface="+mn-lt"/>
                <a:ea typeface="+mn-ea"/>
                <a:cs typeface="+mn-cs"/>
              </a:rPr>
              <a:t>Shingal</a:t>
            </a:r>
            <a:r>
              <a:rPr lang="en-US" sz="1200" kern="1200" dirty="0">
                <a:solidFill>
                  <a:schemeClr val="tx1"/>
                </a:solidFill>
                <a:effectLst/>
                <a:latin typeface="+mn-lt"/>
                <a:ea typeface="+mn-ea"/>
                <a:cs typeface="+mn-cs"/>
              </a:rPr>
              <a:t>, “Trade policy responses to the COVID-19 pandemic:  Evidence from a new dataset,” VOXEU, December 11, 2020.</a:t>
            </a:r>
          </a:p>
          <a:p>
            <a:r>
              <a:rPr lang="en-US" dirty="0"/>
              <a:t>https://</a:t>
            </a:r>
            <a:r>
              <a:rPr lang="en-US" dirty="0" err="1"/>
              <a:t>voxeu.org</a:t>
            </a:r>
            <a:r>
              <a:rPr lang="en-US" dirty="0"/>
              <a:t>/article/trade-policy-responses-covid-19-pandemic-new-dataset</a:t>
            </a:r>
          </a:p>
        </p:txBody>
      </p:sp>
      <p:sp>
        <p:nvSpPr>
          <p:cNvPr id="4" name="Slide Number Placeholder 3"/>
          <p:cNvSpPr>
            <a:spLocks noGrp="1"/>
          </p:cNvSpPr>
          <p:nvPr>
            <p:ph type="sldNum" sz="quarter" idx="5"/>
          </p:nvPr>
        </p:nvSpPr>
        <p:spPr/>
        <p:txBody>
          <a:bodyPr/>
          <a:lstStyle/>
          <a:p>
            <a:fld id="{39F294D8-753E-E842-8CF8-893A8D4FD7E5}" type="slidenum">
              <a:rPr lang="en-US" smtClean="0"/>
              <a:t>10</a:t>
            </a:fld>
            <a:endParaRPr lang="en-US"/>
          </a:p>
        </p:txBody>
      </p:sp>
    </p:spTree>
    <p:extLst>
      <p:ext uri="{BB962C8B-B14F-4D97-AF65-F5344CB8AC3E}">
        <p14:creationId xmlns:p14="http://schemas.microsoft.com/office/powerpoint/2010/main" val="22810058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Politi</a:t>
            </a:r>
            <a:r>
              <a:rPr lang="en-US" dirty="0"/>
              <a:t>, James and Colby Smith, </a:t>
            </a:r>
            <a:r>
              <a:rPr lang="en-US" b="0" dirty="0"/>
              <a:t>“Vaccine inequality threatens global economic recovery, IMF warns,” </a:t>
            </a:r>
            <a:r>
              <a:rPr lang="en-US" b="0" i="1" dirty="0"/>
              <a:t>Financial Times</a:t>
            </a:r>
            <a:r>
              <a:rPr lang="en-US" b="0" i="0" dirty="0"/>
              <a:t>, July 27,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https://</a:t>
            </a:r>
            <a:r>
              <a:rPr lang="en-US" b="0" dirty="0" err="1"/>
              <a:t>www.ft.com</a:t>
            </a:r>
            <a:r>
              <a:rPr lang="en-US" b="0" dirty="0"/>
              <a:t>/content/28f8c13d-2dc3-4106-a48e-4c628f392a09</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84</a:t>
            </a:fld>
            <a:endParaRPr lang="en-US"/>
          </a:p>
        </p:txBody>
      </p:sp>
    </p:spTree>
    <p:extLst>
      <p:ext uri="{BB962C8B-B14F-4D97-AF65-F5344CB8AC3E}">
        <p14:creationId xmlns:p14="http://schemas.microsoft.com/office/powerpoint/2010/main" val="32253621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iccwbo.org</a:t>
            </a:r>
            <a:r>
              <a:rPr lang="en-US" dirty="0"/>
              <a:t>/media-wall/news-speeches/study-shows-vaccine-nationalism-could-cost-rich-countries-us4-5-trillion/</a:t>
            </a:r>
          </a:p>
          <a:p>
            <a:r>
              <a:rPr lang="en-US" dirty="0"/>
              <a:t>https://</a:t>
            </a:r>
            <a:r>
              <a:rPr lang="en-US" dirty="0" err="1"/>
              <a:t>foreignpolicy.com</a:t>
            </a:r>
            <a:r>
              <a:rPr lang="en-US" dirty="0"/>
              <a:t>/2021/02/02/vaccine-nationalism-harms-everyone-and-protects-no-one/</a:t>
            </a:r>
          </a:p>
          <a:p>
            <a:r>
              <a:rPr lang="en-US" dirty="0"/>
              <a:t>https://</a:t>
            </a:r>
            <a:r>
              <a:rPr lang="en-US" dirty="0" err="1"/>
              <a:t>www.theguardian.com</a:t>
            </a:r>
            <a:r>
              <a:rPr lang="en-US" dirty="0"/>
              <a:t>/</a:t>
            </a:r>
            <a:r>
              <a:rPr lang="en-US" dirty="0" err="1"/>
              <a:t>commentisfree</a:t>
            </a:r>
            <a:r>
              <a:rPr lang="en-US" dirty="0"/>
              <a:t>/2021/</a:t>
            </a:r>
            <a:r>
              <a:rPr lang="en-US" dirty="0" err="1"/>
              <a:t>feb</a:t>
            </a:r>
            <a:r>
              <a:rPr lang="en-US" dirty="0"/>
              <a:t>/02/vaccine-nationalism-</a:t>
            </a:r>
            <a:r>
              <a:rPr lang="en-US" dirty="0" err="1"/>
              <a:t>hiv</a:t>
            </a:r>
            <a:r>
              <a:rPr lang="en-US" dirty="0"/>
              <a:t>-covid</a:t>
            </a:r>
          </a:p>
          <a:p>
            <a:r>
              <a:rPr lang="en-US" dirty="0"/>
              <a:t>https://</a:t>
            </a:r>
            <a:r>
              <a:rPr lang="en-US" dirty="0" err="1"/>
              <a:t>www.newscientist.com</a:t>
            </a:r>
            <a:r>
              <a:rPr lang="en-US" dirty="0"/>
              <a:t>/article/mg24933201-800-vaccine-nationalism-will-leave-everyone-more-at-risk-of-coronavirus/</a:t>
            </a:r>
          </a:p>
          <a:p>
            <a:r>
              <a:rPr lang="en-US" dirty="0"/>
              <a:t>https://</a:t>
            </a:r>
            <a:r>
              <a:rPr lang="en-US" dirty="0" err="1"/>
              <a:t>fortune.com</a:t>
            </a:r>
            <a:r>
              <a:rPr lang="en-US" dirty="0"/>
              <a:t>/2021/01/31/covid-vaccine-nationalism-coronavirus-pandemic-length-when-will-it-end/</a:t>
            </a:r>
          </a:p>
        </p:txBody>
      </p:sp>
      <p:sp>
        <p:nvSpPr>
          <p:cNvPr id="4" name="Slide Number Placeholder 3"/>
          <p:cNvSpPr>
            <a:spLocks noGrp="1"/>
          </p:cNvSpPr>
          <p:nvPr>
            <p:ph type="sldNum" sz="quarter" idx="5"/>
          </p:nvPr>
        </p:nvSpPr>
        <p:spPr/>
        <p:txBody>
          <a:bodyPr/>
          <a:lstStyle/>
          <a:p>
            <a:fld id="{39F294D8-753E-E842-8CF8-893A8D4FD7E5}" type="slidenum">
              <a:rPr lang="en-US" smtClean="0"/>
              <a:t>85</a:t>
            </a:fld>
            <a:endParaRPr lang="en-US"/>
          </a:p>
        </p:txBody>
      </p:sp>
    </p:spTree>
    <p:extLst>
      <p:ext uri="{BB962C8B-B14F-4D97-AF65-F5344CB8AC3E}">
        <p14:creationId xmlns:p14="http://schemas.microsoft.com/office/powerpoint/2010/main" val="21433625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en.wikipedia.org</a:t>
            </a:r>
            <a:r>
              <a:rPr lang="en-US" dirty="0"/>
              <a:t>/wiki/COVAX</a:t>
            </a:r>
          </a:p>
        </p:txBody>
      </p:sp>
      <p:sp>
        <p:nvSpPr>
          <p:cNvPr id="4" name="Slide Number Placeholder 3"/>
          <p:cNvSpPr>
            <a:spLocks noGrp="1"/>
          </p:cNvSpPr>
          <p:nvPr>
            <p:ph type="sldNum" sz="quarter" idx="5"/>
          </p:nvPr>
        </p:nvSpPr>
        <p:spPr/>
        <p:txBody>
          <a:bodyPr/>
          <a:lstStyle/>
          <a:p>
            <a:fld id="{39F294D8-753E-E842-8CF8-893A8D4FD7E5}" type="slidenum">
              <a:rPr lang="en-US" smtClean="0"/>
              <a:t>86</a:t>
            </a:fld>
            <a:endParaRPr lang="en-US"/>
          </a:p>
        </p:txBody>
      </p:sp>
    </p:spTree>
    <p:extLst>
      <p:ext uri="{BB962C8B-B14F-4D97-AF65-F5344CB8AC3E}">
        <p14:creationId xmlns:p14="http://schemas.microsoft.com/office/powerpoint/2010/main" val="21441198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McCarthy, Niall, “</a:t>
            </a:r>
            <a:r>
              <a:rPr lang="en-US" sz="1200" b="1" i="0" kern="120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he Governments Donating The Most Money To COVAX,” </a:t>
            </a:r>
            <a:r>
              <a:rPr lang="en-US" sz="1200" b="0" i="1" kern="1200" dirty="0">
                <a:solidFill>
                  <a:schemeClr val="tx1"/>
                </a:solidFill>
                <a:effectLst/>
                <a:latin typeface="+mn-lt"/>
                <a:ea typeface="+mn-ea"/>
                <a:cs typeface="+mn-cs"/>
              </a:rPr>
              <a:t>Statista</a:t>
            </a:r>
            <a:r>
              <a:rPr lang="en-US" sz="1200" b="0" i="0" kern="1200" dirty="0">
                <a:solidFill>
                  <a:schemeClr val="tx1"/>
                </a:solidFill>
                <a:effectLst/>
                <a:latin typeface="+mn-lt"/>
                <a:ea typeface="+mn-ea"/>
                <a:cs typeface="+mn-cs"/>
              </a:rPr>
              <a:t>, Feb 22,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www.statista.com</a:t>
            </a:r>
            <a:r>
              <a:rPr lang="en-US" sz="1200" b="0" i="0" kern="1200" dirty="0">
                <a:solidFill>
                  <a:schemeClr val="tx1"/>
                </a:solidFill>
                <a:effectLst/>
                <a:latin typeface="+mn-lt"/>
                <a:ea typeface="+mn-ea"/>
                <a:cs typeface="+mn-cs"/>
              </a:rPr>
              <a:t>/chart/24244/donations-to-</a:t>
            </a:r>
            <a:r>
              <a:rPr lang="en-US" sz="1200" b="0" i="0" kern="1200" dirty="0" err="1">
                <a:solidFill>
                  <a:schemeClr val="tx1"/>
                </a:solidFill>
                <a:effectLst/>
                <a:latin typeface="+mn-lt"/>
                <a:ea typeface="+mn-ea"/>
                <a:cs typeface="+mn-cs"/>
              </a:rPr>
              <a:t>covax</a:t>
            </a:r>
            <a:r>
              <a:rPr lang="en-US" sz="1200" b="0" i="0" kern="1200" dirty="0">
                <a:solidFill>
                  <a:schemeClr val="tx1"/>
                </a:solidFill>
                <a:effectLst/>
                <a:latin typeface="+mn-lt"/>
                <a:ea typeface="+mn-ea"/>
                <a:cs typeface="+mn-cs"/>
              </a:rPr>
              <a:t>-by-country/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87</a:t>
            </a:fld>
            <a:endParaRPr lang="en-US"/>
          </a:p>
        </p:txBody>
      </p:sp>
    </p:spTree>
    <p:extLst>
      <p:ext uri="{BB962C8B-B14F-4D97-AF65-F5344CB8AC3E}">
        <p14:creationId xmlns:p14="http://schemas.microsoft.com/office/powerpoint/2010/main" val="6849766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app.powerbi.com</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view?r</a:t>
            </a:r>
            <a:r>
              <a:rPr lang="en-US" sz="1200" b="0" i="0" kern="1200" dirty="0">
                <a:solidFill>
                  <a:schemeClr val="tx1"/>
                </a:solidFill>
                <a:effectLst/>
                <a:latin typeface="+mn-lt"/>
                <a:ea typeface="+mn-ea"/>
                <a:cs typeface="+mn-cs"/>
              </a:rPr>
              <a:t>=eyJrIjoiNmE0YjZiNzUtZjk2OS00ZTg4LThlMzMtNTRhNzE0NzA4YmZlIiwidCI6Ijc3NDEwMTk1LTE0ZTEtNGZiOC05MDRiLWFiMTg5MjAyMzY2NyIsImMiOjh9&amp;pageName=ReportSectiona329b3eafd86059a947b</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88</a:t>
            </a:fld>
            <a:endParaRPr lang="en-US"/>
          </a:p>
        </p:txBody>
      </p:sp>
    </p:spTree>
    <p:extLst>
      <p:ext uri="{BB962C8B-B14F-4D97-AF65-F5344CB8AC3E}">
        <p14:creationId xmlns:p14="http://schemas.microsoft.com/office/powerpoint/2010/main" val="3029560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13</a:t>
            </a:fld>
            <a:endParaRPr lang="en-US"/>
          </a:p>
        </p:txBody>
      </p:sp>
    </p:spTree>
    <p:extLst>
      <p:ext uri="{BB962C8B-B14F-4D97-AF65-F5344CB8AC3E}">
        <p14:creationId xmlns:p14="http://schemas.microsoft.com/office/powerpoint/2010/main" val="1905593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ourworldindata.org</a:t>
            </a:r>
            <a:r>
              <a:rPr lang="en-US" dirty="0"/>
              <a:t>/</a:t>
            </a:r>
            <a:r>
              <a:rPr lang="en-US" dirty="0" err="1"/>
              <a:t>grapher</a:t>
            </a:r>
            <a:r>
              <a:rPr lang="en-US" dirty="0"/>
              <a:t>/globalization-over-5-centuries?country=~OWID_WRL</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14</a:t>
            </a:fld>
            <a:endParaRPr lang="en-US"/>
          </a:p>
        </p:txBody>
      </p:sp>
    </p:spTree>
    <p:extLst>
      <p:ext uri="{BB962C8B-B14F-4D97-AF65-F5344CB8AC3E}">
        <p14:creationId xmlns:p14="http://schemas.microsoft.com/office/powerpoint/2010/main" val="1159312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NEED trade deck</a:t>
            </a:r>
          </a:p>
        </p:txBody>
      </p:sp>
      <p:sp>
        <p:nvSpPr>
          <p:cNvPr id="4" name="Slide Number Placeholder 3"/>
          <p:cNvSpPr>
            <a:spLocks noGrp="1"/>
          </p:cNvSpPr>
          <p:nvPr>
            <p:ph type="sldNum" sz="quarter" idx="5"/>
          </p:nvPr>
        </p:nvSpPr>
        <p:spPr/>
        <p:txBody>
          <a:bodyPr/>
          <a:lstStyle/>
          <a:p>
            <a:fld id="{39F294D8-753E-E842-8CF8-893A8D4FD7E5}" type="slidenum">
              <a:rPr lang="en-US" smtClean="0"/>
              <a:t>15</a:t>
            </a:fld>
            <a:endParaRPr lang="en-US"/>
          </a:p>
        </p:txBody>
      </p:sp>
    </p:spTree>
    <p:extLst>
      <p:ext uri="{BB962C8B-B14F-4D97-AF65-F5344CB8AC3E}">
        <p14:creationId xmlns:p14="http://schemas.microsoft.com/office/powerpoint/2010/main" val="1774676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pic>
        <p:nvPicPr>
          <p:cNvPr id="10" name="Picture 12" descr="wordmark.eps"/>
          <p:cNvPicPr>
            <a:picLocks noChangeAspect="1"/>
          </p:cNvPicPr>
          <p:nvPr userDrawn="1"/>
        </p:nvPicPr>
        <p:blipFill>
          <a:blip r:embed="rId14"/>
          <a:srcRect/>
          <a:stretch>
            <a:fillRect/>
          </a:stretch>
        </p:blipFill>
        <p:spPr bwMode="auto">
          <a:xfrm>
            <a:off x="9272751" y="6523695"/>
            <a:ext cx="1925637" cy="234950"/>
          </a:xfrm>
          <a:prstGeom prst="rect">
            <a:avLst/>
          </a:prstGeom>
          <a:noFill/>
          <a:ln w="9525">
            <a:noFill/>
            <a:miter lim="800000"/>
            <a:headEnd/>
            <a:tailEnd/>
          </a:ln>
        </p:spPr>
      </p:pic>
      <p:sp>
        <p:nvSpPr>
          <p:cNvPr id="5" name="Rectangle 4"/>
          <p:cNvSpPr/>
          <p:nvPr userDrawn="1"/>
        </p:nvSpPr>
        <p:spPr>
          <a:xfrm>
            <a:off x="5304998" y="6487282"/>
            <a:ext cx="3967753" cy="307777"/>
          </a:xfrm>
          <a:prstGeom prst="rect">
            <a:avLst/>
          </a:prstGeom>
        </p:spPr>
        <p:txBody>
          <a:bodyPr wrap="none">
            <a:spAutoFit/>
          </a:bodyPr>
          <a:lstStyle/>
          <a:p>
            <a:pPr algn="r"/>
            <a:r>
              <a:rPr lang="en-US" sz="1400" dirty="0">
                <a:solidFill>
                  <a:srgbClr val="002F52"/>
                </a:solidFill>
                <a:latin typeface="Palatino Linotype" pitchFamily="16" charset="0"/>
                <a:ea typeface="Palatino Linotype" pitchFamily="16" charset="0"/>
                <a:cs typeface="Palatino Linotype" pitchFamily="16" charset="0"/>
              </a:rPr>
              <a:t>Alan V. </a:t>
            </a:r>
            <a:r>
              <a:rPr lang="en-US" sz="1400" dirty="0" err="1">
                <a:solidFill>
                  <a:srgbClr val="002F52"/>
                </a:solidFill>
                <a:latin typeface="Palatino Linotype" pitchFamily="16" charset="0"/>
                <a:ea typeface="Palatino Linotype" pitchFamily="16" charset="0"/>
                <a:cs typeface="Palatino Linotype" pitchFamily="16" charset="0"/>
              </a:rPr>
              <a:t>Deardorff</a:t>
            </a:r>
            <a:r>
              <a:rPr lang="en-US" sz="1400" dirty="0">
                <a:solidFill>
                  <a:srgbClr val="002F52"/>
                </a:solidFill>
                <a:latin typeface="Palatino Linotype" pitchFamily="16" charset="0"/>
                <a:ea typeface="Palatino Linotype" pitchFamily="16" charset="0"/>
                <a:cs typeface="Palatino Linotype" pitchFamily="16" charset="0"/>
              </a:rPr>
              <a:t> - </a:t>
            </a:r>
            <a:r>
              <a:rPr lang="en-US" sz="1400" dirty="0" err="1">
                <a:solidFill>
                  <a:srgbClr val="002F52"/>
                </a:solidFill>
                <a:latin typeface="Palatino Linotype" pitchFamily="16" charset="0"/>
                <a:ea typeface="Palatino Linotype" pitchFamily="16" charset="0"/>
                <a:cs typeface="Palatino Linotype" pitchFamily="16" charset="0"/>
              </a:rPr>
              <a:t>www.fordschool.umich.edu</a:t>
            </a:r>
            <a:endParaRPr lang="en-US" sz="1400" dirty="0">
              <a:solidFill>
                <a:srgbClr val="002F52"/>
              </a:solidFill>
              <a:latin typeface="Palatino Linotype" pitchFamily="16" charset="0"/>
              <a:ea typeface="Palatino Linotype" pitchFamily="16" charset="0"/>
              <a:cs typeface="Palatino Linotype" pitchFamily="16" charset="0"/>
            </a:endParaRPr>
          </a:p>
        </p:txBody>
      </p:sp>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p:txBody>
          <a:bodyPr/>
          <a:lstStyle/>
          <a:p>
            <a:r>
              <a:rPr lang="en-US" dirty="0"/>
              <a:t> </a:t>
            </a:r>
            <a:r>
              <a:rPr lang="en-US" dirty="0">
                <a:solidFill>
                  <a:schemeClr val="bg1"/>
                </a:solidFill>
              </a:rPr>
              <a:t>Na</a:t>
            </a:r>
            <a:r>
              <a:rPr lang="en-US" dirty="0"/>
              <a:t>tional Economic Education Delegation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p:txBody>
          <a:bodyPr>
            <a:normAutofit lnSpcReduction="10000"/>
          </a:bodyPr>
          <a:lstStyle/>
          <a:p>
            <a:r>
              <a:rPr lang="en-US" dirty="0"/>
              <a:t>Vision</a:t>
            </a:r>
          </a:p>
          <a:p>
            <a:pPr lvl="1"/>
            <a:r>
              <a:rPr lang="en-US" dirty="0"/>
              <a:t>One day, the public discussion of policy issues will be grounded in an accurate perception of the underlying economic principles and data.</a:t>
            </a:r>
          </a:p>
          <a:p>
            <a:pPr lvl="1"/>
            <a:endParaRPr lang="en-US" dirty="0"/>
          </a:p>
          <a:p>
            <a:r>
              <a:rPr lang="en-US" dirty="0"/>
              <a:t>Mission</a:t>
            </a:r>
          </a:p>
          <a:p>
            <a:pPr lvl="1"/>
            <a:r>
              <a:rPr lang="en-US" dirty="0">
                <a:solidFill>
                  <a:schemeClr val="tx1"/>
                </a:solidFill>
                <a:latin typeface="Calibri" panose="020F0502020204030204" pitchFamily="34" charset="0"/>
                <a:cs typeface="Calibri" panose="020F0502020204030204" pitchFamily="34" charset="0"/>
              </a:rPr>
              <a:t>NEED unites the skills and knowledge of a </a:t>
            </a:r>
            <a:br>
              <a:rPr lang="en-US" dirty="0">
                <a:solidFill>
                  <a:schemeClr val="tx1"/>
                </a:solidFill>
                <a:latin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cs typeface="Calibri" panose="020F0502020204030204" pitchFamily="34" charset="0"/>
              </a:rPr>
              <a:t>vast network of professional economists to promote understanding of the economics of policy issues in the United States.</a:t>
            </a:r>
          </a:p>
          <a:p>
            <a:pPr lvl="1"/>
            <a:endParaRPr lang="en-US" dirty="0"/>
          </a:p>
          <a:p>
            <a:r>
              <a:rPr lang="en-US" dirty="0"/>
              <a:t>NEED Presentations</a:t>
            </a:r>
          </a:p>
          <a:p>
            <a:pPr lvl="1"/>
            <a:r>
              <a:rPr lang="en-US" dirty="0"/>
              <a:t>Are </a:t>
            </a:r>
            <a:r>
              <a:rPr lang="en-US" b="1" dirty="0"/>
              <a:t>nonpartisan</a:t>
            </a:r>
            <a:r>
              <a:rPr lang="en-US" dirty="0"/>
              <a:t> and intended to reflect the consensus of the </a:t>
            </a:r>
            <a:r>
              <a:rPr lang="en-US"/>
              <a:t>economics profession.</a:t>
            </a:r>
            <a:endParaRPr lang="en-US" dirty="0"/>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fld id="{D9F085D5-EC86-4F6A-B501-C1359CB39116}" type="slidenum">
              <a:rPr lang="en-GB" smtClean="0"/>
              <a:t>1</a:t>
            </a:fld>
            <a:endParaRPr lang="en-GB"/>
          </a:p>
        </p:txBody>
      </p:sp>
    </p:spTree>
    <p:extLst>
      <p:ext uri="{BB962C8B-B14F-4D97-AF65-F5344CB8AC3E}">
        <p14:creationId xmlns:p14="http://schemas.microsoft.com/office/powerpoint/2010/main" val="391220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10</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F8C7A61-31BF-5E40-B16A-A42BA59731A6}"/>
              </a:ext>
            </a:extLst>
          </p:cNvPr>
          <p:cNvPicPr>
            <a:picLocks noChangeAspect="1"/>
          </p:cNvPicPr>
          <p:nvPr/>
        </p:nvPicPr>
        <p:blipFill>
          <a:blip r:embed="rId3"/>
          <a:stretch>
            <a:fillRect/>
          </a:stretch>
        </p:blipFill>
        <p:spPr>
          <a:xfrm>
            <a:off x="914400" y="393538"/>
            <a:ext cx="10287000" cy="5956461"/>
          </a:xfrm>
          <a:prstGeom prst="rect">
            <a:avLst/>
          </a:prstGeom>
        </p:spPr>
      </p:pic>
      <p:pic>
        <p:nvPicPr>
          <p:cNvPr id="3" name="Picture 2">
            <a:extLst>
              <a:ext uri="{FF2B5EF4-FFF2-40B4-BE49-F238E27FC236}">
                <a16:creationId xmlns:a16="http://schemas.microsoft.com/office/drawing/2014/main" id="{493BDA27-2EA9-7B43-8CDE-41B51F10A5AB}"/>
              </a:ext>
            </a:extLst>
          </p:cNvPr>
          <p:cNvPicPr>
            <a:picLocks noChangeAspect="1"/>
          </p:cNvPicPr>
          <p:nvPr/>
        </p:nvPicPr>
        <p:blipFill>
          <a:blip r:embed="rId4"/>
          <a:stretch>
            <a:fillRect/>
          </a:stretch>
        </p:blipFill>
        <p:spPr>
          <a:xfrm>
            <a:off x="885825" y="6038850"/>
            <a:ext cx="10287000" cy="647700"/>
          </a:xfrm>
          <a:prstGeom prst="rect">
            <a:avLst/>
          </a:prstGeom>
        </p:spPr>
      </p:pic>
      <p:sp>
        <p:nvSpPr>
          <p:cNvPr id="6" name="Rectangle 5">
            <a:extLst>
              <a:ext uri="{FF2B5EF4-FFF2-40B4-BE49-F238E27FC236}">
                <a16:creationId xmlns:a16="http://schemas.microsoft.com/office/drawing/2014/main" id="{F4E96F4F-A7A3-1A4A-B2A7-8BC8DBAB2FCA}"/>
              </a:ext>
            </a:extLst>
          </p:cNvPr>
          <p:cNvSpPr/>
          <p:nvPr/>
        </p:nvSpPr>
        <p:spPr>
          <a:xfrm>
            <a:off x="1295400" y="5867400"/>
            <a:ext cx="609600" cy="762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4EEC79-7A60-6548-8245-BE3A645C04AB}"/>
              </a:ext>
            </a:extLst>
          </p:cNvPr>
          <p:cNvSpPr txBox="1"/>
          <p:nvPr/>
        </p:nvSpPr>
        <p:spPr>
          <a:xfrm>
            <a:off x="308919" y="5871300"/>
            <a:ext cx="1634565" cy="646331"/>
          </a:xfrm>
          <a:prstGeom prst="rect">
            <a:avLst/>
          </a:prstGeom>
          <a:noFill/>
        </p:spPr>
        <p:txBody>
          <a:bodyPr wrap="square" rtlCol="0">
            <a:spAutoFit/>
          </a:bodyPr>
          <a:lstStyle/>
          <a:p>
            <a:r>
              <a:rPr lang="en-US" dirty="0"/>
              <a:t>Source:  </a:t>
            </a:r>
            <a:r>
              <a:rPr lang="en-US" dirty="0" err="1"/>
              <a:t>Evenett</a:t>
            </a:r>
            <a:r>
              <a:rPr lang="en-US" dirty="0"/>
              <a:t> et al.</a:t>
            </a:r>
          </a:p>
        </p:txBody>
      </p:sp>
      <p:sp>
        <p:nvSpPr>
          <p:cNvPr id="8" name="TextBox 7">
            <a:extLst>
              <a:ext uri="{FF2B5EF4-FFF2-40B4-BE49-F238E27FC236}">
                <a16:creationId xmlns:a16="http://schemas.microsoft.com/office/drawing/2014/main" id="{A26B794A-8B2D-6549-A974-57886A7ED6BE}"/>
              </a:ext>
            </a:extLst>
          </p:cNvPr>
          <p:cNvSpPr txBox="1"/>
          <p:nvPr/>
        </p:nvSpPr>
        <p:spPr>
          <a:xfrm>
            <a:off x="8021256" y="1632030"/>
            <a:ext cx="1423687" cy="461665"/>
          </a:xfrm>
          <a:prstGeom prst="rect">
            <a:avLst/>
          </a:prstGeom>
          <a:noFill/>
        </p:spPr>
        <p:txBody>
          <a:bodyPr wrap="square" rtlCol="0">
            <a:spAutoFit/>
          </a:bodyPr>
          <a:lstStyle/>
          <a:p>
            <a:r>
              <a:rPr lang="en-US" sz="2400" dirty="0"/>
              <a:t>Medical</a:t>
            </a:r>
          </a:p>
        </p:txBody>
      </p:sp>
      <p:sp>
        <p:nvSpPr>
          <p:cNvPr id="9" name="TextBox 8">
            <a:extLst>
              <a:ext uri="{FF2B5EF4-FFF2-40B4-BE49-F238E27FC236}">
                <a16:creationId xmlns:a16="http://schemas.microsoft.com/office/drawing/2014/main" id="{6BA4B926-89A9-8C42-9F43-D322F648F989}"/>
              </a:ext>
            </a:extLst>
          </p:cNvPr>
          <p:cNvSpPr txBox="1"/>
          <p:nvPr/>
        </p:nvSpPr>
        <p:spPr>
          <a:xfrm>
            <a:off x="8775540" y="3786849"/>
            <a:ext cx="1423687" cy="461665"/>
          </a:xfrm>
          <a:prstGeom prst="rect">
            <a:avLst/>
          </a:prstGeom>
          <a:noFill/>
        </p:spPr>
        <p:txBody>
          <a:bodyPr wrap="square" rtlCol="0">
            <a:spAutoFit/>
          </a:bodyPr>
          <a:lstStyle/>
          <a:p>
            <a:r>
              <a:rPr lang="en-US" sz="2400" dirty="0"/>
              <a:t>Food</a:t>
            </a:r>
          </a:p>
        </p:txBody>
      </p:sp>
    </p:spTree>
    <p:extLst>
      <p:ext uri="{BB962C8B-B14F-4D97-AF65-F5344CB8AC3E}">
        <p14:creationId xmlns:p14="http://schemas.microsoft.com/office/powerpoint/2010/main" val="2066816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Ov</a:t>
            </a:r>
            <a:r>
              <a:rPr lang="en-US" dirty="0"/>
              <a:t>erview</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11</a:t>
            </a:fld>
            <a:endParaRPr lang="en-US"/>
          </a:p>
        </p:txBody>
      </p:sp>
      <p:sp>
        <p:nvSpPr>
          <p:cNvPr id="7" name="Content Placeholder 2">
            <a:extLst>
              <a:ext uri="{FF2B5EF4-FFF2-40B4-BE49-F238E27FC236}">
                <a16:creationId xmlns:a16="http://schemas.microsoft.com/office/drawing/2014/main" id="{C0BE62B9-A0C3-DD4F-9DA2-6D4BB35584E2}"/>
              </a:ext>
            </a:extLst>
          </p:cNvPr>
          <p:cNvSpPr txBox="1">
            <a:spLocks/>
          </p:cNvSpPr>
          <p:nvPr/>
        </p:nvSpPr>
        <p:spPr>
          <a:xfrm>
            <a:off x="1676400" y="1371600"/>
            <a:ext cx="8310271" cy="4638693"/>
          </a:xfrm>
          <a:prstGeom prst="rect">
            <a:avLst/>
          </a:prstGeom>
        </p:spPr>
        <p:txBody>
          <a:bodyPr vert="horz" lIns="91440" tIns="45720" rIns="91440" bIns="45720" rtlCol="0" anchor="ctr" anchorCtr="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a:t>Outline</a:t>
            </a:r>
          </a:p>
          <a:p>
            <a:r>
              <a:rPr lang="en-US" sz="3600" dirty="0"/>
              <a:t>Pros and Cons of Trade</a:t>
            </a:r>
          </a:p>
          <a:p>
            <a:pPr lvl="1"/>
            <a:r>
              <a:rPr lang="en-US" sz="3200" dirty="0"/>
              <a:t>Globalization</a:t>
            </a:r>
          </a:p>
          <a:p>
            <a:pPr lvl="1"/>
            <a:r>
              <a:rPr lang="en-US" sz="3200" dirty="0"/>
              <a:t>Winners and losers from trade and trade policy</a:t>
            </a:r>
          </a:p>
          <a:p>
            <a:r>
              <a:rPr lang="en-US" sz="3600" dirty="0"/>
              <a:t>The Pandemic and Trade</a:t>
            </a:r>
          </a:p>
          <a:p>
            <a:pPr lvl="1"/>
            <a:r>
              <a:rPr lang="en-US" sz="3200" dirty="0"/>
              <a:t>Did trade cause the pandemic?</a:t>
            </a:r>
          </a:p>
          <a:p>
            <a:pPr lvl="1"/>
            <a:r>
              <a:rPr lang="en-US" sz="3200" dirty="0"/>
              <a:t>How did trade matter for winners and losers?</a:t>
            </a:r>
          </a:p>
          <a:p>
            <a:r>
              <a:rPr lang="en-US" sz="3600" dirty="0"/>
              <a:t>The Pandemic and Trade Policies</a:t>
            </a:r>
          </a:p>
          <a:p>
            <a:pPr lvl="1"/>
            <a:r>
              <a:rPr lang="en-US" sz="3200" dirty="0"/>
              <a:t>How did pandemic change trade policies</a:t>
            </a:r>
          </a:p>
          <a:p>
            <a:pPr lvl="1"/>
            <a:r>
              <a:rPr lang="en-US" sz="3200" dirty="0"/>
              <a:t>How did trade policies matter for winners and losers?</a:t>
            </a:r>
          </a:p>
          <a:p>
            <a:pPr lvl="1"/>
            <a:endParaRPr lang="en-US" sz="3200" dirty="0"/>
          </a:p>
        </p:txBody>
      </p:sp>
    </p:spTree>
    <p:extLst>
      <p:ext uri="{BB962C8B-B14F-4D97-AF65-F5344CB8AC3E}">
        <p14:creationId xmlns:p14="http://schemas.microsoft.com/office/powerpoint/2010/main" val="4209600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9735-0076-014D-B112-BD207DA7017B}"/>
              </a:ext>
            </a:extLst>
          </p:cNvPr>
          <p:cNvSpPr>
            <a:spLocks noGrp="1"/>
          </p:cNvSpPr>
          <p:nvPr>
            <p:ph type="title"/>
          </p:nvPr>
        </p:nvSpPr>
        <p:spPr>
          <a:xfrm>
            <a:off x="1117774" y="2469497"/>
            <a:ext cx="9867726" cy="1325563"/>
          </a:xfrm>
          <a:ln w="76200">
            <a:solidFill>
              <a:srgbClr val="0C4C88"/>
            </a:solidFill>
          </a:ln>
        </p:spPr>
        <p:txBody>
          <a:bodyPr>
            <a:normAutofit/>
          </a:bodyPr>
          <a:lstStyle/>
          <a:p>
            <a:pPr algn="ctr"/>
            <a:r>
              <a:rPr lang="en-US" sz="8600" dirty="0"/>
              <a:t>Trade Pros and Cons</a:t>
            </a:r>
          </a:p>
        </p:txBody>
      </p:sp>
    </p:spTree>
    <p:extLst>
      <p:ext uri="{BB962C8B-B14F-4D97-AF65-F5344CB8AC3E}">
        <p14:creationId xmlns:p14="http://schemas.microsoft.com/office/powerpoint/2010/main" val="1849734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Glo</a:t>
            </a:r>
            <a:r>
              <a:rPr lang="en-US" dirty="0"/>
              <a:t>balization</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a:bodyPr>
          <a:lstStyle/>
          <a:p>
            <a:r>
              <a:rPr lang="en-US" sz="3600" dirty="0"/>
              <a:t>How and why trade has grown</a:t>
            </a:r>
          </a:p>
          <a:p>
            <a:pPr lvl="1"/>
            <a:r>
              <a:rPr lang="en-US" sz="2800" dirty="0"/>
              <a:t>Trade grew, then fell, then grew vastly</a:t>
            </a:r>
          </a:p>
          <a:p>
            <a:pPr lvl="1"/>
            <a:r>
              <a:rPr lang="en-US" sz="2800" dirty="0"/>
              <a:t>Tariffs and other barriers have fallen</a:t>
            </a:r>
          </a:p>
          <a:p>
            <a:pPr lvl="1"/>
            <a:r>
              <a:rPr lang="en-US" sz="2800" dirty="0"/>
              <a:t>Both transport and communication have become cheaper</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13</a:t>
            </a:fld>
            <a:endParaRPr lang="en-US"/>
          </a:p>
        </p:txBody>
      </p:sp>
      <p:sp>
        <p:nvSpPr>
          <p:cNvPr id="6" name="TextBox 5">
            <a:extLst>
              <a:ext uri="{FF2B5EF4-FFF2-40B4-BE49-F238E27FC236}">
                <a16:creationId xmlns:a16="http://schemas.microsoft.com/office/drawing/2014/main" id="{EF381E21-9DF0-7A47-ACEE-F0192592DD0B}"/>
              </a:ext>
            </a:extLst>
          </p:cNvPr>
          <p:cNvSpPr txBox="1"/>
          <p:nvPr/>
        </p:nvSpPr>
        <p:spPr>
          <a:xfrm>
            <a:off x="2128838" y="265747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7411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14</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4">
            <a:extLst>
              <a:ext uri="{FF2B5EF4-FFF2-40B4-BE49-F238E27FC236}">
                <a16:creationId xmlns:a16="http://schemas.microsoft.com/office/drawing/2014/main" id="{1F12EDF4-2ED2-8E48-9133-9DC6C4432DB1}"/>
              </a:ext>
            </a:extLst>
          </p:cNvPr>
          <p:cNvPicPr>
            <a:picLocks noGrp="1" noChangeAspect="1"/>
          </p:cNvPicPr>
          <p:nvPr>
            <p:ph idx="1"/>
          </p:nvPr>
        </p:nvPicPr>
        <p:blipFill>
          <a:blip r:embed="rId3"/>
          <a:stretch>
            <a:fillRect/>
          </a:stretch>
        </p:blipFill>
        <p:spPr>
          <a:xfrm>
            <a:off x="753194" y="131324"/>
            <a:ext cx="11060526" cy="6595351"/>
          </a:xfrm>
          <a:prstGeom prst="rect">
            <a:avLst/>
          </a:prstGeom>
        </p:spPr>
      </p:pic>
    </p:spTree>
    <p:extLst>
      <p:ext uri="{BB962C8B-B14F-4D97-AF65-F5344CB8AC3E}">
        <p14:creationId xmlns:p14="http://schemas.microsoft.com/office/powerpoint/2010/main" val="1161650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C1A04-2540-4BFD-BE5F-422287503A8C}"/>
              </a:ext>
            </a:extLst>
          </p:cNvPr>
          <p:cNvSpPr>
            <a:spLocks noGrp="1"/>
          </p:cNvSpPr>
          <p:nvPr>
            <p:ph type="title"/>
          </p:nvPr>
        </p:nvSpPr>
        <p:spPr/>
        <p:txBody>
          <a:bodyPr/>
          <a:lstStyle/>
          <a:p>
            <a:r>
              <a:rPr lang="en-US" dirty="0">
                <a:solidFill>
                  <a:schemeClr val="bg1"/>
                </a:solidFill>
              </a:rPr>
              <a:t>US </a:t>
            </a:r>
            <a:r>
              <a:rPr lang="en-US" dirty="0"/>
              <a:t>Tariffs, 1891-2017</a:t>
            </a:r>
          </a:p>
        </p:txBody>
      </p:sp>
      <p:sp>
        <p:nvSpPr>
          <p:cNvPr id="4" name="Slide Number Placeholder 3">
            <a:extLst>
              <a:ext uri="{FF2B5EF4-FFF2-40B4-BE49-F238E27FC236}">
                <a16:creationId xmlns:a16="http://schemas.microsoft.com/office/drawing/2014/main" id="{54544C52-7B7B-4093-9C02-6488C0DCA814}"/>
              </a:ext>
            </a:extLst>
          </p:cNvPr>
          <p:cNvSpPr>
            <a:spLocks noGrp="1"/>
          </p:cNvSpPr>
          <p:nvPr>
            <p:ph type="sldNum" sz="quarter" idx="12"/>
          </p:nvPr>
        </p:nvSpPr>
        <p:spPr/>
        <p:txBody>
          <a:bodyPr/>
          <a:lstStyle/>
          <a:p>
            <a:fld id="{D9F085D5-EC86-4F6A-B501-C1359CB39116}" type="slidenum">
              <a:rPr lang="en-GB" smtClean="0"/>
              <a:pPr/>
              <a:t>15</a:t>
            </a:fld>
            <a:endParaRPr lang="en-GB"/>
          </a:p>
        </p:txBody>
      </p:sp>
      <p:graphicFrame>
        <p:nvGraphicFramePr>
          <p:cNvPr id="9" name="Chart 8">
            <a:extLst>
              <a:ext uri="{FF2B5EF4-FFF2-40B4-BE49-F238E27FC236}">
                <a16:creationId xmlns:a16="http://schemas.microsoft.com/office/drawing/2014/main" id="{E5D4840F-D931-4BF8-99DE-E3193F2FF4E3}"/>
              </a:ext>
            </a:extLst>
          </p:cNvPr>
          <p:cNvGraphicFramePr>
            <a:graphicFrameLocks/>
          </p:cNvGraphicFramePr>
          <p:nvPr/>
        </p:nvGraphicFramePr>
        <p:xfrm>
          <a:off x="1664646" y="772874"/>
          <a:ext cx="9551435" cy="5639914"/>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Connector 9">
            <a:extLst>
              <a:ext uri="{FF2B5EF4-FFF2-40B4-BE49-F238E27FC236}">
                <a16:creationId xmlns:a16="http://schemas.microsoft.com/office/drawing/2014/main" id="{411A97C1-E791-4765-86E0-3C0C79D99A85}"/>
              </a:ext>
            </a:extLst>
          </p:cNvPr>
          <p:cNvCxnSpPr>
            <a:cxnSpLocks/>
          </p:cNvCxnSpPr>
          <p:nvPr/>
        </p:nvCxnSpPr>
        <p:spPr>
          <a:xfrm>
            <a:off x="5083728" y="1250068"/>
            <a:ext cx="0" cy="4236333"/>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7899437-B38B-40A9-B370-037DEBFE6E20}"/>
              </a:ext>
            </a:extLst>
          </p:cNvPr>
          <p:cNvSpPr txBox="1"/>
          <p:nvPr/>
        </p:nvSpPr>
        <p:spPr>
          <a:xfrm>
            <a:off x="4293065" y="870291"/>
            <a:ext cx="1581325" cy="369332"/>
          </a:xfrm>
          <a:prstGeom prst="rect">
            <a:avLst/>
          </a:prstGeom>
          <a:noFill/>
        </p:spPr>
        <p:txBody>
          <a:bodyPr wrap="square" rtlCol="0">
            <a:spAutoFit/>
          </a:bodyPr>
          <a:lstStyle/>
          <a:p>
            <a:pPr algn="ctr"/>
            <a:r>
              <a:rPr lang="en-US" dirty="0"/>
              <a:t>Smoot-Hawley</a:t>
            </a:r>
          </a:p>
        </p:txBody>
      </p:sp>
      <p:cxnSp>
        <p:nvCxnSpPr>
          <p:cNvPr id="14" name="Straight Connector 13">
            <a:extLst>
              <a:ext uri="{FF2B5EF4-FFF2-40B4-BE49-F238E27FC236}">
                <a16:creationId xmlns:a16="http://schemas.microsoft.com/office/drawing/2014/main" id="{8FBE293F-2A07-426B-BBE2-23006C419A55}"/>
              </a:ext>
            </a:extLst>
          </p:cNvPr>
          <p:cNvCxnSpPr>
            <a:cxnSpLocks/>
          </p:cNvCxnSpPr>
          <p:nvPr/>
        </p:nvCxnSpPr>
        <p:spPr>
          <a:xfrm>
            <a:off x="6218400" y="1660205"/>
            <a:ext cx="16018" cy="3826196"/>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B594902-C741-48DE-8B8E-2708B9B2F9B8}"/>
              </a:ext>
            </a:extLst>
          </p:cNvPr>
          <p:cNvSpPr txBox="1"/>
          <p:nvPr/>
        </p:nvSpPr>
        <p:spPr>
          <a:xfrm>
            <a:off x="5555958" y="1013874"/>
            <a:ext cx="1356919" cy="646331"/>
          </a:xfrm>
          <a:prstGeom prst="rect">
            <a:avLst/>
          </a:prstGeom>
          <a:noFill/>
        </p:spPr>
        <p:txBody>
          <a:bodyPr wrap="square" rtlCol="0">
            <a:spAutoFit/>
          </a:bodyPr>
          <a:lstStyle/>
          <a:p>
            <a:pPr algn="ctr"/>
            <a:r>
              <a:rPr lang="en-US" dirty="0"/>
              <a:t>GATT</a:t>
            </a:r>
          </a:p>
          <a:p>
            <a:pPr algn="ctr"/>
            <a:r>
              <a:rPr lang="en-US" dirty="0"/>
              <a:t>established</a:t>
            </a:r>
          </a:p>
        </p:txBody>
      </p:sp>
      <p:cxnSp>
        <p:nvCxnSpPr>
          <p:cNvPr id="18" name="Straight Connector 17">
            <a:extLst>
              <a:ext uri="{FF2B5EF4-FFF2-40B4-BE49-F238E27FC236}">
                <a16:creationId xmlns:a16="http://schemas.microsoft.com/office/drawing/2014/main" id="{519DE1FF-3B06-4700-A884-CD313572238C}"/>
              </a:ext>
            </a:extLst>
          </p:cNvPr>
          <p:cNvCxnSpPr>
            <a:cxnSpLocks/>
          </p:cNvCxnSpPr>
          <p:nvPr/>
        </p:nvCxnSpPr>
        <p:spPr>
          <a:xfrm>
            <a:off x="7584101" y="2727118"/>
            <a:ext cx="11551" cy="27592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F1E1BAD-184C-4A46-9C19-154B34AF307D}"/>
              </a:ext>
            </a:extLst>
          </p:cNvPr>
          <p:cNvCxnSpPr>
            <a:cxnSpLocks/>
          </p:cNvCxnSpPr>
          <p:nvPr/>
        </p:nvCxnSpPr>
        <p:spPr>
          <a:xfrm>
            <a:off x="8327274" y="1541570"/>
            <a:ext cx="16515" cy="39448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D051D26-D82C-444F-947A-423D45C1957B}"/>
              </a:ext>
            </a:extLst>
          </p:cNvPr>
          <p:cNvCxnSpPr>
            <a:cxnSpLocks/>
            <a:stCxn id="29" idx="2"/>
          </p:cNvCxnSpPr>
          <p:nvPr/>
        </p:nvCxnSpPr>
        <p:spPr>
          <a:xfrm>
            <a:off x="9373050" y="2332260"/>
            <a:ext cx="12292" cy="3154141"/>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0E7F4C-B4C5-4DE0-BB86-917BF3E35FCB}"/>
              </a:ext>
            </a:extLst>
          </p:cNvPr>
          <p:cNvSpPr txBox="1"/>
          <p:nvPr/>
        </p:nvSpPr>
        <p:spPr>
          <a:xfrm>
            <a:off x="6901174" y="1803788"/>
            <a:ext cx="1356919" cy="923330"/>
          </a:xfrm>
          <a:prstGeom prst="rect">
            <a:avLst/>
          </a:prstGeom>
          <a:noFill/>
        </p:spPr>
        <p:txBody>
          <a:bodyPr wrap="square" rtlCol="0">
            <a:spAutoFit/>
          </a:bodyPr>
          <a:lstStyle/>
          <a:p>
            <a:pPr algn="ctr"/>
            <a:r>
              <a:rPr lang="en-US" dirty="0"/>
              <a:t>Kennedy Round tariff cuts begin</a:t>
            </a:r>
          </a:p>
        </p:txBody>
      </p:sp>
      <p:sp>
        <p:nvSpPr>
          <p:cNvPr id="28" name="TextBox 27">
            <a:extLst>
              <a:ext uri="{FF2B5EF4-FFF2-40B4-BE49-F238E27FC236}">
                <a16:creationId xmlns:a16="http://schemas.microsoft.com/office/drawing/2014/main" id="{0ED2A874-BD6E-4B5C-A86A-FBA5567C987A}"/>
              </a:ext>
            </a:extLst>
          </p:cNvPr>
          <p:cNvSpPr txBox="1"/>
          <p:nvPr/>
        </p:nvSpPr>
        <p:spPr>
          <a:xfrm>
            <a:off x="7618122" y="697895"/>
            <a:ext cx="1356919" cy="923330"/>
          </a:xfrm>
          <a:prstGeom prst="rect">
            <a:avLst/>
          </a:prstGeom>
          <a:noFill/>
        </p:spPr>
        <p:txBody>
          <a:bodyPr wrap="square" rtlCol="0">
            <a:spAutoFit/>
          </a:bodyPr>
          <a:lstStyle/>
          <a:p>
            <a:pPr algn="ctr"/>
            <a:r>
              <a:rPr lang="en-US" dirty="0"/>
              <a:t>Tokyo Round tariff cuts</a:t>
            </a:r>
          </a:p>
        </p:txBody>
      </p:sp>
      <p:sp>
        <p:nvSpPr>
          <p:cNvPr id="29" name="TextBox 28">
            <a:extLst>
              <a:ext uri="{FF2B5EF4-FFF2-40B4-BE49-F238E27FC236}">
                <a16:creationId xmlns:a16="http://schemas.microsoft.com/office/drawing/2014/main" id="{DC8E3F1A-D609-40D5-A5CF-D8902F6A9670}"/>
              </a:ext>
            </a:extLst>
          </p:cNvPr>
          <p:cNvSpPr txBox="1"/>
          <p:nvPr/>
        </p:nvSpPr>
        <p:spPr>
          <a:xfrm>
            <a:off x="8694590" y="1685929"/>
            <a:ext cx="1356919" cy="646331"/>
          </a:xfrm>
          <a:prstGeom prst="rect">
            <a:avLst/>
          </a:prstGeom>
          <a:noFill/>
        </p:spPr>
        <p:txBody>
          <a:bodyPr wrap="square" rtlCol="0">
            <a:spAutoFit/>
          </a:bodyPr>
          <a:lstStyle/>
          <a:p>
            <a:pPr algn="ctr"/>
            <a:r>
              <a:rPr lang="en-US" dirty="0"/>
              <a:t>Uruguay Round</a:t>
            </a:r>
          </a:p>
        </p:txBody>
      </p:sp>
    </p:spTree>
    <p:extLst>
      <p:ext uri="{BB962C8B-B14F-4D97-AF65-F5344CB8AC3E}">
        <p14:creationId xmlns:p14="http://schemas.microsoft.com/office/powerpoint/2010/main" val="2248722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C1A04-2540-4BFD-BE5F-422287503A8C}"/>
              </a:ext>
            </a:extLst>
          </p:cNvPr>
          <p:cNvSpPr>
            <a:spLocks noGrp="1"/>
          </p:cNvSpPr>
          <p:nvPr>
            <p:ph type="title"/>
          </p:nvPr>
        </p:nvSpPr>
        <p:spPr/>
        <p:txBody>
          <a:bodyPr/>
          <a:lstStyle/>
          <a:p>
            <a:r>
              <a:rPr lang="en-US" dirty="0">
                <a:solidFill>
                  <a:schemeClr val="bg1"/>
                </a:solidFill>
              </a:rPr>
              <a:t>Tra</a:t>
            </a:r>
            <a:r>
              <a:rPr lang="en-US" dirty="0"/>
              <a:t>nsport and Communication Costs</a:t>
            </a:r>
          </a:p>
        </p:txBody>
      </p:sp>
      <p:sp>
        <p:nvSpPr>
          <p:cNvPr id="4" name="Slide Number Placeholder 3">
            <a:extLst>
              <a:ext uri="{FF2B5EF4-FFF2-40B4-BE49-F238E27FC236}">
                <a16:creationId xmlns:a16="http://schemas.microsoft.com/office/drawing/2014/main" id="{54544C52-7B7B-4093-9C02-6488C0DCA814}"/>
              </a:ext>
            </a:extLst>
          </p:cNvPr>
          <p:cNvSpPr>
            <a:spLocks noGrp="1"/>
          </p:cNvSpPr>
          <p:nvPr>
            <p:ph type="sldNum" sz="quarter" idx="12"/>
          </p:nvPr>
        </p:nvSpPr>
        <p:spPr/>
        <p:txBody>
          <a:bodyPr/>
          <a:lstStyle/>
          <a:p>
            <a:fld id="{D9F085D5-EC86-4F6A-B501-C1359CB39116}" type="slidenum">
              <a:rPr lang="en-GB" smtClean="0"/>
              <a:pPr/>
              <a:t>16</a:t>
            </a:fld>
            <a:endParaRPr lang="en-GB"/>
          </a:p>
        </p:txBody>
      </p:sp>
      <p:pic>
        <p:nvPicPr>
          <p:cNvPr id="3" name="Picture 2">
            <a:extLst>
              <a:ext uri="{FF2B5EF4-FFF2-40B4-BE49-F238E27FC236}">
                <a16:creationId xmlns:a16="http://schemas.microsoft.com/office/drawing/2014/main" id="{FEFC4F62-13A3-6248-858D-D9BC32C5CCF6}"/>
              </a:ext>
            </a:extLst>
          </p:cNvPr>
          <p:cNvPicPr>
            <a:picLocks noChangeAspect="1"/>
          </p:cNvPicPr>
          <p:nvPr/>
        </p:nvPicPr>
        <p:blipFill>
          <a:blip r:embed="rId3"/>
          <a:stretch>
            <a:fillRect/>
          </a:stretch>
        </p:blipFill>
        <p:spPr>
          <a:xfrm>
            <a:off x="2113005" y="815545"/>
            <a:ext cx="7834232" cy="5350477"/>
          </a:xfrm>
          <a:prstGeom prst="rect">
            <a:avLst/>
          </a:prstGeom>
        </p:spPr>
      </p:pic>
      <p:sp>
        <p:nvSpPr>
          <p:cNvPr id="5" name="TextBox 4">
            <a:extLst>
              <a:ext uri="{FF2B5EF4-FFF2-40B4-BE49-F238E27FC236}">
                <a16:creationId xmlns:a16="http://schemas.microsoft.com/office/drawing/2014/main" id="{E2099AED-5B30-964A-8A62-1FABAFC25398}"/>
              </a:ext>
            </a:extLst>
          </p:cNvPr>
          <p:cNvSpPr txBox="1"/>
          <p:nvPr/>
        </p:nvSpPr>
        <p:spPr>
          <a:xfrm>
            <a:off x="259492" y="2631989"/>
            <a:ext cx="1470454" cy="1200329"/>
          </a:xfrm>
          <a:prstGeom prst="rect">
            <a:avLst/>
          </a:prstGeom>
          <a:noFill/>
        </p:spPr>
        <p:txBody>
          <a:bodyPr wrap="square" rtlCol="0">
            <a:spAutoFit/>
          </a:bodyPr>
          <a:lstStyle/>
          <a:p>
            <a:r>
              <a:rPr lang="en-US" dirty="0"/>
              <a:t>Note that this show only to 1990, before the Internet.</a:t>
            </a:r>
          </a:p>
        </p:txBody>
      </p:sp>
    </p:spTree>
    <p:extLst>
      <p:ext uri="{BB962C8B-B14F-4D97-AF65-F5344CB8AC3E}">
        <p14:creationId xmlns:p14="http://schemas.microsoft.com/office/powerpoint/2010/main" val="844977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Pro</a:t>
            </a:r>
            <a:r>
              <a:rPr lang="en-US" dirty="0"/>
              <a:t>s and Cons of Trade</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fontScale="77500" lnSpcReduction="20000"/>
          </a:bodyPr>
          <a:lstStyle/>
          <a:p>
            <a:r>
              <a:rPr lang="en-US" sz="3600" dirty="0"/>
              <a:t>Pros</a:t>
            </a:r>
          </a:p>
          <a:p>
            <a:pPr lvl="1"/>
            <a:r>
              <a:rPr lang="en-US" sz="3200" dirty="0"/>
              <a:t>Reduces cost-of-living world-wide</a:t>
            </a:r>
          </a:p>
          <a:p>
            <a:pPr lvl="1"/>
            <a:r>
              <a:rPr lang="en-US" sz="3200" dirty="0"/>
              <a:t>Fills shortages in some countries with others’ surpluses</a:t>
            </a:r>
          </a:p>
          <a:p>
            <a:r>
              <a:rPr lang="en-US" sz="3600" dirty="0"/>
              <a:t>Cons</a:t>
            </a:r>
          </a:p>
          <a:p>
            <a:pPr lvl="1"/>
            <a:r>
              <a:rPr lang="en-US" sz="3200" dirty="0"/>
              <a:t>Changes internationally hurt some while helping others</a:t>
            </a:r>
          </a:p>
          <a:p>
            <a:r>
              <a:rPr lang="en-US" sz="3600" dirty="0"/>
              <a:t>Economists’ almost universal view:  Pros &gt; Cons</a:t>
            </a:r>
          </a:p>
          <a:p>
            <a:pPr lvl="1"/>
            <a:r>
              <a:rPr lang="en-US" sz="3200" dirty="0"/>
              <a:t>Trade is beneficial overall for all countries</a:t>
            </a:r>
          </a:p>
          <a:p>
            <a:pPr lvl="1"/>
            <a:r>
              <a:rPr lang="en-US" sz="3200" dirty="0"/>
              <a:t>Trade restrictions are harmful</a:t>
            </a:r>
          </a:p>
          <a:p>
            <a:pPr lvl="2"/>
            <a:r>
              <a:rPr lang="en-US" sz="3200" dirty="0"/>
              <a:t>Tariffs on imports, export taxes</a:t>
            </a:r>
          </a:p>
          <a:p>
            <a:pPr lvl="2"/>
            <a:r>
              <a:rPr lang="en-US" sz="3200" dirty="0"/>
              <a:t>Bans on exports, imports</a:t>
            </a:r>
          </a:p>
          <a:p>
            <a:pPr lvl="1"/>
            <a:r>
              <a:rPr lang="en-US" sz="3200" dirty="0"/>
              <a:t>But there are always losers from </a:t>
            </a:r>
            <a:r>
              <a:rPr lang="en-US" sz="3200" u="sng" dirty="0"/>
              <a:t>changes</a:t>
            </a:r>
            <a:r>
              <a:rPr lang="en-US" sz="3200" dirty="0"/>
              <a:t> in trade who need policies to help them</a:t>
            </a:r>
          </a:p>
          <a:p>
            <a:pPr lvl="1"/>
            <a:endParaRPr lang="en-US" sz="3200" dirty="0"/>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17</a:t>
            </a:fld>
            <a:endParaRPr lang="en-US"/>
          </a:p>
        </p:txBody>
      </p:sp>
    </p:spTree>
    <p:extLst>
      <p:ext uri="{BB962C8B-B14F-4D97-AF65-F5344CB8AC3E}">
        <p14:creationId xmlns:p14="http://schemas.microsoft.com/office/powerpoint/2010/main" val="109216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Pro</a:t>
            </a:r>
            <a:r>
              <a:rPr lang="en-US" dirty="0"/>
              <a:t>s of Trade</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fontScale="85000" lnSpcReduction="10000"/>
          </a:bodyPr>
          <a:lstStyle/>
          <a:p>
            <a:r>
              <a:rPr lang="en-US" sz="3600" dirty="0"/>
              <a:t>Comparative advantage</a:t>
            </a:r>
          </a:p>
          <a:p>
            <a:pPr lvl="1"/>
            <a:r>
              <a:rPr lang="en-US" sz="3200" dirty="0"/>
              <a:t>Source goods where </a:t>
            </a:r>
            <a:r>
              <a:rPr lang="en-US" sz="3200" u="sng" dirty="0"/>
              <a:t>relative</a:t>
            </a:r>
            <a:r>
              <a:rPr lang="en-US" sz="3200" dirty="0"/>
              <a:t> costs are lowest</a:t>
            </a:r>
          </a:p>
          <a:p>
            <a:pPr lvl="1"/>
            <a:r>
              <a:rPr lang="en-US" sz="3200" dirty="0"/>
              <a:t>Each country produces and exports what they do best</a:t>
            </a:r>
          </a:p>
          <a:p>
            <a:pPr lvl="1"/>
            <a:r>
              <a:rPr lang="en-US" sz="3200" dirty="0"/>
              <a:t>Costs and prices fall world-wide</a:t>
            </a:r>
          </a:p>
          <a:p>
            <a:r>
              <a:rPr lang="en-US" sz="3600" dirty="0"/>
              <a:t>Increased competition</a:t>
            </a:r>
          </a:p>
          <a:p>
            <a:pPr lvl="1"/>
            <a:r>
              <a:rPr lang="en-US" sz="3200" dirty="0"/>
              <a:t>More firms compete, reducing monopoly pricing</a:t>
            </a:r>
          </a:p>
          <a:p>
            <a:r>
              <a:rPr lang="en-US" sz="3600" dirty="0"/>
              <a:t>Economies of large-scale production</a:t>
            </a:r>
          </a:p>
          <a:p>
            <a:pPr lvl="1"/>
            <a:r>
              <a:rPr lang="en-US" sz="3200" dirty="0"/>
              <a:t>With larger markets firms reap economies of scale</a:t>
            </a:r>
          </a:p>
          <a:p>
            <a:pPr lvl="1"/>
            <a:r>
              <a:rPr lang="en-US" sz="3200" dirty="0"/>
              <a:t>Costs fall</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18</a:t>
            </a:fld>
            <a:endParaRPr lang="en-US"/>
          </a:p>
        </p:txBody>
      </p:sp>
    </p:spTree>
    <p:extLst>
      <p:ext uri="{BB962C8B-B14F-4D97-AF65-F5344CB8AC3E}">
        <p14:creationId xmlns:p14="http://schemas.microsoft.com/office/powerpoint/2010/main" val="254557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Pro</a:t>
            </a:r>
            <a:r>
              <a:rPr lang="en-US" dirty="0"/>
              <a:t>s of Trade</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lnSpcReduction="10000"/>
          </a:bodyPr>
          <a:lstStyle/>
          <a:p>
            <a:r>
              <a:rPr lang="en-US" sz="3600" dirty="0"/>
              <a:t>Access to greater variety</a:t>
            </a:r>
          </a:p>
          <a:p>
            <a:pPr lvl="1"/>
            <a:r>
              <a:rPr lang="en-US" sz="3200" dirty="0"/>
              <a:t>Products can be better-tailored to users needs</a:t>
            </a:r>
          </a:p>
          <a:p>
            <a:pPr lvl="1"/>
            <a:r>
              <a:rPr lang="en-US" sz="3200" dirty="0"/>
              <a:t>Consumers get what they want most</a:t>
            </a:r>
          </a:p>
          <a:p>
            <a:pPr lvl="1"/>
            <a:r>
              <a:rPr lang="en-US" sz="3200" dirty="0"/>
              <a:t>Producers get what they need most</a:t>
            </a:r>
          </a:p>
          <a:p>
            <a:r>
              <a:rPr lang="en-US" sz="3600" dirty="0"/>
              <a:t>Increased productivity</a:t>
            </a:r>
          </a:p>
          <a:p>
            <a:pPr lvl="1"/>
            <a:r>
              <a:rPr lang="en-US" sz="3200" dirty="0"/>
              <a:t>Firms learn state-of-the-art technologies from foreign firms</a:t>
            </a:r>
          </a:p>
          <a:p>
            <a:pPr lvl="1"/>
            <a:r>
              <a:rPr lang="en-US" sz="3200" dirty="0"/>
              <a:t>Most productive firms expand while others contract</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19</a:t>
            </a:fld>
            <a:endParaRPr lang="en-US"/>
          </a:p>
        </p:txBody>
      </p:sp>
    </p:spTree>
    <p:extLst>
      <p:ext uri="{BB962C8B-B14F-4D97-AF65-F5344CB8AC3E}">
        <p14:creationId xmlns:p14="http://schemas.microsoft.com/office/powerpoint/2010/main" val="384344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6727" y="1233170"/>
            <a:ext cx="10223500" cy="1754326"/>
          </a:xfrm>
        </p:spPr>
        <p:txBody>
          <a:bodyPr>
            <a:noAutofit/>
          </a:bodyPr>
          <a:lstStyle/>
          <a:p>
            <a:r>
              <a:rPr lang="en-US" dirty="0"/>
              <a:t>International Trade </a:t>
            </a:r>
            <a:br>
              <a:rPr lang="en-US" dirty="0"/>
            </a:br>
            <a:r>
              <a:rPr lang="en-US" dirty="0"/>
              <a:t>and the Pandemic:  </a:t>
            </a:r>
            <a:br>
              <a:rPr lang="en-US" dirty="0"/>
            </a:br>
            <a:r>
              <a:rPr lang="en-US" dirty="0"/>
              <a:t>Gainers and Losers</a:t>
            </a:r>
            <a:endParaRPr lang="en-US" sz="2400" dirty="0"/>
          </a:p>
        </p:txBody>
      </p:sp>
      <p:sp>
        <p:nvSpPr>
          <p:cNvPr id="3" name="Subtitle 2"/>
          <p:cNvSpPr>
            <a:spLocks noGrp="1"/>
          </p:cNvSpPr>
          <p:nvPr>
            <p:ph type="subTitle" idx="1"/>
          </p:nvPr>
        </p:nvSpPr>
        <p:spPr>
          <a:xfrm>
            <a:off x="1425681" y="3224176"/>
            <a:ext cx="8940800" cy="1040285"/>
          </a:xfrm>
        </p:spPr>
        <p:txBody>
          <a:bodyPr/>
          <a:lstStyle/>
          <a:p>
            <a:pPr algn="ctr"/>
            <a:r>
              <a:rPr lang="en-US" sz="2800" dirty="0"/>
              <a:t>Alan V. Deardorff</a:t>
            </a:r>
          </a:p>
          <a:p>
            <a:pPr algn="ctr"/>
            <a:r>
              <a:rPr lang="en-US" sz="2800" dirty="0"/>
              <a:t>University of Michigan</a:t>
            </a:r>
          </a:p>
        </p:txBody>
      </p:sp>
      <p:sp>
        <p:nvSpPr>
          <p:cNvPr id="4" name="Subtitle 2">
            <a:extLst>
              <a:ext uri="{FF2B5EF4-FFF2-40B4-BE49-F238E27FC236}">
                <a16:creationId xmlns:a16="http://schemas.microsoft.com/office/drawing/2014/main" id="{AE06AD7B-5060-9E40-8F85-26D4556A0282}"/>
              </a:ext>
            </a:extLst>
          </p:cNvPr>
          <p:cNvSpPr txBox="1">
            <a:spLocks/>
          </p:cNvSpPr>
          <p:nvPr/>
        </p:nvSpPr>
        <p:spPr bwMode="auto">
          <a:xfrm>
            <a:off x="1242998" y="4689416"/>
            <a:ext cx="9543239" cy="16189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l" defTabSz="457200" rtl="0" fontAlgn="base">
              <a:spcBef>
                <a:spcPct val="20000"/>
              </a:spcBef>
              <a:spcAft>
                <a:spcPct val="0"/>
              </a:spcAft>
              <a:buFont typeface="Arial" charset="0"/>
              <a:buNone/>
              <a:defRPr sz="3200" b="0" i="1" kern="1200">
                <a:solidFill>
                  <a:srgbClr val="002F52"/>
                </a:solidFill>
                <a:latin typeface="Palatino Linotype"/>
                <a:ea typeface="ＭＳ Ｐゴシック" charset="-128"/>
                <a:cs typeface="Palatino Linotype"/>
              </a:defRPr>
            </a:lvl1pPr>
            <a:lvl2pPr marL="457200" indent="0" algn="ctr" defTabSz="457200" rtl="0" fontAlgn="base">
              <a:spcBef>
                <a:spcPct val="20000"/>
              </a:spcBef>
              <a:spcAft>
                <a:spcPct val="0"/>
              </a:spcAft>
              <a:buFont typeface="Arial" charset="0"/>
              <a:buNone/>
              <a:defRPr sz="2800" kern="1200">
                <a:solidFill>
                  <a:schemeClr val="tx1">
                    <a:tint val="75000"/>
                  </a:schemeClr>
                </a:solidFill>
                <a:latin typeface="Palatino Linotype"/>
                <a:ea typeface="ＭＳ Ｐゴシック" charset="-128"/>
                <a:cs typeface="Palatino Linotype"/>
              </a:defRPr>
            </a:lvl2pPr>
            <a:lvl3pPr marL="914400" indent="0" algn="ctr" defTabSz="457200" rtl="0" fontAlgn="base">
              <a:spcBef>
                <a:spcPct val="20000"/>
              </a:spcBef>
              <a:spcAft>
                <a:spcPct val="0"/>
              </a:spcAft>
              <a:buFont typeface="Arial" charset="0"/>
              <a:buNone/>
              <a:defRPr sz="2400" kern="1200">
                <a:solidFill>
                  <a:schemeClr val="tx1">
                    <a:tint val="75000"/>
                  </a:schemeClr>
                </a:solidFill>
                <a:latin typeface="Palatino Linotype"/>
                <a:ea typeface="ＭＳ Ｐゴシック" charset="-128"/>
                <a:cs typeface="Palatino Linotype"/>
              </a:defRPr>
            </a:lvl3pPr>
            <a:lvl4pPr marL="1371600" indent="0" algn="ctr" defTabSz="457200" rtl="0" fontAlgn="base">
              <a:spcBef>
                <a:spcPct val="20000"/>
              </a:spcBef>
              <a:spcAft>
                <a:spcPct val="0"/>
              </a:spcAft>
              <a:buFont typeface="Arial" charset="0"/>
              <a:buNone/>
              <a:defRPr sz="2000" kern="1200">
                <a:solidFill>
                  <a:schemeClr val="tx1">
                    <a:tint val="75000"/>
                  </a:schemeClr>
                </a:solidFill>
                <a:latin typeface="Palatino Linotype"/>
                <a:ea typeface="ＭＳ Ｐゴシック" charset="-128"/>
                <a:cs typeface="Palatino Linotype"/>
              </a:defRPr>
            </a:lvl4pPr>
            <a:lvl5pPr marL="1828800" indent="0" algn="ctr" defTabSz="457200" rtl="0" fontAlgn="base">
              <a:spcBef>
                <a:spcPct val="20000"/>
              </a:spcBef>
              <a:spcAft>
                <a:spcPct val="0"/>
              </a:spcAft>
              <a:buFont typeface="Arial" charset="0"/>
              <a:buNone/>
              <a:defRPr sz="2000" kern="1200">
                <a:solidFill>
                  <a:schemeClr val="tx1">
                    <a:tint val="75000"/>
                  </a:schemeClr>
                </a:solidFill>
                <a:latin typeface="Palatino Linotype"/>
                <a:ea typeface="ＭＳ Ｐゴシック" charset="-128"/>
                <a:cs typeface="Palatino Linotype"/>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i="0" dirty="0"/>
              <a:t>CIX 680 Exchange</a:t>
            </a:r>
          </a:p>
          <a:p>
            <a:pPr algn="ctr"/>
            <a:r>
              <a:rPr lang="en-US" i="0"/>
              <a:t>Walnut Creek, CA</a:t>
            </a:r>
          </a:p>
          <a:p>
            <a:pPr algn="ctr"/>
            <a:r>
              <a:rPr lang="en-US" sz="2400" i="0" dirty="0"/>
              <a:t>September 15, 2021</a:t>
            </a:r>
          </a:p>
        </p:txBody>
      </p:sp>
    </p:spTree>
    <p:extLst>
      <p:ext uri="{BB962C8B-B14F-4D97-AF65-F5344CB8AC3E}">
        <p14:creationId xmlns:p14="http://schemas.microsoft.com/office/powerpoint/2010/main" val="3958150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Co</a:t>
            </a:r>
            <a:r>
              <a:rPr lang="en-US" dirty="0"/>
              <a:t>ns of Trade</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a:bodyPr>
          <a:lstStyle/>
          <a:p>
            <a:r>
              <a:rPr lang="en-US" sz="3600" u="sng" dirty="0"/>
              <a:t>Changes</a:t>
            </a:r>
            <a:r>
              <a:rPr lang="en-US" sz="3600" dirty="0"/>
              <a:t> in trade (up or down) disrupt</a:t>
            </a:r>
          </a:p>
          <a:p>
            <a:pPr lvl="1"/>
            <a:r>
              <a:rPr lang="en-US" sz="3200" dirty="0"/>
              <a:t>Businesses</a:t>
            </a:r>
          </a:p>
          <a:p>
            <a:pPr lvl="1"/>
            <a:r>
              <a:rPr lang="en-US" sz="3200" dirty="0"/>
              <a:t>Jobs</a:t>
            </a:r>
          </a:p>
          <a:p>
            <a:pPr lvl="1"/>
            <a:r>
              <a:rPr lang="en-US" sz="3200" dirty="0"/>
              <a:t>Communities that lose factories to</a:t>
            </a:r>
          </a:p>
          <a:p>
            <a:pPr lvl="2"/>
            <a:r>
              <a:rPr lang="en-US" sz="3200" dirty="0"/>
              <a:t>Imports</a:t>
            </a:r>
          </a:p>
          <a:p>
            <a:pPr lvl="2"/>
            <a:r>
              <a:rPr lang="en-US" sz="3200" dirty="0"/>
              <a:t>Movement to produce abroad</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20</a:t>
            </a:fld>
            <a:endParaRPr lang="en-US"/>
          </a:p>
        </p:txBody>
      </p:sp>
    </p:spTree>
    <p:extLst>
      <p:ext uri="{BB962C8B-B14F-4D97-AF65-F5344CB8AC3E}">
        <p14:creationId xmlns:p14="http://schemas.microsoft.com/office/powerpoint/2010/main" val="305351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Co</a:t>
            </a:r>
            <a:r>
              <a:rPr lang="en-US" dirty="0"/>
              <a:t>ns of Trade</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fontScale="92500" lnSpcReduction="20000"/>
          </a:bodyPr>
          <a:lstStyle/>
          <a:p>
            <a:r>
              <a:rPr lang="en-US" sz="3600" dirty="0"/>
              <a:t>Dependence on foreign supply and demand</a:t>
            </a:r>
          </a:p>
          <a:p>
            <a:pPr lvl="1"/>
            <a:r>
              <a:rPr lang="en-US" sz="3200" dirty="0"/>
              <a:t>Trade can be disrupted by</a:t>
            </a:r>
          </a:p>
          <a:p>
            <a:pPr lvl="2"/>
            <a:r>
              <a:rPr lang="en-US" sz="3200" dirty="0"/>
              <a:t>Natural disasters (earthquakes, floods, etc.)</a:t>
            </a:r>
          </a:p>
          <a:p>
            <a:pPr lvl="2"/>
            <a:r>
              <a:rPr lang="en-US" sz="3200" dirty="0"/>
              <a:t>Policies (export and import bans or taxes)</a:t>
            </a:r>
          </a:p>
          <a:p>
            <a:pPr lvl="1"/>
            <a:r>
              <a:rPr lang="en-US" sz="3200" dirty="0"/>
              <a:t>International cartels (oil crises of the 1970s)</a:t>
            </a:r>
          </a:p>
          <a:p>
            <a:r>
              <a:rPr lang="en-US" sz="3600" dirty="0"/>
              <a:t>Vulnerable to others’ economies, diseases</a:t>
            </a:r>
          </a:p>
          <a:p>
            <a:pPr lvl="1"/>
            <a:r>
              <a:rPr lang="en-US" sz="3200" dirty="0"/>
              <a:t>Recession in export markets causes recession at home</a:t>
            </a:r>
          </a:p>
          <a:p>
            <a:pPr lvl="1"/>
            <a:r>
              <a:rPr lang="en-US" sz="3200" dirty="0"/>
              <a:t>Exchange rate changes can cause inflation, unemployment</a:t>
            </a:r>
          </a:p>
          <a:p>
            <a:pPr lvl="1"/>
            <a:r>
              <a:rPr lang="en-US" sz="3200" dirty="0"/>
              <a:t>Infectious diseases spread through trade</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21</a:t>
            </a:fld>
            <a:endParaRPr lang="en-US"/>
          </a:p>
        </p:txBody>
      </p:sp>
      <p:sp>
        <p:nvSpPr>
          <p:cNvPr id="6" name="TextBox 5">
            <a:extLst>
              <a:ext uri="{FF2B5EF4-FFF2-40B4-BE49-F238E27FC236}">
                <a16:creationId xmlns:a16="http://schemas.microsoft.com/office/drawing/2014/main" id="{EF381E21-9DF0-7A47-ACEE-F0192592DD0B}"/>
              </a:ext>
            </a:extLst>
          </p:cNvPr>
          <p:cNvSpPr txBox="1"/>
          <p:nvPr/>
        </p:nvSpPr>
        <p:spPr>
          <a:xfrm>
            <a:off x="2128838" y="265747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8898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Co</a:t>
            </a:r>
            <a:r>
              <a:rPr lang="en-US" dirty="0"/>
              <a:t>ns of Trade</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lnSpcReduction="10000"/>
          </a:bodyPr>
          <a:lstStyle/>
          <a:p>
            <a:r>
              <a:rPr lang="en-US" sz="3600" dirty="0"/>
              <a:t>Income distribution</a:t>
            </a:r>
          </a:p>
          <a:p>
            <a:pPr lvl="1"/>
            <a:r>
              <a:rPr lang="en-US" sz="2800" dirty="0"/>
              <a:t>In rich countries like the US, aside from effects on their particular employers and industries</a:t>
            </a:r>
          </a:p>
          <a:p>
            <a:pPr lvl="2"/>
            <a:r>
              <a:rPr lang="en-US" sz="2800" dirty="0"/>
              <a:t>Low-wage workers lose to competition with lower wages abroad.</a:t>
            </a:r>
          </a:p>
          <a:p>
            <a:pPr lvl="2"/>
            <a:r>
              <a:rPr lang="en-US" sz="2800" dirty="0"/>
              <a:t>High-wage workers gain.</a:t>
            </a:r>
          </a:p>
          <a:p>
            <a:pPr lvl="1"/>
            <a:r>
              <a:rPr lang="en-US" sz="2800" dirty="0"/>
              <a:t>Owners of capital gain generally, because capital is mobile and labor is not.</a:t>
            </a:r>
          </a:p>
          <a:p>
            <a:pPr lvl="1"/>
            <a:r>
              <a:rPr lang="en-US" sz="2800" dirty="0"/>
              <a:t>(These effects could be dampened or reversed by policy, but mostly they are not, as the winners dominate policy.)</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22</a:t>
            </a:fld>
            <a:endParaRPr lang="en-US"/>
          </a:p>
        </p:txBody>
      </p:sp>
      <p:sp>
        <p:nvSpPr>
          <p:cNvPr id="6" name="TextBox 5">
            <a:extLst>
              <a:ext uri="{FF2B5EF4-FFF2-40B4-BE49-F238E27FC236}">
                <a16:creationId xmlns:a16="http://schemas.microsoft.com/office/drawing/2014/main" id="{EF381E21-9DF0-7A47-ACEE-F0192592DD0B}"/>
              </a:ext>
            </a:extLst>
          </p:cNvPr>
          <p:cNvSpPr txBox="1"/>
          <p:nvPr/>
        </p:nvSpPr>
        <p:spPr>
          <a:xfrm>
            <a:off x="2128838" y="265747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79124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Co</a:t>
            </a:r>
            <a:r>
              <a:rPr lang="en-US" dirty="0"/>
              <a:t>ns of Trade</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23</a:t>
            </a:fld>
            <a:endParaRPr lang="en-US"/>
          </a:p>
        </p:txBody>
      </p:sp>
      <p:sp>
        <p:nvSpPr>
          <p:cNvPr id="6" name="TextBox 5">
            <a:extLst>
              <a:ext uri="{FF2B5EF4-FFF2-40B4-BE49-F238E27FC236}">
                <a16:creationId xmlns:a16="http://schemas.microsoft.com/office/drawing/2014/main" id="{EF381E21-9DF0-7A47-ACEE-F0192592DD0B}"/>
              </a:ext>
            </a:extLst>
          </p:cNvPr>
          <p:cNvSpPr txBox="1"/>
          <p:nvPr/>
        </p:nvSpPr>
        <p:spPr>
          <a:xfrm>
            <a:off x="2128838" y="2657475"/>
            <a:ext cx="184731"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01B40C1C-AA60-3A42-A953-D74721EA2B41}"/>
              </a:ext>
            </a:extLst>
          </p:cNvPr>
          <p:cNvPicPr>
            <a:picLocks noChangeAspect="1"/>
          </p:cNvPicPr>
          <p:nvPr/>
        </p:nvPicPr>
        <p:blipFill>
          <a:blip r:embed="rId3"/>
          <a:stretch>
            <a:fillRect/>
          </a:stretch>
        </p:blipFill>
        <p:spPr>
          <a:xfrm>
            <a:off x="333632" y="1087394"/>
            <a:ext cx="11491784" cy="4786643"/>
          </a:xfrm>
          <a:prstGeom prst="rect">
            <a:avLst/>
          </a:prstGeom>
        </p:spPr>
      </p:pic>
      <p:sp>
        <p:nvSpPr>
          <p:cNvPr id="9" name="TextBox 8">
            <a:extLst>
              <a:ext uri="{FF2B5EF4-FFF2-40B4-BE49-F238E27FC236}">
                <a16:creationId xmlns:a16="http://schemas.microsoft.com/office/drawing/2014/main" id="{4A5B1E4C-01FE-BC47-9E55-1461B41821E2}"/>
              </a:ext>
            </a:extLst>
          </p:cNvPr>
          <p:cNvSpPr txBox="1"/>
          <p:nvPr/>
        </p:nvSpPr>
        <p:spPr>
          <a:xfrm>
            <a:off x="3459891" y="5782963"/>
            <a:ext cx="5869460" cy="707886"/>
          </a:xfrm>
          <a:prstGeom prst="rect">
            <a:avLst/>
          </a:prstGeom>
          <a:noFill/>
          <a:ln w="57150">
            <a:solidFill>
              <a:srgbClr val="FF0000"/>
            </a:solidFill>
          </a:ln>
        </p:spPr>
        <p:txBody>
          <a:bodyPr wrap="square" rtlCol="0">
            <a:spAutoFit/>
          </a:bodyPr>
          <a:lstStyle/>
          <a:p>
            <a:r>
              <a:rPr lang="en-US" sz="2000" b="1" dirty="0">
                <a:solidFill>
                  <a:srgbClr val="FF0000"/>
                </a:solidFill>
              </a:rPr>
              <a:t>Note:  </a:t>
            </a:r>
            <a:r>
              <a:rPr lang="en-US" sz="2000" dirty="0"/>
              <a:t>Research suggests that these changes are about 1/3 due to trade, 2/3 due to technological change.</a:t>
            </a:r>
          </a:p>
        </p:txBody>
      </p:sp>
    </p:spTree>
    <p:extLst>
      <p:ext uri="{BB962C8B-B14F-4D97-AF65-F5344CB8AC3E}">
        <p14:creationId xmlns:p14="http://schemas.microsoft.com/office/powerpoint/2010/main" val="338791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Wi</a:t>
            </a:r>
            <a:r>
              <a:rPr lang="en-US" dirty="0"/>
              <a:t>nners and Losers from Tariffs</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fontScale="92500" lnSpcReduction="20000"/>
          </a:bodyPr>
          <a:lstStyle/>
          <a:p>
            <a:r>
              <a:rPr lang="en-US" sz="3600" dirty="0"/>
              <a:t>At the “micro” level of an import tariff on a product </a:t>
            </a:r>
          </a:p>
          <a:p>
            <a:pPr lvl="1"/>
            <a:r>
              <a:rPr lang="en-US" sz="3200" dirty="0"/>
              <a:t>Price in the importing country rises</a:t>
            </a:r>
          </a:p>
          <a:p>
            <a:pPr lvl="1"/>
            <a:r>
              <a:rPr lang="en-US" sz="3200" dirty="0"/>
              <a:t>Price in the exporting countries falls</a:t>
            </a:r>
          </a:p>
          <a:p>
            <a:pPr lvl="1"/>
            <a:r>
              <a:rPr lang="en-US" sz="3200" dirty="0"/>
              <a:t>In the importing country</a:t>
            </a:r>
          </a:p>
          <a:p>
            <a:pPr lvl="2"/>
            <a:r>
              <a:rPr lang="en-US" sz="3200" dirty="0"/>
              <a:t>Competing sellers gain</a:t>
            </a:r>
          </a:p>
          <a:p>
            <a:pPr lvl="2"/>
            <a:r>
              <a:rPr lang="en-US" sz="3200" dirty="0"/>
              <a:t>Buyers lose</a:t>
            </a:r>
          </a:p>
          <a:p>
            <a:pPr lvl="2"/>
            <a:r>
              <a:rPr lang="en-US" sz="3200" dirty="0"/>
              <a:t>Government collects revenues</a:t>
            </a:r>
          </a:p>
          <a:p>
            <a:pPr lvl="1"/>
            <a:r>
              <a:rPr lang="en-US" sz="3200" dirty="0"/>
              <a:t>In the exporting counties</a:t>
            </a:r>
          </a:p>
          <a:p>
            <a:pPr lvl="2"/>
            <a:r>
              <a:rPr lang="en-US" sz="3200" dirty="0"/>
              <a:t>Sellers lose</a:t>
            </a:r>
          </a:p>
          <a:p>
            <a:pPr lvl="2"/>
            <a:r>
              <a:rPr lang="en-US" sz="3200" dirty="0"/>
              <a:t>Buyers gain</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24</a:t>
            </a:fld>
            <a:endParaRPr lang="en-US"/>
          </a:p>
        </p:txBody>
      </p:sp>
      <p:sp>
        <p:nvSpPr>
          <p:cNvPr id="6" name="TextBox 5">
            <a:extLst>
              <a:ext uri="{FF2B5EF4-FFF2-40B4-BE49-F238E27FC236}">
                <a16:creationId xmlns:a16="http://schemas.microsoft.com/office/drawing/2014/main" id="{EF381E21-9DF0-7A47-ACEE-F0192592DD0B}"/>
              </a:ext>
            </a:extLst>
          </p:cNvPr>
          <p:cNvSpPr txBox="1"/>
          <p:nvPr/>
        </p:nvSpPr>
        <p:spPr>
          <a:xfrm>
            <a:off x="2128838" y="265747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6741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0AF0EB7D-97DA-A045-B4A7-6F1924E3BE4F}"/>
              </a:ext>
            </a:extLst>
          </p:cNvPr>
          <p:cNvSpPr/>
          <p:nvPr/>
        </p:nvSpPr>
        <p:spPr>
          <a:xfrm>
            <a:off x="3608832" y="2816352"/>
            <a:ext cx="816864" cy="1292352"/>
          </a:xfrm>
          <a:prstGeom prst="rect">
            <a:avLst/>
          </a:prstGeom>
          <a:pattFill prst="lgCheck">
            <a:fgClr>
              <a:srgbClr val="00B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Wi</a:t>
            </a:r>
            <a:r>
              <a:rPr lang="en-US" dirty="0"/>
              <a:t>nners and Losers from a Tariff</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25</a:t>
            </a:fld>
            <a:endParaRPr lang="en-US"/>
          </a:p>
        </p:txBody>
      </p:sp>
      <p:cxnSp>
        <p:nvCxnSpPr>
          <p:cNvPr id="12" name="Straight Connector 11">
            <a:extLst>
              <a:ext uri="{FF2B5EF4-FFF2-40B4-BE49-F238E27FC236}">
                <a16:creationId xmlns:a16="http://schemas.microsoft.com/office/drawing/2014/main" id="{3253AE11-B2CA-7048-B00F-37D75EBF9488}"/>
              </a:ext>
            </a:extLst>
          </p:cNvPr>
          <p:cNvCxnSpPr>
            <a:cxnSpLocks/>
          </p:cNvCxnSpPr>
          <p:nvPr/>
        </p:nvCxnSpPr>
        <p:spPr>
          <a:xfrm flipV="1">
            <a:off x="3581400" y="1905000"/>
            <a:ext cx="0" cy="350520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09A55BE-E6B6-B34C-BBC6-E2874B6053C9}"/>
              </a:ext>
            </a:extLst>
          </p:cNvPr>
          <p:cNvCxnSpPr/>
          <p:nvPr/>
        </p:nvCxnSpPr>
        <p:spPr>
          <a:xfrm>
            <a:off x="3581400" y="3810000"/>
            <a:ext cx="3581400" cy="0"/>
          </a:xfrm>
          <a:prstGeom prst="line">
            <a:avLst/>
          </a:prstGeom>
          <a:ln w="381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5638DC35-5C43-4547-B565-855C30027AC8}"/>
              </a:ext>
            </a:extLst>
          </p:cNvPr>
          <p:cNvSpPr txBox="1"/>
          <p:nvPr/>
        </p:nvSpPr>
        <p:spPr>
          <a:xfrm>
            <a:off x="6579704" y="2607365"/>
            <a:ext cx="2209800" cy="830997"/>
          </a:xfrm>
          <a:prstGeom prst="rect">
            <a:avLst/>
          </a:prstGeom>
          <a:noFill/>
        </p:spPr>
        <p:txBody>
          <a:bodyPr wrap="square" rtlCol="0">
            <a:spAutoFit/>
          </a:bodyPr>
          <a:lstStyle/>
          <a:p>
            <a:r>
              <a:rPr lang="en-US" sz="2400" dirty="0"/>
              <a:t>Foreign Supply of Imports</a:t>
            </a:r>
          </a:p>
        </p:txBody>
      </p:sp>
      <p:sp>
        <p:nvSpPr>
          <p:cNvPr id="38" name="TextBox 37">
            <a:extLst>
              <a:ext uri="{FF2B5EF4-FFF2-40B4-BE49-F238E27FC236}">
                <a16:creationId xmlns:a16="http://schemas.microsoft.com/office/drawing/2014/main" id="{AF3E3212-EB5A-384F-9ED6-CB90833A33B2}"/>
              </a:ext>
            </a:extLst>
          </p:cNvPr>
          <p:cNvSpPr txBox="1"/>
          <p:nvPr/>
        </p:nvSpPr>
        <p:spPr>
          <a:xfrm>
            <a:off x="3930518" y="886286"/>
            <a:ext cx="3201802" cy="954107"/>
          </a:xfrm>
          <a:prstGeom prst="rect">
            <a:avLst/>
          </a:prstGeom>
          <a:noFill/>
        </p:spPr>
        <p:txBody>
          <a:bodyPr wrap="square" rtlCol="0">
            <a:spAutoFit/>
          </a:bodyPr>
          <a:lstStyle/>
          <a:p>
            <a:pPr algn="ctr"/>
            <a:r>
              <a:rPr lang="en-US" sz="2800" dirty="0"/>
              <a:t>Market for an Imported Good</a:t>
            </a:r>
          </a:p>
        </p:txBody>
      </p:sp>
      <p:sp>
        <p:nvSpPr>
          <p:cNvPr id="40" name="TextBox 39">
            <a:extLst>
              <a:ext uri="{FF2B5EF4-FFF2-40B4-BE49-F238E27FC236}">
                <a16:creationId xmlns:a16="http://schemas.microsoft.com/office/drawing/2014/main" id="{DBE2E1E0-7B58-7749-8F30-F6B7F041F119}"/>
              </a:ext>
            </a:extLst>
          </p:cNvPr>
          <p:cNvSpPr txBox="1"/>
          <p:nvPr/>
        </p:nvSpPr>
        <p:spPr>
          <a:xfrm>
            <a:off x="6934200" y="5410200"/>
            <a:ext cx="3305434" cy="461665"/>
          </a:xfrm>
          <a:prstGeom prst="rect">
            <a:avLst/>
          </a:prstGeom>
          <a:noFill/>
        </p:spPr>
        <p:txBody>
          <a:bodyPr wrap="square" rtlCol="0">
            <a:spAutoFit/>
          </a:bodyPr>
          <a:lstStyle/>
          <a:p>
            <a:r>
              <a:rPr lang="en-US" sz="2400" dirty="0"/>
              <a:t>Quantity imported</a:t>
            </a:r>
          </a:p>
        </p:txBody>
      </p:sp>
      <p:cxnSp>
        <p:nvCxnSpPr>
          <p:cNvPr id="67" name="Straight Connector 66">
            <a:extLst>
              <a:ext uri="{FF2B5EF4-FFF2-40B4-BE49-F238E27FC236}">
                <a16:creationId xmlns:a16="http://schemas.microsoft.com/office/drawing/2014/main" id="{A96A622E-5658-3446-ABE9-109E15166019}"/>
              </a:ext>
            </a:extLst>
          </p:cNvPr>
          <p:cNvCxnSpPr>
            <a:cxnSpLocks/>
          </p:cNvCxnSpPr>
          <p:nvPr/>
        </p:nvCxnSpPr>
        <p:spPr>
          <a:xfrm>
            <a:off x="3581400" y="5410200"/>
            <a:ext cx="449580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A4215943-BD9F-3642-B53A-DF46200C8AA2}"/>
              </a:ext>
            </a:extLst>
          </p:cNvPr>
          <p:cNvCxnSpPr>
            <a:cxnSpLocks/>
          </p:cNvCxnSpPr>
          <p:nvPr/>
        </p:nvCxnSpPr>
        <p:spPr>
          <a:xfrm flipV="1">
            <a:off x="3581400" y="3429000"/>
            <a:ext cx="4114800" cy="83820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6DB86197-5762-E84D-8294-9EB46E647123}"/>
              </a:ext>
            </a:extLst>
          </p:cNvPr>
          <p:cNvCxnSpPr>
            <a:cxnSpLocks/>
          </p:cNvCxnSpPr>
          <p:nvPr/>
        </p:nvCxnSpPr>
        <p:spPr>
          <a:xfrm>
            <a:off x="3581400" y="2209800"/>
            <a:ext cx="3352800" cy="243840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a16="http://schemas.microsoft.com/office/drawing/2014/main" id="{5B9FDA6D-B2EE-2245-A836-94BF6FAEC52C}"/>
              </a:ext>
            </a:extLst>
          </p:cNvPr>
          <p:cNvSpPr txBox="1"/>
          <p:nvPr/>
        </p:nvSpPr>
        <p:spPr>
          <a:xfrm>
            <a:off x="6599582" y="4575313"/>
            <a:ext cx="2209800" cy="830997"/>
          </a:xfrm>
          <a:prstGeom prst="rect">
            <a:avLst/>
          </a:prstGeom>
          <a:noFill/>
        </p:spPr>
        <p:txBody>
          <a:bodyPr wrap="square" rtlCol="0">
            <a:spAutoFit/>
          </a:bodyPr>
          <a:lstStyle/>
          <a:p>
            <a:r>
              <a:rPr lang="en-US" sz="2400" dirty="0"/>
              <a:t>Home Demand for Imports</a:t>
            </a:r>
          </a:p>
        </p:txBody>
      </p:sp>
      <p:cxnSp>
        <p:nvCxnSpPr>
          <p:cNvPr id="78" name="Straight Connector 77">
            <a:extLst>
              <a:ext uri="{FF2B5EF4-FFF2-40B4-BE49-F238E27FC236}">
                <a16:creationId xmlns:a16="http://schemas.microsoft.com/office/drawing/2014/main" id="{1C9F94D6-DFC6-9846-9EAC-2B1BBBF4966F}"/>
              </a:ext>
            </a:extLst>
          </p:cNvPr>
          <p:cNvCxnSpPr>
            <a:cxnSpLocks/>
          </p:cNvCxnSpPr>
          <p:nvPr/>
        </p:nvCxnSpPr>
        <p:spPr>
          <a:xfrm flipV="1">
            <a:off x="5791200" y="3810000"/>
            <a:ext cx="0" cy="1600200"/>
          </a:xfrm>
          <a:prstGeom prst="line">
            <a:avLst/>
          </a:prstGeom>
          <a:ln w="381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81" name="TextBox 80">
            <a:extLst>
              <a:ext uri="{FF2B5EF4-FFF2-40B4-BE49-F238E27FC236}">
                <a16:creationId xmlns:a16="http://schemas.microsoft.com/office/drawing/2014/main" id="{23524006-D1D0-0542-A6D5-624C93D7C19C}"/>
              </a:ext>
            </a:extLst>
          </p:cNvPr>
          <p:cNvSpPr txBox="1"/>
          <p:nvPr/>
        </p:nvSpPr>
        <p:spPr>
          <a:xfrm>
            <a:off x="1447800" y="3505200"/>
            <a:ext cx="2209800" cy="461665"/>
          </a:xfrm>
          <a:prstGeom prst="rect">
            <a:avLst/>
          </a:prstGeom>
          <a:noFill/>
        </p:spPr>
        <p:txBody>
          <a:bodyPr wrap="square" rtlCol="0">
            <a:spAutoFit/>
          </a:bodyPr>
          <a:lstStyle/>
          <a:p>
            <a:r>
              <a:rPr lang="en-US" sz="2400" dirty="0"/>
              <a:t>Free trade price</a:t>
            </a:r>
          </a:p>
        </p:txBody>
      </p:sp>
      <p:sp>
        <p:nvSpPr>
          <p:cNvPr id="83" name="TextBox 82">
            <a:extLst>
              <a:ext uri="{FF2B5EF4-FFF2-40B4-BE49-F238E27FC236}">
                <a16:creationId xmlns:a16="http://schemas.microsoft.com/office/drawing/2014/main" id="{1EF7CC7A-E86B-244A-A228-A2779685D810}"/>
              </a:ext>
            </a:extLst>
          </p:cNvPr>
          <p:cNvSpPr txBox="1"/>
          <p:nvPr/>
        </p:nvSpPr>
        <p:spPr>
          <a:xfrm>
            <a:off x="2819400" y="1143000"/>
            <a:ext cx="1524000" cy="830997"/>
          </a:xfrm>
          <a:prstGeom prst="rect">
            <a:avLst/>
          </a:prstGeom>
          <a:noFill/>
        </p:spPr>
        <p:txBody>
          <a:bodyPr wrap="square" rtlCol="0">
            <a:spAutoFit/>
          </a:bodyPr>
          <a:lstStyle/>
          <a:p>
            <a:pPr algn="ctr"/>
            <a:r>
              <a:rPr lang="en-US" sz="2400" dirty="0"/>
              <a:t>Price of Import</a:t>
            </a:r>
          </a:p>
        </p:txBody>
      </p:sp>
      <p:cxnSp>
        <p:nvCxnSpPr>
          <p:cNvPr id="86" name="Straight Connector 85">
            <a:extLst>
              <a:ext uri="{FF2B5EF4-FFF2-40B4-BE49-F238E27FC236}">
                <a16:creationId xmlns:a16="http://schemas.microsoft.com/office/drawing/2014/main" id="{402FAD93-0177-BA49-9D86-D2015BC91400}"/>
              </a:ext>
            </a:extLst>
          </p:cNvPr>
          <p:cNvCxnSpPr>
            <a:cxnSpLocks/>
          </p:cNvCxnSpPr>
          <p:nvPr/>
        </p:nvCxnSpPr>
        <p:spPr>
          <a:xfrm flipV="1">
            <a:off x="4419600" y="2819400"/>
            <a:ext cx="0" cy="2590800"/>
          </a:xfrm>
          <a:prstGeom prst="line">
            <a:avLst/>
          </a:prstGeom>
          <a:ln w="381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D04122D4-9083-9A49-96F6-A4974DF5AB88}"/>
              </a:ext>
            </a:extLst>
          </p:cNvPr>
          <p:cNvCxnSpPr>
            <a:cxnSpLocks/>
          </p:cNvCxnSpPr>
          <p:nvPr/>
        </p:nvCxnSpPr>
        <p:spPr>
          <a:xfrm flipH="1">
            <a:off x="3581400" y="2819400"/>
            <a:ext cx="838200" cy="0"/>
          </a:xfrm>
          <a:prstGeom prst="line">
            <a:avLst/>
          </a:prstGeom>
          <a:ln w="381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0D8E5050-8927-6045-A68F-9519652C26C2}"/>
              </a:ext>
            </a:extLst>
          </p:cNvPr>
          <p:cNvCxnSpPr>
            <a:cxnSpLocks/>
          </p:cNvCxnSpPr>
          <p:nvPr/>
        </p:nvCxnSpPr>
        <p:spPr>
          <a:xfrm flipH="1">
            <a:off x="3581400" y="4088859"/>
            <a:ext cx="838200" cy="0"/>
          </a:xfrm>
          <a:prstGeom prst="line">
            <a:avLst/>
          </a:prstGeom>
          <a:ln w="381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94" name="Left Brace 93">
            <a:extLst>
              <a:ext uri="{FF2B5EF4-FFF2-40B4-BE49-F238E27FC236}">
                <a16:creationId xmlns:a16="http://schemas.microsoft.com/office/drawing/2014/main" id="{80847551-26AD-C94C-A12D-A7E1FFC73BF8}"/>
              </a:ext>
            </a:extLst>
          </p:cNvPr>
          <p:cNvSpPr/>
          <p:nvPr/>
        </p:nvSpPr>
        <p:spPr>
          <a:xfrm flipH="1" flipV="1">
            <a:off x="4442297" y="2813453"/>
            <a:ext cx="254147" cy="1286863"/>
          </a:xfrm>
          <a:prstGeom prst="leftBrace">
            <a:avLst>
              <a:gd name="adj1" fmla="val 44444"/>
              <a:gd name="adj2" fmla="val 45459"/>
            </a:avLst>
          </a:prstGeom>
          <a:ln w="28575">
            <a:solidFill>
              <a:srgbClr val="FF0000"/>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5" name="TextBox 94">
            <a:extLst>
              <a:ext uri="{FF2B5EF4-FFF2-40B4-BE49-F238E27FC236}">
                <a16:creationId xmlns:a16="http://schemas.microsoft.com/office/drawing/2014/main" id="{665CC2A0-C77B-EF4D-BD4B-BA81C1BE1032}"/>
              </a:ext>
            </a:extLst>
          </p:cNvPr>
          <p:cNvSpPr txBox="1"/>
          <p:nvPr/>
        </p:nvSpPr>
        <p:spPr>
          <a:xfrm>
            <a:off x="5274733" y="2582333"/>
            <a:ext cx="965200" cy="461665"/>
          </a:xfrm>
          <a:prstGeom prst="rect">
            <a:avLst/>
          </a:prstGeom>
          <a:noFill/>
        </p:spPr>
        <p:txBody>
          <a:bodyPr wrap="square" rtlCol="0">
            <a:spAutoFit/>
          </a:bodyPr>
          <a:lstStyle/>
          <a:p>
            <a:pPr algn="ctr"/>
            <a:r>
              <a:rPr lang="en-US" sz="2400" dirty="0">
                <a:solidFill>
                  <a:srgbClr val="FF0000"/>
                </a:solidFill>
              </a:rPr>
              <a:t>Tariff</a:t>
            </a:r>
          </a:p>
        </p:txBody>
      </p:sp>
      <p:cxnSp>
        <p:nvCxnSpPr>
          <p:cNvPr id="97" name="Curved Connector 96">
            <a:extLst>
              <a:ext uri="{FF2B5EF4-FFF2-40B4-BE49-F238E27FC236}">
                <a16:creationId xmlns:a16="http://schemas.microsoft.com/office/drawing/2014/main" id="{32B96625-6903-4946-8514-9EBCE968CF65}"/>
              </a:ext>
            </a:extLst>
          </p:cNvPr>
          <p:cNvCxnSpPr/>
          <p:nvPr/>
        </p:nvCxnSpPr>
        <p:spPr>
          <a:xfrm rot="10800000" flipV="1">
            <a:off x="4783016" y="2916340"/>
            <a:ext cx="633047" cy="595171"/>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B7FC48FF-8F1C-9949-827B-416EE56FB2FF}"/>
              </a:ext>
            </a:extLst>
          </p:cNvPr>
          <p:cNvSpPr txBox="1"/>
          <p:nvPr/>
        </p:nvSpPr>
        <p:spPr>
          <a:xfrm>
            <a:off x="424310" y="2576472"/>
            <a:ext cx="3391551" cy="461665"/>
          </a:xfrm>
          <a:prstGeom prst="rect">
            <a:avLst/>
          </a:prstGeom>
          <a:noFill/>
        </p:spPr>
        <p:txBody>
          <a:bodyPr wrap="square" rtlCol="0">
            <a:spAutoFit/>
          </a:bodyPr>
          <a:lstStyle/>
          <a:p>
            <a:pPr algn="ctr"/>
            <a:r>
              <a:rPr lang="en-US" sz="2400" dirty="0">
                <a:solidFill>
                  <a:srgbClr val="FF0000"/>
                </a:solidFill>
              </a:rPr>
              <a:t>Home price with tariff</a:t>
            </a:r>
          </a:p>
        </p:txBody>
      </p:sp>
      <p:sp>
        <p:nvSpPr>
          <p:cNvPr id="100" name="TextBox 99">
            <a:extLst>
              <a:ext uri="{FF2B5EF4-FFF2-40B4-BE49-F238E27FC236}">
                <a16:creationId xmlns:a16="http://schemas.microsoft.com/office/drawing/2014/main" id="{AEC7E2CA-AA4C-8340-9DA9-0EE8C28569EE}"/>
              </a:ext>
            </a:extLst>
          </p:cNvPr>
          <p:cNvSpPr txBox="1"/>
          <p:nvPr/>
        </p:nvSpPr>
        <p:spPr>
          <a:xfrm>
            <a:off x="356576" y="3880339"/>
            <a:ext cx="3391551" cy="461665"/>
          </a:xfrm>
          <a:prstGeom prst="rect">
            <a:avLst/>
          </a:prstGeom>
          <a:noFill/>
        </p:spPr>
        <p:txBody>
          <a:bodyPr wrap="square" rtlCol="0">
            <a:spAutoFit/>
          </a:bodyPr>
          <a:lstStyle/>
          <a:p>
            <a:pPr algn="ctr"/>
            <a:r>
              <a:rPr lang="en-US" sz="2400" dirty="0">
                <a:solidFill>
                  <a:srgbClr val="FF0000"/>
                </a:solidFill>
              </a:rPr>
              <a:t>Foreign price with tariff</a:t>
            </a:r>
          </a:p>
        </p:txBody>
      </p:sp>
      <p:sp>
        <p:nvSpPr>
          <p:cNvPr id="102" name="Oval 101">
            <a:extLst>
              <a:ext uri="{FF2B5EF4-FFF2-40B4-BE49-F238E27FC236}">
                <a16:creationId xmlns:a16="http://schemas.microsoft.com/office/drawing/2014/main" id="{2C00FC03-C5B4-D640-A3D6-CCD6BC1CBBAD}"/>
              </a:ext>
            </a:extLst>
          </p:cNvPr>
          <p:cNvSpPr/>
          <p:nvPr/>
        </p:nvSpPr>
        <p:spPr>
          <a:xfrm>
            <a:off x="3539117" y="2778999"/>
            <a:ext cx="81080" cy="720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93E17C40-472B-1F45-BF3E-A24A258CB81E}"/>
              </a:ext>
            </a:extLst>
          </p:cNvPr>
          <p:cNvSpPr/>
          <p:nvPr/>
        </p:nvSpPr>
        <p:spPr>
          <a:xfrm>
            <a:off x="5737898" y="3779734"/>
            <a:ext cx="81080" cy="720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D61392C2-50AE-E244-9A88-DD4E51694CD4}"/>
              </a:ext>
            </a:extLst>
          </p:cNvPr>
          <p:cNvSpPr/>
          <p:nvPr/>
        </p:nvSpPr>
        <p:spPr>
          <a:xfrm>
            <a:off x="5743035" y="5373940"/>
            <a:ext cx="81080" cy="720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2ABB8B9E-1EDC-F548-8BB6-1155BF906977}"/>
              </a:ext>
            </a:extLst>
          </p:cNvPr>
          <p:cNvSpPr/>
          <p:nvPr/>
        </p:nvSpPr>
        <p:spPr>
          <a:xfrm>
            <a:off x="3547790" y="3771172"/>
            <a:ext cx="81080" cy="720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CE350BE1-4C60-3F43-8671-D3DA04CBE8C6}"/>
              </a:ext>
            </a:extLst>
          </p:cNvPr>
          <p:cNvSpPr/>
          <p:nvPr/>
        </p:nvSpPr>
        <p:spPr>
          <a:xfrm>
            <a:off x="3540829" y="4054707"/>
            <a:ext cx="81080" cy="720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FEB2052C-1537-A345-964E-6A1A2F51E0B1}"/>
              </a:ext>
            </a:extLst>
          </p:cNvPr>
          <p:cNvSpPr/>
          <p:nvPr/>
        </p:nvSpPr>
        <p:spPr>
          <a:xfrm>
            <a:off x="4378173" y="5368087"/>
            <a:ext cx="81080" cy="720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 name="Straight Arrow Connector 108">
            <a:extLst>
              <a:ext uri="{FF2B5EF4-FFF2-40B4-BE49-F238E27FC236}">
                <a16:creationId xmlns:a16="http://schemas.microsoft.com/office/drawing/2014/main" id="{EBBDC013-6861-0D44-9652-1949D772F0ED}"/>
              </a:ext>
            </a:extLst>
          </p:cNvPr>
          <p:cNvCxnSpPr>
            <a:endCxn id="99" idx="3"/>
          </p:cNvCxnSpPr>
          <p:nvPr/>
        </p:nvCxnSpPr>
        <p:spPr>
          <a:xfrm flipV="1">
            <a:off x="3803374" y="2807305"/>
            <a:ext cx="12487" cy="996069"/>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74E36CC1-F713-D64B-9CA1-1F47BB2BA1F8}"/>
              </a:ext>
            </a:extLst>
          </p:cNvPr>
          <p:cNvSpPr txBox="1"/>
          <p:nvPr/>
        </p:nvSpPr>
        <p:spPr>
          <a:xfrm>
            <a:off x="7633252" y="1205948"/>
            <a:ext cx="3087757" cy="1200329"/>
          </a:xfrm>
          <a:prstGeom prst="rect">
            <a:avLst/>
          </a:prstGeom>
          <a:noFill/>
        </p:spPr>
        <p:txBody>
          <a:bodyPr wrap="square" rtlCol="0">
            <a:spAutoFit/>
          </a:bodyPr>
          <a:lstStyle/>
          <a:p>
            <a:r>
              <a:rPr lang="en-US" sz="2400" dirty="0">
                <a:solidFill>
                  <a:srgbClr val="FF0000"/>
                </a:solidFill>
              </a:rPr>
              <a:t>Home price rises</a:t>
            </a:r>
          </a:p>
          <a:p>
            <a:pPr marL="285750" indent="-285750">
              <a:buFont typeface="Arial" panose="020B0604020202020204" pitchFamily="34" charset="0"/>
              <a:buChar char="•"/>
            </a:pPr>
            <a:r>
              <a:rPr lang="en-US" sz="2400" dirty="0">
                <a:solidFill>
                  <a:srgbClr val="FF0000"/>
                </a:solidFill>
              </a:rPr>
              <a:t>Helping home sellers</a:t>
            </a:r>
          </a:p>
          <a:p>
            <a:pPr marL="285750" indent="-285750">
              <a:buFont typeface="Arial" panose="020B0604020202020204" pitchFamily="34" charset="0"/>
              <a:buChar char="•"/>
            </a:pPr>
            <a:r>
              <a:rPr lang="en-US" sz="2400" dirty="0">
                <a:solidFill>
                  <a:srgbClr val="FF0000"/>
                </a:solidFill>
              </a:rPr>
              <a:t>Hurting home buyers</a:t>
            </a:r>
          </a:p>
        </p:txBody>
      </p:sp>
      <p:cxnSp>
        <p:nvCxnSpPr>
          <p:cNvPr id="112" name="Curved Connector 111">
            <a:extLst>
              <a:ext uri="{FF2B5EF4-FFF2-40B4-BE49-F238E27FC236}">
                <a16:creationId xmlns:a16="http://schemas.microsoft.com/office/drawing/2014/main" id="{964A7116-59A2-C740-A2FE-3E82D2674223}"/>
              </a:ext>
            </a:extLst>
          </p:cNvPr>
          <p:cNvCxnSpPr/>
          <p:nvPr/>
        </p:nvCxnSpPr>
        <p:spPr>
          <a:xfrm rot="10800000" flipV="1">
            <a:off x="3922643" y="1431235"/>
            <a:ext cx="3644348" cy="1669774"/>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E14A6F7C-F542-6949-88F1-BA8A734A0F89}"/>
              </a:ext>
            </a:extLst>
          </p:cNvPr>
          <p:cNvCxnSpPr>
            <a:cxnSpLocks/>
          </p:cNvCxnSpPr>
          <p:nvPr/>
        </p:nvCxnSpPr>
        <p:spPr>
          <a:xfrm>
            <a:off x="3803374" y="3796749"/>
            <a:ext cx="0" cy="291547"/>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388F3EF2-4AA2-954D-8088-7DE44A951360}"/>
              </a:ext>
            </a:extLst>
          </p:cNvPr>
          <p:cNvSpPr txBox="1"/>
          <p:nvPr/>
        </p:nvSpPr>
        <p:spPr>
          <a:xfrm>
            <a:off x="8689541" y="4280223"/>
            <a:ext cx="3502459" cy="1200329"/>
          </a:xfrm>
          <a:prstGeom prst="rect">
            <a:avLst/>
          </a:prstGeom>
          <a:noFill/>
        </p:spPr>
        <p:txBody>
          <a:bodyPr wrap="square" rtlCol="0">
            <a:spAutoFit/>
          </a:bodyPr>
          <a:lstStyle/>
          <a:p>
            <a:r>
              <a:rPr lang="en-US" sz="2400" dirty="0">
                <a:solidFill>
                  <a:srgbClr val="FF0000"/>
                </a:solidFill>
              </a:rPr>
              <a:t>Foreign  price falls</a:t>
            </a:r>
          </a:p>
          <a:p>
            <a:pPr marL="285750" indent="-285750">
              <a:buFont typeface="Arial" panose="020B0604020202020204" pitchFamily="34" charset="0"/>
              <a:buChar char="•"/>
            </a:pPr>
            <a:r>
              <a:rPr lang="en-US" sz="2400" dirty="0">
                <a:solidFill>
                  <a:srgbClr val="FF0000"/>
                </a:solidFill>
              </a:rPr>
              <a:t>Hurting foreign  sellers</a:t>
            </a:r>
          </a:p>
          <a:p>
            <a:pPr marL="285750" indent="-285750">
              <a:buFont typeface="Arial" panose="020B0604020202020204" pitchFamily="34" charset="0"/>
              <a:buChar char="•"/>
            </a:pPr>
            <a:r>
              <a:rPr lang="en-US" sz="2400" dirty="0">
                <a:solidFill>
                  <a:srgbClr val="FF0000"/>
                </a:solidFill>
              </a:rPr>
              <a:t>Helping foreign buyers</a:t>
            </a:r>
          </a:p>
        </p:txBody>
      </p:sp>
      <p:cxnSp>
        <p:nvCxnSpPr>
          <p:cNvPr id="117" name="Curved Connector 116">
            <a:extLst>
              <a:ext uri="{FF2B5EF4-FFF2-40B4-BE49-F238E27FC236}">
                <a16:creationId xmlns:a16="http://schemas.microsoft.com/office/drawing/2014/main" id="{244CA817-663D-9645-A144-0EBFCE81FCC9}"/>
              </a:ext>
            </a:extLst>
          </p:cNvPr>
          <p:cNvCxnSpPr>
            <a:cxnSpLocks/>
          </p:cNvCxnSpPr>
          <p:nvPr/>
        </p:nvCxnSpPr>
        <p:spPr>
          <a:xfrm rot="10800000">
            <a:off x="3878319" y="3920358"/>
            <a:ext cx="4750674" cy="588580"/>
          </a:xfrm>
          <a:prstGeom prst="curvedConnector3">
            <a:avLst>
              <a:gd name="adj1" fmla="val 63495"/>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9F8D4A7C-F4AD-3542-9183-94DDFAC7282D}"/>
              </a:ext>
            </a:extLst>
          </p:cNvPr>
          <p:cNvSpPr txBox="1"/>
          <p:nvPr/>
        </p:nvSpPr>
        <p:spPr>
          <a:xfrm>
            <a:off x="618705" y="4727683"/>
            <a:ext cx="2660944" cy="1200329"/>
          </a:xfrm>
          <a:prstGeom prst="rect">
            <a:avLst/>
          </a:prstGeom>
          <a:noFill/>
        </p:spPr>
        <p:txBody>
          <a:bodyPr wrap="square" rtlCol="0">
            <a:spAutoFit/>
          </a:bodyPr>
          <a:lstStyle/>
          <a:p>
            <a:pPr algn="ctr"/>
            <a:r>
              <a:rPr lang="en-US" sz="2400" dirty="0">
                <a:solidFill>
                  <a:srgbClr val="00B050"/>
                </a:solidFill>
              </a:rPr>
              <a:t>Home government collects tariff revenue</a:t>
            </a:r>
          </a:p>
        </p:txBody>
      </p:sp>
      <p:cxnSp>
        <p:nvCxnSpPr>
          <p:cNvPr id="126" name="Curved Connector 125">
            <a:extLst>
              <a:ext uri="{FF2B5EF4-FFF2-40B4-BE49-F238E27FC236}">
                <a16:creationId xmlns:a16="http://schemas.microsoft.com/office/drawing/2014/main" id="{D1F5624D-AB75-914D-8F6B-23FB0A1DF7C9}"/>
              </a:ext>
            </a:extLst>
          </p:cNvPr>
          <p:cNvCxnSpPr>
            <a:cxnSpLocks/>
          </p:cNvCxnSpPr>
          <p:nvPr/>
        </p:nvCxnSpPr>
        <p:spPr>
          <a:xfrm rot="5400000" flipH="1" flipV="1">
            <a:off x="2928469" y="4219391"/>
            <a:ext cx="974168" cy="507999"/>
          </a:xfrm>
          <a:prstGeom prst="curvedConnector3">
            <a:avLst>
              <a:gd name="adj1" fmla="val 50000"/>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059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94" grpId="1" animBg="1"/>
      <p:bldP spid="95" grpId="0"/>
      <p:bldP spid="99" grpId="0"/>
      <p:bldP spid="100" grpId="0"/>
      <p:bldP spid="102" grpId="0" animBg="1"/>
      <p:bldP spid="106" grpId="0" animBg="1"/>
      <p:bldP spid="107" grpId="0" animBg="1"/>
      <p:bldP spid="110" grpId="0"/>
      <p:bldP spid="116" grpId="0"/>
      <p:bldP spid="1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Wi</a:t>
            </a:r>
            <a:r>
              <a:rPr lang="en-US" dirty="0"/>
              <a:t>nners and Losers from a Export Ban</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26</a:t>
            </a:fld>
            <a:endParaRPr lang="en-US"/>
          </a:p>
        </p:txBody>
      </p:sp>
      <p:cxnSp>
        <p:nvCxnSpPr>
          <p:cNvPr id="12" name="Straight Connector 11">
            <a:extLst>
              <a:ext uri="{FF2B5EF4-FFF2-40B4-BE49-F238E27FC236}">
                <a16:creationId xmlns:a16="http://schemas.microsoft.com/office/drawing/2014/main" id="{3253AE11-B2CA-7048-B00F-37D75EBF9488}"/>
              </a:ext>
            </a:extLst>
          </p:cNvPr>
          <p:cNvCxnSpPr>
            <a:cxnSpLocks/>
          </p:cNvCxnSpPr>
          <p:nvPr/>
        </p:nvCxnSpPr>
        <p:spPr>
          <a:xfrm flipV="1">
            <a:off x="3581400" y="1905000"/>
            <a:ext cx="0" cy="350520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09A55BE-E6B6-B34C-BBC6-E2874B6053C9}"/>
              </a:ext>
            </a:extLst>
          </p:cNvPr>
          <p:cNvCxnSpPr/>
          <p:nvPr/>
        </p:nvCxnSpPr>
        <p:spPr>
          <a:xfrm>
            <a:off x="3590109" y="3696789"/>
            <a:ext cx="3581400" cy="0"/>
          </a:xfrm>
          <a:prstGeom prst="line">
            <a:avLst/>
          </a:prstGeom>
          <a:ln w="381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5638DC35-5C43-4547-B565-855C30027AC8}"/>
              </a:ext>
            </a:extLst>
          </p:cNvPr>
          <p:cNvSpPr txBox="1"/>
          <p:nvPr/>
        </p:nvSpPr>
        <p:spPr>
          <a:xfrm>
            <a:off x="6413591" y="2619453"/>
            <a:ext cx="2209800" cy="830997"/>
          </a:xfrm>
          <a:prstGeom prst="rect">
            <a:avLst/>
          </a:prstGeom>
          <a:noFill/>
        </p:spPr>
        <p:txBody>
          <a:bodyPr wrap="square" rtlCol="0">
            <a:spAutoFit/>
          </a:bodyPr>
          <a:lstStyle/>
          <a:p>
            <a:r>
              <a:rPr lang="en-US" sz="2400" dirty="0"/>
              <a:t>Home Supply of Exports</a:t>
            </a:r>
          </a:p>
        </p:txBody>
      </p:sp>
      <p:sp>
        <p:nvSpPr>
          <p:cNvPr id="38" name="TextBox 37">
            <a:extLst>
              <a:ext uri="{FF2B5EF4-FFF2-40B4-BE49-F238E27FC236}">
                <a16:creationId xmlns:a16="http://schemas.microsoft.com/office/drawing/2014/main" id="{AF3E3212-EB5A-384F-9ED6-CB90833A33B2}"/>
              </a:ext>
            </a:extLst>
          </p:cNvPr>
          <p:cNvSpPr txBox="1"/>
          <p:nvPr/>
        </p:nvSpPr>
        <p:spPr>
          <a:xfrm>
            <a:off x="3930518" y="886286"/>
            <a:ext cx="3201802" cy="954107"/>
          </a:xfrm>
          <a:prstGeom prst="rect">
            <a:avLst/>
          </a:prstGeom>
          <a:noFill/>
        </p:spPr>
        <p:txBody>
          <a:bodyPr wrap="square" rtlCol="0">
            <a:spAutoFit/>
          </a:bodyPr>
          <a:lstStyle/>
          <a:p>
            <a:pPr algn="ctr"/>
            <a:r>
              <a:rPr lang="en-US" sz="2800" dirty="0"/>
              <a:t>Market for an Exported Good</a:t>
            </a:r>
          </a:p>
        </p:txBody>
      </p:sp>
      <p:sp>
        <p:nvSpPr>
          <p:cNvPr id="40" name="TextBox 39">
            <a:extLst>
              <a:ext uri="{FF2B5EF4-FFF2-40B4-BE49-F238E27FC236}">
                <a16:creationId xmlns:a16="http://schemas.microsoft.com/office/drawing/2014/main" id="{DBE2E1E0-7B58-7749-8F30-F6B7F041F119}"/>
              </a:ext>
            </a:extLst>
          </p:cNvPr>
          <p:cNvSpPr txBox="1"/>
          <p:nvPr/>
        </p:nvSpPr>
        <p:spPr>
          <a:xfrm>
            <a:off x="6934200" y="5410200"/>
            <a:ext cx="3305434" cy="461665"/>
          </a:xfrm>
          <a:prstGeom prst="rect">
            <a:avLst/>
          </a:prstGeom>
          <a:noFill/>
        </p:spPr>
        <p:txBody>
          <a:bodyPr wrap="square" rtlCol="0">
            <a:spAutoFit/>
          </a:bodyPr>
          <a:lstStyle/>
          <a:p>
            <a:r>
              <a:rPr lang="en-US" sz="2400" dirty="0"/>
              <a:t>Quantity exported</a:t>
            </a:r>
          </a:p>
        </p:txBody>
      </p:sp>
      <p:cxnSp>
        <p:nvCxnSpPr>
          <p:cNvPr id="67" name="Straight Connector 66">
            <a:extLst>
              <a:ext uri="{FF2B5EF4-FFF2-40B4-BE49-F238E27FC236}">
                <a16:creationId xmlns:a16="http://schemas.microsoft.com/office/drawing/2014/main" id="{A96A622E-5658-3446-ABE9-109E15166019}"/>
              </a:ext>
            </a:extLst>
          </p:cNvPr>
          <p:cNvCxnSpPr>
            <a:cxnSpLocks/>
          </p:cNvCxnSpPr>
          <p:nvPr/>
        </p:nvCxnSpPr>
        <p:spPr>
          <a:xfrm>
            <a:off x="3581400" y="5410200"/>
            <a:ext cx="449580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A4215943-BD9F-3642-B53A-DF46200C8AA2}"/>
              </a:ext>
            </a:extLst>
          </p:cNvPr>
          <p:cNvCxnSpPr>
            <a:cxnSpLocks/>
          </p:cNvCxnSpPr>
          <p:nvPr/>
        </p:nvCxnSpPr>
        <p:spPr>
          <a:xfrm flipV="1">
            <a:off x="3596640" y="2429691"/>
            <a:ext cx="3283131" cy="2299063"/>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6DB86197-5762-E84D-8294-9EB46E647123}"/>
              </a:ext>
            </a:extLst>
          </p:cNvPr>
          <p:cNvCxnSpPr>
            <a:cxnSpLocks/>
          </p:cNvCxnSpPr>
          <p:nvPr/>
        </p:nvCxnSpPr>
        <p:spPr>
          <a:xfrm>
            <a:off x="3562065" y="3261814"/>
            <a:ext cx="3930556" cy="1119117"/>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a16="http://schemas.microsoft.com/office/drawing/2014/main" id="{5B9FDA6D-B2EE-2245-A836-94BF6FAEC52C}"/>
              </a:ext>
            </a:extLst>
          </p:cNvPr>
          <p:cNvSpPr txBox="1"/>
          <p:nvPr/>
        </p:nvSpPr>
        <p:spPr>
          <a:xfrm>
            <a:off x="6531343" y="4329654"/>
            <a:ext cx="2517122" cy="830997"/>
          </a:xfrm>
          <a:prstGeom prst="rect">
            <a:avLst/>
          </a:prstGeom>
          <a:noFill/>
        </p:spPr>
        <p:txBody>
          <a:bodyPr wrap="square" rtlCol="0">
            <a:spAutoFit/>
          </a:bodyPr>
          <a:lstStyle/>
          <a:p>
            <a:r>
              <a:rPr lang="en-US" sz="2400" dirty="0"/>
              <a:t>Foreign Demand for Exports</a:t>
            </a:r>
          </a:p>
        </p:txBody>
      </p:sp>
      <p:cxnSp>
        <p:nvCxnSpPr>
          <p:cNvPr id="78" name="Straight Connector 77">
            <a:extLst>
              <a:ext uri="{FF2B5EF4-FFF2-40B4-BE49-F238E27FC236}">
                <a16:creationId xmlns:a16="http://schemas.microsoft.com/office/drawing/2014/main" id="{1C9F94D6-DFC6-9846-9EAC-2B1BBBF4966F}"/>
              </a:ext>
            </a:extLst>
          </p:cNvPr>
          <p:cNvCxnSpPr>
            <a:cxnSpLocks/>
          </p:cNvCxnSpPr>
          <p:nvPr/>
        </p:nvCxnSpPr>
        <p:spPr>
          <a:xfrm flipV="1">
            <a:off x="5059680" y="3566160"/>
            <a:ext cx="0" cy="1850571"/>
          </a:xfrm>
          <a:prstGeom prst="line">
            <a:avLst/>
          </a:prstGeom>
          <a:ln w="381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81" name="TextBox 80">
            <a:extLst>
              <a:ext uri="{FF2B5EF4-FFF2-40B4-BE49-F238E27FC236}">
                <a16:creationId xmlns:a16="http://schemas.microsoft.com/office/drawing/2014/main" id="{23524006-D1D0-0542-A6D5-624C93D7C19C}"/>
              </a:ext>
            </a:extLst>
          </p:cNvPr>
          <p:cNvSpPr txBox="1"/>
          <p:nvPr/>
        </p:nvSpPr>
        <p:spPr>
          <a:xfrm>
            <a:off x="1447800" y="3505200"/>
            <a:ext cx="2209800" cy="461665"/>
          </a:xfrm>
          <a:prstGeom prst="rect">
            <a:avLst/>
          </a:prstGeom>
          <a:noFill/>
        </p:spPr>
        <p:txBody>
          <a:bodyPr wrap="square" rtlCol="0">
            <a:spAutoFit/>
          </a:bodyPr>
          <a:lstStyle/>
          <a:p>
            <a:r>
              <a:rPr lang="en-US" sz="2400" dirty="0"/>
              <a:t>Free trade price</a:t>
            </a:r>
          </a:p>
        </p:txBody>
      </p:sp>
      <p:sp>
        <p:nvSpPr>
          <p:cNvPr id="83" name="TextBox 82">
            <a:extLst>
              <a:ext uri="{FF2B5EF4-FFF2-40B4-BE49-F238E27FC236}">
                <a16:creationId xmlns:a16="http://schemas.microsoft.com/office/drawing/2014/main" id="{1EF7CC7A-E86B-244A-A228-A2779685D810}"/>
              </a:ext>
            </a:extLst>
          </p:cNvPr>
          <p:cNvSpPr txBox="1"/>
          <p:nvPr/>
        </p:nvSpPr>
        <p:spPr>
          <a:xfrm>
            <a:off x="2819400" y="1143000"/>
            <a:ext cx="1524000" cy="830997"/>
          </a:xfrm>
          <a:prstGeom prst="rect">
            <a:avLst/>
          </a:prstGeom>
          <a:noFill/>
        </p:spPr>
        <p:txBody>
          <a:bodyPr wrap="square" rtlCol="0">
            <a:spAutoFit/>
          </a:bodyPr>
          <a:lstStyle/>
          <a:p>
            <a:pPr algn="ctr"/>
            <a:r>
              <a:rPr lang="en-US" sz="2400" dirty="0"/>
              <a:t>Price of Export</a:t>
            </a:r>
          </a:p>
        </p:txBody>
      </p:sp>
      <p:sp>
        <p:nvSpPr>
          <p:cNvPr id="99" name="TextBox 98">
            <a:extLst>
              <a:ext uri="{FF2B5EF4-FFF2-40B4-BE49-F238E27FC236}">
                <a16:creationId xmlns:a16="http://schemas.microsoft.com/office/drawing/2014/main" id="{B7FC48FF-8F1C-9949-827B-416EE56FB2FF}"/>
              </a:ext>
            </a:extLst>
          </p:cNvPr>
          <p:cNvSpPr txBox="1"/>
          <p:nvPr/>
        </p:nvSpPr>
        <p:spPr>
          <a:xfrm>
            <a:off x="546774" y="4462423"/>
            <a:ext cx="3391551" cy="461665"/>
          </a:xfrm>
          <a:prstGeom prst="rect">
            <a:avLst/>
          </a:prstGeom>
          <a:noFill/>
        </p:spPr>
        <p:txBody>
          <a:bodyPr wrap="square" rtlCol="0">
            <a:spAutoFit/>
          </a:bodyPr>
          <a:lstStyle/>
          <a:p>
            <a:pPr algn="ctr"/>
            <a:r>
              <a:rPr lang="en-US" sz="2400" dirty="0">
                <a:solidFill>
                  <a:srgbClr val="FF0000"/>
                </a:solidFill>
              </a:rPr>
              <a:t>Home price with ban</a:t>
            </a:r>
          </a:p>
        </p:txBody>
      </p:sp>
      <p:sp>
        <p:nvSpPr>
          <p:cNvPr id="100" name="TextBox 99">
            <a:extLst>
              <a:ext uri="{FF2B5EF4-FFF2-40B4-BE49-F238E27FC236}">
                <a16:creationId xmlns:a16="http://schemas.microsoft.com/office/drawing/2014/main" id="{AEC7E2CA-AA4C-8340-9DA9-0EE8C28569EE}"/>
              </a:ext>
            </a:extLst>
          </p:cNvPr>
          <p:cNvSpPr txBox="1"/>
          <p:nvPr/>
        </p:nvSpPr>
        <p:spPr>
          <a:xfrm>
            <a:off x="438218" y="2998597"/>
            <a:ext cx="3391551" cy="461665"/>
          </a:xfrm>
          <a:prstGeom prst="rect">
            <a:avLst/>
          </a:prstGeom>
          <a:noFill/>
        </p:spPr>
        <p:txBody>
          <a:bodyPr wrap="square" rtlCol="0">
            <a:spAutoFit/>
          </a:bodyPr>
          <a:lstStyle/>
          <a:p>
            <a:pPr algn="ctr"/>
            <a:r>
              <a:rPr lang="en-US" sz="2400" dirty="0">
                <a:solidFill>
                  <a:srgbClr val="FF0000"/>
                </a:solidFill>
              </a:rPr>
              <a:t>Foreign price with ban</a:t>
            </a:r>
          </a:p>
        </p:txBody>
      </p:sp>
      <p:sp>
        <p:nvSpPr>
          <p:cNvPr id="102" name="Oval 101">
            <a:extLst>
              <a:ext uri="{FF2B5EF4-FFF2-40B4-BE49-F238E27FC236}">
                <a16:creationId xmlns:a16="http://schemas.microsoft.com/office/drawing/2014/main" id="{2C00FC03-C5B4-D640-A3D6-CCD6BC1CBBAD}"/>
              </a:ext>
            </a:extLst>
          </p:cNvPr>
          <p:cNvSpPr/>
          <p:nvPr/>
        </p:nvSpPr>
        <p:spPr>
          <a:xfrm>
            <a:off x="3530989" y="3234167"/>
            <a:ext cx="81080" cy="720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93E17C40-472B-1F45-BF3E-A24A258CB81E}"/>
              </a:ext>
            </a:extLst>
          </p:cNvPr>
          <p:cNvSpPr/>
          <p:nvPr/>
        </p:nvSpPr>
        <p:spPr>
          <a:xfrm>
            <a:off x="5023407" y="3653865"/>
            <a:ext cx="81080" cy="720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D61392C2-50AE-E244-9A88-DD4E51694CD4}"/>
              </a:ext>
            </a:extLst>
          </p:cNvPr>
          <p:cNvSpPr/>
          <p:nvPr/>
        </p:nvSpPr>
        <p:spPr>
          <a:xfrm>
            <a:off x="5021140" y="5373940"/>
            <a:ext cx="81080" cy="720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2ABB8B9E-1EDC-F548-8BB6-1155BF906977}"/>
              </a:ext>
            </a:extLst>
          </p:cNvPr>
          <p:cNvSpPr/>
          <p:nvPr/>
        </p:nvSpPr>
        <p:spPr>
          <a:xfrm>
            <a:off x="3543726" y="3657380"/>
            <a:ext cx="81080" cy="720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CE350BE1-4C60-3F43-8671-D3DA04CBE8C6}"/>
              </a:ext>
            </a:extLst>
          </p:cNvPr>
          <p:cNvSpPr/>
          <p:nvPr/>
        </p:nvSpPr>
        <p:spPr>
          <a:xfrm>
            <a:off x="3544893" y="4684627"/>
            <a:ext cx="81080" cy="720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FEB2052C-1537-A345-964E-6A1A2F51E0B1}"/>
              </a:ext>
            </a:extLst>
          </p:cNvPr>
          <p:cNvSpPr/>
          <p:nvPr/>
        </p:nvSpPr>
        <p:spPr>
          <a:xfrm>
            <a:off x="3529946" y="5362071"/>
            <a:ext cx="81080" cy="7207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 name="Straight Arrow Connector 108">
            <a:extLst>
              <a:ext uri="{FF2B5EF4-FFF2-40B4-BE49-F238E27FC236}">
                <a16:creationId xmlns:a16="http://schemas.microsoft.com/office/drawing/2014/main" id="{EBBDC013-6861-0D44-9652-1949D772F0ED}"/>
              </a:ext>
            </a:extLst>
          </p:cNvPr>
          <p:cNvCxnSpPr>
            <a:cxnSpLocks/>
          </p:cNvCxnSpPr>
          <p:nvPr/>
        </p:nvCxnSpPr>
        <p:spPr>
          <a:xfrm flipV="1">
            <a:off x="3625088" y="3267456"/>
            <a:ext cx="0" cy="415746"/>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74E36CC1-F713-D64B-9CA1-1F47BB2BA1F8}"/>
              </a:ext>
            </a:extLst>
          </p:cNvPr>
          <p:cNvSpPr txBox="1"/>
          <p:nvPr/>
        </p:nvSpPr>
        <p:spPr>
          <a:xfrm>
            <a:off x="7589709" y="1554291"/>
            <a:ext cx="3574164" cy="1200329"/>
          </a:xfrm>
          <a:prstGeom prst="rect">
            <a:avLst/>
          </a:prstGeom>
          <a:noFill/>
        </p:spPr>
        <p:txBody>
          <a:bodyPr wrap="square" rtlCol="0">
            <a:spAutoFit/>
          </a:bodyPr>
          <a:lstStyle/>
          <a:p>
            <a:r>
              <a:rPr lang="en-US" sz="2400" dirty="0">
                <a:solidFill>
                  <a:srgbClr val="FF0000"/>
                </a:solidFill>
              </a:rPr>
              <a:t>Foreign price rises</a:t>
            </a:r>
          </a:p>
          <a:p>
            <a:pPr marL="285750" indent="-285750">
              <a:buFont typeface="Arial" panose="020B0604020202020204" pitchFamily="34" charset="0"/>
              <a:buChar char="•"/>
            </a:pPr>
            <a:r>
              <a:rPr lang="en-US" sz="2400" dirty="0">
                <a:solidFill>
                  <a:srgbClr val="FF0000"/>
                </a:solidFill>
              </a:rPr>
              <a:t>Helping foreign sellers</a:t>
            </a:r>
          </a:p>
          <a:p>
            <a:pPr marL="285750" indent="-285750">
              <a:buFont typeface="Arial" panose="020B0604020202020204" pitchFamily="34" charset="0"/>
              <a:buChar char="•"/>
            </a:pPr>
            <a:r>
              <a:rPr lang="en-US" sz="2400" dirty="0">
                <a:solidFill>
                  <a:srgbClr val="FF0000"/>
                </a:solidFill>
              </a:rPr>
              <a:t>Hurting foreign buyers</a:t>
            </a:r>
          </a:p>
        </p:txBody>
      </p:sp>
      <p:cxnSp>
        <p:nvCxnSpPr>
          <p:cNvPr id="112" name="Curved Connector 111">
            <a:extLst>
              <a:ext uri="{FF2B5EF4-FFF2-40B4-BE49-F238E27FC236}">
                <a16:creationId xmlns:a16="http://schemas.microsoft.com/office/drawing/2014/main" id="{964A7116-59A2-C740-A2FE-3E82D2674223}"/>
              </a:ext>
            </a:extLst>
          </p:cNvPr>
          <p:cNvCxnSpPr>
            <a:cxnSpLocks/>
          </p:cNvCxnSpPr>
          <p:nvPr/>
        </p:nvCxnSpPr>
        <p:spPr>
          <a:xfrm rot="10800000" flipV="1">
            <a:off x="3709639" y="1799771"/>
            <a:ext cx="3852304" cy="1434082"/>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E14A6F7C-F542-6949-88F1-BA8A734A0F89}"/>
              </a:ext>
            </a:extLst>
          </p:cNvPr>
          <p:cNvCxnSpPr>
            <a:cxnSpLocks/>
            <a:endCxn id="106" idx="6"/>
          </p:cNvCxnSpPr>
          <p:nvPr/>
        </p:nvCxnSpPr>
        <p:spPr>
          <a:xfrm>
            <a:off x="3624558" y="3715469"/>
            <a:ext cx="1415" cy="1005194"/>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388F3EF2-4AA2-954D-8088-7DE44A951360}"/>
              </a:ext>
            </a:extLst>
          </p:cNvPr>
          <p:cNvSpPr txBox="1"/>
          <p:nvPr/>
        </p:nvSpPr>
        <p:spPr>
          <a:xfrm>
            <a:off x="7717084" y="3249709"/>
            <a:ext cx="3502459" cy="1200329"/>
          </a:xfrm>
          <a:prstGeom prst="rect">
            <a:avLst/>
          </a:prstGeom>
          <a:noFill/>
        </p:spPr>
        <p:txBody>
          <a:bodyPr wrap="square" rtlCol="0">
            <a:spAutoFit/>
          </a:bodyPr>
          <a:lstStyle/>
          <a:p>
            <a:r>
              <a:rPr lang="en-US" sz="2400" dirty="0">
                <a:solidFill>
                  <a:srgbClr val="FF0000"/>
                </a:solidFill>
              </a:rPr>
              <a:t>Home  price falls</a:t>
            </a:r>
          </a:p>
          <a:p>
            <a:pPr marL="285750" indent="-285750">
              <a:buFont typeface="Arial" panose="020B0604020202020204" pitchFamily="34" charset="0"/>
              <a:buChar char="•"/>
            </a:pPr>
            <a:r>
              <a:rPr lang="en-US" sz="2400" dirty="0">
                <a:solidFill>
                  <a:srgbClr val="FF0000"/>
                </a:solidFill>
              </a:rPr>
              <a:t>Hurting home  sellers</a:t>
            </a:r>
          </a:p>
          <a:p>
            <a:pPr marL="285750" indent="-285750">
              <a:buFont typeface="Arial" panose="020B0604020202020204" pitchFamily="34" charset="0"/>
              <a:buChar char="•"/>
            </a:pPr>
            <a:r>
              <a:rPr lang="en-US" sz="2400" dirty="0">
                <a:solidFill>
                  <a:srgbClr val="FF0000"/>
                </a:solidFill>
              </a:rPr>
              <a:t>Helping home buyers</a:t>
            </a:r>
          </a:p>
        </p:txBody>
      </p:sp>
      <p:cxnSp>
        <p:nvCxnSpPr>
          <p:cNvPr id="117" name="Curved Connector 116">
            <a:extLst>
              <a:ext uri="{FF2B5EF4-FFF2-40B4-BE49-F238E27FC236}">
                <a16:creationId xmlns:a16="http://schemas.microsoft.com/office/drawing/2014/main" id="{244CA817-663D-9645-A144-0EBFCE81FCC9}"/>
              </a:ext>
            </a:extLst>
          </p:cNvPr>
          <p:cNvCxnSpPr>
            <a:cxnSpLocks/>
          </p:cNvCxnSpPr>
          <p:nvPr/>
        </p:nvCxnSpPr>
        <p:spPr>
          <a:xfrm rot="10800000" flipV="1">
            <a:off x="3687338" y="3483428"/>
            <a:ext cx="4034263" cy="1274425"/>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56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p:bldP spid="102" grpId="0" animBg="1"/>
      <p:bldP spid="106" grpId="0" animBg="1"/>
      <p:bldP spid="107" grpId="0" animBg="1"/>
      <p:bldP spid="110" grpId="0"/>
      <p:bldP spid="1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9735-0076-014D-B112-BD207DA7017B}"/>
              </a:ext>
            </a:extLst>
          </p:cNvPr>
          <p:cNvSpPr>
            <a:spLocks noGrp="1"/>
          </p:cNvSpPr>
          <p:nvPr>
            <p:ph type="title"/>
          </p:nvPr>
        </p:nvSpPr>
        <p:spPr>
          <a:xfrm>
            <a:off x="777240" y="2469497"/>
            <a:ext cx="10561320" cy="1325563"/>
          </a:xfrm>
          <a:ln w="76200">
            <a:solidFill>
              <a:srgbClr val="0C4C88"/>
            </a:solidFill>
          </a:ln>
        </p:spPr>
        <p:txBody>
          <a:bodyPr>
            <a:normAutofit fontScale="90000"/>
          </a:bodyPr>
          <a:lstStyle/>
          <a:p>
            <a:pPr algn="ctr"/>
            <a:r>
              <a:rPr lang="en-US" sz="8800" dirty="0"/>
              <a:t>The Pandemic and Trade</a:t>
            </a:r>
          </a:p>
        </p:txBody>
      </p:sp>
    </p:spTree>
    <p:extLst>
      <p:ext uri="{BB962C8B-B14F-4D97-AF65-F5344CB8AC3E}">
        <p14:creationId xmlns:p14="http://schemas.microsoft.com/office/powerpoint/2010/main" val="1513647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Ca</a:t>
            </a:r>
            <a:r>
              <a:rPr lang="en-US" dirty="0"/>
              <a:t>uses of the Pandemic</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fontScale="85000" lnSpcReduction="10000"/>
          </a:bodyPr>
          <a:lstStyle/>
          <a:p>
            <a:r>
              <a:rPr lang="en-US" sz="3600" dirty="0"/>
              <a:t>Does trade cause new infections?</a:t>
            </a:r>
          </a:p>
          <a:p>
            <a:pPr lvl="1"/>
            <a:r>
              <a:rPr lang="en-US" sz="3200" dirty="0"/>
              <a:t>No.  These arise from mutations, often in animals and then spread to humans</a:t>
            </a:r>
          </a:p>
          <a:p>
            <a:r>
              <a:rPr lang="en-US" sz="3600" dirty="0"/>
              <a:t>Does trade spread infections?</a:t>
            </a:r>
          </a:p>
          <a:p>
            <a:pPr lvl="1"/>
            <a:r>
              <a:rPr lang="en-US" sz="3200" dirty="0"/>
              <a:t>Yes.  Trade requires movement of people across borders, carrying infections</a:t>
            </a:r>
          </a:p>
          <a:p>
            <a:pPr lvl="1"/>
            <a:r>
              <a:rPr lang="en-US" sz="3200" dirty="0"/>
              <a:t>The Black Death (bubonic plague) </a:t>
            </a:r>
          </a:p>
          <a:p>
            <a:pPr lvl="2"/>
            <a:r>
              <a:rPr lang="en-US" sz="3200" dirty="0"/>
              <a:t>“is believed to have been spread by both land and sea, originating in China and following the trade routes to Europe and the Middle East.”</a:t>
            </a:r>
          </a:p>
          <a:p>
            <a:pPr lvl="1"/>
            <a:r>
              <a:rPr lang="en-US" sz="3200" dirty="0"/>
              <a:t>The 1918 Spanish Flu:  but spread more by soldiers than by trade</a:t>
            </a:r>
          </a:p>
          <a:p>
            <a:pPr lvl="1"/>
            <a:endParaRPr lang="en-US" sz="3200" dirty="0"/>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28</a:t>
            </a:fld>
            <a:endParaRPr lang="en-US"/>
          </a:p>
        </p:txBody>
      </p:sp>
    </p:spTree>
    <p:extLst>
      <p:ext uri="{BB962C8B-B14F-4D97-AF65-F5344CB8AC3E}">
        <p14:creationId xmlns:p14="http://schemas.microsoft.com/office/powerpoint/2010/main" val="162823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Ca</a:t>
            </a:r>
            <a:r>
              <a:rPr lang="en-US" dirty="0"/>
              <a:t>uses of the Pandemic</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a:bodyPr>
          <a:lstStyle/>
          <a:p>
            <a:r>
              <a:rPr lang="en-US" sz="3600" dirty="0"/>
              <a:t>Studies Relate Globalization and Spread of Pandemic</a:t>
            </a:r>
          </a:p>
          <a:p>
            <a:pPr lvl="1"/>
            <a:r>
              <a:rPr lang="en-US" sz="2800" dirty="0"/>
              <a:t>Zimmermann et al. find, across countries:</a:t>
            </a:r>
          </a:p>
          <a:p>
            <a:pPr lvl="2"/>
            <a:r>
              <a:rPr lang="en-US" sz="2800" dirty="0"/>
              <a:t>Infection rate rises with globalization</a:t>
            </a:r>
          </a:p>
          <a:p>
            <a:pPr lvl="2"/>
            <a:r>
              <a:rPr lang="en-US" sz="2800" dirty="0"/>
              <a:t>Transmission speed rises with globalization</a:t>
            </a:r>
          </a:p>
          <a:p>
            <a:pPr lvl="2"/>
            <a:r>
              <a:rPr lang="en-US" sz="2800" dirty="0"/>
              <a:t>Fatalities </a:t>
            </a:r>
            <a:r>
              <a:rPr lang="en-US" sz="2800" u="sng" dirty="0"/>
              <a:t>fall</a:t>
            </a:r>
            <a:r>
              <a:rPr lang="en-US" sz="2800" dirty="0"/>
              <a:t> with globalization</a:t>
            </a:r>
          </a:p>
          <a:p>
            <a:pPr lvl="3"/>
            <a:r>
              <a:rPr lang="en-US" sz="2200" dirty="0"/>
              <a:t>(but probably because globalization is correlated with higher incomes and thus better treatment)</a:t>
            </a:r>
            <a:endParaRPr lang="en-US" sz="2800" dirty="0"/>
          </a:p>
          <a:p>
            <a:pPr lvl="1"/>
            <a:r>
              <a:rPr lang="en-US" sz="2800" dirty="0" err="1"/>
              <a:t>Farzanegan</a:t>
            </a:r>
            <a:r>
              <a:rPr lang="en-US" sz="2800" dirty="0"/>
              <a:t> et al. report similarly</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29</a:t>
            </a:fld>
            <a:endParaRPr lang="en-US"/>
          </a:p>
        </p:txBody>
      </p:sp>
    </p:spTree>
    <p:extLst>
      <p:ext uri="{BB962C8B-B14F-4D97-AF65-F5344CB8AC3E}">
        <p14:creationId xmlns:p14="http://schemas.microsoft.com/office/powerpoint/2010/main" val="1699278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Ov</a:t>
            </a:r>
            <a:r>
              <a:rPr lang="en-US" dirty="0"/>
              <a:t>erview</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a:bodyPr>
          <a:lstStyle/>
          <a:p>
            <a:r>
              <a:rPr lang="en-US" sz="3600" dirty="0"/>
              <a:t>Cases of the Pandemic</a:t>
            </a:r>
          </a:p>
          <a:p>
            <a:pPr lvl="1"/>
            <a:r>
              <a:rPr lang="en-US" sz="2800" dirty="0"/>
              <a:t>Started in China</a:t>
            </a:r>
          </a:p>
          <a:p>
            <a:pPr lvl="1"/>
            <a:r>
              <a:rPr lang="en-US" sz="2800" dirty="0"/>
              <a:t>Spread to the world in five waves, so far</a:t>
            </a:r>
          </a:p>
          <a:p>
            <a:pPr lvl="1"/>
            <a:r>
              <a:rPr lang="en-US" sz="2800" dirty="0"/>
              <a:t>Hit </a:t>
            </a:r>
          </a:p>
          <a:p>
            <a:pPr lvl="2"/>
            <a:r>
              <a:rPr lang="en-US" sz="2800" dirty="0"/>
              <a:t>The Americas and Europe especially hard</a:t>
            </a:r>
          </a:p>
          <a:p>
            <a:pPr lvl="2"/>
            <a:r>
              <a:rPr lang="en-US" sz="2800" dirty="0"/>
              <a:t>Later, developing countries, esp. India</a:t>
            </a:r>
          </a:p>
          <a:p>
            <a:pPr lvl="1"/>
            <a:r>
              <a:rPr lang="en-US" sz="2800" dirty="0"/>
              <a:t>Deaths surged early and then grew more slowly than cases as treatments improved</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3</a:t>
            </a:fld>
            <a:endParaRPr lang="en-US"/>
          </a:p>
        </p:txBody>
      </p:sp>
    </p:spTree>
    <p:extLst>
      <p:ext uri="{BB962C8B-B14F-4D97-AF65-F5344CB8AC3E}">
        <p14:creationId xmlns:p14="http://schemas.microsoft.com/office/powerpoint/2010/main" val="160919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30</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733D345-987D-C54E-A3BB-8ACE85A678F8}"/>
              </a:ext>
            </a:extLst>
          </p:cNvPr>
          <p:cNvPicPr>
            <a:picLocks noChangeAspect="1"/>
          </p:cNvPicPr>
          <p:nvPr/>
        </p:nvPicPr>
        <p:blipFill>
          <a:blip r:embed="rId3"/>
          <a:stretch>
            <a:fillRect/>
          </a:stretch>
        </p:blipFill>
        <p:spPr>
          <a:xfrm>
            <a:off x="1797050" y="374650"/>
            <a:ext cx="8597900" cy="6108700"/>
          </a:xfrm>
          <a:prstGeom prst="rect">
            <a:avLst/>
          </a:prstGeom>
        </p:spPr>
      </p:pic>
      <p:sp>
        <p:nvSpPr>
          <p:cNvPr id="3" name="TextBox 2">
            <a:extLst>
              <a:ext uri="{FF2B5EF4-FFF2-40B4-BE49-F238E27FC236}">
                <a16:creationId xmlns:a16="http://schemas.microsoft.com/office/drawing/2014/main" id="{A5156337-7B26-DD49-BCE3-A7FA55810DE5}"/>
              </a:ext>
            </a:extLst>
          </p:cNvPr>
          <p:cNvSpPr txBox="1"/>
          <p:nvPr/>
        </p:nvSpPr>
        <p:spPr>
          <a:xfrm>
            <a:off x="7010400" y="5486400"/>
            <a:ext cx="2209800" cy="369332"/>
          </a:xfrm>
          <a:prstGeom prst="rect">
            <a:avLst/>
          </a:prstGeom>
          <a:noFill/>
        </p:spPr>
        <p:txBody>
          <a:bodyPr wrap="square" rtlCol="0">
            <a:spAutoFit/>
          </a:bodyPr>
          <a:lstStyle/>
          <a:p>
            <a:r>
              <a:rPr lang="en-US" dirty="0"/>
              <a:t>(Globalization)</a:t>
            </a:r>
          </a:p>
        </p:txBody>
      </p:sp>
      <p:sp>
        <p:nvSpPr>
          <p:cNvPr id="8" name="TextBox 7">
            <a:extLst>
              <a:ext uri="{FF2B5EF4-FFF2-40B4-BE49-F238E27FC236}">
                <a16:creationId xmlns:a16="http://schemas.microsoft.com/office/drawing/2014/main" id="{498CE6E9-5118-6E40-B2B7-2A8E5A1662F6}"/>
              </a:ext>
            </a:extLst>
          </p:cNvPr>
          <p:cNvSpPr txBox="1"/>
          <p:nvPr/>
        </p:nvSpPr>
        <p:spPr>
          <a:xfrm rot="16200000">
            <a:off x="691633" y="2368034"/>
            <a:ext cx="2209800" cy="369332"/>
          </a:xfrm>
          <a:prstGeom prst="rect">
            <a:avLst/>
          </a:prstGeom>
          <a:noFill/>
        </p:spPr>
        <p:txBody>
          <a:bodyPr wrap="square" rtlCol="0">
            <a:spAutoFit/>
          </a:bodyPr>
          <a:lstStyle/>
          <a:p>
            <a:r>
              <a:rPr lang="en-US" dirty="0"/>
              <a:t>Infection Rate</a:t>
            </a:r>
          </a:p>
        </p:txBody>
      </p:sp>
      <p:sp>
        <p:nvSpPr>
          <p:cNvPr id="9" name="TextBox 8">
            <a:extLst>
              <a:ext uri="{FF2B5EF4-FFF2-40B4-BE49-F238E27FC236}">
                <a16:creationId xmlns:a16="http://schemas.microsoft.com/office/drawing/2014/main" id="{7B86CF44-8944-014A-9DC7-F48E4E784E00}"/>
              </a:ext>
            </a:extLst>
          </p:cNvPr>
          <p:cNvSpPr txBox="1"/>
          <p:nvPr/>
        </p:nvSpPr>
        <p:spPr>
          <a:xfrm>
            <a:off x="0" y="6083554"/>
            <a:ext cx="4223326" cy="369332"/>
          </a:xfrm>
          <a:prstGeom prst="rect">
            <a:avLst/>
          </a:prstGeom>
          <a:solidFill>
            <a:schemeClr val="bg1"/>
          </a:solidFill>
        </p:spPr>
        <p:txBody>
          <a:bodyPr wrap="square" rtlCol="0">
            <a:spAutoFit/>
          </a:bodyPr>
          <a:lstStyle/>
          <a:p>
            <a:r>
              <a:rPr lang="en-US" dirty="0"/>
              <a:t>Source:  Zimmermann et al. (2020)</a:t>
            </a:r>
          </a:p>
        </p:txBody>
      </p:sp>
      <p:sp>
        <p:nvSpPr>
          <p:cNvPr id="11" name="Rectangle 10">
            <a:extLst>
              <a:ext uri="{FF2B5EF4-FFF2-40B4-BE49-F238E27FC236}">
                <a16:creationId xmlns:a16="http://schemas.microsoft.com/office/drawing/2014/main" id="{697B6392-97E0-8E41-A40E-D73E3C405666}"/>
              </a:ext>
            </a:extLst>
          </p:cNvPr>
          <p:cNvSpPr/>
          <p:nvPr/>
        </p:nvSpPr>
        <p:spPr>
          <a:xfrm>
            <a:off x="2006276" y="312920"/>
            <a:ext cx="7947949" cy="523220"/>
          </a:xfrm>
          <a:prstGeom prst="rect">
            <a:avLst/>
          </a:prstGeom>
        </p:spPr>
        <p:txBody>
          <a:bodyPr wrap="square">
            <a:spAutoFit/>
          </a:bodyPr>
          <a:lstStyle/>
          <a:p>
            <a:pPr lvl="2" algn="ctr"/>
            <a:r>
              <a:rPr lang="en-US" sz="2800" dirty="0"/>
              <a:t>Infection rates rise with globalization</a:t>
            </a:r>
          </a:p>
        </p:txBody>
      </p:sp>
    </p:spTree>
    <p:extLst>
      <p:ext uri="{BB962C8B-B14F-4D97-AF65-F5344CB8AC3E}">
        <p14:creationId xmlns:p14="http://schemas.microsoft.com/office/powerpoint/2010/main" val="1413172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31</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5156337-7B26-DD49-BCE3-A7FA55810DE5}"/>
              </a:ext>
            </a:extLst>
          </p:cNvPr>
          <p:cNvSpPr txBox="1"/>
          <p:nvPr/>
        </p:nvSpPr>
        <p:spPr>
          <a:xfrm>
            <a:off x="7010400" y="5486400"/>
            <a:ext cx="2209800" cy="369332"/>
          </a:xfrm>
          <a:prstGeom prst="rect">
            <a:avLst/>
          </a:prstGeom>
          <a:noFill/>
        </p:spPr>
        <p:txBody>
          <a:bodyPr wrap="square" rtlCol="0">
            <a:spAutoFit/>
          </a:bodyPr>
          <a:lstStyle/>
          <a:p>
            <a:r>
              <a:rPr lang="en-US" dirty="0"/>
              <a:t>(Globalization)</a:t>
            </a:r>
          </a:p>
        </p:txBody>
      </p:sp>
      <p:pic>
        <p:nvPicPr>
          <p:cNvPr id="2" name="Picture 1">
            <a:extLst>
              <a:ext uri="{FF2B5EF4-FFF2-40B4-BE49-F238E27FC236}">
                <a16:creationId xmlns:a16="http://schemas.microsoft.com/office/drawing/2014/main" id="{4E3389B8-9752-B646-9C8D-94743E15664D}"/>
              </a:ext>
            </a:extLst>
          </p:cNvPr>
          <p:cNvPicPr>
            <a:picLocks noChangeAspect="1"/>
          </p:cNvPicPr>
          <p:nvPr/>
        </p:nvPicPr>
        <p:blipFill>
          <a:blip r:embed="rId3"/>
          <a:stretch>
            <a:fillRect/>
          </a:stretch>
        </p:blipFill>
        <p:spPr>
          <a:xfrm>
            <a:off x="1797050" y="374650"/>
            <a:ext cx="8597900" cy="6108700"/>
          </a:xfrm>
          <a:prstGeom prst="rect">
            <a:avLst/>
          </a:prstGeom>
        </p:spPr>
      </p:pic>
      <p:sp>
        <p:nvSpPr>
          <p:cNvPr id="8" name="TextBox 7">
            <a:extLst>
              <a:ext uri="{FF2B5EF4-FFF2-40B4-BE49-F238E27FC236}">
                <a16:creationId xmlns:a16="http://schemas.microsoft.com/office/drawing/2014/main" id="{498CE6E9-5118-6E40-B2B7-2A8E5A1662F6}"/>
              </a:ext>
            </a:extLst>
          </p:cNvPr>
          <p:cNvSpPr txBox="1"/>
          <p:nvPr/>
        </p:nvSpPr>
        <p:spPr>
          <a:xfrm rot="16200000">
            <a:off x="679966" y="2368034"/>
            <a:ext cx="2209800" cy="369332"/>
          </a:xfrm>
          <a:prstGeom prst="rect">
            <a:avLst/>
          </a:prstGeom>
          <a:noFill/>
        </p:spPr>
        <p:txBody>
          <a:bodyPr wrap="square" rtlCol="0">
            <a:spAutoFit/>
          </a:bodyPr>
          <a:lstStyle/>
          <a:p>
            <a:r>
              <a:rPr lang="en-US" dirty="0"/>
              <a:t>Fatality Ratio</a:t>
            </a:r>
          </a:p>
        </p:txBody>
      </p:sp>
      <p:sp>
        <p:nvSpPr>
          <p:cNvPr id="9" name="TextBox 8">
            <a:extLst>
              <a:ext uri="{FF2B5EF4-FFF2-40B4-BE49-F238E27FC236}">
                <a16:creationId xmlns:a16="http://schemas.microsoft.com/office/drawing/2014/main" id="{794C9FB3-34A3-A840-82A0-403D7FB98B7B}"/>
              </a:ext>
            </a:extLst>
          </p:cNvPr>
          <p:cNvSpPr txBox="1"/>
          <p:nvPr/>
        </p:nvSpPr>
        <p:spPr>
          <a:xfrm>
            <a:off x="6858000" y="5486400"/>
            <a:ext cx="2209800" cy="369332"/>
          </a:xfrm>
          <a:prstGeom prst="rect">
            <a:avLst/>
          </a:prstGeom>
          <a:noFill/>
        </p:spPr>
        <p:txBody>
          <a:bodyPr wrap="square" rtlCol="0">
            <a:spAutoFit/>
          </a:bodyPr>
          <a:lstStyle/>
          <a:p>
            <a:r>
              <a:rPr lang="en-US" dirty="0"/>
              <a:t>(Globalization)</a:t>
            </a:r>
          </a:p>
        </p:txBody>
      </p:sp>
      <p:sp>
        <p:nvSpPr>
          <p:cNvPr id="10" name="TextBox 9">
            <a:extLst>
              <a:ext uri="{FF2B5EF4-FFF2-40B4-BE49-F238E27FC236}">
                <a16:creationId xmlns:a16="http://schemas.microsoft.com/office/drawing/2014/main" id="{5143A9F5-6E94-AB4B-A4AB-E49244D74FCD}"/>
              </a:ext>
            </a:extLst>
          </p:cNvPr>
          <p:cNvSpPr txBox="1"/>
          <p:nvPr/>
        </p:nvSpPr>
        <p:spPr>
          <a:xfrm>
            <a:off x="0" y="6083554"/>
            <a:ext cx="4223326" cy="369332"/>
          </a:xfrm>
          <a:prstGeom prst="rect">
            <a:avLst/>
          </a:prstGeom>
          <a:solidFill>
            <a:schemeClr val="bg1"/>
          </a:solidFill>
        </p:spPr>
        <p:txBody>
          <a:bodyPr wrap="square" rtlCol="0">
            <a:spAutoFit/>
          </a:bodyPr>
          <a:lstStyle/>
          <a:p>
            <a:r>
              <a:rPr lang="en-US" dirty="0"/>
              <a:t>Source:  Zimmermann et al. (2020)</a:t>
            </a:r>
          </a:p>
        </p:txBody>
      </p:sp>
      <p:sp>
        <p:nvSpPr>
          <p:cNvPr id="11" name="Rectangle 10">
            <a:extLst>
              <a:ext uri="{FF2B5EF4-FFF2-40B4-BE49-F238E27FC236}">
                <a16:creationId xmlns:a16="http://schemas.microsoft.com/office/drawing/2014/main" id="{78305F1A-1B1A-9045-B4D6-1D7468ED9438}"/>
              </a:ext>
            </a:extLst>
          </p:cNvPr>
          <p:cNvSpPr/>
          <p:nvPr/>
        </p:nvSpPr>
        <p:spPr>
          <a:xfrm>
            <a:off x="2006276" y="312920"/>
            <a:ext cx="7947949" cy="523220"/>
          </a:xfrm>
          <a:prstGeom prst="rect">
            <a:avLst/>
          </a:prstGeom>
        </p:spPr>
        <p:txBody>
          <a:bodyPr wrap="square">
            <a:spAutoFit/>
          </a:bodyPr>
          <a:lstStyle/>
          <a:p>
            <a:pPr lvl="2"/>
            <a:r>
              <a:rPr lang="en-US" sz="2800" dirty="0"/>
              <a:t>Fatalities </a:t>
            </a:r>
            <a:r>
              <a:rPr lang="en-US" sz="2800" u="sng" dirty="0"/>
              <a:t>fall</a:t>
            </a:r>
            <a:r>
              <a:rPr lang="en-US" sz="2800" dirty="0"/>
              <a:t> with globalization</a:t>
            </a:r>
          </a:p>
        </p:txBody>
      </p:sp>
    </p:spTree>
    <p:extLst>
      <p:ext uri="{BB962C8B-B14F-4D97-AF65-F5344CB8AC3E}">
        <p14:creationId xmlns:p14="http://schemas.microsoft.com/office/powerpoint/2010/main" val="1757844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Ca</a:t>
            </a:r>
            <a:r>
              <a:rPr lang="en-US" dirty="0"/>
              <a:t>uses of the Pandemic</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a:bodyPr>
          <a:lstStyle/>
          <a:p>
            <a:r>
              <a:rPr lang="en-US" sz="3600" dirty="0"/>
              <a:t>Globalization and Spread of Pandemic</a:t>
            </a:r>
          </a:p>
          <a:p>
            <a:pPr lvl="1"/>
            <a:r>
              <a:rPr lang="en-US" sz="2800" dirty="0"/>
              <a:t>Note that globalization is not just trade</a:t>
            </a:r>
          </a:p>
          <a:p>
            <a:pPr lvl="1"/>
            <a:r>
              <a:rPr lang="en-US" sz="2800" dirty="0"/>
              <a:t>It includes</a:t>
            </a:r>
          </a:p>
          <a:p>
            <a:pPr lvl="2"/>
            <a:r>
              <a:rPr lang="en-US" sz="2800" dirty="0"/>
              <a:t>International trade and investment</a:t>
            </a:r>
          </a:p>
          <a:p>
            <a:pPr lvl="2"/>
            <a:r>
              <a:rPr lang="en-US" sz="2800" dirty="0"/>
              <a:t>International tourism</a:t>
            </a:r>
          </a:p>
          <a:p>
            <a:pPr lvl="2"/>
            <a:r>
              <a:rPr lang="en-US" sz="2800" dirty="0"/>
              <a:t>International students</a:t>
            </a:r>
          </a:p>
          <a:p>
            <a:pPr lvl="2"/>
            <a:r>
              <a:rPr lang="en-US" sz="2800" dirty="0"/>
              <a:t>Migration</a:t>
            </a:r>
          </a:p>
          <a:p>
            <a:pPr lvl="2"/>
            <a:r>
              <a:rPr lang="en-US" sz="2800" dirty="0"/>
              <a:t>International transportation</a:t>
            </a:r>
          </a:p>
          <a:p>
            <a:pPr lvl="1"/>
            <a:endParaRPr lang="en-US" sz="2800" dirty="0"/>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32</a:t>
            </a:fld>
            <a:endParaRPr lang="en-US"/>
          </a:p>
        </p:txBody>
      </p:sp>
    </p:spTree>
    <p:extLst>
      <p:ext uri="{BB962C8B-B14F-4D97-AF65-F5344CB8AC3E}">
        <p14:creationId xmlns:p14="http://schemas.microsoft.com/office/powerpoint/2010/main" val="3930906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9735-0076-014D-B112-BD207DA7017B}"/>
              </a:ext>
            </a:extLst>
          </p:cNvPr>
          <p:cNvSpPr>
            <a:spLocks noGrp="1"/>
          </p:cNvSpPr>
          <p:nvPr>
            <p:ph type="title"/>
          </p:nvPr>
        </p:nvSpPr>
        <p:spPr>
          <a:xfrm>
            <a:off x="1117774" y="2469497"/>
            <a:ext cx="9867726" cy="1325563"/>
          </a:xfrm>
          <a:ln w="76200">
            <a:solidFill>
              <a:srgbClr val="0C4C88"/>
            </a:solidFill>
          </a:ln>
        </p:spPr>
        <p:txBody>
          <a:bodyPr>
            <a:normAutofit/>
          </a:bodyPr>
          <a:lstStyle/>
          <a:p>
            <a:pPr algn="ctr"/>
            <a:r>
              <a:rPr lang="en-US" sz="8600" dirty="0"/>
              <a:t>How Trade Mattered</a:t>
            </a:r>
          </a:p>
        </p:txBody>
      </p:sp>
    </p:spTree>
    <p:extLst>
      <p:ext uri="{BB962C8B-B14F-4D97-AF65-F5344CB8AC3E}">
        <p14:creationId xmlns:p14="http://schemas.microsoft.com/office/powerpoint/2010/main" val="2384013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Ho</a:t>
            </a:r>
            <a:r>
              <a:rPr lang="en-US" dirty="0"/>
              <a:t>w Trade Mattered</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a:bodyPr>
          <a:lstStyle/>
          <a:p>
            <a:r>
              <a:rPr lang="en-US" sz="3600" dirty="0"/>
              <a:t>China gained</a:t>
            </a:r>
          </a:p>
          <a:p>
            <a:r>
              <a:rPr lang="en-US" sz="3600" dirty="0"/>
              <a:t>Tourist destinations lost</a:t>
            </a:r>
          </a:p>
          <a:p>
            <a:r>
              <a:rPr lang="en-US" sz="3600" dirty="0"/>
              <a:t>Transport industry disrupted</a:t>
            </a:r>
          </a:p>
          <a:p>
            <a:r>
              <a:rPr lang="en-US" sz="3600" dirty="0"/>
              <a:t>Industries and consumers suffered shortages</a:t>
            </a:r>
          </a:p>
          <a:p>
            <a:endParaRPr lang="en-US" sz="3600" dirty="0"/>
          </a:p>
          <a:p>
            <a:pPr lvl="1"/>
            <a:endParaRPr lang="en-US" sz="3200" dirty="0"/>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34</a:t>
            </a:fld>
            <a:endParaRPr lang="en-US"/>
          </a:p>
        </p:txBody>
      </p:sp>
    </p:spTree>
    <p:extLst>
      <p:ext uri="{BB962C8B-B14F-4D97-AF65-F5344CB8AC3E}">
        <p14:creationId xmlns:p14="http://schemas.microsoft.com/office/powerpoint/2010/main" val="3328617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Ho</a:t>
            </a:r>
            <a:r>
              <a:rPr lang="en-US" dirty="0"/>
              <a:t>w Trade Mattered</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a:bodyPr>
          <a:lstStyle/>
          <a:p>
            <a:r>
              <a:rPr lang="en-US" sz="3600" dirty="0"/>
              <a:t>China gained</a:t>
            </a:r>
          </a:p>
          <a:p>
            <a:pPr lvl="1"/>
            <a:r>
              <a:rPr lang="en-US" sz="2800" dirty="0"/>
              <a:t>After first being hurt by its own shut-downs</a:t>
            </a:r>
          </a:p>
          <a:p>
            <a:pPr lvl="1"/>
            <a:r>
              <a:rPr lang="en-US" sz="2800" dirty="0"/>
              <a:t>China’s exports rose to new heights</a:t>
            </a:r>
          </a:p>
          <a:p>
            <a:pPr lvl="1"/>
            <a:r>
              <a:rPr lang="en-US" sz="2800" dirty="0"/>
              <a:t>China was, and is, main supplier of PPE</a:t>
            </a:r>
          </a:p>
          <a:p>
            <a:pPr lvl="1"/>
            <a:endParaRPr lang="en-US" sz="3200" dirty="0"/>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35</a:t>
            </a:fld>
            <a:endParaRPr lang="en-US"/>
          </a:p>
        </p:txBody>
      </p:sp>
    </p:spTree>
    <p:extLst>
      <p:ext uri="{BB962C8B-B14F-4D97-AF65-F5344CB8AC3E}">
        <p14:creationId xmlns:p14="http://schemas.microsoft.com/office/powerpoint/2010/main" val="3758195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36</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4EEC79-7A60-6548-8245-BE3A645C04AB}"/>
              </a:ext>
            </a:extLst>
          </p:cNvPr>
          <p:cNvSpPr txBox="1"/>
          <p:nvPr/>
        </p:nvSpPr>
        <p:spPr>
          <a:xfrm>
            <a:off x="304800" y="5181600"/>
            <a:ext cx="1371600" cy="1477328"/>
          </a:xfrm>
          <a:prstGeom prst="rect">
            <a:avLst/>
          </a:prstGeom>
          <a:noFill/>
        </p:spPr>
        <p:txBody>
          <a:bodyPr wrap="square" rtlCol="0">
            <a:spAutoFit/>
          </a:bodyPr>
          <a:lstStyle/>
          <a:p>
            <a:r>
              <a:rPr lang="en-US" dirty="0"/>
              <a:t>Source:  World Economic Forum</a:t>
            </a:r>
          </a:p>
          <a:p>
            <a:r>
              <a:rPr lang="en-US" dirty="0"/>
              <a:t>Nov 8, 2020</a:t>
            </a:r>
          </a:p>
        </p:txBody>
      </p:sp>
      <p:pic>
        <p:nvPicPr>
          <p:cNvPr id="2" name="Picture 1">
            <a:extLst>
              <a:ext uri="{FF2B5EF4-FFF2-40B4-BE49-F238E27FC236}">
                <a16:creationId xmlns:a16="http://schemas.microsoft.com/office/drawing/2014/main" id="{970568BF-5C29-CE4B-B15D-1FC3291CAD64}"/>
              </a:ext>
            </a:extLst>
          </p:cNvPr>
          <p:cNvPicPr>
            <a:picLocks noChangeAspect="1"/>
          </p:cNvPicPr>
          <p:nvPr/>
        </p:nvPicPr>
        <p:blipFill>
          <a:blip r:embed="rId3"/>
          <a:stretch>
            <a:fillRect/>
          </a:stretch>
        </p:blipFill>
        <p:spPr>
          <a:xfrm>
            <a:off x="2349500" y="419100"/>
            <a:ext cx="7493000" cy="6019800"/>
          </a:xfrm>
          <a:prstGeom prst="rect">
            <a:avLst/>
          </a:prstGeom>
        </p:spPr>
      </p:pic>
    </p:spTree>
    <p:extLst>
      <p:ext uri="{BB962C8B-B14F-4D97-AF65-F5344CB8AC3E}">
        <p14:creationId xmlns:p14="http://schemas.microsoft.com/office/powerpoint/2010/main" val="3876384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37</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4EEC79-7A60-6548-8245-BE3A645C04AB}"/>
              </a:ext>
            </a:extLst>
          </p:cNvPr>
          <p:cNvSpPr txBox="1"/>
          <p:nvPr/>
        </p:nvSpPr>
        <p:spPr>
          <a:xfrm>
            <a:off x="174170" y="5799117"/>
            <a:ext cx="1607127" cy="923330"/>
          </a:xfrm>
          <a:prstGeom prst="rect">
            <a:avLst/>
          </a:prstGeom>
          <a:noFill/>
        </p:spPr>
        <p:txBody>
          <a:bodyPr wrap="square" rtlCol="0">
            <a:spAutoFit/>
          </a:bodyPr>
          <a:lstStyle/>
          <a:p>
            <a:r>
              <a:rPr lang="en-US" dirty="0"/>
              <a:t>Source:  Wall Street Journal </a:t>
            </a:r>
          </a:p>
          <a:p>
            <a:r>
              <a:rPr lang="en-US" dirty="0"/>
              <a:t>Feb 26, 2021</a:t>
            </a:r>
          </a:p>
        </p:txBody>
      </p:sp>
      <p:pic>
        <p:nvPicPr>
          <p:cNvPr id="3" name="Picture 2">
            <a:extLst>
              <a:ext uri="{FF2B5EF4-FFF2-40B4-BE49-F238E27FC236}">
                <a16:creationId xmlns:a16="http://schemas.microsoft.com/office/drawing/2014/main" id="{BB9C5DDC-49C4-7E44-99F0-0E1245D7BBA7}"/>
              </a:ext>
            </a:extLst>
          </p:cNvPr>
          <p:cNvPicPr>
            <a:picLocks noChangeAspect="1"/>
          </p:cNvPicPr>
          <p:nvPr/>
        </p:nvPicPr>
        <p:blipFill>
          <a:blip r:embed="rId3"/>
          <a:stretch>
            <a:fillRect/>
          </a:stretch>
        </p:blipFill>
        <p:spPr>
          <a:xfrm>
            <a:off x="2020229" y="0"/>
            <a:ext cx="8151541" cy="6858000"/>
          </a:xfrm>
          <a:prstGeom prst="rect">
            <a:avLst/>
          </a:prstGeom>
        </p:spPr>
      </p:pic>
    </p:spTree>
    <p:extLst>
      <p:ext uri="{BB962C8B-B14F-4D97-AF65-F5344CB8AC3E}">
        <p14:creationId xmlns:p14="http://schemas.microsoft.com/office/powerpoint/2010/main" val="116083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38</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4EEC79-7A60-6548-8245-BE3A645C04AB}"/>
              </a:ext>
            </a:extLst>
          </p:cNvPr>
          <p:cNvSpPr txBox="1"/>
          <p:nvPr/>
        </p:nvSpPr>
        <p:spPr>
          <a:xfrm>
            <a:off x="0" y="6245600"/>
            <a:ext cx="2276959" cy="369332"/>
          </a:xfrm>
          <a:prstGeom prst="rect">
            <a:avLst/>
          </a:prstGeom>
          <a:noFill/>
        </p:spPr>
        <p:txBody>
          <a:bodyPr wrap="square" rtlCol="0">
            <a:spAutoFit/>
          </a:bodyPr>
          <a:lstStyle/>
          <a:p>
            <a:r>
              <a:rPr lang="en-US" dirty="0"/>
              <a:t>Source:  </a:t>
            </a:r>
            <a:r>
              <a:rPr lang="en-US" dirty="0" err="1"/>
              <a:t>Bown</a:t>
            </a:r>
            <a:r>
              <a:rPr lang="en-US" dirty="0"/>
              <a:t> (2020)</a:t>
            </a:r>
          </a:p>
        </p:txBody>
      </p:sp>
      <p:pic>
        <p:nvPicPr>
          <p:cNvPr id="2" name="Picture 1">
            <a:extLst>
              <a:ext uri="{FF2B5EF4-FFF2-40B4-BE49-F238E27FC236}">
                <a16:creationId xmlns:a16="http://schemas.microsoft.com/office/drawing/2014/main" id="{E17115FA-A78F-0A4E-8BC5-0E53CF77AC84}"/>
              </a:ext>
            </a:extLst>
          </p:cNvPr>
          <p:cNvPicPr>
            <a:picLocks noChangeAspect="1"/>
          </p:cNvPicPr>
          <p:nvPr/>
        </p:nvPicPr>
        <p:blipFill>
          <a:blip r:embed="rId3"/>
          <a:stretch>
            <a:fillRect/>
          </a:stretch>
        </p:blipFill>
        <p:spPr>
          <a:xfrm>
            <a:off x="996950" y="1200150"/>
            <a:ext cx="10198100" cy="4457700"/>
          </a:xfrm>
          <a:prstGeom prst="rect">
            <a:avLst/>
          </a:prstGeom>
        </p:spPr>
      </p:pic>
    </p:spTree>
    <p:extLst>
      <p:ext uri="{BB962C8B-B14F-4D97-AF65-F5344CB8AC3E}">
        <p14:creationId xmlns:p14="http://schemas.microsoft.com/office/powerpoint/2010/main" val="9748809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39</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4EEC79-7A60-6548-8245-BE3A645C04AB}"/>
              </a:ext>
            </a:extLst>
          </p:cNvPr>
          <p:cNvSpPr txBox="1"/>
          <p:nvPr/>
        </p:nvSpPr>
        <p:spPr>
          <a:xfrm>
            <a:off x="95004" y="5829963"/>
            <a:ext cx="1282534" cy="923330"/>
          </a:xfrm>
          <a:prstGeom prst="rect">
            <a:avLst/>
          </a:prstGeom>
          <a:noFill/>
        </p:spPr>
        <p:txBody>
          <a:bodyPr wrap="square" rtlCol="0">
            <a:spAutoFit/>
          </a:bodyPr>
          <a:lstStyle/>
          <a:p>
            <a:r>
              <a:rPr lang="en-US" dirty="0"/>
              <a:t>Source:  </a:t>
            </a:r>
            <a:r>
              <a:rPr lang="en-US" dirty="0" err="1"/>
              <a:t>Evenett</a:t>
            </a:r>
            <a:r>
              <a:rPr lang="en-US" dirty="0"/>
              <a:t> (2021)</a:t>
            </a:r>
          </a:p>
        </p:txBody>
      </p:sp>
      <p:pic>
        <p:nvPicPr>
          <p:cNvPr id="3" name="Picture 2">
            <a:extLst>
              <a:ext uri="{FF2B5EF4-FFF2-40B4-BE49-F238E27FC236}">
                <a16:creationId xmlns:a16="http://schemas.microsoft.com/office/drawing/2014/main" id="{7C18A02A-D435-204B-8D99-4E9E0C899BD0}"/>
              </a:ext>
            </a:extLst>
          </p:cNvPr>
          <p:cNvPicPr>
            <a:picLocks noChangeAspect="1"/>
          </p:cNvPicPr>
          <p:nvPr/>
        </p:nvPicPr>
        <p:blipFill>
          <a:blip r:embed="rId3"/>
          <a:stretch>
            <a:fillRect/>
          </a:stretch>
        </p:blipFill>
        <p:spPr>
          <a:xfrm>
            <a:off x="1626918" y="252422"/>
            <a:ext cx="8965871" cy="6333583"/>
          </a:xfrm>
          <a:prstGeom prst="rect">
            <a:avLst/>
          </a:prstGeom>
        </p:spPr>
      </p:pic>
    </p:spTree>
    <p:extLst>
      <p:ext uri="{BB962C8B-B14F-4D97-AF65-F5344CB8AC3E}">
        <p14:creationId xmlns:p14="http://schemas.microsoft.com/office/powerpoint/2010/main" val="683169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4</a:t>
            </a:fld>
            <a:endParaRPr lang="en-GB"/>
          </a:p>
        </p:txBody>
      </p:sp>
      <p:sp>
        <p:nvSpPr>
          <p:cNvPr id="8" name="TextBox 7">
            <a:extLst>
              <a:ext uri="{FF2B5EF4-FFF2-40B4-BE49-F238E27FC236}">
                <a16:creationId xmlns:a16="http://schemas.microsoft.com/office/drawing/2014/main" id="{F61D7BD5-FF6F-504F-97BE-3CF6E8218C50}"/>
              </a:ext>
            </a:extLst>
          </p:cNvPr>
          <p:cNvSpPr txBox="1"/>
          <p:nvPr/>
        </p:nvSpPr>
        <p:spPr>
          <a:xfrm>
            <a:off x="1224381" y="5817337"/>
            <a:ext cx="7763360" cy="369332"/>
          </a:xfrm>
          <a:prstGeom prst="rect">
            <a:avLst/>
          </a:prstGeom>
          <a:noFill/>
        </p:spPr>
        <p:txBody>
          <a:bodyPr wrap="square" rtlCol="0">
            <a:spAutoFit/>
          </a:bodyPr>
          <a:lstStyle/>
          <a:p>
            <a:r>
              <a:rPr lang="en-US" dirty="0"/>
              <a:t>Source:  WHO Coronavirus Disease (COVID-19) Dashboard as of Sep 12, 2021</a:t>
            </a:r>
          </a:p>
        </p:txBody>
      </p:sp>
      <p:sp>
        <p:nvSpPr>
          <p:cNvPr id="6" name="TextBox 5">
            <a:extLst>
              <a:ext uri="{FF2B5EF4-FFF2-40B4-BE49-F238E27FC236}">
                <a16:creationId xmlns:a16="http://schemas.microsoft.com/office/drawing/2014/main" id="{729BFBC0-102A-5841-BCC9-7B695E9EDC9B}"/>
              </a:ext>
            </a:extLst>
          </p:cNvPr>
          <p:cNvSpPr txBox="1"/>
          <p:nvPr/>
        </p:nvSpPr>
        <p:spPr>
          <a:xfrm>
            <a:off x="3657600" y="457200"/>
            <a:ext cx="3886200" cy="1077218"/>
          </a:xfrm>
          <a:prstGeom prst="rect">
            <a:avLst/>
          </a:prstGeom>
          <a:noFill/>
        </p:spPr>
        <p:txBody>
          <a:bodyPr wrap="square" rtlCol="0">
            <a:spAutoFit/>
          </a:bodyPr>
          <a:lstStyle/>
          <a:p>
            <a:pPr algn="ctr"/>
            <a:r>
              <a:rPr lang="en-US" sz="4000" dirty="0"/>
              <a:t>Cases</a:t>
            </a:r>
          </a:p>
          <a:p>
            <a:pPr algn="ctr"/>
            <a:r>
              <a:rPr lang="en-US" sz="2400" dirty="0"/>
              <a:t>Daily Confirmed Cases</a:t>
            </a:r>
          </a:p>
        </p:txBody>
      </p:sp>
      <p:pic>
        <p:nvPicPr>
          <p:cNvPr id="3" name="Picture 2">
            <a:extLst>
              <a:ext uri="{FF2B5EF4-FFF2-40B4-BE49-F238E27FC236}">
                <a16:creationId xmlns:a16="http://schemas.microsoft.com/office/drawing/2014/main" id="{958398BA-F9C3-5246-AED7-162E1CC08D69}"/>
              </a:ext>
            </a:extLst>
          </p:cNvPr>
          <p:cNvPicPr>
            <a:picLocks noChangeAspect="1"/>
          </p:cNvPicPr>
          <p:nvPr/>
        </p:nvPicPr>
        <p:blipFill>
          <a:blip r:embed="rId3"/>
          <a:stretch>
            <a:fillRect/>
          </a:stretch>
        </p:blipFill>
        <p:spPr>
          <a:xfrm>
            <a:off x="787400" y="1174750"/>
            <a:ext cx="10617200" cy="4508500"/>
          </a:xfrm>
          <a:prstGeom prst="rect">
            <a:avLst/>
          </a:prstGeom>
        </p:spPr>
      </p:pic>
      <p:pic>
        <p:nvPicPr>
          <p:cNvPr id="10" name="Picture 9">
            <a:extLst>
              <a:ext uri="{FF2B5EF4-FFF2-40B4-BE49-F238E27FC236}">
                <a16:creationId xmlns:a16="http://schemas.microsoft.com/office/drawing/2014/main" id="{D4D60C6C-96AA-CB48-94C6-E32B83E83FB2}"/>
              </a:ext>
            </a:extLst>
          </p:cNvPr>
          <p:cNvPicPr>
            <a:picLocks noChangeAspect="1"/>
          </p:cNvPicPr>
          <p:nvPr/>
        </p:nvPicPr>
        <p:blipFill>
          <a:blip r:embed="rId4"/>
          <a:stretch>
            <a:fillRect/>
          </a:stretch>
        </p:blipFill>
        <p:spPr>
          <a:xfrm>
            <a:off x="315911" y="1122362"/>
            <a:ext cx="2879047" cy="3378201"/>
          </a:xfrm>
          <a:prstGeom prst="rect">
            <a:avLst/>
          </a:prstGeom>
        </p:spPr>
      </p:pic>
      <p:sp>
        <p:nvSpPr>
          <p:cNvPr id="11" name="TextBox 10">
            <a:extLst>
              <a:ext uri="{FF2B5EF4-FFF2-40B4-BE49-F238E27FC236}">
                <a16:creationId xmlns:a16="http://schemas.microsoft.com/office/drawing/2014/main" id="{72186152-8652-944F-A748-612791D4E3FE}"/>
              </a:ext>
            </a:extLst>
          </p:cNvPr>
          <p:cNvSpPr txBox="1"/>
          <p:nvPr/>
        </p:nvSpPr>
        <p:spPr>
          <a:xfrm>
            <a:off x="1976857" y="5612549"/>
            <a:ext cx="8567318" cy="369332"/>
          </a:xfrm>
          <a:prstGeom prst="rect">
            <a:avLst/>
          </a:prstGeom>
          <a:noFill/>
        </p:spPr>
        <p:txBody>
          <a:bodyPr wrap="square" rtlCol="0">
            <a:spAutoFit/>
          </a:bodyPr>
          <a:lstStyle/>
          <a:p>
            <a:r>
              <a:rPr lang="en-US" dirty="0"/>
              <a:t>Apr.                     Jul.                     Oct.                     Jan.                     Apr.                     Jul.</a:t>
            </a:r>
          </a:p>
        </p:txBody>
      </p:sp>
    </p:spTree>
    <p:extLst>
      <p:ext uri="{BB962C8B-B14F-4D97-AF65-F5344CB8AC3E}">
        <p14:creationId xmlns:p14="http://schemas.microsoft.com/office/powerpoint/2010/main" val="533953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Ho</a:t>
            </a:r>
            <a:r>
              <a:rPr lang="en-US" dirty="0"/>
              <a:t>w Trade Mattered</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a:bodyPr>
          <a:lstStyle/>
          <a:p>
            <a:r>
              <a:rPr lang="en-US" sz="3600" dirty="0"/>
              <a:t>Tourist destinations suffered</a:t>
            </a:r>
          </a:p>
          <a:p>
            <a:pPr lvl="1"/>
            <a:r>
              <a:rPr lang="en-US" sz="3200" dirty="0"/>
              <a:t>True across the world</a:t>
            </a:r>
          </a:p>
          <a:p>
            <a:pPr lvl="1"/>
            <a:r>
              <a:rPr lang="en-US" sz="3200" dirty="0"/>
              <a:t>Countries differ in reliance on tourism</a:t>
            </a:r>
          </a:p>
          <a:p>
            <a:pPr lvl="2"/>
            <a:r>
              <a:rPr lang="en-US" sz="3200" dirty="0"/>
              <a:t>Small countries are most dependent</a:t>
            </a:r>
          </a:p>
          <a:p>
            <a:pPr lvl="2"/>
            <a:r>
              <a:rPr lang="en-US" sz="3200" dirty="0"/>
              <a:t>But important parts of large countries suffer too</a:t>
            </a:r>
          </a:p>
          <a:p>
            <a:pPr lvl="1"/>
            <a:endParaRPr lang="en-US" sz="3200" dirty="0"/>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40</a:t>
            </a:fld>
            <a:endParaRPr lang="en-US"/>
          </a:p>
        </p:txBody>
      </p:sp>
    </p:spTree>
    <p:extLst>
      <p:ext uri="{BB962C8B-B14F-4D97-AF65-F5344CB8AC3E}">
        <p14:creationId xmlns:p14="http://schemas.microsoft.com/office/powerpoint/2010/main" val="485677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41</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E87E3C7-65ED-2142-A4C9-163BA9090380}"/>
              </a:ext>
            </a:extLst>
          </p:cNvPr>
          <p:cNvPicPr>
            <a:picLocks noChangeAspect="1"/>
          </p:cNvPicPr>
          <p:nvPr/>
        </p:nvPicPr>
        <p:blipFill>
          <a:blip r:embed="rId3"/>
          <a:stretch>
            <a:fillRect/>
          </a:stretch>
        </p:blipFill>
        <p:spPr>
          <a:xfrm>
            <a:off x="459138" y="838200"/>
            <a:ext cx="11273723" cy="6019800"/>
          </a:xfrm>
          <a:prstGeom prst="rect">
            <a:avLst/>
          </a:prstGeom>
        </p:spPr>
      </p:pic>
      <p:sp>
        <p:nvSpPr>
          <p:cNvPr id="8" name="TextBox 7">
            <a:extLst>
              <a:ext uri="{FF2B5EF4-FFF2-40B4-BE49-F238E27FC236}">
                <a16:creationId xmlns:a16="http://schemas.microsoft.com/office/drawing/2014/main" id="{8D85E917-9FCA-DF41-B3AC-31231A3640BE}"/>
              </a:ext>
            </a:extLst>
          </p:cNvPr>
          <p:cNvSpPr txBox="1"/>
          <p:nvPr/>
        </p:nvSpPr>
        <p:spPr>
          <a:xfrm>
            <a:off x="398416" y="731520"/>
            <a:ext cx="9797143" cy="954107"/>
          </a:xfrm>
          <a:prstGeom prst="rect">
            <a:avLst/>
          </a:prstGeom>
          <a:solidFill>
            <a:schemeClr val="bg1"/>
          </a:solidFill>
        </p:spPr>
        <p:txBody>
          <a:bodyPr wrap="square" rtlCol="0">
            <a:spAutoFit/>
          </a:bodyPr>
          <a:lstStyle/>
          <a:p>
            <a:r>
              <a:rPr lang="en-US" sz="2800" dirty="0">
                <a:latin typeface="Palatino Linotype" panose="02040502050505030304" pitchFamily="18" charset="0"/>
              </a:rPr>
              <a:t>International travel controls during the COVID-19 pandemic, Mar 1, 2020</a:t>
            </a:r>
          </a:p>
        </p:txBody>
      </p:sp>
    </p:spTree>
    <p:extLst>
      <p:ext uri="{BB962C8B-B14F-4D97-AF65-F5344CB8AC3E}">
        <p14:creationId xmlns:p14="http://schemas.microsoft.com/office/powerpoint/2010/main" val="3414792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42</a:t>
            </a:fld>
            <a:endParaRPr lang="en-GB"/>
          </a:p>
        </p:txBody>
      </p:sp>
      <p:pic>
        <p:nvPicPr>
          <p:cNvPr id="3" name="Picture 2">
            <a:extLst>
              <a:ext uri="{FF2B5EF4-FFF2-40B4-BE49-F238E27FC236}">
                <a16:creationId xmlns:a16="http://schemas.microsoft.com/office/drawing/2014/main" id="{B8C4B760-5777-5D46-B6C4-AC8E574F24B8}"/>
              </a:ext>
            </a:extLst>
          </p:cNvPr>
          <p:cNvPicPr>
            <a:picLocks noChangeAspect="1"/>
          </p:cNvPicPr>
          <p:nvPr/>
        </p:nvPicPr>
        <p:blipFill>
          <a:blip r:embed="rId3"/>
          <a:stretch>
            <a:fillRect/>
          </a:stretch>
        </p:blipFill>
        <p:spPr>
          <a:xfrm>
            <a:off x="459138" y="746760"/>
            <a:ext cx="11273723" cy="6111240"/>
          </a:xfrm>
          <a:prstGeom prst="rect">
            <a:avLst/>
          </a:prstGeom>
        </p:spPr>
      </p:pic>
      <p:sp>
        <p:nvSpPr>
          <p:cNvPr id="5" name="TextBox 4">
            <a:extLst>
              <a:ext uri="{FF2B5EF4-FFF2-40B4-BE49-F238E27FC236}">
                <a16:creationId xmlns:a16="http://schemas.microsoft.com/office/drawing/2014/main" id="{61165A03-5BC8-CC49-987A-9EEA90F2818F}"/>
              </a:ext>
            </a:extLst>
          </p:cNvPr>
          <p:cNvSpPr txBox="1"/>
          <p:nvPr/>
        </p:nvSpPr>
        <p:spPr>
          <a:xfrm>
            <a:off x="322216" y="685800"/>
            <a:ext cx="9797143" cy="954107"/>
          </a:xfrm>
          <a:prstGeom prst="rect">
            <a:avLst/>
          </a:prstGeom>
          <a:solidFill>
            <a:schemeClr val="bg1"/>
          </a:solidFill>
        </p:spPr>
        <p:txBody>
          <a:bodyPr wrap="square" rtlCol="0">
            <a:spAutoFit/>
          </a:bodyPr>
          <a:lstStyle/>
          <a:p>
            <a:r>
              <a:rPr lang="en-US" sz="2800" dirty="0">
                <a:latin typeface="Palatino Linotype" panose="02040502050505030304" pitchFamily="18" charset="0"/>
              </a:rPr>
              <a:t>International travel controls during the COVID-19 pandemic, May 1, 2020</a:t>
            </a:r>
          </a:p>
        </p:txBody>
      </p:sp>
    </p:spTree>
    <p:extLst>
      <p:ext uri="{BB962C8B-B14F-4D97-AF65-F5344CB8AC3E}">
        <p14:creationId xmlns:p14="http://schemas.microsoft.com/office/powerpoint/2010/main" val="35598716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43</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553EF05-CAF9-0245-8B4C-9EF3223921A4}"/>
              </a:ext>
            </a:extLst>
          </p:cNvPr>
          <p:cNvPicPr>
            <a:picLocks noChangeAspect="1"/>
          </p:cNvPicPr>
          <p:nvPr/>
        </p:nvPicPr>
        <p:blipFill>
          <a:blip r:embed="rId3"/>
          <a:stretch>
            <a:fillRect/>
          </a:stretch>
        </p:blipFill>
        <p:spPr>
          <a:xfrm>
            <a:off x="470041" y="716280"/>
            <a:ext cx="11251917" cy="6141720"/>
          </a:xfrm>
          <a:prstGeom prst="rect">
            <a:avLst/>
          </a:prstGeom>
        </p:spPr>
      </p:pic>
      <p:sp>
        <p:nvSpPr>
          <p:cNvPr id="8" name="TextBox 7">
            <a:extLst>
              <a:ext uri="{FF2B5EF4-FFF2-40B4-BE49-F238E27FC236}">
                <a16:creationId xmlns:a16="http://schemas.microsoft.com/office/drawing/2014/main" id="{B2A460AE-8041-234D-B948-A39CA22FAE3B}"/>
              </a:ext>
            </a:extLst>
          </p:cNvPr>
          <p:cNvSpPr txBox="1"/>
          <p:nvPr/>
        </p:nvSpPr>
        <p:spPr>
          <a:xfrm>
            <a:off x="352696" y="563880"/>
            <a:ext cx="9797143" cy="954107"/>
          </a:xfrm>
          <a:prstGeom prst="rect">
            <a:avLst/>
          </a:prstGeom>
          <a:solidFill>
            <a:schemeClr val="bg1"/>
          </a:solidFill>
        </p:spPr>
        <p:txBody>
          <a:bodyPr wrap="square" rtlCol="0">
            <a:spAutoFit/>
          </a:bodyPr>
          <a:lstStyle/>
          <a:p>
            <a:r>
              <a:rPr lang="en-US" sz="2800" dirty="0">
                <a:latin typeface="Palatino Linotype" panose="02040502050505030304" pitchFamily="18" charset="0"/>
              </a:rPr>
              <a:t>International travel controls during the COVID-19 pandemic, Oct 1, 2020</a:t>
            </a:r>
          </a:p>
        </p:txBody>
      </p:sp>
    </p:spTree>
    <p:extLst>
      <p:ext uri="{BB962C8B-B14F-4D97-AF65-F5344CB8AC3E}">
        <p14:creationId xmlns:p14="http://schemas.microsoft.com/office/powerpoint/2010/main" val="23990533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44</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3F851C6-A3C4-6144-AAD8-83254DB55F55}"/>
              </a:ext>
            </a:extLst>
          </p:cNvPr>
          <p:cNvSpPr txBox="1"/>
          <p:nvPr/>
        </p:nvSpPr>
        <p:spPr>
          <a:xfrm>
            <a:off x="367936" y="396240"/>
            <a:ext cx="9797143" cy="954107"/>
          </a:xfrm>
          <a:prstGeom prst="rect">
            <a:avLst/>
          </a:prstGeom>
          <a:solidFill>
            <a:schemeClr val="bg1"/>
          </a:solidFill>
        </p:spPr>
        <p:txBody>
          <a:bodyPr wrap="square" rtlCol="0">
            <a:spAutoFit/>
          </a:bodyPr>
          <a:lstStyle/>
          <a:p>
            <a:r>
              <a:rPr lang="en-US" sz="2800" dirty="0">
                <a:latin typeface="Palatino Linotype" panose="02040502050505030304" pitchFamily="18" charset="0"/>
              </a:rPr>
              <a:t>International travel controls during the COVID-19 pandemic, May 15, 2021</a:t>
            </a:r>
          </a:p>
        </p:txBody>
      </p:sp>
      <p:pic>
        <p:nvPicPr>
          <p:cNvPr id="2" name="Picture 1">
            <a:extLst>
              <a:ext uri="{FF2B5EF4-FFF2-40B4-BE49-F238E27FC236}">
                <a16:creationId xmlns:a16="http://schemas.microsoft.com/office/drawing/2014/main" id="{346FD41D-F6A3-6445-9430-99BC9C02D30A}"/>
              </a:ext>
            </a:extLst>
          </p:cNvPr>
          <p:cNvPicPr>
            <a:picLocks noChangeAspect="1"/>
          </p:cNvPicPr>
          <p:nvPr/>
        </p:nvPicPr>
        <p:blipFill>
          <a:blip r:embed="rId3"/>
          <a:stretch>
            <a:fillRect/>
          </a:stretch>
        </p:blipFill>
        <p:spPr>
          <a:xfrm>
            <a:off x="1341912" y="1249680"/>
            <a:ext cx="9298379" cy="5086546"/>
          </a:xfrm>
          <a:prstGeom prst="rect">
            <a:avLst/>
          </a:prstGeom>
        </p:spPr>
      </p:pic>
    </p:spTree>
    <p:extLst>
      <p:ext uri="{BB962C8B-B14F-4D97-AF65-F5344CB8AC3E}">
        <p14:creationId xmlns:p14="http://schemas.microsoft.com/office/powerpoint/2010/main" val="30293149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45</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3F851C6-A3C4-6144-AAD8-83254DB55F55}"/>
              </a:ext>
            </a:extLst>
          </p:cNvPr>
          <p:cNvSpPr txBox="1"/>
          <p:nvPr/>
        </p:nvSpPr>
        <p:spPr>
          <a:xfrm>
            <a:off x="383176" y="502920"/>
            <a:ext cx="9797143" cy="954107"/>
          </a:xfrm>
          <a:prstGeom prst="rect">
            <a:avLst/>
          </a:prstGeom>
          <a:solidFill>
            <a:schemeClr val="bg1"/>
          </a:solidFill>
        </p:spPr>
        <p:txBody>
          <a:bodyPr wrap="square" rtlCol="0">
            <a:spAutoFit/>
          </a:bodyPr>
          <a:lstStyle/>
          <a:p>
            <a:r>
              <a:rPr lang="en-US" sz="2800" dirty="0">
                <a:latin typeface="Palatino Linotype" panose="02040502050505030304" pitchFamily="18" charset="0"/>
              </a:rPr>
              <a:t>International travel controls during the COVID-19 pandemic, Sep 10, 2021</a:t>
            </a:r>
          </a:p>
        </p:txBody>
      </p:sp>
      <p:pic>
        <p:nvPicPr>
          <p:cNvPr id="3" name="Picture 2">
            <a:extLst>
              <a:ext uri="{FF2B5EF4-FFF2-40B4-BE49-F238E27FC236}">
                <a16:creationId xmlns:a16="http://schemas.microsoft.com/office/drawing/2014/main" id="{DCCA90FE-248C-5245-858F-726FB53AB4A0}"/>
              </a:ext>
            </a:extLst>
          </p:cNvPr>
          <p:cNvPicPr>
            <a:picLocks noChangeAspect="1"/>
          </p:cNvPicPr>
          <p:nvPr/>
        </p:nvPicPr>
        <p:blipFill>
          <a:blip r:embed="rId3"/>
          <a:stretch>
            <a:fillRect/>
          </a:stretch>
        </p:blipFill>
        <p:spPr>
          <a:xfrm>
            <a:off x="1238250" y="1356360"/>
            <a:ext cx="9715500" cy="4714240"/>
          </a:xfrm>
          <a:prstGeom prst="rect">
            <a:avLst/>
          </a:prstGeom>
        </p:spPr>
      </p:pic>
      <p:sp>
        <p:nvSpPr>
          <p:cNvPr id="6" name="Rectangle 5">
            <a:extLst>
              <a:ext uri="{FF2B5EF4-FFF2-40B4-BE49-F238E27FC236}">
                <a16:creationId xmlns:a16="http://schemas.microsoft.com/office/drawing/2014/main" id="{42CD1667-FF71-6546-BAEF-DC0DA68CD156}"/>
              </a:ext>
            </a:extLst>
          </p:cNvPr>
          <p:cNvSpPr/>
          <p:nvPr/>
        </p:nvSpPr>
        <p:spPr>
          <a:xfrm>
            <a:off x="9601200" y="1402080"/>
            <a:ext cx="1813560" cy="716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76342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46</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4EEC79-7A60-6548-8245-BE3A645C04AB}"/>
              </a:ext>
            </a:extLst>
          </p:cNvPr>
          <p:cNvSpPr txBox="1"/>
          <p:nvPr/>
        </p:nvSpPr>
        <p:spPr>
          <a:xfrm>
            <a:off x="126175" y="6072805"/>
            <a:ext cx="1215737" cy="646331"/>
          </a:xfrm>
          <a:prstGeom prst="rect">
            <a:avLst/>
          </a:prstGeom>
          <a:noFill/>
        </p:spPr>
        <p:txBody>
          <a:bodyPr wrap="square" rtlCol="0">
            <a:spAutoFit/>
          </a:bodyPr>
          <a:lstStyle/>
          <a:p>
            <a:r>
              <a:rPr lang="en-US" dirty="0"/>
              <a:t>Source: FT 5/14/21</a:t>
            </a:r>
          </a:p>
        </p:txBody>
      </p:sp>
      <p:pic>
        <p:nvPicPr>
          <p:cNvPr id="3" name="Picture 2">
            <a:extLst>
              <a:ext uri="{FF2B5EF4-FFF2-40B4-BE49-F238E27FC236}">
                <a16:creationId xmlns:a16="http://schemas.microsoft.com/office/drawing/2014/main" id="{65053C5F-2475-984F-BE40-8D48E8E2960B}"/>
              </a:ext>
            </a:extLst>
          </p:cNvPr>
          <p:cNvPicPr>
            <a:picLocks noChangeAspect="1"/>
          </p:cNvPicPr>
          <p:nvPr/>
        </p:nvPicPr>
        <p:blipFill>
          <a:blip r:embed="rId3"/>
          <a:stretch>
            <a:fillRect/>
          </a:stretch>
        </p:blipFill>
        <p:spPr>
          <a:xfrm>
            <a:off x="1148623" y="701040"/>
            <a:ext cx="9894753" cy="5486400"/>
          </a:xfrm>
          <a:prstGeom prst="rect">
            <a:avLst/>
          </a:prstGeom>
        </p:spPr>
      </p:pic>
    </p:spTree>
    <p:extLst>
      <p:ext uri="{BB962C8B-B14F-4D97-AF65-F5344CB8AC3E}">
        <p14:creationId xmlns:p14="http://schemas.microsoft.com/office/powerpoint/2010/main" val="15294968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47</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D44C2BE-3B1C-D44A-B044-12631F18A017}"/>
              </a:ext>
            </a:extLst>
          </p:cNvPr>
          <p:cNvPicPr>
            <a:picLocks noChangeAspect="1"/>
          </p:cNvPicPr>
          <p:nvPr/>
        </p:nvPicPr>
        <p:blipFill>
          <a:blip r:embed="rId3"/>
          <a:stretch>
            <a:fillRect/>
          </a:stretch>
        </p:blipFill>
        <p:spPr>
          <a:xfrm>
            <a:off x="844550" y="563880"/>
            <a:ext cx="10502900" cy="5957570"/>
          </a:xfrm>
          <a:prstGeom prst="rect">
            <a:avLst/>
          </a:prstGeom>
        </p:spPr>
      </p:pic>
      <p:sp>
        <p:nvSpPr>
          <p:cNvPr id="6" name="TextBox 5">
            <a:extLst>
              <a:ext uri="{FF2B5EF4-FFF2-40B4-BE49-F238E27FC236}">
                <a16:creationId xmlns:a16="http://schemas.microsoft.com/office/drawing/2014/main" id="{FF342FEB-B791-4D4F-9E32-1A523BF4B265}"/>
              </a:ext>
            </a:extLst>
          </p:cNvPr>
          <p:cNvSpPr txBox="1"/>
          <p:nvPr/>
        </p:nvSpPr>
        <p:spPr>
          <a:xfrm>
            <a:off x="0" y="5864506"/>
            <a:ext cx="1057760" cy="646331"/>
          </a:xfrm>
          <a:prstGeom prst="rect">
            <a:avLst/>
          </a:prstGeom>
          <a:noFill/>
        </p:spPr>
        <p:txBody>
          <a:bodyPr wrap="square" rtlCol="0">
            <a:spAutoFit/>
          </a:bodyPr>
          <a:lstStyle/>
          <a:p>
            <a:r>
              <a:rPr lang="en-US" dirty="0"/>
              <a:t>Source:  UNCTAD</a:t>
            </a:r>
          </a:p>
        </p:txBody>
      </p:sp>
    </p:spTree>
    <p:extLst>
      <p:ext uri="{BB962C8B-B14F-4D97-AF65-F5344CB8AC3E}">
        <p14:creationId xmlns:p14="http://schemas.microsoft.com/office/powerpoint/2010/main" val="2034568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48</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4EEC79-7A60-6548-8245-BE3A645C04AB}"/>
              </a:ext>
            </a:extLst>
          </p:cNvPr>
          <p:cNvSpPr txBox="1"/>
          <p:nvPr/>
        </p:nvSpPr>
        <p:spPr>
          <a:xfrm>
            <a:off x="126175" y="6072805"/>
            <a:ext cx="1215737" cy="646331"/>
          </a:xfrm>
          <a:prstGeom prst="rect">
            <a:avLst/>
          </a:prstGeom>
          <a:noFill/>
        </p:spPr>
        <p:txBody>
          <a:bodyPr wrap="square" rtlCol="0">
            <a:spAutoFit/>
          </a:bodyPr>
          <a:lstStyle/>
          <a:p>
            <a:r>
              <a:rPr lang="en-US" dirty="0"/>
              <a:t>Source: Statista</a:t>
            </a:r>
          </a:p>
        </p:txBody>
      </p:sp>
      <p:sp>
        <p:nvSpPr>
          <p:cNvPr id="6" name="TextBox 5">
            <a:extLst>
              <a:ext uri="{FF2B5EF4-FFF2-40B4-BE49-F238E27FC236}">
                <a16:creationId xmlns:a16="http://schemas.microsoft.com/office/drawing/2014/main" id="{D4CDFC9B-E52E-F843-936E-2BE903AAEAA1}"/>
              </a:ext>
            </a:extLst>
          </p:cNvPr>
          <p:cNvSpPr txBox="1"/>
          <p:nvPr/>
        </p:nvSpPr>
        <p:spPr>
          <a:xfrm>
            <a:off x="3718560" y="624840"/>
            <a:ext cx="5151120" cy="646331"/>
          </a:xfrm>
          <a:prstGeom prst="rect">
            <a:avLst/>
          </a:prstGeom>
          <a:noFill/>
        </p:spPr>
        <p:txBody>
          <a:bodyPr wrap="square" rtlCol="0">
            <a:spAutoFit/>
          </a:bodyPr>
          <a:lstStyle/>
          <a:p>
            <a:r>
              <a:rPr lang="en-US" b="1" dirty="0"/>
              <a:t>Countries with the highest share of GDP generated by direct travel and tourism worldwide in 2019</a:t>
            </a:r>
            <a:endParaRPr lang="en-US" dirty="0"/>
          </a:p>
        </p:txBody>
      </p:sp>
      <p:pic>
        <p:nvPicPr>
          <p:cNvPr id="8" name="Picture 7">
            <a:extLst>
              <a:ext uri="{FF2B5EF4-FFF2-40B4-BE49-F238E27FC236}">
                <a16:creationId xmlns:a16="http://schemas.microsoft.com/office/drawing/2014/main" id="{69F4B898-5E05-2E45-9F5A-B3B077861EE2}"/>
              </a:ext>
            </a:extLst>
          </p:cNvPr>
          <p:cNvPicPr>
            <a:picLocks noChangeAspect="1"/>
          </p:cNvPicPr>
          <p:nvPr/>
        </p:nvPicPr>
        <p:blipFill>
          <a:blip r:embed="rId3"/>
          <a:stretch>
            <a:fillRect/>
          </a:stretch>
        </p:blipFill>
        <p:spPr>
          <a:xfrm>
            <a:off x="3124200" y="1295400"/>
            <a:ext cx="5958840" cy="5018264"/>
          </a:xfrm>
          <a:prstGeom prst="rect">
            <a:avLst/>
          </a:prstGeom>
        </p:spPr>
      </p:pic>
      <p:sp>
        <p:nvSpPr>
          <p:cNvPr id="9" name="TextBox 8">
            <a:extLst>
              <a:ext uri="{FF2B5EF4-FFF2-40B4-BE49-F238E27FC236}">
                <a16:creationId xmlns:a16="http://schemas.microsoft.com/office/drawing/2014/main" id="{F8E91A2C-6F14-604B-9E38-07254C447450}"/>
              </a:ext>
            </a:extLst>
          </p:cNvPr>
          <p:cNvSpPr txBox="1"/>
          <p:nvPr/>
        </p:nvSpPr>
        <p:spPr>
          <a:xfrm>
            <a:off x="4678680" y="6248400"/>
            <a:ext cx="3733800" cy="369332"/>
          </a:xfrm>
          <a:prstGeom prst="rect">
            <a:avLst/>
          </a:prstGeom>
          <a:noFill/>
        </p:spPr>
        <p:txBody>
          <a:bodyPr wrap="square" rtlCol="0">
            <a:spAutoFit/>
          </a:bodyPr>
          <a:lstStyle/>
          <a:p>
            <a:r>
              <a:rPr lang="en-US" dirty="0"/>
              <a:t>Share of GDP from travel and tourism</a:t>
            </a:r>
          </a:p>
        </p:txBody>
      </p:sp>
    </p:spTree>
    <p:extLst>
      <p:ext uri="{BB962C8B-B14F-4D97-AF65-F5344CB8AC3E}">
        <p14:creationId xmlns:p14="http://schemas.microsoft.com/office/powerpoint/2010/main" val="24189392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49</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4EEC79-7A60-6548-8245-BE3A645C04AB}"/>
              </a:ext>
            </a:extLst>
          </p:cNvPr>
          <p:cNvSpPr txBox="1"/>
          <p:nvPr/>
        </p:nvSpPr>
        <p:spPr>
          <a:xfrm>
            <a:off x="171895" y="5798485"/>
            <a:ext cx="1215737" cy="923330"/>
          </a:xfrm>
          <a:prstGeom prst="rect">
            <a:avLst/>
          </a:prstGeom>
          <a:noFill/>
        </p:spPr>
        <p:txBody>
          <a:bodyPr wrap="square" rtlCol="0">
            <a:spAutoFit/>
          </a:bodyPr>
          <a:lstStyle/>
          <a:p>
            <a:r>
              <a:rPr lang="en-US" dirty="0"/>
              <a:t>Source: WEF, via Statista</a:t>
            </a:r>
          </a:p>
        </p:txBody>
      </p:sp>
      <p:pic>
        <p:nvPicPr>
          <p:cNvPr id="2" name="Picture 1">
            <a:extLst>
              <a:ext uri="{FF2B5EF4-FFF2-40B4-BE49-F238E27FC236}">
                <a16:creationId xmlns:a16="http://schemas.microsoft.com/office/drawing/2014/main" id="{9F476C22-AEC7-3E4C-AC3C-21850C77A52A}"/>
              </a:ext>
            </a:extLst>
          </p:cNvPr>
          <p:cNvPicPr>
            <a:picLocks noChangeAspect="1"/>
          </p:cNvPicPr>
          <p:nvPr/>
        </p:nvPicPr>
        <p:blipFill>
          <a:blip r:embed="rId3"/>
          <a:stretch>
            <a:fillRect/>
          </a:stretch>
        </p:blipFill>
        <p:spPr>
          <a:xfrm>
            <a:off x="3771900" y="609600"/>
            <a:ext cx="4648200" cy="5715000"/>
          </a:xfrm>
          <a:prstGeom prst="rect">
            <a:avLst/>
          </a:prstGeom>
        </p:spPr>
      </p:pic>
    </p:spTree>
    <p:extLst>
      <p:ext uri="{BB962C8B-B14F-4D97-AF65-F5344CB8AC3E}">
        <p14:creationId xmlns:p14="http://schemas.microsoft.com/office/powerpoint/2010/main" val="2121144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5</a:t>
            </a:fld>
            <a:endParaRPr lang="en-GB"/>
          </a:p>
        </p:txBody>
      </p:sp>
      <p:sp>
        <p:nvSpPr>
          <p:cNvPr id="9" name="TextBox 8">
            <a:extLst>
              <a:ext uri="{FF2B5EF4-FFF2-40B4-BE49-F238E27FC236}">
                <a16:creationId xmlns:a16="http://schemas.microsoft.com/office/drawing/2014/main" id="{64BB7185-F1C6-8D4E-B0F2-ACEA2E934036}"/>
              </a:ext>
            </a:extLst>
          </p:cNvPr>
          <p:cNvSpPr txBox="1"/>
          <p:nvPr/>
        </p:nvSpPr>
        <p:spPr>
          <a:xfrm>
            <a:off x="3657600" y="457200"/>
            <a:ext cx="3886200" cy="1077218"/>
          </a:xfrm>
          <a:prstGeom prst="rect">
            <a:avLst/>
          </a:prstGeom>
          <a:noFill/>
        </p:spPr>
        <p:txBody>
          <a:bodyPr wrap="square" rtlCol="0">
            <a:spAutoFit/>
          </a:bodyPr>
          <a:lstStyle/>
          <a:p>
            <a:pPr algn="ctr"/>
            <a:r>
              <a:rPr lang="en-US" sz="4000" dirty="0"/>
              <a:t>Deaths</a:t>
            </a:r>
          </a:p>
          <a:p>
            <a:pPr algn="ctr"/>
            <a:r>
              <a:rPr lang="en-US" sz="2400" dirty="0"/>
              <a:t>Daily Deaths</a:t>
            </a:r>
          </a:p>
        </p:txBody>
      </p:sp>
      <p:sp>
        <p:nvSpPr>
          <p:cNvPr id="11" name="TextBox 10">
            <a:extLst>
              <a:ext uri="{FF2B5EF4-FFF2-40B4-BE49-F238E27FC236}">
                <a16:creationId xmlns:a16="http://schemas.microsoft.com/office/drawing/2014/main" id="{F515ABF0-1456-914D-A17F-51C8CB19FB39}"/>
              </a:ext>
            </a:extLst>
          </p:cNvPr>
          <p:cNvSpPr txBox="1"/>
          <p:nvPr/>
        </p:nvSpPr>
        <p:spPr>
          <a:xfrm>
            <a:off x="1224381" y="5817337"/>
            <a:ext cx="7763360" cy="369332"/>
          </a:xfrm>
          <a:prstGeom prst="rect">
            <a:avLst/>
          </a:prstGeom>
          <a:noFill/>
        </p:spPr>
        <p:txBody>
          <a:bodyPr wrap="square" rtlCol="0">
            <a:spAutoFit/>
          </a:bodyPr>
          <a:lstStyle/>
          <a:p>
            <a:r>
              <a:rPr lang="en-US" dirty="0"/>
              <a:t>Source:  WHO Coronavirus Disease (COVID-19) Dashboard as of Sep 12, 2021</a:t>
            </a:r>
          </a:p>
        </p:txBody>
      </p:sp>
      <p:pic>
        <p:nvPicPr>
          <p:cNvPr id="3" name="Picture 2">
            <a:extLst>
              <a:ext uri="{FF2B5EF4-FFF2-40B4-BE49-F238E27FC236}">
                <a16:creationId xmlns:a16="http://schemas.microsoft.com/office/drawing/2014/main" id="{284E93AC-FAE6-8046-837B-74DED384E941}"/>
              </a:ext>
            </a:extLst>
          </p:cNvPr>
          <p:cNvPicPr>
            <a:picLocks noChangeAspect="1"/>
          </p:cNvPicPr>
          <p:nvPr/>
        </p:nvPicPr>
        <p:blipFill>
          <a:blip r:embed="rId3"/>
          <a:stretch>
            <a:fillRect/>
          </a:stretch>
        </p:blipFill>
        <p:spPr>
          <a:xfrm>
            <a:off x="787400" y="1130300"/>
            <a:ext cx="10617200" cy="4597400"/>
          </a:xfrm>
          <a:prstGeom prst="rect">
            <a:avLst/>
          </a:prstGeom>
        </p:spPr>
      </p:pic>
      <p:pic>
        <p:nvPicPr>
          <p:cNvPr id="10" name="Picture 9">
            <a:extLst>
              <a:ext uri="{FF2B5EF4-FFF2-40B4-BE49-F238E27FC236}">
                <a16:creationId xmlns:a16="http://schemas.microsoft.com/office/drawing/2014/main" id="{0FE3A55B-7384-734E-8A79-A080D051CC5C}"/>
              </a:ext>
            </a:extLst>
          </p:cNvPr>
          <p:cNvPicPr>
            <a:picLocks noChangeAspect="1"/>
          </p:cNvPicPr>
          <p:nvPr/>
        </p:nvPicPr>
        <p:blipFill>
          <a:blip r:embed="rId4"/>
          <a:stretch>
            <a:fillRect/>
          </a:stretch>
        </p:blipFill>
        <p:spPr>
          <a:xfrm>
            <a:off x="315912" y="1122362"/>
            <a:ext cx="1912938" cy="2244593"/>
          </a:xfrm>
          <a:prstGeom prst="rect">
            <a:avLst/>
          </a:prstGeom>
        </p:spPr>
      </p:pic>
      <p:sp>
        <p:nvSpPr>
          <p:cNvPr id="12" name="TextBox 11">
            <a:extLst>
              <a:ext uri="{FF2B5EF4-FFF2-40B4-BE49-F238E27FC236}">
                <a16:creationId xmlns:a16="http://schemas.microsoft.com/office/drawing/2014/main" id="{87936679-AEAE-3E49-87D5-48043778D252}"/>
              </a:ext>
            </a:extLst>
          </p:cNvPr>
          <p:cNvSpPr txBox="1"/>
          <p:nvPr/>
        </p:nvSpPr>
        <p:spPr>
          <a:xfrm>
            <a:off x="1976857" y="5612549"/>
            <a:ext cx="8567318" cy="369332"/>
          </a:xfrm>
          <a:prstGeom prst="rect">
            <a:avLst/>
          </a:prstGeom>
          <a:noFill/>
        </p:spPr>
        <p:txBody>
          <a:bodyPr wrap="square" rtlCol="0">
            <a:spAutoFit/>
          </a:bodyPr>
          <a:lstStyle/>
          <a:p>
            <a:r>
              <a:rPr lang="en-US" dirty="0"/>
              <a:t>Apr.                     Jul.                     Oct.                     Jan.                     Apr.                     Jul.</a:t>
            </a:r>
          </a:p>
        </p:txBody>
      </p:sp>
    </p:spTree>
    <p:extLst>
      <p:ext uri="{BB962C8B-B14F-4D97-AF65-F5344CB8AC3E}">
        <p14:creationId xmlns:p14="http://schemas.microsoft.com/office/powerpoint/2010/main" val="1049111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Ho</a:t>
            </a:r>
            <a:r>
              <a:rPr lang="en-US" dirty="0"/>
              <a:t>w Trade Mattered</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a:bodyPr>
          <a:lstStyle/>
          <a:p>
            <a:r>
              <a:rPr lang="en-US" sz="3600" dirty="0"/>
              <a:t>Transport industry disrupted</a:t>
            </a:r>
          </a:p>
          <a:p>
            <a:pPr lvl="1"/>
            <a:r>
              <a:rPr lang="en-US" sz="3200" dirty="0"/>
              <a:t>Initial fall in trade reduced demand</a:t>
            </a:r>
          </a:p>
          <a:p>
            <a:pPr lvl="1"/>
            <a:r>
              <a:rPr lang="en-US" sz="3200" dirty="0"/>
              <a:t>Crews on ships were trapped aboard</a:t>
            </a:r>
          </a:p>
          <a:p>
            <a:pPr lvl="1"/>
            <a:r>
              <a:rPr lang="en-US" sz="3200" dirty="0"/>
              <a:t>Trade recovery has brought much of transport back</a:t>
            </a:r>
          </a:p>
          <a:p>
            <a:pPr lvl="1"/>
            <a:r>
              <a:rPr lang="en-US" sz="3200" dirty="0"/>
              <a:t>Costs and prices have risen</a:t>
            </a:r>
          </a:p>
          <a:p>
            <a:pPr lvl="1"/>
            <a:endParaRPr lang="en-US" sz="3200" dirty="0"/>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50</a:t>
            </a:fld>
            <a:endParaRPr lang="en-US"/>
          </a:p>
        </p:txBody>
      </p:sp>
    </p:spTree>
    <p:extLst>
      <p:ext uri="{BB962C8B-B14F-4D97-AF65-F5344CB8AC3E}">
        <p14:creationId xmlns:p14="http://schemas.microsoft.com/office/powerpoint/2010/main" val="15690258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6AD4540-2E55-D341-9BAA-5C01EAFF9A19}"/>
              </a:ext>
            </a:extLst>
          </p:cNvPr>
          <p:cNvSpPr>
            <a:spLocks noGrp="1"/>
          </p:cNvSpPr>
          <p:nvPr>
            <p:ph idx="1"/>
          </p:nvPr>
        </p:nvSpPr>
        <p:spPr>
          <a:xfrm>
            <a:off x="1676400" y="1371600"/>
            <a:ext cx="8310271" cy="4638693"/>
          </a:xfrm>
        </p:spPr>
        <p:txBody>
          <a:bodyPr>
            <a:normAutofit/>
          </a:bodyPr>
          <a:lstStyle/>
          <a:p>
            <a:r>
              <a:rPr lang="en-US" sz="3600" dirty="0"/>
              <a:t>Shipping by Sea</a:t>
            </a:r>
          </a:p>
          <a:p>
            <a:pPr lvl="1"/>
            <a:r>
              <a:rPr lang="en-US" sz="3200" dirty="0"/>
              <a:t>Drop in trade reduced demand at first</a:t>
            </a:r>
          </a:p>
          <a:p>
            <a:pPr lvl="2"/>
            <a:r>
              <a:rPr lang="en-US" sz="3200" dirty="0"/>
              <a:t>Then increased demand for restocking</a:t>
            </a:r>
          </a:p>
          <a:p>
            <a:pPr lvl="1"/>
            <a:r>
              <a:rPr lang="en-US" sz="3200" dirty="0"/>
              <a:t>Pandemic added restrictions</a:t>
            </a:r>
          </a:p>
          <a:p>
            <a:pPr lvl="2"/>
            <a:r>
              <a:rPr lang="en-US" sz="3200" dirty="0"/>
              <a:t>At ports</a:t>
            </a:r>
          </a:p>
          <a:p>
            <a:pPr lvl="2"/>
            <a:r>
              <a:rPr lang="en-US" sz="3200" dirty="0"/>
              <a:t>For crews</a:t>
            </a:r>
          </a:p>
          <a:p>
            <a:pPr lvl="1"/>
            <a:r>
              <a:rPr lang="en-US" sz="3200" dirty="0"/>
              <a:t>Shipping rates rose</a:t>
            </a:r>
          </a:p>
        </p:txBody>
      </p:sp>
      <p:sp>
        <p:nvSpPr>
          <p:cNvPr id="6" name="Title 1">
            <a:extLst>
              <a:ext uri="{FF2B5EF4-FFF2-40B4-BE49-F238E27FC236}">
                <a16:creationId xmlns:a16="http://schemas.microsoft.com/office/drawing/2014/main" id="{B91D072A-CE8C-3E46-BD74-70962DFCFCCA}"/>
              </a:ext>
            </a:extLst>
          </p:cNvPr>
          <p:cNvSpPr>
            <a:spLocks noGrp="1"/>
          </p:cNvSpPr>
          <p:nvPr>
            <p:ph type="title"/>
          </p:nvPr>
        </p:nvSpPr>
        <p:spPr>
          <a:xfrm>
            <a:off x="821029" y="96837"/>
            <a:ext cx="9652000" cy="1127125"/>
          </a:xfrm>
        </p:spPr>
        <p:txBody>
          <a:bodyPr/>
          <a:lstStyle/>
          <a:p>
            <a:r>
              <a:rPr lang="en-US" dirty="0">
                <a:solidFill>
                  <a:schemeClr val="bg1"/>
                </a:solidFill>
              </a:rPr>
              <a:t> Ho</a:t>
            </a:r>
            <a:r>
              <a:rPr lang="en-US" dirty="0"/>
              <a:t>w Trade Mattered</a:t>
            </a:r>
          </a:p>
        </p:txBody>
      </p:sp>
    </p:spTree>
    <p:extLst>
      <p:ext uri="{BB962C8B-B14F-4D97-AF65-F5344CB8AC3E}">
        <p14:creationId xmlns:p14="http://schemas.microsoft.com/office/powerpoint/2010/main" val="5034390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52</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BAF71E5-7D97-994E-9550-6D9502B6DE27}"/>
              </a:ext>
            </a:extLst>
          </p:cNvPr>
          <p:cNvPicPr>
            <a:picLocks noChangeAspect="1"/>
          </p:cNvPicPr>
          <p:nvPr/>
        </p:nvPicPr>
        <p:blipFill>
          <a:blip r:embed="rId3"/>
          <a:stretch>
            <a:fillRect/>
          </a:stretch>
        </p:blipFill>
        <p:spPr>
          <a:xfrm>
            <a:off x="1183868" y="0"/>
            <a:ext cx="9824263" cy="6858000"/>
          </a:xfrm>
          <a:prstGeom prst="rect">
            <a:avLst/>
          </a:prstGeom>
        </p:spPr>
      </p:pic>
      <p:sp>
        <p:nvSpPr>
          <p:cNvPr id="6" name="TextBox 5">
            <a:extLst>
              <a:ext uri="{FF2B5EF4-FFF2-40B4-BE49-F238E27FC236}">
                <a16:creationId xmlns:a16="http://schemas.microsoft.com/office/drawing/2014/main" id="{DEFD30AA-CBEA-434A-BA57-FF8621E0A357}"/>
              </a:ext>
            </a:extLst>
          </p:cNvPr>
          <p:cNvSpPr txBox="1"/>
          <p:nvPr/>
        </p:nvSpPr>
        <p:spPr>
          <a:xfrm>
            <a:off x="0" y="5795058"/>
            <a:ext cx="1057760" cy="646331"/>
          </a:xfrm>
          <a:prstGeom prst="rect">
            <a:avLst/>
          </a:prstGeom>
          <a:noFill/>
        </p:spPr>
        <p:txBody>
          <a:bodyPr wrap="square" rtlCol="0">
            <a:spAutoFit/>
          </a:bodyPr>
          <a:lstStyle/>
          <a:p>
            <a:r>
              <a:rPr lang="en-US" dirty="0"/>
              <a:t>Source:  UNCTAD</a:t>
            </a:r>
          </a:p>
        </p:txBody>
      </p:sp>
    </p:spTree>
    <p:extLst>
      <p:ext uri="{BB962C8B-B14F-4D97-AF65-F5344CB8AC3E}">
        <p14:creationId xmlns:p14="http://schemas.microsoft.com/office/powerpoint/2010/main" val="13307816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53</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4EEC79-7A60-6548-8245-BE3A645C04AB}"/>
              </a:ext>
            </a:extLst>
          </p:cNvPr>
          <p:cNvSpPr txBox="1"/>
          <p:nvPr/>
        </p:nvSpPr>
        <p:spPr>
          <a:xfrm>
            <a:off x="0" y="5068156"/>
            <a:ext cx="1136854" cy="1477328"/>
          </a:xfrm>
          <a:prstGeom prst="rect">
            <a:avLst/>
          </a:prstGeom>
          <a:noFill/>
        </p:spPr>
        <p:txBody>
          <a:bodyPr wrap="square" rtlCol="0">
            <a:spAutoFit/>
          </a:bodyPr>
          <a:lstStyle/>
          <a:p>
            <a:r>
              <a:rPr lang="en-US" dirty="0"/>
              <a:t>Source:  Telford &amp; </a:t>
            </a:r>
            <a:r>
              <a:rPr lang="en-US" dirty="0" err="1"/>
              <a:t>Bogage</a:t>
            </a:r>
            <a:r>
              <a:rPr lang="en-US" dirty="0"/>
              <a:t>, Apr 9, 2021</a:t>
            </a:r>
          </a:p>
        </p:txBody>
      </p:sp>
      <p:pic>
        <p:nvPicPr>
          <p:cNvPr id="3" name="Picture 2">
            <a:extLst>
              <a:ext uri="{FF2B5EF4-FFF2-40B4-BE49-F238E27FC236}">
                <a16:creationId xmlns:a16="http://schemas.microsoft.com/office/drawing/2014/main" id="{52C177BF-7EC8-EB43-A4FB-C037E15B0E8E}"/>
              </a:ext>
            </a:extLst>
          </p:cNvPr>
          <p:cNvPicPr>
            <a:picLocks noChangeAspect="1"/>
          </p:cNvPicPr>
          <p:nvPr/>
        </p:nvPicPr>
        <p:blipFill>
          <a:blip r:embed="rId3"/>
          <a:stretch>
            <a:fillRect/>
          </a:stretch>
        </p:blipFill>
        <p:spPr>
          <a:xfrm>
            <a:off x="955183" y="0"/>
            <a:ext cx="10281634" cy="6858000"/>
          </a:xfrm>
          <a:prstGeom prst="rect">
            <a:avLst/>
          </a:prstGeom>
        </p:spPr>
      </p:pic>
    </p:spTree>
    <p:extLst>
      <p:ext uri="{BB962C8B-B14F-4D97-AF65-F5344CB8AC3E}">
        <p14:creationId xmlns:p14="http://schemas.microsoft.com/office/powerpoint/2010/main" val="36299005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6AD4540-2E55-D341-9BAA-5C01EAFF9A19}"/>
              </a:ext>
            </a:extLst>
          </p:cNvPr>
          <p:cNvSpPr>
            <a:spLocks noGrp="1"/>
          </p:cNvSpPr>
          <p:nvPr>
            <p:ph idx="1"/>
          </p:nvPr>
        </p:nvSpPr>
        <p:spPr>
          <a:xfrm>
            <a:off x="1676400" y="1371600"/>
            <a:ext cx="8310271" cy="4638693"/>
          </a:xfrm>
        </p:spPr>
        <p:txBody>
          <a:bodyPr>
            <a:normAutofit/>
          </a:bodyPr>
          <a:lstStyle/>
          <a:p>
            <a:r>
              <a:rPr lang="en-US" sz="3600" dirty="0"/>
              <a:t>Shipping by Air</a:t>
            </a:r>
          </a:p>
          <a:p>
            <a:pPr lvl="1"/>
            <a:r>
              <a:rPr lang="en-US" sz="3200" dirty="0"/>
              <a:t>This too was hurt, as fewer passenger flights also carried less cargo</a:t>
            </a:r>
            <a:endParaRPr lang="en-US" sz="2800" dirty="0"/>
          </a:p>
        </p:txBody>
      </p:sp>
      <p:sp>
        <p:nvSpPr>
          <p:cNvPr id="6" name="Title 1">
            <a:extLst>
              <a:ext uri="{FF2B5EF4-FFF2-40B4-BE49-F238E27FC236}">
                <a16:creationId xmlns:a16="http://schemas.microsoft.com/office/drawing/2014/main" id="{6B9CCAE7-F4D6-BC43-96D9-4866D824DED6}"/>
              </a:ext>
            </a:extLst>
          </p:cNvPr>
          <p:cNvSpPr>
            <a:spLocks noGrp="1"/>
          </p:cNvSpPr>
          <p:nvPr>
            <p:ph type="title"/>
          </p:nvPr>
        </p:nvSpPr>
        <p:spPr>
          <a:xfrm>
            <a:off x="821029" y="96837"/>
            <a:ext cx="9652000" cy="1127125"/>
          </a:xfrm>
        </p:spPr>
        <p:txBody>
          <a:bodyPr/>
          <a:lstStyle/>
          <a:p>
            <a:r>
              <a:rPr lang="en-US" dirty="0">
                <a:solidFill>
                  <a:schemeClr val="bg1"/>
                </a:solidFill>
              </a:rPr>
              <a:t> Ho</a:t>
            </a:r>
            <a:r>
              <a:rPr lang="en-US" dirty="0"/>
              <a:t>w Trade Mattered</a:t>
            </a:r>
          </a:p>
        </p:txBody>
      </p:sp>
    </p:spTree>
    <p:extLst>
      <p:ext uri="{BB962C8B-B14F-4D97-AF65-F5344CB8AC3E}">
        <p14:creationId xmlns:p14="http://schemas.microsoft.com/office/powerpoint/2010/main" val="2062606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55</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4EEC79-7A60-6548-8245-BE3A645C04AB}"/>
              </a:ext>
            </a:extLst>
          </p:cNvPr>
          <p:cNvSpPr txBox="1"/>
          <p:nvPr/>
        </p:nvSpPr>
        <p:spPr>
          <a:xfrm>
            <a:off x="1539432" y="6488668"/>
            <a:ext cx="4039565" cy="369332"/>
          </a:xfrm>
          <a:prstGeom prst="rect">
            <a:avLst/>
          </a:prstGeom>
          <a:noFill/>
        </p:spPr>
        <p:txBody>
          <a:bodyPr wrap="square" rtlCol="0">
            <a:spAutoFit/>
          </a:bodyPr>
          <a:lstStyle/>
          <a:p>
            <a:r>
              <a:rPr lang="en-US" dirty="0"/>
              <a:t>Source:  WTO (2020)</a:t>
            </a:r>
          </a:p>
        </p:txBody>
      </p:sp>
      <p:pic>
        <p:nvPicPr>
          <p:cNvPr id="3" name="Picture 2">
            <a:extLst>
              <a:ext uri="{FF2B5EF4-FFF2-40B4-BE49-F238E27FC236}">
                <a16:creationId xmlns:a16="http://schemas.microsoft.com/office/drawing/2014/main" id="{4FD20312-2B4A-0446-96A0-ED1E9F05065A}"/>
              </a:ext>
            </a:extLst>
          </p:cNvPr>
          <p:cNvPicPr>
            <a:picLocks noChangeAspect="1"/>
          </p:cNvPicPr>
          <p:nvPr/>
        </p:nvPicPr>
        <p:blipFill>
          <a:blip r:embed="rId3"/>
          <a:stretch>
            <a:fillRect/>
          </a:stretch>
        </p:blipFill>
        <p:spPr>
          <a:xfrm>
            <a:off x="330200" y="806450"/>
            <a:ext cx="11531600" cy="5245100"/>
          </a:xfrm>
          <a:prstGeom prst="rect">
            <a:avLst/>
          </a:prstGeom>
        </p:spPr>
      </p:pic>
      <p:sp>
        <p:nvSpPr>
          <p:cNvPr id="6" name="Oval 5">
            <a:extLst>
              <a:ext uri="{FF2B5EF4-FFF2-40B4-BE49-F238E27FC236}">
                <a16:creationId xmlns:a16="http://schemas.microsoft.com/office/drawing/2014/main" id="{95D17DB3-AE18-6447-8BA4-7C00A2A85388}"/>
              </a:ext>
            </a:extLst>
          </p:cNvPr>
          <p:cNvSpPr/>
          <p:nvPr/>
        </p:nvSpPr>
        <p:spPr>
          <a:xfrm>
            <a:off x="1053297" y="1944548"/>
            <a:ext cx="1273214" cy="381964"/>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655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56</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4EEC79-7A60-6548-8245-BE3A645C04AB}"/>
              </a:ext>
            </a:extLst>
          </p:cNvPr>
          <p:cNvSpPr txBox="1"/>
          <p:nvPr/>
        </p:nvSpPr>
        <p:spPr>
          <a:xfrm>
            <a:off x="1539432" y="6381790"/>
            <a:ext cx="4039565" cy="369332"/>
          </a:xfrm>
          <a:prstGeom prst="rect">
            <a:avLst/>
          </a:prstGeom>
          <a:noFill/>
        </p:spPr>
        <p:txBody>
          <a:bodyPr wrap="square" rtlCol="0">
            <a:spAutoFit/>
          </a:bodyPr>
          <a:lstStyle/>
          <a:p>
            <a:r>
              <a:rPr lang="en-US" dirty="0"/>
              <a:t>Source:  AJOT May 17, 2021</a:t>
            </a:r>
          </a:p>
        </p:txBody>
      </p:sp>
      <p:pic>
        <p:nvPicPr>
          <p:cNvPr id="2" name="Picture 1">
            <a:extLst>
              <a:ext uri="{FF2B5EF4-FFF2-40B4-BE49-F238E27FC236}">
                <a16:creationId xmlns:a16="http://schemas.microsoft.com/office/drawing/2014/main" id="{BE6F148E-49AB-4142-92B6-CB4B18FECCAE}"/>
              </a:ext>
            </a:extLst>
          </p:cNvPr>
          <p:cNvPicPr>
            <a:picLocks noChangeAspect="1"/>
          </p:cNvPicPr>
          <p:nvPr/>
        </p:nvPicPr>
        <p:blipFill>
          <a:blip r:embed="rId3"/>
          <a:stretch>
            <a:fillRect/>
          </a:stretch>
        </p:blipFill>
        <p:spPr>
          <a:xfrm>
            <a:off x="1199408" y="793925"/>
            <a:ext cx="9820893" cy="5563212"/>
          </a:xfrm>
          <a:prstGeom prst="rect">
            <a:avLst/>
          </a:prstGeom>
        </p:spPr>
      </p:pic>
      <p:pic>
        <p:nvPicPr>
          <p:cNvPr id="8" name="Picture 7">
            <a:extLst>
              <a:ext uri="{FF2B5EF4-FFF2-40B4-BE49-F238E27FC236}">
                <a16:creationId xmlns:a16="http://schemas.microsoft.com/office/drawing/2014/main" id="{17EC0E3B-B78C-1C4F-A189-C563E9DEE03E}"/>
              </a:ext>
            </a:extLst>
          </p:cNvPr>
          <p:cNvPicPr>
            <a:picLocks noChangeAspect="1"/>
          </p:cNvPicPr>
          <p:nvPr/>
        </p:nvPicPr>
        <p:blipFill>
          <a:blip r:embed="rId4"/>
          <a:stretch>
            <a:fillRect/>
          </a:stretch>
        </p:blipFill>
        <p:spPr>
          <a:xfrm>
            <a:off x="1745673" y="294821"/>
            <a:ext cx="8534400" cy="520700"/>
          </a:xfrm>
          <a:prstGeom prst="rect">
            <a:avLst/>
          </a:prstGeom>
        </p:spPr>
      </p:pic>
      <p:sp>
        <p:nvSpPr>
          <p:cNvPr id="9" name="TextBox 8">
            <a:extLst>
              <a:ext uri="{FF2B5EF4-FFF2-40B4-BE49-F238E27FC236}">
                <a16:creationId xmlns:a16="http://schemas.microsoft.com/office/drawing/2014/main" id="{8B27F440-552E-AC4B-8556-C024752CE05D}"/>
              </a:ext>
            </a:extLst>
          </p:cNvPr>
          <p:cNvSpPr txBox="1"/>
          <p:nvPr/>
        </p:nvSpPr>
        <p:spPr>
          <a:xfrm>
            <a:off x="261255" y="700644"/>
            <a:ext cx="985653" cy="1200329"/>
          </a:xfrm>
          <a:prstGeom prst="rect">
            <a:avLst/>
          </a:prstGeom>
          <a:noFill/>
        </p:spPr>
        <p:txBody>
          <a:bodyPr wrap="square" rtlCol="0">
            <a:spAutoFit/>
          </a:bodyPr>
          <a:lstStyle/>
          <a:p>
            <a:pPr algn="ctr"/>
            <a:r>
              <a:rPr lang="en-US" sz="2400" b="1" dirty="0">
                <a:solidFill>
                  <a:srgbClr val="0070C0"/>
                </a:solidFill>
              </a:rPr>
              <a:t>Year-on-</a:t>
            </a:r>
          </a:p>
          <a:p>
            <a:pPr algn="ctr"/>
            <a:r>
              <a:rPr lang="en-US" sz="2400" b="1" dirty="0">
                <a:solidFill>
                  <a:srgbClr val="0070C0"/>
                </a:solidFill>
              </a:rPr>
              <a:t>2-Year</a:t>
            </a:r>
          </a:p>
        </p:txBody>
      </p:sp>
    </p:spTree>
    <p:extLst>
      <p:ext uri="{BB962C8B-B14F-4D97-AF65-F5344CB8AC3E}">
        <p14:creationId xmlns:p14="http://schemas.microsoft.com/office/powerpoint/2010/main" val="13499209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57</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4EEC79-7A60-6548-8245-BE3A645C04AB}"/>
              </a:ext>
            </a:extLst>
          </p:cNvPr>
          <p:cNvSpPr txBox="1"/>
          <p:nvPr/>
        </p:nvSpPr>
        <p:spPr>
          <a:xfrm>
            <a:off x="0" y="5628302"/>
            <a:ext cx="905360" cy="923330"/>
          </a:xfrm>
          <a:prstGeom prst="rect">
            <a:avLst/>
          </a:prstGeom>
          <a:noFill/>
        </p:spPr>
        <p:txBody>
          <a:bodyPr wrap="square" rtlCol="0">
            <a:spAutoFit/>
          </a:bodyPr>
          <a:lstStyle/>
          <a:p>
            <a:r>
              <a:rPr lang="en-US" dirty="0"/>
              <a:t>Source:  WTO</a:t>
            </a:r>
          </a:p>
          <a:p>
            <a:r>
              <a:rPr lang="en-US" dirty="0"/>
              <a:t>(2020)</a:t>
            </a:r>
          </a:p>
        </p:txBody>
      </p:sp>
      <p:pic>
        <p:nvPicPr>
          <p:cNvPr id="2" name="Picture 1">
            <a:extLst>
              <a:ext uri="{FF2B5EF4-FFF2-40B4-BE49-F238E27FC236}">
                <a16:creationId xmlns:a16="http://schemas.microsoft.com/office/drawing/2014/main" id="{30D730B8-B1C7-F147-B699-EE3958058FA1}"/>
              </a:ext>
            </a:extLst>
          </p:cNvPr>
          <p:cNvPicPr>
            <a:picLocks noChangeAspect="1"/>
          </p:cNvPicPr>
          <p:nvPr/>
        </p:nvPicPr>
        <p:blipFill>
          <a:blip r:embed="rId3"/>
          <a:stretch>
            <a:fillRect/>
          </a:stretch>
        </p:blipFill>
        <p:spPr>
          <a:xfrm>
            <a:off x="824204" y="486136"/>
            <a:ext cx="10543592" cy="6371863"/>
          </a:xfrm>
          <a:prstGeom prst="rect">
            <a:avLst/>
          </a:prstGeom>
        </p:spPr>
      </p:pic>
      <p:sp>
        <p:nvSpPr>
          <p:cNvPr id="6" name="Oval 5">
            <a:extLst>
              <a:ext uri="{FF2B5EF4-FFF2-40B4-BE49-F238E27FC236}">
                <a16:creationId xmlns:a16="http://schemas.microsoft.com/office/drawing/2014/main" id="{D651D943-65DF-2342-8484-476498F8928B}"/>
              </a:ext>
            </a:extLst>
          </p:cNvPr>
          <p:cNvSpPr/>
          <p:nvPr/>
        </p:nvSpPr>
        <p:spPr>
          <a:xfrm>
            <a:off x="3914172" y="823733"/>
            <a:ext cx="7417443" cy="3819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8688189-589D-E148-B627-A9E8271A938F}"/>
              </a:ext>
            </a:extLst>
          </p:cNvPr>
          <p:cNvSpPr/>
          <p:nvPr/>
        </p:nvSpPr>
        <p:spPr>
          <a:xfrm>
            <a:off x="1759352" y="4481332"/>
            <a:ext cx="2361236" cy="3819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825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Ho</a:t>
            </a:r>
            <a:r>
              <a:rPr lang="en-US" dirty="0"/>
              <a:t>w Trade Mattered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a:bodyPr>
              <a:lstStyle/>
              <a:p>
                <a:r>
                  <a:rPr lang="en-US" sz="3600" dirty="0"/>
                  <a:t>Shortages</a:t>
                </a:r>
              </a:p>
              <a:p>
                <a:pPr lvl="1"/>
                <a:r>
                  <a:rPr lang="en-US" sz="3200" dirty="0"/>
                  <a:t>First from reduced China exports</a:t>
                </a:r>
              </a:p>
              <a:p>
                <a:pPr lvl="1"/>
                <a:r>
                  <a:rPr lang="en-US" sz="3200" dirty="0"/>
                  <a:t>Then other shut-downs, worldwide</a:t>
                </a:r>
              </a:p>
              <a:p>
                <a:pPr lvl="1"/>
                <a:r>
                  <a:rPr lang="en-US" sz="3200" dirty="0"/>
                  <a:t>Factories lack inputs and can’t produce</a:t>
                </a:r>
              </a:p>
              <a:p>
                <a:pPr lvl="2"/>
                <a:r>
                  <a:rPr lang="en-US" sz="3200" dirty="0"/>
                  <a:t>Computer chips especially</a:t>
                </a:r>
              </a:p>
              <a:p>
                <a:pPr lvl="1"/>
                <a:r>
                  <a:rPr lang="en-US" sz="3200" dirty="0"/>
                  <a:t>Prices rise, but buyers still must do without</a:t>
                </a:r>
              </a:p>
              <a:p>
                <a:pPr lvl="1"/>
                <a:r>
                  <a:rPr lang="en-US" sz="3200" dirty="0"/>
                  <a:t>Economic models may miss this:</a:t>
                </a:r>
              </a:p>
              <a:p>
                <a:pPr marL="457200" lvl="1" indent="0">
                  <a:buNone/>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𝑆𝑢𝑝𝑝𝑙𝑦</m:t>
                      </m:r>
                      <m:r>
                        <a:rPr lang="en-US" sz="3200" b="0" i="1" smtClean="0">
                          <a:latin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𝐷𝑒𝑚𝑎𝑛𝑑</m:t>
                      </m:r>
                    </m:oMath>
                  </m:oMathPara>
                </a14:m>
                <a:endParaRPr lang="en-US" sz="3200" dirty="0"/>
              </a:p>
              <a:p>
                <a:pPr lvl="1"/>
                <a:endParaRPr lang="en-US" sz="3200" dirty="0"/>
              </a:p>
            </p:txBody>
          </p:sp>
        </mc:Choice>
        <mc:Fallback xmlns="">
          <p:sp>
            <p:nvSpPr>
              <p:cNvPr id="3" name="Content Placeholder 2">
                <a:extLst>
                  <a:ext uri="{FF2B5EF4-FFF2-40B4-BE49-F238E27FC236}">
                    <a16:creationId xmlns:a16="http://schemas.microsoft.com/office/drawing/2014/main" id="{F163B4D1-121E-644C-9AF8-5DB16629F69E}"/>
                  </a:ext>
                </a:extLst>
              </p:cNvPr>
              <p:cNvSpPr>
                <a:spLocks noGrp="1" noRot="1" noChangeAspect="1" noMove="1" noResize="1" noEditPoints="1" noAdjustHandles="1" noChangeArrowheads="1" noChangeShapeType="1" noTextEdit="1"/>
              </p:cNvSpPr>
              <p:nvPr>
                <p:ph idx="1"/>
              </p:nvPr>
            </p:nvSpPr>
            <p:spPr>
              <a:xfrm>
                <a:off x="1676400" y="1371600"/>
                <a:ext cx="8310271" cy="4638693"/>
              </a:xfrm>
              <a:blipFill>
                <a:blip r:embed="rId2"/>
                <a:stretch>
                  <a:fillRect l="-1985" t="-245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58</a:t>
            </a:fld>
            <a:endParaRPr lang="en-US"/>
          </a:p>
        </p:txBody>
      </p:sp>
    </p:spTree>
    <p:extLst>
      <p:ext uri="{BB962C8B-B14F-4D97-AF65-F5344CB8AC3E}">
        <p14:creationId xmlns:p14="http://schemas.microsoft.com/office/powerpoint/2010/main" val="6056626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Ho</a:t>
            </a:r>
            <a:r>
              <a:rPr lang="en-US" dirty="0"/>
              <a:t>w Trade Mattered</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a:bodyPr>
          <a:lstStyle/>
          <a:p>
            <a:r>
              <a:rPr lang="en-US" sz="3600" dirty="0"/>
              <a:t>Shortages in the News</a:t>
            </a:r>
          </a:p>
          <a:p>
            <a:pPr lvl="1"/>
            <a:r>
              <a:rPr lang="en-US" sz="3200" dirty="0"/>
              <a:t>NYT, Aug 30, 2021: </a:t>
            </a:r>
          </a:p>
          <a:p>
            <a:pPr lvl="1"/>
            <a:endParaRPr lang="en-US" sz="3200" dirty="0"/>
          </a:p>
          <a:p>
            <a:pPr lvl="1"/>
            <a:endParaRPr lang="en-US" sz="3200" dirty="0"/>
          </a:p>
          <a:p>
            <a:pPr lvl="1"/>
            <a:endParaRPr lang="en-US" sz="3200" dirty="0"/>
          </a:p>
          <a:p>
            <a:pPr marL="457200" lvl="1" indent="0">
              <a:buNone/>
            </a:pPr>
            <a:r>
              <a:rPr lang="en-US" sz="3200" dirty="0"/>
              <a:t> </a:t>
            </a:r>
          </a:p>
          <a:p>
            <a:pPr lvl="1"/>
            <a:endParaRPr lang="en-US" sz="3200" dirty="0"/>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59</a:t>
            </a:fld>
            <a:endParaRPr lang="en-US"/>
          </a:p>
        </p:txBody>
      </p:sp>
      <p:pic>
        <p:nvPicPr>
          <p:cNvPr id="5" name="Picture 4">
            <a:extLst>
              <a:ext uri="{FF2B5EF4-FFF2-40B4-BE49-F238E27FC236}">
                <a16:creationId xmlns:a16="http://schemas.microsoft.com/office/drawing/2014/main" id="{BAAA07D2-618C-C045-91B7-E2A0740D5055}"/>
              </a:ext>
            </a:extLst>
          </p:cNvPr>
          <p:cNvPicPr>
            <a:picLocks noChangeAspect="1"/>
          </p:cNvPicPr>
          <p:nvPr/>
        </p:nvPicPr>
        <p:blipFill>
          <a:blip r:embed="rId2"/>
          <a:stretch>
            <a:fillRect/>
          </a:stretch>
        </p:blipFill>
        <p:spPr>
          <a:xfrm>
            <a:off x="2720340" y="3009900"/>
            <a:ext cx="6629400" cy="1447800"/>
          </a:xfrm>
          <a:prstGeom prst="rect">
            <a:avLst/>
          </a:prstGeom>
        </p:spPr>
      </p:pic>
    </p:spTree>
    <p:extLst>
      <p:ext uri="{BB962C8B-B14F-4D97-AF65-F5344CB8AC3E}">
        <p14:creationId xmlns:p14="http://schemas.microsoft.com/office/powerpoint/2010/main" val="4056024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Ov</a:t>
            </a:r>
            <a:r>
              <a:rPr lang="en-US" dirty="0"/>
              <a:t>erview</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a:bodyPr>
          <a:lstStyle/>
          <a:p>
            <a:r>
              <a:rPr lang="en-US" sz="3600" dirty="0"/>
              <a:t>What Happened to Trade</a:t>
            </a:r>
          </a:p>
          <a:p>
            <a:pPr lvl="1"/>
            <a:r>
              <a:rPr lang="en-US" sz="3200" dirty="0"/>
              <a:t>International trade fell drastically</a:t>
            </a:r>
          </a:p>
          <a:p>
            <a:pPr lvl="1"/>
            <a:r>
              <a:rPr lang="en-US" sz="3200" dirty="0"/>
              <a:t>First for China</a:t>
            </a:r>
          </a:p>
          <a:p>
            <a:pPr lvl="1"/>
            <a:r>
              <a:rPr lang="en-US" sz="3200" dirty="0"/>
              <a:t>Then for the world, while China’s trade rebounded</a:t>
            </a:r>
          </a:p>
          <a:p>
            <a:pPr lvl="1"/>
            <a:r>
              <a:rPr lang="en-US" sz="3200" dirty="0"/>
              <a:t>World trade has now mostly recovered</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6</a:t>
            </a:fld>
            <a:endParaRPr lang="en-US"/>
          </a:p>
        </p:txBody>
      </p:sp>
    </p:spTree>
    <p:extLst>
      <p:ext uri="{BB962C8B-B14F-4D97-AF65-F5344CB8AC3E}">
        <p14:creationId xmlns:p14="http://schemas.microsoft.com/office/powerpoint/2010/main" val="28731775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Ho</a:t>
            </a:r>
            <a:r>
              <a:rPr lang="en-US" dirty="0"/>
              <a:t>w Trade Mattered</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a:bodyPr>
          <a:lstStyle/>
          <a:p>
            <a:r>
              <a:rPr lang="en-US" dirty="0"/>
              <a:t>Shortages in the News</a:t>
            </a:r>
          </a:p>
          <a:p>
            <a:pPr lvl="1"/>
            <a:r>
              <a:rPr lang="en-US" sz="1800" dirty="0"/>
              <a:t>Today Show, Sep 14:  “</a:t>
            </a:r>
            <a:r>
              <a:rPr lang="en-US" sz="1800" dirty="0">
                <a:solidFill>
                  <a:srgbClr val="FF0000"/>
                </a:solidFill>
              </a:rPr>
              <a:t>Paper</a:t>
            </a:r>
            <a:r>
              <a:rPr lang="en-US" sz="1800" dirty="0"/>
              <a:t> shortages are impacting schools, grocery stores and more”</a:t>
            </a:r>
          </a:p>
          <a:p>
            <a:pPr lvl="1"/>
            <a:r>
              <a:rPr lang="en-US" sz="1800" dirty="0"/>
              <a:t>Reuters, Sep 13:  “From </a:t>
            </a:r>
            <a:r>
              <a:rPr lang="en-US" sz="1800" dirty="0">
                <a:solidFill>
                  <a:srgbClr val="FF0000"/>
                </a:solidFill>
              </a:rPr>
              <a:t>zippers</a:t>
            </a:r>
            <a:r>
              <a:rPr lang="en-US" sz="1800" dirty="0"/>
              <a:t> to </a:t>
            </a:r>
            <a:r>
              <a:rPr lang="en-US" sz="1800" dirty="0">
                <a:solidFill>
                  <a:srgbClr val="FF0000"/>
                </a:solidFill>
              </a:rPr>
              <a:t>glass</a:t>
            </a:r>
            <a:r>
              <a:rPr lang="en-US" sz="1800" dirty="0"/>
              <a:t>, shortages of basic goods hobble U.S. economy</a:t>
            </a:r>
          </a:p>
          <a:p>
            <a:pPr lvl="1"/>
            <a:r>
              <a:rPr lang="en-US" sz="1800" dirty="0"/>
              <a:t>Detroit Free Press:  “</a:t>
            </a:r>
            <a:r>
              <a:rPr lang="en-US" sz="1800" dirty="0">
                <a:solidFill>
                  <a:srgbClr val="FF0000"/>
                </a:solidFill>
              </a:rPr>
              <a:t>Toy</a:t>
            </a:r>
            <a:r>
              <a:rPr lang="en-US" sz="1800" dirty="0"/>
              <a:t> makers: There's going to be a major shortage this holiday season”</a:t>
            </a:r>
          </a:p>
          <a:p>
            <a:pPr lvl="1"/>
            <a:r>
              <a:rPr lang="en-US" sz="1800" dirty="0"/>
              <a:t>FT, Aug 23: “Executives warn of growing </a:t>
            </a:r>
            <a:r>
              <a:rPr lang="en-US" sz="1800" dirty="0">
                <a:solidFill>
                  <a:srgbClr val="FF0000"/>
                </a:solidFill>
              </a:rPr>
              <a:t>container ship</a:t>
            </a:r>
            <a:r>
              <a:rPr lang="en-US" sz="1800" dirty="0"/>
              <a:t> shortages”</a:t>
            </a:r>
          </a:p>
          <a:p>
            <a:pPr lvl="1"/>
            <a:r>
              <a:rPr lang="en-US" sz="1800" dirty="0"/>
              <a:t>WSJ, Aug 20:  “Toyota to Cut Output as </a:t>
            </a:r>
            <a:r>
              <a:rPr lang="en-US" sz="1800" dirty="0">
                <a:solidFill>
                  <a:srgbClr val="FF0000"/>
                </a:solidFill>
              </a:rPr>
              <a:t>Chip</a:t>
            </a:r>
            <a:r>
              <a:rPr lang="en-US" sz="1800" dirty="0"/>
              <a:t> Shortage Finally Catches Up to It”</a:t>
            </a:r>
          </a:p>
          <a:p>
            <a:pPr lvl="1"/>
            <a:r>
              <a:rPr lang="en-US" sz="1800" dirty="0"/>
              <a:t>FT, Dec 9, 2020:  “Honda closes UK plant as logjam at ports causes parts shortage”</a:t>
            </a:r>
          </a:p>
          <a:p>
            <a:pPr lvl="1"/>
            <a:r>
              <a:rPr lang="en-US" sz="1800" dirty="0"/>
              <a:t>FT, Oct 31, 2020:  “</a:t>
            </a:r>
            <a:r>
              <a:rPr lang="en-US" sz="1800" dirty="0">
                <a:solidFill>
                  <a:srgbClr val="FF0000"/>
                </a:solidFill>
              </a:rPr>
              <a:t>Container</a:t>
            </a:r>
            <a:r>
              <a:rPr lang="en-US" sz="1800" dirty="0"/>
              <a:t> shortage exposes India’s struggle to recover from virus”</a:t>
            </a:r>
          </a:p>
          <a:p>
            <a:pPr lvl="1"/>
            <a:r>
              <a:rPr lang="en-US" sz="1800" dirty="0"/>
              <a:t>WSJ, Mar 18, 2020:  “Trump’s Tariffs Leave the U.S. Short on Vital </a:t>
            </a:r>
            <a:r>
              <a:rPr lang="en-US" sz="1800" dirty="0">
                <a:solidFill>
                  <a:srgbClr val="FF0000"/>
                </a:solidFill>
              </a:rPr>
              <a:t>Medical</a:t>
            </a:r>
            <a:r>
              <a:rPr lang="en-US" sz="1800" dirty="0"/>
              <a:t> </a:t>
            </a:r>
            <a:r>
              <a:rPr lang="en-US" sz="1800" dirty="0">
                <a:solidFill>
                  <a:srgbClr val="FF0000"/>
                </a:solidFill>
              </a:rPr>
              <a:t>Supplies</a:t>
            </a:r>
            <a:r>
              <a:rPr lang="en-US" sz="1800" dirty="0"/>
              <a:t>”</a:t>
            </a:r>
            <a:endParaRPr lang="en-US" sz="1600" dirty="0"/>
          </a:p>
          <a:p>
            <a:pPr lvl="1"/>
            <a:endParaRPr lang="en-US" sz="1600" dirty="0"/>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60</a:t>
            </a:fld>
            <a:endParaRPr lang="en-US"/>
          </a:p>
        </p:txBody>
      </p:sp>
    </p:spTree>
    <p:extLst>
      <p:ext uri="{BB962C8B-B14F-4D97-AF65-F5344CB8AC3E}">
        <p14:creationId xmlns:p14="http://schemas.microsoft.com/office/powerpoint/2010/main" val="28124630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Ho</a:t>
            </a:r>
            <a:r>
              <a:rPr lang="en-US" dirty="0"/>
              <a:t>w Trade Mattered</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a:bodyPr>
          <a:lstStyle/>
          <a:p>
            <a:r>
              <a:rPr lang="en-US" sz="3600" dirty="0"/>
              <a:t>Who Loses from Shortages</a:t>
            </a:r>
          </a:p>
          <a:p>
            <a:pPr lvl="1"/>
            <a:r>
              <a:rPr lang="en-US" sz="3200" dirty="0"/>
              <a:t>Both buyers </a:t>
            </a:r>
            <a:r>
              <a:rPr lang="en-US" sz="3200" u="sng" dirty="0"/>
              <a:t>and</a:t>
            </a:r>
            <a:r>
              <a:rPr lang="en-US" sz="3200" dirty="0"/>
              <a:t> sellers</a:t>
            </a:r>
          </a:p>
          <a:p>
            <a:pPr lvl="1"/>
            <a:r>
              <a:rPr lang="en-US" sz="3200" dirty="0"/>
              <a:t>Hard to see anyone who gains.  Sellers of competing products, perhaps, if they don’t also have a shortage</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61</a:t>
            </a:fld>
            <a:endParaRPr lang="en-US"/>
          </a:p>
        </p:txBody>
      </p:sp>
    </p:spTree>
    <p:extLst>
      <p:ext uri="{BB962C8B-B14F-4D97-AF65-F5344CB8AC3E}">
        <p14:creationId xmlns:p14="http://schemas.microsoft.com/office/powerpoint/2010/main" val="14124297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9735-0076-014D-B112-BD207DA7017B}"/>
              </a:ext>
            </a:extLst>
          </p:cNvPr>
          <p:cNvSpPr>
            <a:spLocks noGrp="1"/>
          </p:cNvSpPr>
          <p:nvPr>
            <p:ph type="title"/>
          </p:nvPr>
        </p:nvSpPr>
        <p:spPr>
          <a:xfrm>
            <a:off x="1117774" y="2469497"/>
            <a:ext cx="9867726" cy="2102503"/>
          </a:xfrm>
          <a:ln w="76200">
            <a:solidFill>
              <a:srgbClr val="0C4C88"/>
            </a:solidFill>
          </a:ln>
        </p:spPr>
        <p:txBody>
          <a:bodyPr>
            <a:normAutofit fontScale="90000"/>
          </a:bodyPr>
          <a:lstStyle/>
          <a:p>
            <a:pPr algn="ctr"/>
            <a:r>
              <a:rPr lang="en-US" sz="8600" dirty="0"/>
              <a:t>How Trade Policies Mattered</a:t>
            </a:r>
          </a:p>
        </p:txBody>
      </p:sp>
    </p:spTree>
    <p:extLst>
      <p:ext uri="{BB962C8B-B14F-4D97-AF65-F5344CB8AC3E}">
        <p14:creationId xmlns:p14="http://schemas.microsoft.com/office/powerpoint/2010/main" val="18184215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Ho</a:t>
            </a:r>
            <a:r>
              <a:rPr lang="en-US" dirty="0"/>
              <a:t>w Trade Policies Mattered</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a:bodyPr>
          <a:lstStyle/>
          <a:p>
            <a:r>
              <a:rPr lang="en-US" sz="3600" dirty="0"/>
              <a:t>There were many changes in trade policy prompted by the pandemic</a:t>
            </a:r>
          </a:p>
          <a:p>
            <a:pPr lvl="1"/>
            <a:r>
              <a:rPr lang="en-US" sz="2800" dirty="0"/>
              <a:t>Tariff reductions to improve access (PPE, medical supplies, etc.)</a:t>
            </a:r>
          </a:p>
          <a:p>
            <a:pPr lvl="1"/>
            <a:r>
              <a:rPr lang="en-US" sz="2800" dirty="0"/>
              <a:t>Export restrictions to keep needed goods at home</a:t>
            </a:r>
          </a:p>
          <a:p>
            <a:pPr lvl="1"/>
            <a:endParaRPr lang="en-US" sz="2800" dirty="0"/>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63</a:t>
            </a:fld>
            <a:endParaRPr lang="en-US"/>
          </a:p>
        </p:txBody>
      </p:sp>
    </p:spTree>
    <p:extLst>
      <p:ext uri="{BB962C8B-B14F-4D97-AF65-F5344CB8AC3E}">
        <p14:creationId xmlns:p14="http://schemas.microsoft.com/office/powerpoint/2010/main" val="41321625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64</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4EEC79-7A60-6548-8245-BE3A645C04AB}"/>
              </a:ext>
            </a:extLst>
          </p:cNvPr>
          <p:cNvSpPr txBox="1"/>
          <p:nvPr/>
        </p:nvSpPr>
        <p:spPr>
          <a:xfrm>
            <a:off x="1479025" y="6488668"/>
            <a:ext cx="4223326" cy="369332"/>
          </a:xfrm>
          <a:prstGeom prst="rect">
            <a:avLst/>
          </a:prstGeom>
          <a:noFill/>
        </p:spPr>
        <p:txBody>
          <a:bodyPr wrap="square" rtlCol="0">
            <a:spAutoFit/>
          </a:bodyPr>
          <a:lstStyle/>
          <a:p>
            <a:r>
              <a:rPr lang="en-US" dirty="0"/>
              <a:t>Source:  Hoekman et al. (2020)</a:t>
            </a:r>
          </a:p>
        </p:txBody>
      </p:sp>
      <p:pic>
        <p:nvPicPr>
          <p:cNvPr id="2" name="Picture 1">
            <a:extLst>
              <a:ext uri="{FF2B5EF4-FFF2-40B4-BE49-F238E27FC236}">
                <a16:creationId xmlns:a16="http://schemas.microsoft.com/office/drawing/2014/main" id="{F3E5C527-BF11-0A4A-AC56-AA0FF2234925}"/>
              </a:ext>
            </a:extLst>
          </p:cNvPr>
          <p:cNvPicPr>
            <a:picLocks noChangeAspect="1"/>
          </p:cNvPicPr>
          <p:nvPr/>
        </p:nvPicPr>
        <p:blipFill>
          <a:blip r:embed="rId3"/>
          <a:stretch>
            <a:fillRect/>
          </a:stretch>
        </p:blipFill>
        <p:spPr>
          <a:xfrm>
            <a:off x="1581150" y="1073150"/>
            <a:ext cx="9029700" cy="4711700"/>
          </a:xfrm>
          <a:prstGeom prst="rect">
            <a:avLst/>
          </a:prstGeom>
        </p:spPr>
      </p:pic>
    </p:spTree>
    <p:extLst>
      <p:ext uri="{BB962C8B-B14F-4D97-AF65-F5344CB8AC3E}">
        <p14:creationId xmlns:p14="http://schemas.microsoft.com/office/powerpoint/2010/main" val="10516283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65</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4E96F4F-A7A3-1A4A-B2A7-8BC8DBAB2FCA}"/>
              </a:ext>
            </a:extLst>
          </p:cNvPr>
          <p:cNvSpPr/>
          <p:nvPr/>
        </p:nvSpPr>
        <p:spPr>
          <a:xfrm>
            <a:off x="1295400" y="5867400"/>
            <a:ext cx="609600" cy="762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09EB7C6-17D2-7944-93E8-4C362F89AF24}"/>
              </a:ext>
            </a:extLst>
          </p:cNvPr>
          <p:cNvPicPr>
            <a:picLocks noChangeAspect="1"/>
          </p:cNvPicPr>
          <p:nvPr/>
        </p:nvPicPr>
        <p:blipFill>
          <a:blip r:embed="rId3"/>
          <a:stretch>
            <a:fillRect/>
          </a:stretch>
        </p:blipFill>
        <p:spPr>
          <a:xfrm>
            <a:off x="2769358" y="0"/>
            <a:ext cx="6653284" cy="6858000"/>
          </a:xfrm>
          <a:prstGeom prst="rect">
            <a:avLst/>
          </a:prstGeom>
        </p:spPr>
      </p:pic>
      <p:sp>
        <p:nvSpPr>
          <p:cNvPr id="9" name="Oval 8">
            <a:extLst>
              <a:ext uri="{FF2B5EF4-FFF2-40B4-BE49-F238E27FC236}">
                <a16:creationId xmlns:a16="http://schemas.microsoft.com/office/drawing/2014/main" id="{036F1012-ABEA-E84D-92BE-E463B24EFCE7}"/>
              </a:ext>
            </a:extLst>
          </p:cNvPr>
          <p:cNvSpPr/>
          <p:nvPr/>
        </p:nvSpPr>
        <p:spPr>
          <a:xfrm>
            <a:off x="8128000" y="3822700"/>
            <a:ext cx="1168400" cy="11430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a:extLst>
              <a:ext uri="{FF2B5EF4-FFF2-40B4-BE49-F238E27FC236}">
                <a16:creationId xmlns:a16="http://schemas.microsoft.com/office/drawing/2014/main" id="{8EA420AE-EBC6-6745-A150-7CD758F1AC2B}"/>
              </a:ext>
            </a:extLst>
          </p:cNvPr>
          <p:cNvSpPr/>
          <p:nvPr/>
        </p:nvSpPr>
        <p:spPr>
          <a:xfrm>
            <a:off x="9842500" y="2870200"/>
            <a:ext cx="2108200" cy="1447800"/>
          </a:xfrm>
          <a:prstGeom prst="wedgeRoundRectCallout">
            <a:avLst>
              <a:gd name="adj1" fmla="val -77490"/>
              <a:gd name="adj2" fmla="val 35307"/>
              <a:gd name="adj3" fmla="val 1666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Countries with </a:t>
            </a:r>
            <a:r>
              <a:rPr lang="en-US" u="sng" dirty="0"/>
              <a:t>only</a:t>
            </a:r>
            <a:r>
              <a:rPr lang="en-US" dirty="0"/>
              <a:t> import facilitation, extending beyond 2020</a:t>
            </a:r>
          </a:p>
        </p:txBody>
      </p:sp>
      <p:sp>
        <p:nvSpPr>
          <p:cNvPr id="26" name="TextBox 25">
            <a:extLst>
              <a:ext uri="{FF2B5EF4-FFF2-40B4-BE49-F238E27FC236}">
                <a16:creationId xmlns:a16="http://schemas.microsoft.com/office/drawing/2014/main" id="{BC183ECB-8AE7-DB40-8196-79118FFDFF67}"/>
              </a:ext>
            </a:extLst>
          </p:cNvPr>
          <p:cNvSpPr txBox="1"/>
          <p:nvPr/>
        </p:nvSpPr>
        <p:spPr>
          <a:xfrm>
            <a:off x="2731624" y="127321"/>
            <a:ext cx="5775767" cy="400110"/>
          </a:xfrm>
          <a:prstGeom prst="rect">
            <a:avLst/>
          </a:prstGeom>
          <a:solidFill>
            <a:schemeClr val="bg1"/>
          </a:solidFill>
        </p:spPr>
        <p:txBody>
          <a:bodyPr wrap="square" rtlCol="0">
            <a:spAutoFit/>
          </a:bodyPr>
          <a:lstStyle/>
          <a:p>
            <a:r>
              <a:rPr lang="en-US" sz="2000" dirty="0"/>
              <a:t>Trade Policy Responses:  Who did what for how long?</a:t>
            </a:r>
          </a:p>
        </p:txBody>
      </p:sp>
      <p:sp>
        <p:nvSpPr>
          <p:cNvPr id="11" name="Oval 10">
            <a:extLst>
              <a:ext uri="{FF2B5EF4-FFF2-40B4-BE49-F238E27FC236}">
                <a16:creationId xmlns:a16="http://schemas.microsoft.com/office/drawing/2014/main" id="{4EF331D0-A5B5-1742-B931-77D85B2A6ECE}"/>
              </a:ext>
            </a:extLst>
          </p:cNvPr>
          <p:cNvSpPr/>
          <p:nvPr/>
        </p:nvSpPr>
        <p:spPr>
          <a:xfrm>
            <a:off x="3378200" y="228600"/>
            <a:ext cx="1168400" cy="1143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ular Callout 12">
            <a:extLst>
              <a:ext uri="{FF2B5EF4-FFF2-40B4-BE49-F238E27FC236}">
                <a16:creationId xmlns:a16="http://schemas.microsoft.com/office/drawing/2014/main" id="{1C430DBB-24D8-AD4C-9B6B-09B47F23D040}"/>
              </a:ext>
            </a:extLst>
          </p:cNvPr>
          <p:cNvSpPr/>
          <p:nvPr/>
        </p:nvSpPr>
        <p:spPr>
          <a:xfrm>
            <a:off x="647700" y="241300"/>
            <a:ext cx="2108200" cy="1447800"/>
          </a:xfrm>
          <a:prstGeom prst="wedgeRoundRectCallout">
            <a:avLst>
              <a:gd name="adj1" fmla="val 79137"/>
              <a:gd name="adj2" fmla="val -19079"/>
              <a:gd name="adj3" fmla="val 166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Countries with </a:t>
            </a:r>
            <a:r>
              <a:rPr lang="en-US" u="sng" dirty="0"/>
              <a:t>only</a:t>
            </a:r>
            <a:r>
              <a:rPr lang="en-US" dirty="0"/>
              <a:t> export restriction, extending beyond 2020</a:t>
            </a:r>
          </a:p>
        </p:txBody>
      </p:sp>
      <p:sp>
        <p:nvSpPr>
          <p:cNvPr id="14" name="Oval 13">
            <a:extLst>
              <a:ext uri="{FF2B5EF4-FFF2-40B4-BE49-F238E27FC236}">
                <a16:creationId xmlns:a16="http://schemas.microsoft.com/office/drawing/2014/main" id="{F6AABFE2-D9D5-2D45-BF5C-13EFD3F3164F}"/>
              </a:ext>
            </a:extLst>
          </p:cNvPr>
          <p:cNvSpPr/>
          <p:nvPr/>
        </p:nvSpPr>
        <p:spPr>
          <a:xfrm>
            <a:off x="8153400" y="203200"/>
            <a:ext cx="1168400" cy="114300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a:extLst>
              <a:ext uri="{FF2B5EF4-FFF2-40B4-BE49-F238E27FC236}">
                <a16:creationId xmlns:a16="http://schemas.microsoft.com/office/drawing/2014/main" id="{7AD4055D-E614-244A-B8D1-80ED3D5AC080}"/>
              </a:ext>
            </a:extLst>
          </p:cNvPr>
          <p:cNvSpPr/>
          <p:nvPr/>
        </p:nvSpPr>
        <p:spPr>
          <a:xfrm>
            <a:off x="9842500" y="190500"/>
            <a:ext cx="2095500" cy="1689100"/>
          </a:xfrm>
          <a:prstGeom prst="wedgeRoundRectCallout">
            <a:avLst>
              <a:gd name="adj1" fmla="val -70312"/>
              <a:gd name="adj2" fmla="val -18953"/>
              <a:gd name="adj3" fmla="val 1666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lumMod val="50000"/>
                  </a:schemeClr>
                </a:solidFill>
              </a:rPr>
              <a:t>Countries with </a:t>
            </a:r>
            <a:r>
              <a:rPr lang="en-US" u="sng" dirty="0">
                <a:solidFill>
                  <a:schemeClr val="accent4">
                    <a:lumMod val="50000"/>
                  </a:schemeClr>
                </a:solidFill>
              </a:rPr>
              <a:t>both</a:t>
            </a:r>
            <a:r>
              <a:rPr lang="en-US" dirty="0">
                <a:solidFill>
                  <a:schemeClr val="accent4">
                    <a:lumMod val="50000"/>
                  </a:schemeClr>
                </a:solidFill>
              </a:rPr>
              <a:t> import facilitation and export restriction, extending beyond 2020</a:t>
            </a:r>
          </a:p>
        </p:txBody>
      </p:sp>
      <p:sp>
        <p:nvSpPr>
          <p:cNvPr id="16" name="Rounded Rectangle 15">
            <a:extLst>
              <a:ext uri="{FF2B5EF4-FFF2-40B4-BE49-F238E27FC236}">
                <a16:creationId xmlns:a16="http://schemas.microsoft.com/office/drawing/2014/main" id="{26539546-54F5-F143-BA17-2533DD465CF0}"/>
              </a:ext>
            </a:extLst>
          </p:cNvPr>
          <p:cNvSpPr/>
          <p:nvPr/>
        </p:nvSpPr>
        <p:spPr>
          <a:xfrm>
            <a:off x="971898" y="1690597"/>
            <a:ext cx="1443545" cy="39918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44F2470-C0B6-6F4B-885E-3B4C2DD13DC4}"/>
              </a:ext>
            </a:extLst>
          </p:cNvPr>
          <p:cNvSpPr txBox="1"/>
          <p:nvPr/>
        </p:nvSpPr>
        <p:spPr>
          <a:xfrm>
            <a:off x="1206822" y="1708118"/>
            <a:ext cx="974741" cy="369332"/>
          </a:xfrm>
          <a:prstGeom prst="rect">
            <a:avLst/>
          </a:prstGeom>
          <a:noFill/>
        </p:spPr>
        <p:txBody>
          <a:bodyPr wrap="square" rtlCol="0">
            <a:spAutoFit/>
          </a:bodyPr>
          <a:lstStyle/>
          <a:p>
            <a:r>
              <a:rPr lang="en-US" dirty="0">
                <a:solidFill>
                  <a:schemeClr val="bg1"/>
                </a:solidFill>
              </a:rPr>
              <a:t>Inc. Italy</a:t>
            </a:r>
          </a:p>
        </p:txBody>
      </p:sp>
      <p:sp>
        <p:nvSpPr>
          <p:cNvPr id="18" name="Rounded Rectangle 17">
            <a:extLst>
              <a:ext uri="{FF2B5EF4-FFF2-40B4-BE49-F238E27FC236}">
                <a16:creationId xmlns:a16="http://schemas.microsoft.com/office/drawing/2014/main" id="{D888C3EB-6B93-DD48-97B1-5A0A580E509B}"/>
              </a:ext>
            </a:extLst>
          </p:cNvPr>
          <p:cNvSpPr/>
          <p:nvPr/>
        </p:nvSpPr>
        <p:spPr>
          <a:xfrm>
            <a:off x="10185657" y="4312059"/>
            <a:ext cx="1443545" cy="39918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9C90A87-BB8F-984E-B986-110BD40D9A92}"/>
              </a:ext>
            </a:extLst>
          </p:cNvPr>
          <p:cNvSpPr txBox="1"/>
          <p:nvPr/>
        </p:nvSpPr>
        <p:spPr>
          <a:xfrm>
            <a:off x="10274623" y="4320689"/>
            <a:ext cx="1525492" cy="369332"/>
          </a:xfrm>
          <a:prstGeom prst="rect">
            <a:avLst/>
          </a:prstGeom>
          <a:noFill/>
        </p:spPr>
        <p:txBody>
          <a:bodyPr wrap="square" rtlCol="0">
            <a:spAutoFit/>
          </a:bodyPr>
          <a:lstStyle/>
          <a:p>
            <a:r>
              <a:rPr lang="en-US" dirty="0">
                <a:solidFill>
                  <a:schemeClr val="bg1"/>
                </a:solidFill>
              </a:rPr>
              <a:t>Inc. Canada</a:t>
            </a:r>
          </a:p>
        </p:txBody>
      </p:sp>
      <p:sp>
        <p:nvSpPr>
          <p:cNvPr id="20" name="Rounded Rectangle 19">
            <a:extLst>
              <a:ext uri="{FF2B5EF4-FFF2-40B4-BE49-F238E27FC236}">
                <a16:creationId xmlns:a16="http://schemas.microsoft.com/office/drawing/2014/main" id="{69D9FBD6-9510-5A43-A0BB-EAA331E882E7}"/>
              </a:ext>
            </a:extLst>
          </p:cNvPr>
          <p:cNvSpPr/>
          <p:nvPr/>
        </p:nvSpPr>
        <p:spPr>
          <a:xfrm>
            <a:off x="10131229" y="1886538"/>
            <a:ext cx="1443545" cy="39918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5B388E8-6E1B-F344-8DC1-B6B246963ABF}"/>
              </a:ext>
            </a:extLst>
          </p:cNvPr>
          <p:cNvSpPr txBox="1"/>
          <p:nvPr/>
        </p:nvSpPr>
        <p:spPr>
          <a:xfrm>
            <a:off x="10300899" y="1914196"/>
            <a:ext cx="1060784" cy="369332"/>
          </a:xfrm>
          <a:prstGeom prst="rect">
            <a:avLst/>
          </a:prstGeom>
          <a:noFill/>
        </p:spPr>
        <p:txBody>
          <a:bodyPr wrap="square" rtlCol="0">
            <a:spAutoFit/>
          </a:bodyPr>
          <a:lstStyle/>
          <a:p>
            <a:pPr algn="ctr"/>
            <a:r>
              <a:rPr lang="en-US" dirty="0">
                <a:solidFill>
                  <a:schemeClr val="accent4">
                    <a:lumMod val="50000"/>
                  </a:schemeClr>
                </a:solidFill>
              </a:rPr>
              <a:t>Inc. India</a:t>
            </a:r>
          </a:p>
        </p:txBody>
      </p:sp>
      <p:sp>
        <p:nvSpPr>
          <p:cNvPr id="22" name="Rounded Rectangular Callout 21">
            <a:extLst>
              <a:ext uri="{FF2B5EF4-FFF2-40B4-BE49-F238E27FC236}">
                <a16:creationId xmlns:a16="http://schemas.microsoft.com/office/drawing/2014/main" id="{505E1D84-7738-3D4B-BF7C-7FF8A7315DC8}"/>
              </a:ext>
            </a:extLst>
          </p:cNvPr>
          <p:cNvSpPr/>
          <p:nvPr/>
        </p:nvSpPr>
        <p:spPr>
          <a:xfrm>
            <a:off x="6792686" y="1077685"/>
            <a:ext cx="718458" cy="533400"/>
          </a:xfrm>
          <a:prstGeom prst="wedgeRoundRectCallout">
            <a:avLst>
              <a:gd name="adj1" fmla="val 212500"/>
              <a:gd name="adj2" fmla="val -57908"/>
              <a:gd name="adj3" fmla="val 1666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lumMod val="50000"/>
                  </a:schemeClr>
                </a:solidFill>
              </a:rPr>
              <a:t>USA</a:t>
            </a:r>
          </a:p>
        </p:txBody>
      </p:sp>
      <p:sp>
        <p:nvSpPr>
          <p:cNvPr id="23" name="Rounded Rectangular Callout 22">
            <a:extLst>
              <a:ext uri="{FF2B5EF4-FFF2-40B4-BE49-F238E27FC236}">
                <a16:creationId xmlns:a16="http://schemas.microsoft.com/office/drawing/2014/main" id="{A43562F3-F632-0944-AE28-247CCBAEB116}"/>
              </a:ext>
            </a:extLst>
          </p:cNvPr>
          <p:cNvSpPr/>
          <p:nvPr/>
        </p:nvSpPr>
        <p:spPr>
          <a:xfrm>
            <a:off x="8850084" y="2264228"/>
            <a:ext cx="849087" cy="533400"/>
          </a:xfrm>
          <a:prstGeom prst="wedgeRoundRectCallout">
            <a:avLst>
              <a:gd name="adj1" fmla="val -42628"/>
              <a:gd name="adj2" fmla="val -184438"/>
              <a:gd name="adj3" fmla="val 1666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lumMod val="50000"/>
                  </a:schemeClr>
                </a:solidFill>
              </a:rPr>
              <a:t>China</a:t>
            </a:r>
          </a:p>
        </p:txBody>
      </p:sp>
      <p:sp>
        <p:nvSpPr>
          <p:cNvPr id="24" name="Rounded Rectangular Callout 23">
            <a:extLst>
              <a:ext uri="{FF2B5EF4-FFF2-40B4-BE49-F238E27FC236}">
                <a16:creationId xmlns:a16="http://schemas.microsoft.com/office/drawing/2014/main" id="{41158D82-8C8D-8742-A40D-C8DA0E46890F}"/>
              </a:ext>
            </a:extLst>
          </p:cNvPr>
          <p:cNvSpPr/>
          <p:nvPr/>
        </p:nvSpPr>
        <p:spPr>
          <a:xfrm>
            <a:off x="7522027" y="2122714"/>
            <a:ext cx="849087" cy="533400"/>
          </a:xfrm>
          <a:prstGeom prst="wedgeRoundRectCallout">
            <a:avLst>
              <a:gd name="adj1" fmla="val 61218"/>
              <a:gd name="adj2" fmla="val -145662"/>
              <a:gd name="adj3" fmla="val 1666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lumMod val="50000"/>
                  </a:schemeClr>
                </a:solidFill>
              </a:rPr>
              <a:t>Brazil</a:t>
            </a:r>
          </a:p>
        </p:txBody>
      </p:sp>
      <p:sp>
        <p:nvSpPr>
          <p:cNvPr id="25" name="TextBox 24">
            <a:extLst>
              <a:ext uri="{FF2B5EF4-FFF2-40B4-BE49-F238E27FC236}">
                <a16:creationId xmlns:a16="http://schemas.microsoft.com/office/drawing/2014/main" id="{665C92CB-AA8E-0445-A71B-503586FCFBF0}"/>
              </a:ext>
            </a:extLst>
          </p:cNvPr>
          <p:cNvSpPr txBox="1"/>
          <p:nvPr/>
        </p:nvSpPr>
        <p:spPr>
          <a:xfrm>
            <a:off x="274320" y="5674004"/>
            <a:ext cx="1634565" cy="923330"/>
          </a:xfrm>
          <a:prstGeom prst="rect">
            <a:avLst/>
          </a:prstGeom>
          <a:noFill/>
        </p:spPr>
        <p:txBody>
          <a:bodyPr wrap="square" rtlCol="0">
            <a:spAutoFit/>
          </a:bodyPr>
          <a:lstStyle/>
          <a:p>
            <a:r>
              <a:rPr lang="en-US" dirty="0"/>
              <a:t>Source:  </a:t>
            </a:r>
            <a:r>
              <a:rPr lang="en-US" dirty="0" err="1"/>
              <a:t>Evenett</a:t>
            </a:r>
            <a:r>
              <a:rPr lang="en-US" dirty="0"/>
              <a:t> et al., Dec 2020</a:t>
            </a:r>
          </a:p>
        </p:txBody>
      </p:sp>
      <p:sp>
        <p:nvSpPr>
          <p:cNvPr id="2" name="TextBox 1">
            <a:extLst>
              <a:ext uri="{FF2B5EF4-FFF2-40B4-BE49-F238E27FC236}">
                <a16:creationId xmlns:a16="http://schemas.microsoft.com/office/drawing/2014/main" id="{D4AC1475-B583-9C41-A68E-332C70FF136F}"/>
              </a:ext>
            </a:extLst>
          </p:cNvPr>
          <p:cNvSpPr txBox="1"/>
          <p:nvPr/>
        </p:nvSpPr>
        <p:spPr>
          <a:xfrm>
            <a:off x="277793" y="2824223"/>
            <a:ext cx="2129742" cy="1569660"/>
          </a:xfrm>
          <a:prstGeom prst="rect">
            <a:avLst/>
          </a:prstGeom>
          <a:noFill/>
        </p:spPr>
        <p:txBody>
          <a:bodyPr wrap="square" rtlCol="0">
            <a:spAutoFit/>
          </a:bodyPr>
          <a:lstStyle/>
          <a:p>
            <a:pPr algn="ctr"/>
            <a:r>
              <a:rPr lang="en-US" sz="2400" dirty="0"/>
              <a:t>Countries differ greatly in the nature of their interventions</a:t>
            </a:r>
          </a:p>
        </p:txBody>
      </p:sp>
    </p:spTree>
    <p:extLst>
      <p:ext uri="{BB962C8B-B14F-4D97-AF65-F5344CB8AC3E}">
        <p14:creationId xmlns:p14="http://schemas.microsoft.com/office/powerpoint/2010/main" val="405493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P spid="15" grpId="0" animBg="1"/>
      <p:bldP spid="16" grpId="0" animBg="1"/>
      <p:bldP spid="17" grpId="0"/>
      <p:bldP spid="18" grpId="0" animBg="1"/>
      <p:bldP spid="19" grpId="0"/>
      <p:bldP spid="20" grpId="0" animBg="1"/>
      <p:bldP spid="21" grpId="0"/>
      <p:bldP spid="22" grpId="0" animBg="1"/>
      <p:bldP spid="23" grpId="0" animBg="1"/>
      <p:bldP spid="2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9735-0076-014D-B112-BD207DA7017B}"/>
              </a:ext>
            </a:extLst>
          </p:cNvPr>
          <p:cNvSpPr>
            <a:spLocks noGrp="1"/>
          </p:cNvSpPr>
          <p:nvPr>
            <p:ph type="title"/>
          </p:nvPr>
        </p:nvSpPr>
        <p:spPr>
          <a:xfrm>
            <a:off x="825674" y="2469497"/>
            <a:ext cx="10515600" cy="1325563"/>
          </a:xfrm>
        </p:spPr>
        <p:txBody>
          <a:bodyPr>
            <a:normAutofit fontScale="90000"/>
          </a:bodyPr>
          <a:lstStyle/>
          <a:p>
            <a:pPr algn="ctr"/>
            <a:r>
              <a:rPr lang="en-US" sz="9600" dirty="0"/>
              <a:t>Export Policies</a:t>
            </a:r>
            <a:endParaRPr lang="en-US" sz="6000" dirty="0"/>
          </a:p>
        </p:txBody>
      </p:sp>
      <p:sp>
        <p:nvSpPr>
          <p:cNvPr id="3" name="Title 1">
            <a:extLst>
              <a:ext uri="{FF2B5EF4-FFF2-40B4-BE49-F238E27FC236}">
                <a16:creationId xmlns:a16="http://schemas.microsoft.com/office/drawing/2014/main" id="{7432D223-20F2-CD48-985A-60CA5A71C4EB}"/>
              </a:ext>
            </a:extLst>
          </p:cNvPr>
          <p:cNvSpPr txBox="1">
            <a:spLocks/>
          </p:cNvSpPr>
          <p:nvPr/>
        </p:nvSpPr>
        <p:spPr>
          <a:xfrm>
            <a:off x="821029" y="96837"/>
            <a:ext cx="9652000" cy="1127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a:lstStyle>
          <a:p>
            <a:r>
              <a:rPr lang="en-US" dirty="0">
                <a:solidFill>
                  <a:schemeClr val="bg1"/>
                </a:solidFill>
              </a:rPr>
              <a:t> Eff</a:t>
            </a:r>
            <a:r>
              <a:rPr lang="en-US" dirty="0"/>
              <a:t>ects on Trade Policies</a:t>
            </a:r>
          </a:p>
        </p:txBody>
      </p:sp>
    </p:spTree>
    <p:extLst>
      <p:ext uri="{BB962C8B-B14F-4D97-AF65-F5344CB8AC3E}">
        <p14:creationId xmlns:p14="http://schemas.microsoft.com/office/powerpoint/2010/main" val="8881241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Eff</a:t>
            </a:r>
            <a:r>
              <a:rPr lang="en-US" dirty="0"/>
              <a:t>ects on Export Policies</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lnSpcReduction="10000"/>
          </a:bodyPr>
          <a:lstStyle/>
          <a:p>
            <a:r>
              <a:rPr lang="en-US" sz="3600" dirty="0"/>
              <a:t>Export Policies</a:t>
            </a:r>
          </a:p>
          <a:p>
            <a:pPr lvl="1"/>
            <a:r>
              <a:rPr lang="en-US" sz="3200" dirty="0"/>
              <a:t>There were export </a:t>
            </a:r>
            <a:r>
              <a:rPr lang="en-US" sz="3200" u="sng" dirty="0"/>
              <a:t>bans</a:t>
            </a:r>
            <a:r>
              <a:rPr lang="en-US" sz="3200" dirty="0"/>
              <a:t> by many countries on</a:t>
            </a:r>
          </a:p>
          <a:p>
            <a:pPr lvl="2"/>
            <a:r>
              <a:rPr lang="en-US" sz="3200" dirty="0"/>
              <a:t>Medical supplies</a:t>
            </a:r>
          </a:p>
          <a:p>
            <a:pPr lvl="2"/>
            <a:r>
              <a:rPr lang="en-US" sz="3200" dirty="0"/>
              <a:t>Food</a:t>
            </a:r>
          </a:p>
          <a:p>
            <a:pPr lvl="2"/>
            <a:r>
              <a:rPr lang="en-US" sz="3200" dirty="0"/>
              <a:t>Other</a:t>
            </a:r>
          </a:p>
          <a:p>
            <a:pPr lvl="1"/>
            <a:r>
              <a:rPr lang="en-US" sz="3200" dirty="0"/>
              <a:t>Some were temporary, but many others were not</a:t>
            </a:r>
          </a:p>
          <a:p>
            <a:pPr lvl="1"/>
            <a:r>
              <a:rPr lang="en-US" sz="3200" dirty="0"/>
              <a:t>Only a few countries had policies to </a:t>
            </a:r>
            <a:r>
              <a:rPr lang="en-US" sz="3200" u="sng" dirty="0"/>
              <a:t>encourage</a:t>
            </a:r>
            <a:r>
              <a:rPr lang="en-US" sz="3200" dirty="0"/>
              <a:t> exports</a:t>
            </a:r>
          </a:p>
          <a:p>
            <a:pPr lvl="1"/>
            <a:endParaRPr lang="en-US" sz="3200" dirty="0"/>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67</a:t>
            </a:fld>
            <a:endParaRPr lang="en-US"/>
          </a:p>
        </p:txBody>
      </p:sp>
    </p:spTree>
    <p:extLst>
      <p:ext uri="{BB962C8B-B14F-4D97-AF65-F5344CB8AC3E}">
        <p14:creationId xmlns:p14="http://schemas.microsoft.com/office/powerpoint/2010/main" val="3545963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68</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B3C1E4B-D761-254E-9279-6A7585AC79B7}"/>
              </a:ext>
            </a:extLst>
          </p:cNvPr>
          <p:cNvSpPr txBox="1"/>
          <p:nvPr/>
        </p:nvSpPr>
        <p:spPr>
          <a:xfrm>
            <a:off x="9041" y="6488668"/>
            <a:ext cx="1828800" cy="369332"/>
          </a:xfrm>
          <a:prstGeom prst="rect">
            <a:avLst/>
          </a:prstGeom>
          <a:noFill/>
        </p:spPr>
        <p:txBody>
          <a:bodyPr wrap="square" rtlCol="0">
            <a:spAutoFit/>
          </a:bodyPr>
          <a:lstStyle/>
          <a:p>
            <a:r>
              <a:rPr lang="en-US" dirty="0"/>
              <a:t>Source: ITC</a:t>
            </a:r>
          </a:p>
        </p:txBody>
      </p:sp>
      <p:pic>
        <p:nvPicPr>
          <p:cNvPr id="3" name="Picture 2">
            <a:extLst>
              <a:ext uri="{FF2B5EF4-FFF2-40B4-BE49-F238E27FC236}">
                <a16:creationId xmlns:a16="http://schemas.microsoft.com/office/drawing/2014/main" id="{3F6C88D5-8CF3-AB4C-BE6C-5A8F3C415333}"/>
              </a:ext>
            </a:extLst>
          </p:cNvPr>
          <p:cNvPicPr>
            <a:picLocks noChangeAspect="1"/>
          </p:cNvPicPr>
          <p:nvPr/>
        </p:nvPicPr>
        <p:blipFill>
          <a:blip r:embed="rId3"/>
          <a:stretch>
            <a:fillRect/>
          </a:stretch>
        </p:blipFill>
        <p:spPr>
          <a:xfrm>
            <a:off x="2078181" y="382672"/>
            <a:ext cx="8015845" cy="6107735"/>
          </a:xfrm>
          <a:prstGeom prst="rect">
            <a:avLst/>
          </a:prstGeom>
        </p:spPr>
      </p:pic>
      <p:pic>
        <p:nvPicPr>
          <p:cNvPr id="6" name="Picture 5">
            <a:extLst>
              <a:ext uri="{FF2B5EF4-FFF2-40B4-BE49-F238E27FC236}">
                <a16:creationId xmlns:a16="http://schemas.microsoft.com/office/drawing/2014/main" id="{69B149E3-480C-A44F-A7D4-B7FC5B0CB570}"/>
              </a:ext>
            </a:extLst>
          </p:cNvPr>
          <p:cNvPicPr>
            <a:picLocks noChangeAspect="1"/>
          </p:cNvPicPr>
          <p:nvPr/>
        </p:nvPicPr>
        <p:blipFill>
          <a:blip r:embed="rId4"/>
          <a:stretch>
            <a:fillRect/>
          </a:stretch>
        </p:blipFill>
        <p:spPr>
          <a:xfrm>
            <a:off x="277793" y="4557720"/>
            <a:ext cx="3796496" cy="1373115"/>
          </a:xfrm>
          <a:prstGeom prst="rect">
            <a:avLst/>
          </a:prstGeom>
        </p:spPr>
      </p:pic>
      <p:cxnSp>
        <p:nvCxnSpPr>
          <p:cNvPr id="8" name="Curved Connector 7">
            <a:extLst>
              <a:ext uri="{FF2B5EF4-FFF2-40B4-BE49-F238E27FC236}">
                <a16:creationId xmlns:a16="http://schemas.microsoft.com/office/drawing/2014/main" id="{0F2E0BCD-F75F-7240-8BFF-F8716339AB88}"/>
              </a:ext>
            </a:extLst>
          </p:cNvPr>
          <p:cNvCxnSpPr>
            <a:cxnSpLocks/>
          </p:cNvCxnSpPr>
          <p:nvPr/>
        </p:nvCxnSpPr>
        <p:spPr>
          <a:xfrm flipV="1">
            <a:off x="3808071" y="4845132"/>
            <a:ext cx="2497726" cy="421350"/>
          </a:xfrm>
          <a:prstGeom prst="curvedConnector3">
            <a:avLst/>
          </a:prstGeom>
          <a:ln w="5715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8259BFA-D8E1-044F-A972-42C68A4F699C}"/>
              </a:ext>
            </a:extLst>
          </p:cNvPr>
          <p:cNvSpPr/>
          <p:nvPr/>
        </p:nvSpPr>
        <p:spPr>
          <a:xfrm>
            <a:off x="6055038" y="1434322"/>
            <a:ext cx="2173357" cy="3819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7723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69</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49E4298-F30F-4841-9C5E-75AA10BE2A63}"/>
              </a:ext>
            </a:extLst>
          </p:cNvPr>
          <p:cNvSpPr txBox="1"/>
          <p:nvPr/>
        </p:nvSpPr>
        <p:spPr>
          <a:xfrm>
            <a:off x="0" y="6268749"/>
            <a:ext cx="1828800" cy="369332"/>
          </a:xfrm>
          <a:prstGeom prst="rect">
            <a:avLst/>
          </a:prstGeom>
          <a:noFill/>
        </p:spPr>
        <p:txBody>
          <a:bodyPr wrap="square" rtlCol="0">
            <a:spAutoFit/>
          </a:bodyPr>
          <a:lstStyle/>
          <a:p>
            <a:r>
              <a:rPr lang="en-US" dirty="0"/>
              <a:t>Source: ITC</a:t>
            </a:r>
          </a:p>
        </p:txBody>
      </p:sp>
      <p:pic>
        <p:nvPicPr>
          <p:cNvPr id="2" name="Picture 1">
            <a:extLst>
              <a:ext uri="{FF2B5EF4-FFF2-40B4-BE49-F238E27FC236}">
                <a16:creationId xmlns:a16="http://schemas.microsoft.com/office/drawing/2014/main" id="{18104D45-4D54-EE49-AE0E-5B8414A21D05}"/>
              </a:ext>
            </a:extLst>
          </p:cNvPr>
          <p:cNvPicPr>
            <a:picLocks noChangeAspect="1"/>
          </p:cNvPicPr>
          <p:nvPr/>
        </p:nvPicPr>
        <p:blipFill>
          <a:blip r:embed="rId3"/>
          <a:stretch>
            <a:fillRect/>
          </a:stretch>
        </p:blipFill>
        <p:spPr>
          <a:xfrm>
            <a:off x="2127250" y="409286"/>
            <a:ext cx="7900670" cy="6067714"/>
          </a:xfrm>
          <a:prstGeom prst="rect">
            <a:avLst/>
          </a:prstGeom>
        </p:spPr>
      </p:pic>
      <p:pic>
        <p:nvPicPr>
          <p:cNvPr id="7" name="Picture 6">
            <a:extLst>
              <a:ext uri="{FF2B5EF4-FFF2-40B4-BE49-F238E27FC236}">
                <a16:creationId xmlns:a16="http://schemas.microsoft.com/office/drawing/2014/main" id="{DCA71E9E-CAE5-5045-B727-5ECA31112029}"/>
              </a:ext>
            </a:extLst>
          </p:cNvPr>
          <p:cNvPicPr>
            <a:picLocks noChangeAspect="1"/>
          </p:cNvPicPr>
          <p:nvPr/>
        </p:nvPicPr>
        <p:blipFill>
          <a:blip r:embed="rId4"/>
          <a:stretch>
            <a:fillRect/>
          </a:stretch>
        </p:blipFill>
        <p:spPr>
          <a:xfrm>
            <a:off x="230858" y="4514850"/>
            <a:ext cx="3795042" cy="1291590"/>
          </a:xfrm>
          <a:prstGeom prst="rect">
            <a:avLst/>
          </a:prstGeom>
        </p:spPr>
      </p:pic>
      <p:sp>
        <p:nvSpPr>
          <p:cNvPr id="8" name="Oval 7">
            <a:extLst>
              <a:ext uri="{FF2B5EF4-FFF2-40B4-BE49-F238E27FC236}">
                <a16:creationId xmlns:a16="http://schemas.microsoft.com/office/drawing/2014/main" id="{82A5551D-7842-5846-9481-B9D0967488B9}"/>
              </a:ext>
            </a:extLst>
          </p:cNvPr>
          <p:cNvSpPr/>
          <p:nvPr/>
        </p:nvSpPr>
        <p:spPr>
          <a:xfrm>
            <a:off x="5994078" y="1480042"/>
            <a:ext cx="2173357" cy="3819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urved Connector 10">
            <a:extLst>
              <a:ext uri="{FF2B5EF4-FFF2-40B4-BE49-F238E27FC236}">
                <a16:creationId xmlns:a16="http://schemas.microsoft.com/office/drawing/2014/main" id="{E18822CE-0348-DC41-A288-663EE791B7AE}"/>
              </a:ext>
            </a:extLst>
          </p:cNvPr>
          <p:cNvCxnSpPr>
            <a:cxnSpLocks/>
          </p:cNvCxnSpPr>
          <p:nvPr/>
        </p:nvCxnSpPr>
        <p:spPr>
          <a:xfrm flipV="1">
            <a:off x="3808071" y="4845132"/>
            <a:ext cx="2497726" cy="421350"/>
          </a:xfrm>
          <a:prstGeom prst="curvedConnector3">
            <a:avLst/>
          </a:prstGeom>
          <a:ln w="5715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Curved Connector 9">
            <a:extLst>
              <a:ext uri="{FF2B5EF4-FFF2-40B4-BE49-F238E27FC236}">
                <a16:creationId xmlns:a16="http://schemas.microsoft.com/office/drawing/2014/main" id="{9F2A52A8-757A-C94D-AA89-68CCDFB5473A}"/>
              </a:ext>
            </a:extLst>
          </p:cNvPr>
          <p:cNvCxnSpPr>
            <a:cxnSpLocks/>
          </p:cNvCxnSpPr>
          <p:nvPr/>
        </p:nvCxnSpPr>
        <p:spPr>
          <a:xfrm flipV="1">
            <a:off x="3810000" y="3413760"/>
            <a:ext cx="3901440" cy="1844040"/>
          </a:xfrm>
          <a:prstGeom prst="curvedConnector3">
            <a:avLst>
              <a:gd name="adj1" fmla="val 42578"/>
            </a:avLst>
          </a:prstGeom>
          <a:ln w="5715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071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7</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4E96F4F-A7A3-1A4A-B2A7-8BC8DBAB2FCA}"/>
              </a:ext>
            </a:extLst>
          </p:cNvPr>
          <p:cNvSpPr/>
          <p:nvPr/>
        </p:nvSpPr>
        <p:spPr>
          <a:xfrm>
            <a:off x="1295400" y="5867400"/>
            <a:ext cx="609600" cy="762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4EEC79-7A60-6548-8245-BE3A645C04AB}"/>
              </a:ext>
            </a:extLst>
          </p:cNvPr>
          <p:cNvSpPr txBox="1"/>
          <p:nvPr/>
        </p:nvSpPr>
        <p:spPr>
          <a:xfrm>
            <a:off x="113956" y="6179533"/>
            <a:ext cx="1634565" cy="369332"/>
          </a:xfrm>
          <a:prstGeom prst="rect">
            <a:avLst/>
          </a:prstGeom>
          <a:noFill/>
        </p:spPr>
        <p:txBody>
          <a:bodyPr wrap="square" rtlCol="0">
            <a:spAutoFit/>
          </a:bodyPr>
          <a:lstStyle/>
          <a:p>
            <a:r>
              <a:rPr lang="en-US" dirty="0"/>
              <a:t>Source:  WTO</a:t>
            </a:r>
          </a:p>
        </p:txBody>
      </p:sp>
      <p:pic>
        <p:nvPicPr>
          <p:cNvPr id="11" name="Picture 10">
            <a:extLst>
              <a:ext uri="{FF2B5EF4-FFF2-40B4-BE49-F238E27FC236}">
                <a16:creationId xmlns:a16="http://schemas.microsoft.com/office/drawing/2014/main" id="{626B922F-AE8C-8341-A529-9B28C178E3E8}"/>
              </a:ext>
            </a:extLst>
          </p:cNvPr>
          <p:cNvPicPr>
            <a:picLocks noChangeAspect="1"/>
          </p:cNvPicPr>
          <p:nvPr/>
        </p:nvPicPr>
        <p:blipFill>
          <a:blip r:embed="rId3"/>
          <a:stretch>
            <a:fillRect/>
          </a:stretch>
        </p:blipFill>
        <p:spPr>
          <a:xfrm>
            <a:off x="2095500" y="292130"/>
            <a:ext cx="8000999" cy="6295397"/>
          </a:xfrm>
          <a:prstGeom prst="rect">
            <a:avLst/>
          </a:prstGeom>
        </p:spPr>
      </p:pic>
      <p:sp>
        <p:nvSpPr>
          <p:cNvPr id="12" name="Rectangle 11">
            <a:extLst>
              <a:ext uri="{FF2B5EF4-FFF2-40B4-BE49-F238E27FC236}">
                <a16:creationId xmlns:a16="http://schemas.microsoft.com/office/drawing/2014/main" id="{664BA1E6-C665-7B4B-8920-501A222D3B50}"/>
              </a:ext>
            </a:extLst>
          </p:cNvPr>
          <p:cNvSpPr/>
          <p:nvPr/>
        </p:nvSpPr>
        <p:spPr>
          <a:xfrm>
            <a:off x="8643068" y="1359673"/>
            <a:ext cx="1073426" cy="368940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47C446D-0846-DF4F-8B9C-AE6F7B887376}"/>
              </a:ext>
            </a:extLst>
          </p:cNvPr>
          <p:cNvSpPr txBox="1"/>
          <p:nvPr/>
        </p:nvSpPr>
        <p:spPr>
          <a:xfrm>
            <a:off x="8706678" y="1343771"/>
            <a:ext cx="954157" cy="461665"/>
          </a:xfrm>
          <a:prstGeom prst="rect">
            <a:avLst/>
          </a:prstGeom>
          <a:noFill/>
        </p:spPr>
        <p:txBody>
          <a:bodyPr wrap="square" rtlCol="0">
            <a:spAutoFit/>
          </a:bodyPr>
          <a:lstStyle/>
          <a:p>
            <a:pPr algn="ctr"/>
            <a:r>
              <a:rPr lang="en-US" sz="2400" b="1" dirty="0">
                <a:solidFill>
                  <a:srgbClr val="FF0000"/>
                </a:solidFill>
              </a:rPr>
              <a:t>2020</a:t>
            </a:r>
          </a:p>
        </p:txBody>
      </p:sp>
      <p:sp>
        <p:nvSpPr>
          <p:cNvPr id="14" name="Oval Callout 13">
            <a:extLst>
              <a:ext uri="{FF2B5EF4-FFF2-40B4-BE49-F238E27FC236}">
                <a16:creationId xmlns:a16="http://schemas.microsoft.com/office/drawing/2014/main" id="{E8530E8F-3695-D248-9FEC-3A074FB8E516}"/>
              </a:ext>
            </a:extLst>
          </p:cNvPr>
          <p:cNvSpPr/>
          <p:nvPr/>
        </p:nvSpPr>
        <p:spPr>
          <a:xfrm>
            <a:off x="7043351" y="1013253"/>
            <a:ext cx="1099752" cy="642551"/>
          </a:xfrm>
          <a:prstGeom prst="wedgeEllipseCallout">
            <a:avLst>
              <a:gd name="adj1" fmla="val 178430"/>
              <a:gd name="adj2" fmla="val 17760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ASIA</a:t>
            </a:r>
          </a:p>
        </p:txBody>
      </p:sp>
      <p:sp>
        <p:nvSpPr>
          <p:cNvPr id="15" name="Oval Callout 14">
            <a:extLst>
              <a:ext uri="{FF2B5EF4-FFF2-40B4-BE49-F238E27FC236}">
                <a16:creationId xmlns:a16="http://schemas.microsoft.com/office/drawing/2014/main" id="{8F9FFD5D-6AD3-0641-956C-B6295FD85D58}"/>
              </a:ext>
            </a:extLst>
          </p:cNvPr>
          <p:cNvSpPr/>
          <p:nvPr/>
        </p:nvSpPr>
        <p:spPr>
          <a:xfrm>
            <a:off x="5824151" y="4151871"/>
            <a:ext cx="1960606" cy="881448"/>
          </a:xfrm>
          <a:prstGeom prst="wedgeEllipseCallout">
            <a:avLst>
              <a:gd name="adj1" fmla="val 104060"/>
              <a:gd name="adj2" fmla="val -20063"/>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NORTH AMERICA</a:t>
            </a:r>
          </a:p>
        </p:txBody>
      </p:sp>
    </p:spTree>
    <p:extLst>
      <p:ext uri="{BB962C8B-B14F-4D97-AF65-F5344CB8AC3E}">
        <p14:creationId xmlns:p14="http://schemas.microsoft.com/office/powerpoint/2010/main" val="240841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70</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B120D19-D72E-D84A-B1B9-A9FDB86B6BC3}"/>
              </a:ext>
            </a:extLst>
          </p:cNvPr>
          <p:cNvSpPr txBox="1"/>
          <p:nvPr/>
        </p:nvSpPr>
        <p:spPr>
          <a:xfrm>
            <a:off x="121173" y="5640730"/>
            <a:ext cx="981560" cy="923330"/>
          </a:xfrm>
          <a:prstGeom prst="rect">
            <a:avLst/>
          </a:prstGeom>
          <a:noFill/>
        </p:spPr>
        <p:txBody>
          <a:bodyPr wrap="square" rtlCol="0">
            <a:spAutoFit/>
          </a:bodyPr>
          <a:lstStyle/>
          <a:p>
            <a:r>
              <a:rPr lang="en-US" dirty="0"/>
              <a:t>Source:  WTO (2020)</a:t>
            </a:r>
          </a:p>
        </p:txBody>
      </p:sp>
      <p:pic>
        <p:nvPicPr>
          <p:cNvPr id="2" name="Picture 1">
            <a:extLst>
              <a:ext uri="{FF2B5EF4-FFF2-40B4-BE49-F238E27FC236}">
                <a16:creationId xmlns:a16="http://schemas.microsoft.com/office/drawing/2014/main" id="{43656A45-EA32-EE49-BA71-21012DEAA76B}"/>
              </a:ext>
            </a:extLst>
          </p:cNvPr>
          <p:cNvPicPr>
            <a:picLocks noChangeAspect="1"/>
          </p:cNvPicPr>
          <p:nvPr/>
        </p:nvPicPr>
        <p:blipFill>
          <a:blip r:embed="rId3"/>
          <a:stretch>
            <a:fillRect/>
          </a:stretch>
        </p:blipFill>
        <p:spPr>
          <a:xfrm>
            <a:off x="927100" y="711200"/>
            <a:ext cx="10337800" cy="5435600"/>
          </a:xfrm>
          <a:prstGeom prst="rect">
            <a:avLst/>
          </a:prstGeom>
        </p:spPr>
      </p:pic>
    </p:spTree>
    <p:extLst>
      <p:ext uri="{BB962C8B-B14F-4D97-AF65-F5344CB8AC3E}">
        <p14:creationId xmlns:p14="http://schemas.microsoft.com/office/powerpoint/2010/main" val="32939866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9735-0076-014D-B112-BD207DA7017B}"/>
              </a:ext>
            </a:extLst>
          </p:cNvPr>
          <p:cNvSpPr>
            <a:spLocks noGrp="1"/>
          </p:cNvSpPr>
          <p:nvPr>
            <p:ph type="title"/>
          </p:nvPr>
        </p:nvSpPr>
        <p:spPr>
          <a:xfrm>
            <a:off x="825674" y="2469497"/>
            <a:ext cx="10515600" cy="1325563"/>
          </a:xfrm>
        </p:spPr>
        <p:txBody>
          <a:bodyPr>
            <a:normAutofit fontScale="90000"/>
          </a:bodyPr>
          <a:lstStyle/>
          <a:p>
            <a:pPr algn="ctr"/>
            <a:r>
              <a:rPr lang="en-US" sz="9600" dirty="0"/>
              <a:t>Import Policies</a:t>
            </a:r>
            <a:endParaRPr lang="en-US" sz="6000" dirty="0"/>
          </a:p>
        </p:txBody>
      </p:sp>
      <p:sp>
        <p:nvSpPr>
          <p:cNvPr id="3" name="Title 1">
            <a:extLst>
              <a:ext uri="{FF2B5EF4-FFF2-40B4-BE49-F238E27FC236}">
                <a16:creationId xmlns:a16="http://schemas.microsoft.com/office/drawing/2014/main" id="{7432D223-20F2-CD48-985A-60CA5A71C4EB}"/>
              </a:ext>
            </a:extLst>
          </p:cNvPr>
          <p:cNvSpPr txBox="1">
            <a:spLocks/>
          </p:cNvSpPr>
          <p:nvPr/>
        </p:nvSpPr>
        <p:spPr>
          <a:xfrm>
            <a:off x="821029" y="96837"/>
            <a:ext cx="9652000" cy="1127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a:lstStyle>
          <a:p>
            <a:r>
              <a:rPr lang="en-US" dirty="0">
                <a:solidFill>
                  <a:schemeClr val="bg1"/>
                </a:solidFill>
              </a:rPr>
              <a:t> Eff</a:t>
            </a:r>
            <a:r>
              <a:rPr lang="en-US" dirty="0"/>
              <a:t>ects on Trade Policies</a:t>
            </a:r>
          </a:p>
        </p:txBody>
      </p:sp>
    </p:spTree>
    <p:extLst>
      <p:ext uri="{BB962C8B-B14F-4D97-AF65-F5344CB8AC3E}">
        <p14:creationId xmlns:p14="http://schemas.microsoft.com/office/powerpoint/2010/main" val="119104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Eff</a:t>
            </a:r>
            <a:r>
              <a:rPr lang="en-US" dirty="0"/>
              <a:t>ects on Import Policies</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a:bodyPr>
          <a:lstStyle/>
          <a:p>
            <a:r>
              <a:rPr lang="en-US" sz="3600" dirty="0"/>
              <a:t>Effects of the Pandemic on Import Policies</a:t>
            </a:r>
          </a:p>
          <a:p>
            <a:pPr lvl="1"/>
            <a:r>
              <a:rPr lang="en-US" sz="3200" dirty="0"/>
              <a:t>Import expansion</a:t>
            </a:r>
          </a:p>
          <a:p>
            <a:pPr lvl="2"/>
            <a:r>
              <a:rPr lang="en-US" sz="3200" dirty="0"/>
              <a:t>Tariff reductions</a:t>
            </a:r>
          </a:p>
          <a:p>
            <a:pPr lvl="1"/>
            <a:r>
              <a:rPr lang="en-US" sz="3200" dirty="0"/>
              <a:t>Import contraction</a:t>
            </a:r>
          </a:p>
          <a:p>
            <a:pPr lvl="2"/>
            <a:r>
              <a:rPr lang="en-US" sz="3200" dirty="0"/>
              <a:t>Tariff increases</a:t>
            </a:r>
          </a:p>
          <a:p>
            <a:pPr lvl="2"/>
            <a:r>
              <a:rPr lang="en-US" sz="3200" dirty="0"/>
              <a:t>Import bans</a:t>
            </a:r>
          </a:p>
          <a:p>
            <a:pPr lvl="2"/>
            <a:r>
              <a:rPr lang="en-US" sz="3200" dirty="0"/>
              <a:t>Government procurement</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72</a:t>
            </a:fld>
            <a:endParaRPr lang="en-US"/>
          </a:p>
        </p:txBody>
      </p:sp>
    </p:spTree>
    <p:extLst>
      <p:ext uri="{BB962C8B-B14F-4D97-AF65-F5344CB8AC3E}">
        <p14:creationId xmlns:p14="http://schemas.microsoft.com/office/powerpoint/2010/main" val="10416692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73</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B3C1E4B-D761-254E-9279-6A7585AC79B7}"/>
              </a:ext>
            </a:extLst>
          </p:cNvPr>
          <p:cNvSpPr txBox="1"/>
          <p:nvPr/>
        </p:nvSpPr>
        <p:spPr>
          <a:xfrm>
            <a:off x="9041" y="6488668"/>
            <a:ext cx="1828800" cy="369332"/>
          </a:xfrm>
          <a:prstGeom prst="rect">
            <a:avLst/>
          </a:prstGeom>
          <a:noFill/>
        </p:spPr>
        <p:txBody>
          <a:bodyPr wrap="square" rtlCol="0">
            <a:spAutoFit/>
          </a:bodyPr>
          <a:lstStyle/>
          <a:p>
            <a:r>
              <a:rPr lang="en-US" dirty="0"/>
              <a:t>Source: ITC</a:t>
            </a:r>
          </a:p>
        </p:txBody>
      </p:sp>
      <p:pic>
        <p:nvPicPr>
          <p:cNvPr id="2" name="Picture 1">
            <a:extLst>
              <a:ext uri="{FF2B5EF4-FFF2-40B4-BE49-F238E27FC236}">
                <a16:creationId xmlns:a16="http://schemas.microsoft.com/office/drawing/2014/main" id="{7CB18AE2-249E-484F-AD48-C1504759107B}"/>
              </a:ext>
            </a:extLst>
          </p:cNvPr>
          <p:cNvPicPr>
            <a:picLocks noChangeAspect="1"/>
          </p:cNvPicPr>
          <p:nvPr/>
        </p:nvPicPr>
        <p:blipFill>
          <a:blip r:embed="rId3"/>
          <a:stretch>
            <a:fillRect/>
          </a:stretch>
        </p:blipFill>
        <p:spPr>
          <a:xfrm>
            <a:off x="2211368" y="446012"/>
            <a:ext cx="7799531" cy="5942913"/>
          </a:xfrm>
          <a:prstGeom prst="rect">
            <a:avLst/>
          </a:prstGeom>
        </p:spPr>
      </p:pic>
      <p:pic>
        <p:nvPicPr>
          <p:cNvPr id="6" name="Picture 5">
            <a:extLst>
              <a:ext uri="{FF2B5EF4-FFF2-40B4-BE49-F238E27FC236}">
                <a16:creationId xmlns:a16="http://schemas.microsoft.com/office/drawing/2014/main" id="{A4245ED3-F13A-D840-BE30-B562DF891B9F}"/>
              </a:ext>
            </a:extLst>
          </p:cNvPr>
          <p:cNvPicPr>
            <a:picLocks noChangeAspect="1"/>
          </p:cNvPicPr>
          <p:nvPr/>
        </p:nvPicPr>
        <p:blipFill>
          <a:blip r:embed="rId4"/>
          <a:stretch>
            <a:fillRect/>
          </a:stretch>
        </p:blipFill>
        <p:spPr>
          <a:xfrm>
            <a:off x="143412" y="4518560"/>
            <a:ext cx="3972105" cy="1335232"/>
          </a:xfrm>
          <a:prstGeom prst="rect">
            <a:avLst/>
          </a:prstGeom>
        </p:spPr>
      </p:pic>
      <p:sp>
        <p:nvSpPr>
          <p:cNvPr id="9" name="Oval 8">
            <a:extLst>
              <a:ext uri="{FF2B5EF4-FFF2-40B4-BE49-F238E27FC236}">
                <a16:creationId xmlns:a16="http://schemas.microsoft.com/office/drawing/2014/main" id="{1B1B73BA-6CDC-AF40-B583-231E4D4B6691}"/>
              </a:ext>
            </a:extLst>
          </p:cNvPr>
          <p:cNvSpPr/>
          <p:nvPr/>
        </p:nvSpPr>
        <p:spPr>
          <a:xfrm>
            <a:off x="6058996" y="1485781"/>
            <a:ext cx="2173357" cy="3819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60711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74</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0E6AC83-2EB9-3144-8911-AA8056C7B11D}"/>
              </a:ext>
            </a:extLst>
          </p:cNvPr>
          <p:cNvSpPr txBox="1"/>
          <p:nvPr/>
        </p:nvSpPr>
        <p:spPr>
          <a:xfrm>
            <a:off x="0" y="6268749"/>
            <a:ext cx="1828800" cy="369332"/>
          </a:xfrm>
          <a:prstGeom prst="rect">
            <a:avLst/>
          </a:prstGeom>
          <a:noFill/>
        </p:spPr>
        <p:txBody>
          <a:bodyPr wrap="square" rtlCol="0">
            <a:spAutoFit/>
          </a:bodyPr>
          <a:lstStyle/>
          <a:p>
            <a:r>
              <a:rPr lang="en-US" dirty="0"/>
              <a:t>Source: ITC</a:t>
            </a:r>
          </a:p>
        </p:txBody>
      </p:sp>
      <p:pic>
        <p:nvPicPr>
          <p:cNvPr id="3" name="Picture 2">
            <a:extLst>
              <a:ext uri="{FF2B5EF4-FFF2-40B4-BE49-F238E27FC236}">
                <a16:creationId xmlns:a16="http://schemas.microsoft.com/office/drawing/2014/main" id="{C949E72C-5A28-7E41-8528-F01E64946856}"/>
              </a:ext>
            </a:extLst>
          </p:cNvPr>
          <p:cNvPicPr>
            <a:picLocks noChangeAspect="1"/>
          </p:cNvPicPr>
          <p:nvPr/>
        </p:nvPicPr>
        <p:blipFill>
          <a:blip r:embed="rId3"/>
          <a:stretch>
            <a:fillRect/>
          </a:stretch>
        </p:blipFill>
        <p:spPr>
          <a:xfrm>
            <a:off x="2209800" y="479512"/>
            <a:ext cx="7726680" cy="5934089"/>
          </a:xfrm>
          <a:prstGeom prst="rect">
            <a:avLst/>
          </a:prstGeom>
        </p:spPr>
      </p:pic>
      <p:sp>
        <p:nvSpPr>
          <p:cNvPr id="8" name="Oval 7">
            <a:extLst>
              <a:ext uri="{FF2B5EF4-FFF2-40B4-BE49-F238E27FC236}">
                <a16:creationId xmlns:a16="http://schemas.microsoft.com/office/drawing/2014/main" id="{6AA0BE2F-DE82-FB48-B489-2CDBB2FA8B85}"/>
              </a:ext>
            </a:extLst>
          </p:cNvPr>
          <p:cNvSpPr/>
          <p:nvPr/>
        </p:nvSpPr>
        <p:spPr>
          <a:xfrm>
            <a:off x="6028516" y="1519626"/>
            <a:ext cx="2173357" cy="3819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2F637B5-F829-A248-BFCE-C6DC0A46558C}"/>
              </a:ext>
            </a:extLst>
          </p:cNvPr>
          <p:cNvPicPr>
            <a:picLocks noChangeAspect="1"/>
          </p:cNvPicPr>
          <p:nvPr/>
        </p:nvPicPr>
        <p:blipFill>
          <a:blip r:embed="rId4"/>
          <a:stretch>
            <a:fillRect/>
          </a:stretch>
        </p:blipFill>
        <p:spPr>
          <a:xfrm>
            <a:off x="205740" y="4480560"/>
            <a:ext cx="3733800" cy="1219200"/>
          </a:xfrm>
          <a:prstGeom prst="rect">
            <a:avLst/>
          </a:prstGeom>
        </p:spPr>
      </p:pic>
    </p:spTree>
    <p:extLst>
      <p:ext uri="{BB962C8B-B14F-4D97-AF65-F5344CB8AC3E}">
        <p14:creationId xmlns:p14="http://schemas.microsoft.com/office/powerpoint/2010/main" val="8257241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normAutofit/>
          </a:bodyPr>
          <a:lstStyle/>
          <a:p>
            <a:r>
              <a:rPr lang="en-US" dirty="0">
                <a:solidFill>
                  <a:schemeClr val="bg1"/>
                </a:solidFill>
              </a:rPr>
              <a:t> Ro</a:t>
            </a:r>
            <a:r>
              <a:rPr lang="en-US" dirty="0"/>
              <a:t>le of Trade During Pandemic</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75</a:t>
            </a:fld>
            <a:endParaRPr lang="en-US"/>
          </a:p>
        </p:txBody>
      </p:sp>
      <p:sp>
        <p:nvSpPr>
          <p:cNvPr id="7" name="Content Placeholder 2">
            <a:extLst>
              <a:ext uri="{FF2B5EF4-FFF2-40B4-BE49-F238E27FC236}">
                <a16:creationId xmlns:a16="http://schemas.microsoft.com/office/drawing/2014/main" id="{EE4D9B97-3B0C-FC44-82E9-786EA0EDFA24}"/>
              </a:ext>
            </a:extLst>
          </p:cNvPr>
          <p:cNvSpPr>
            <a:spLocks noGrp="1"/>
          </p:cNvSpPr>
          <p:nvPr>
            <p:ph idx="1"/>
          </p:nvPr>
        </p:nvSpPr>
        <p:spPr>
          <a:xfrm>
            <a:off x="1676400" y="1371600"/>
            <a:ext cx="8310271" cy="4638693"/>
          </a:xfrm>
        </p:spPr>
        <p:txBody>
          <a:bodyPr>
            <a:normAutofit/>
          </a:bodyPr>
          <a:lstStyle/>
          <a:p>
            <a:r>
              <a:rPr lang="en-US" sz="3600" dirty="0"/>
              <a:t>Vaccines</a:t>
            </a:r>
          </a:p>
          <a:p>
            <a:pPr lvl="1"/>
            <a:r>
              <a:rPr lang="en-US" sz="2800" dirty="0"/>
              <a:t>Vaccine industry relies heavily on trade</a:t>
            </a:r>
          </a:p>
          <a:p>
            <a:pPr lvl="1"/>
            <a:r>
              <a:rPr lang="en-US" sz="2800" dirty="0"/>
              <a:t>Trade concerns</a:t>
            </a:r>
          </a:p>
          <a:p>
            <a:pPr lvl="2"/>
            <a:r>
              <a:rPr lang="en-US" sz="2800" dirty="0"/>
              <a:t>Distribution to the poorest countries</a:t>
            </a:r>
          </a:p>
          <a:p>
            <a:pPr lvl="2"/>
            <a:r>
              <a:rPr lang="en-US" sz="2800" dirty="0"/>
              <a:t>Vaccine nationalism</a:t>
            </a:r>
            <a:endParaRPr lang="en-US" sz="3200" dirty="0"/>
          </a:p>
          <a:p>
            <a:pPr lvl="2"/>
            <a:endParaRPr lang="en-US" sz="3600" dirty="0"/>
          </a:p>
        </p:txBody>
      </p:sp>
    </p:spTree>
    <p:extLst>
      <p:ext uri="{BB962C8B-B14F-4D97-AF65-F5344CB8AC3E}">
        <p14:creationId xmlns:p14="http://schemas.microsoft.com/office/powerpoint/2010/main" val="33011659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76</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4EEC79-7A60-6548-8245-BE3A645C04AB}"/>
              </a:ext>
            </a:extLst>
          </p:cNvPr>
          <p:cNvSpPr txBox="1"/>
          <p:nvPr/>
        </p:nvSpPr>
        <p:spPr>
          <a:xfrm>
            <a:off x="0" y="6199301"/>
            <a:ext cx="4223326" cy="369332"/>
          </a:xfrm>
          <a:prstGeom prst="rect">
            <a:avLst/>
          </a:prstGeom>
          <a:noFill/>
        </p:spPr>
        <p:txBody>
          <a:bodyPr wrap="square" rtlCol="0">
            <a:spAutoFit/>
          </a:bodyPr>
          <a:lstStyle/>
          <a:p>
            <a:r>
              <a:rPr lang="en-US" dirty="0"/>
              <a:t>Source:  WTO, Dec 22, 2020</a:t>
            </a:r>
          </a:p>
        </p:txBody>
      </p:sp>
      <p:pic>
        <p:nvPicPr>
          <p:cNvPr id="2" name="Picture 1">
            <a:extLst>
              <a:ext uri="{FF2B5EF4-FFF2-40B4-BE49-F238E27FC236}">
                <a16:creationId xmlns:a16="http://schemas.microsoft.com/office/drawing/2014/main" id="{55F4747B-B988-AF45-AA78-10004B459157}"/>
              </a:ext>
            </a:extLst>
          </p:cNvPr>
          <p:cNvPicPr>
            <a:picLocks noChangeAspect="1"/>
          </p:cNvPicPr>
          <p:nvPr/>
        </p:nvPicPr>
        <p:blipFill>
          <a:blip r:embed="rId3"/>
          <a:stretch>
            <a:fillRect/>
          </a:stretch>
        </p:blipFill>
        <p:spPr>
          <a:xfrm>
            <a:off x="2184400" y="666750"/>
            <a:ext cx="7823200" cy="5524500"/>
          </a:xfrm>
          <a:prstGeom prst="rect">
            <a:avLst/>
          </a:prstGeom>
        </p:spPr>
      </p:pic>
    </p:spTree>
    <p:extLst>
      <p:ext uri="{BB962C8B-B14F-4D97-AF65-F5344CB8AC3E}">
        <p14:creationId xmlns:p14="http://schemas.microsoft.com/office/powerpoint/2010/main" val="5396574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77</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1FA998-8E27-B948-B3BD-B47E27D51C57}"/>
              </a:ext>
            </a:extLst>
          </p:cNvPr>
          <p:cNvSpPr txBox="1"/>
          <p:nvPr/>
        </p:nvSpPr>
        <p:spPr>
          <a:xfrm>
            <a:off x="124787" y="5608993"/>
            <a:ext cx="1495669" cy="923330"/>
          </a:xfrm>
          <a:prstGeom prst="rect">
            <a:avLst/>
          </a:prstGeom>
          <a:noFill/>
        </p:spPr>
        <p:txBody>
          <a:bodyPr wrap="square" rtlCol="0">
            <a:spAutoFit/>
          </a:bodyPr>
          <a:lstStyle/>
          <a:p>
            <a:r>
              <a:rPr lang="en-US" dirty="0"/>
              <a:t>Source:  Holder, NYTR, Sep 14, 2021</a:t>
            </a:r>
          </a:p>
        </p:txBody>
      </p:sp>
      <p:pic>
        <p:nvPicPr>
          <p:cNvPr id="2" name="Picture 1">
            <a:extLst>
              <a:ext uri="{FF2B5EF4-FFF2-40B4-BE49-F238E27FC236}">
                <a16:creationId xmlns:a16="http://schemas.microsoft.com/office/drawing/2014/main" id="{0058D7D4-A99A-FD4B-A631-E27421F4B592}"/>
              </a:ext>
            </a:extLst>
          </p:cNvPr>
          <p:cNvPicPr>
            <a:picLocks noChangeAspect="1"/>
          </p:cNvPicPr>
          <p:nvPr/>
        </p:nvPicPr>
        <p:blipFill>
          <a:blip r:embed="rId3"/>
          <a:stretch>
            <a:fillRect/>
          </a:stretch>
        </p:blipFill>
        <p:spPr>
          <a:xfrm>
            <a:off x="853440" y="734402"/>
            <a:ext cx="10759440" cy="5255209"/>
          </a:xfrm>
          <a:prstGeom prst="rect">
            <a:avLst/>
          </a:prstGeom>
        </p:spPr>
      </p:pic>
      <p:pic>
        <p:nvPicPr>
          <p:cNvPr id="7" name="Picture 6">
            <a:extLst>
              <a:ext uri="{FF2B5EF4-FFF2-40B4-BE49-F238E27FC236}">
                <a16:creationId xmlns:a16="http://schemas.microsoft.com/office/drawing/2014/main" id="{E6936E46-77D7-064E-BA95-FEED73E88389}"/>
              </a:ext>
            </a:extLst>
          </p:cNvPr>
          <p:cNvPicPr>
            <a:picLocks noChangeAspect="1"/>
          </p:cNvPicPr>
          <p:nvPr/>
        </p:nvPicPr>
        <p:blipFill>
          <a:blip r:embed="rId4"/>
          <a:stretch>
            <a:fillRect/>
          </a:stretch>
        </p:blipFill>
        <p:spPr>
          <a:xfrm>
            <a:off x="4472940" y="5237480"/>
            <a:ext cx="5410200" cy="863600"/>
          </a:xfrm>
          <a:prstGeom prst="rect">
            <a:avLst/>
          </a:prstGeom>
        </p:spPr>
      </p:pic>
    </p:spTree>
    <p:extLst>
      <p:ext uri="{BB962C8B-B14F-4D97-AF65-F5344CB8AC3E}">
        <p14:creationId xmlns:p14="http://schemas.microsoft.com/office/powerpoint/2010/main" val="31181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78</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1FA998-8E27-B948-B3BD-B47E27D51C57}"/>
              </a:ext>
            </a:extLst>
          </p:cNvPr>
          <p:cNvSpPr txBox="1"/>
          <p:nvPr/>
        </p:nvSpPr>
        <p:spPr>
          <a:xfrm>
            <a:off x="124787" y="5608993"/>
            <a:ext cx="1495669" cy="923330"/>
          </a:xfrm>
          <a:prstGeom prst="rect">
            <a:avLst/>
          </a:prstGeom>
          <a:noFill/>
        </p:spPr>
        <p:txBody>
          <a:bodyPr wrap="square" rtlCol="0">
            <a:spAutoFit/>
          </a:bodyPr>
          <a:lstStyle/>
          <a:p>
            <a:r>
              <a:rPr lang="en-US" dirty="0"/>
              <a:t>Source:  Economist Feb 6. 2021</a:t>
            </a:r>
          </a:p>
        </p:txBody>
      </p:sp>
      <p:pic>
        <p:nvPicPr>
          <p:cNvPr id="3" name="Picture 2">
            <a:extLst>
              <a:ext uri="{FF2B5EF4-FFF2-40B4-BE49-F238E27FC236}">
                <a16:creationId xmlns:a16="http://schemas.microsoft.com/office/drawing/2014/main" id="{7A29FB1B-E804-FC4B-9E06-38F363A4E1B7}"/>
              </a:ext>
            </a:extLst>
          </p:cNvPr>
          <p:cNvPicPr>
            <a:picLocks noChangeAspect="1"/>
          </p:cNvPicPr>
          <p:nvPr/>
        </p:nvPicPr>
        <p:blipFill>
          <a:blip r:embed="rId3"/>
          <a:stretch>
            <a:fillRect/>
          </a:stretch>
        </p:blipFill>
        <p:spPr>
          <a:xfrm>
            <a:off x="4146550" y="361950"/>
            <a:ext cx="3898900" cy="6134100"/>
          </a:xfrm>
          <a:prstGeom prst="rect">
            <a:avLst/>
          </a:prstGeom>
        </p:spPr>
      </p:pic>
    </p:spTree>
    <p:extLst>
      <p:ext uri="{BB962C8B-B14F-4D97-AF65-F5344CB8AC3E}">
        <p14:creationId xmlns:p14="http://schemas.microsoft.com/office/powerpoint/2010/main" val="30471876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Va</a:t>
            </a:r>
            <a:r>
              <a:rPr lang="en-US" dirty="0"/>
              <a:t>ccine Nationalism</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a:bodyPr>
          <a:lstStyle/>
          <a:p>
            <a:r>
              <a:rPr lang="en-US" dirty="0"/>
              <a:t>Vaccine Nationalism</a:t>
            </a:r>
          </a:p>
          <a:p>
            <a:pPr lvl="1"/>
            <a:r>
              <a:rPr lang="en-US" dirty="0"/>
              <a:t>Some countries seek to restrict exports of vaccines until their own populations are served.</a:t>
            </a:r>
          </a:p>
          <a:p>
            <a:pPr lvl="1"/>
            <a:r>
              <a:rPr lang="en-US" dirty="0"/>
              <a:t>On Jan 29, the EU announced export controls on COVID-19 vaccines</a:t>
            </a:r>
          </a:p>
          <a:p>
            <a:pPr lvl="1"/>
            <a:r>
              <a:rPr lang="en-US" dirty="0"/>
              <a:t>US only in May announced it would export vaccines</a:t>
            </a:r>
          </a:p>
          <a:p>
            <a:pPr lvl="1"/>
            <a:r>
              <a:rPr lang="en-US" dirty="0"/>
              <a:t>India exported many, but stopped when their cases surged</a:t>
            </a:r>
          </a:p>
          <a:p>
            <a:pPr lvl="1"/>
            <a:r>
              <a:rPr lang="en-US" dirty="0"/>
              <a:t>I have had audience members hope that the US will not export vaccines until all Americans are vaccinated</a:t>
            </a:r>
          </a:p>
          <a:p>
            <a:pPr lvl="1"/>
            <a:r>
              <a:rPr lang="en-US" dirty="0"/>
              <a:t>If this were done, it would slow the world’s progress toward managing the pandemic</a:t>
            </a:r>
          </a:p>
          <a:p>
            <a:pPr lvl="1"/>
            <a:endParaRPr lang="en-US" dirty="0"/>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79</a:t>
            </a:fld>
            <a:endParaRPr lang="en-US"/>
          </a:p>
        </p:txBody>
      </p:sp>
    </p:spTree>
    <p:extLst>
      <p:ext uri="{BB962C8B-B14F-4D97-AF65-F5344CB8AC3E}">
        <p14:creationId xmlns:p14="http://schemas.microsoft.com/office/powerpoint/2010/main" val="2234031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8</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4E96F4F-A7A3-1A4A-B2A7-8BC8DBAB2FCA}"/>
              </a:ext>
            </a:extLst>
          </p:cNvPr>
          <p:cNvSpPr/>
          <p:nvPr/>
        </p:nvSpPr>
        <p:spPr>
          <a:xfrm>
            <a:off x="1295400" y="5867400"/>
            <a:ext cx="609600" cy="762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4EEC79-7A60-6548-8245-BE3A645C04AB}"/>
              </a:ext>
            </a:extLst>
          </p:cNvPr>
          <p:cNvSpPr txBox="1"/>
          <p:nvPr/>
        </p:nvSpPr>
        <p:spPr>
          <a:xfrm>
            <a:off x="222422" y="5735376"/>
            <a:ext cx="1634565" cy="923330"/>
          </a:xfrm>
          <a:prstGeom prst="rect">
            <a:avLst/>
          </a:prstGeom>
          <a:noFill/>
        </p:spPr>
        <p:txBody>
          <a:bodyPr wrap="square" rtlCol="0">
            <a:spAutoFit/>
          </a:bodyPr>
          <a:lstStyle/>
          <a:p>
            <a:r>
              <a:rPr lang="en-US" dirty="0"/>
              <a:t>Source:  Hannon, WSJ, Feb 25, 2021</a:t>
            </a:r>
          </a:p>
        </p:txBody>
      </p:sp>
      <p:pic>
        <p:nvPicPr>
          <p:cNvPr id="10" name="Picture 9">
            <a:extLst>
              <a:ext uri="{FF2B5EF4-FFF2-40B4-BE49-F238E27FC236}">
                <a16:creationId xmlns:a16="http://schemas.microsoft.com/office/drawing/2014/main" id="{330680EF-1EFC-054D-828A-1D464F028081}"/>
              </a:ext>
            </a:extLst>
          </p:cNvPr>
          <p:cNvPicPr>
            <a:picLocks noChangeAspect="1"/>
          </p:cNvPicPr>
          <p:nvPr/>
        </p:nvPicPr>
        <p:blipFill>
          <a:blip r:embed="rId3"/>
          <a:stretch>
            <a:fillRect/>
          </a:stretch>
        </p:blipFill>
        <p:spPr>
          <a:xfrm>
            <a:off x="2622550" y="450850"/>
            <a:ext cx="7200900" cy="5899150"/>
          </a:xfrm>
          <a:prstGeom prst="rect">
            <a:avLst/>
          </a:prstGeom>
        </p:spPr>
      </p:pic>
    </p:spTree>
    <p:extLst>
      <p:ext uri="{BB962C8B-B14F-4D97-AF65-F5344CB8AC3E}">
        <p14:creationId xmlns:p14="http://schemas.microsoft.com/office/powerpoint/2010/main" val="5256124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80</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4EEC79-7A60-6548-8245-BE3A645C04AB}"/>
              </a:ext>
            </a:extLst>
          </p:cNvPr>
          <p:cNvSpPr txBox="1"/>
          <p:nvPr/>
        </p:nvSpPr>
        <p:spPr>
          <a:xfrm>
            <a:off x="213756" y="5486181"/>
            <a:ext cx="1829053" cy="923330"/>
          </a:xfrm>
          <a:prstGeom prst="rect">
            <a:avLst/>
          </a:prstGeom>
          <a:noFill/>
        </p:spPr>
        <p:txBody>
          <a:bodyPr wrap="square" rtlCol="0">
            <a:spAutoFit/>
          </a:bodyPr>
          <a:lstStyle/>
          <a:p>
            <a:r>
              <a:rPr lang="en-US" dirty="0"/>
              <a:t>Source:  </a:t>
            </a:r>
            <a:r>
              <a:rPr lang="en-US" i="1" dirty="0"/>
              <a:t>Washington Post </a:t>
            </a:r>
            <a:r>
              <a:rPr lang="en-US" dirty="0"/>
              <a:t>Apr 22, 2021</a:t>
            </a:r>
          </a:p>
        </p:txBody>
      </p:sp>
      <p:pic>
        <p:nvPicPr>
          <p:cNvPr id="2" name="Picture 1">
            <a:extLst>
              <a:ext uri="{FF2B5EF4-FFF2-40B4-BE49-F238E27FC236}">
                <a16:creationId xmlns:a16="http://schemas.microsoft.com/office/drawing/2014/main" id="{42B6C0DA-C7A5-F74D-9757-387B569FE2E9}"/>
              </a:ext>
            </a:extLst>
          </p:cNvPr>
          <p:cNvPicPr>
            <a:picLocks noChangeAspect="1"/>
          </p:cNvPicPr>
          <p:nvPr/>
        </p:nvPicPr>
        <p:blipFill>
          <a:blip r:embed="rId3"/>
          <a:stretch>
            <a:fillRect/>
          </a:stretch>
        </p:blipFill>
        <p:spPr>
          <a:xfrm>
            <a:off x="2303812" y="370018"/>
            <a:ext cx="7600209" cy="6105244"/>
          </a:xfrm>
          <a:prstGeom prst="rect">
            <a:avLst/>
          </a:prstGeom>
        </p:spPr>
      </p:pic>
    </p:spTree>
    <p:extLst>
      <p:ext uri="{BB962C8B-B14F-4D97-AF65-F5344CB8AC3E}">
        <p14:creationId xmlns:p14="http://schemas.microsoft.com/office/powerpoint/2010/main" val="5893048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81</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23BEF85-5F04-394E-BE74-B342379C5C2F}"/>
              </a:ext>
            </a:extLst>
          </p:cNvPr>
          <p:cNvPicPr>
            <a:picLocks noChangeAspect="1"/>
          </p:cNvPicPr>
          <p:nvPr/>
        </p:nvPicPr>
        <p:blipFill>
          <a:blip r:embed="rId3"/>
          <a:stretch>
            <a:fillRect/>
          </a:stretch>
        </p:blipFill>
        <p:spPr>
          <a:xfrm>
            <a:off x="1130300" y="247650"/>
            <a:ext cx="9931400" cy="6362700"/>
          </a:xfrm>
          <a:prstGeom prst="rect">
            <a:avLst/>
          </a:prstGeom>
        </p:spPr>
      </p:pic>
    </p:spTree>
    <p:extLst>
      <p:ext uri="{BB962C8B-B14F-4D97-AF65-F5344CB8AC3E}">
        <p14:creationId xmlns:p14="http://schemas.microsoft.com/office/powerpoint/2010/main" val="17911054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82</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89A07EF-5A1E-A249-84F6-EA0F81C9CF8F}"/>
              </a:ext>
            </a:extLst>
          </p:cNvPr>
          <p:cNvPicPr>
            <a:picLocks noChangeAspect="1"/>
          </p:cNvPicPr>
          <p:nvPr/>
        </p:nvPicPr>
        <p:blipFill>
          <a:blip r:embed="rId3"/>
          <a:stretch>
            <a:fillRect/>
          </a:stretch>
        </p:blipFill>
        <p:spPr>
          <a:xfrm>
            <a:off x="1111250" y="901700"/>
            <a:ext cx="9969500" cy="5054600"/>
          </a:xfrm>
          <a:prstGeom prst="rect">
            <a:avLst/>
          </a:prstGeom>
        </p:spPr>
      </p:pic>
    </p:spTree>
    <p:extLst>
      <p:ext uri="{BB962C8B-B14F-4D97-AF65-F5344CB8AC3E}">
        <p14:creationId xmlns:p14="http://schemas.microsoft.com/office/powerpoint/2010/main" val="33804164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83</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4EEC79-7A60-6548-8245-BE3A645C04AB}"/>
              </a:ext>
            </a:extLst>
          </p:cNvPr>
          <p:cNvSpPr txBox="1"/>
          <p:nvPr/>
        </p:nvSpPr>
        <p:spPr>
          <a:xfrm>
            <a:off x="128650" y="5925568"/>
            <a:ext cx="1807028" cy="646331"/>
          </a:xfrm>
          <a:prstGeom prst="rect">
            <a:avLst/>
          </a:prstGeom>
          <a:noFill/>
        </p:spPr>
        <p:txBody>
          <a:bodyPr wrap="square" rtlCol="0">
            <a:spAutoFit/>
          </a:bodyPr>
          <a:lstStyle/>
          <a:p>
            <a:r>
              <a:rPr lang="en-US" dirty="0"/>
              <a:t>Source:  Statista </a:t>
            </a:r>
          </a:p>
          <a:p>
            <a:r>
              <a:rPr lang="en-US" dirty="0"/>
              <a:t>May 26, 2021</a:t>
            </a:r>
          </a:p>
        </p:txBody>
      </p:sp>
      <p:pic>
        <p:nvPicPr>
          <p:cNvPr id="3" name="Picture 2">
            <a:extLst>
              <a:ext uri="{FF2B5EF4-FFF2-40B4-BE49-F238E27FC236}">
                <a16:creationId xmlns:a16="http://schemas.microsoft.com/office/drawing/2014/main" id="{9AB56C53-FFB9-624A-8728-0806145C9220}"/>
              </a:ext>
            </a:extLst>
          </p:cNvPr>
          <p:cNvPicPr>
            <a:picLocks noChangeAspect="1"/>
          </p:cNvPicPr>
          <p:nvPr/>
        </p:nvPicPr>
        <p:blipFill>
          <a:blip r:embed="rId3"/>
          <a:stretch>
            <a:fillRect/>
          </a:stretch>
        </p:blipFill>
        <p:spPr>
          <a:xfrm>
            <a:off x="2968830" y="463137"/>
            <a:ext cx="6067215" cy="5901274"/>
          </a:xfrm>
          <a:prstGeom prst="rect">
            <a:avLst/>
          </a:prstGeom>
        </p:spPr>
      </p:pic>
    </p:spTree>
    <p:extLst>
      <p:ext uri="{BB962C8B-B14F-4D97-AF65-F5344CB8AC3E}">
        <p14:creationId xmlns:p14="http://schemas.microsoft.com/office/powerpoint/2010/main" val="25081382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84</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4EEC79-7A60-6548-8245-BE3A645C04AB}"/>
              </a:ext>
            </a:extLst>
          </p:cNvPr>
          <p:cNvSpPr txBox="1"/>
          <p:nvPr/>
        </p:nvSpPr>
        <p:spPr>
          <a:xfrm>
            <a:off x="128650" y="5925568"/>
            <a:ext cx="1807028" cy="646331"/>
          </a:xfrm>
          <a:prstGeom prst="rect">
            <a:avLst/>
          </a:prstGeom>
          <a:noFill/>
        </p:spPr>
        <p:txBody>
          <a:bodyPr wrap="square" rtlCol="0">
            <a:spAutoFit/>
          </a:bodyPr>
          <a:lstStyle/>
          <a:p>
            <a:r>
              <a:rPr lang="en-US" dirty="0"/>
              <a:t>Source:  FT </a:t>
            </a:r>
          </a:p>
          <a:p>
            <a:r>
              <a:rPr lang="en-US" dirty="0"/>
              <a:t>Jul 27, 2021</a:t>
            </a:r>
          </a:p>
        </p:txBody>
      </p:sp>
      <p:pic>
        <p:nvPicPr>
          <p:cNvPr id="2" name="Picture 1">
            <a:extLst>
              <a:ext uri="{FF2B5EF4-FFF2-40B4-BE49-F238E27FC236}">
                <a16:creationId xmlns:a16="http://schemas.microsoft.com/office/drawing/2014/main" id="{3AFB0A6A-64D3-3E4D-AA48-410AD6015490}"/>
              </a:ext>
            </a:extLst>
          </p:cNvPr>
          <p:cNvPicPr>
            <a:picLocks noChangeAspect="1"/>
          </p:cNvPicPr>
          <p:nvPr/>
        </p:nvPicPr>
        <p:blipFill>
          <a:blip r:embed="rId3"/>
          <a:stretch>
            <a:fillRect/>
          </a:stretch>
        </p:blipFill>
        <p:spPr>
          <a:xfrm>
            <a:off x="2057400" y="640080"/>
            <a:ext cx="8046720" cy="5599048"/>
          </a:xfrm>
          <a:prstGeom prst="rect">
            <a:avLst/>
          </a:prstGeom>
        </p:spPr>
      </p:pic>
    </p:spTree>
    <p:extLst>
      <p:ext uri="{BB962C8B-B14F-4D97-AF65-F5344CB8AC3E}">
        <p14:creationId xmlns:p14="http://schemas.microsoft.com/office/powerpoint/2010/main" val="6342267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Va</a:t>
            </a:r>
            <a:r>
              <a:rPr lang="en-US" dirty="0"/>
              <a:t>ccine Nationalism</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a:bodyPr>
          <a:lstStyle/>
          <a:p>
            <a:r>
              <a:rPr lang="en-US" dirty="0"/>
              <a:t>COVAX</a:t>
            </a:r>
          </a:p>
          <a:p>
            <a:pPr lvl="1"/>
            <a:r>
              <a:rPr lang="en-US" dirty="0"/>
              <a:t>An initiative launched the World Health Organization, the European Commission, and France to provide vaccines to people in all countries regardless of wealth</a:t>
            </a:r>
          </a:p>
          <a:p>
            <a:pPr lvl="1"/>
            <a:r>
              <a:rPr lang="en-US" dirty="0"/>
              <a:t>May 17, 2021:  “The COVAX Facility will deliver its 65 millionth vaccine dose this week. It should’ve been at least its 170 millionth. The time to donate excess doses is now.”</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85</a:t>
            </a:fld>
            <a:endParaRPr lang="en-US"/>
          </a:p>
        </p:txBody>
      </p:sp>
    </p:spTree>
    <p:extLst>
      <p:ext uri="{BB962C8B-B14F-4D97-AF65-F5344CB8AC3E}">
        <p14:creationId xmlns:p14="http://schemas.microsoft.com/office/powerpoint/2010/main" val="11555898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86</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4EEC79-7A60-6548-8245-BE3A645C04AB}"/>
              </a:ext>
            </a:extLst>
          </p:cNvPr>
          <p:cNvSpPr txBox="1"/>
          <p:nvPr/>
        </p:nvSpPr>
        <p:spPr>
          <a:xfrm>
            <a:off x="138546" y="5834524"/>
            <a:ext cx="1496291" cy="923330"/>
          </a:xfrm>
          <a:prstGeom prst="rect">
            <a:avLst/>
          </a:prstGeom>
          <a:noFill/>
        </p:spPr>
        <p:txBody>
          <a:bodyPr wrap="square" rtlCol="0">
            <a:spAutoFit/>
          </a:bodyPr>
          <a:lstStyle/>
          <a:p>
            <a:r>
              <a:rPr lang="en-US" dirty="0"/>
              <a:t>Source:  Wikipedia Sep 14, 2021</a:t>
            </a:r>
          </a:p>
        </p:txBody>
      </p:sp>
      <p:pic>
        <p:nvPicPr>
          <p:cNvPr id="2" name="Picture 1">
            <a:extLst>
              <a:ext uri="{FF2B5EF4-FFF2-40B4-BE49-F238E27FC236}">
                <a16:creationId xmlns:a16="http://schemas.microsoft.com/office/drawing/2014/main" id="{59229C0D-16FD-ED45-B44B-CBBACD0F19E6}"/>
              </a:ext>
            </a:extLst>
          </p:cNvPr>
          <p:cNvPicPr>
            <a:picLocks noChangeAspect="1"/>
          </p:cNvPicPr>
          <p:nvPr/>
        </p:nvPicPr>
        <p:blipFill>
          <a:blip r:embed="rId3"/>
          <a:stretch>
            <a:fillRect/>
          </a:stretch>
        </p:blipFill>
        <p:spPr>
          <a:xfrm>
            <a:off x="3017520" y="670560"/>
            <a:ext cx="6107642" cy="5561790"/>
          </a:xfrm>
          <a:prstGeom prst="rect">
            <a:avLst/>
          </a:prstGeom>
        </p:spPr>
      </p:pic>
    </p:spTree>
    <p:extLst>
      <p:ext uri="{BB962C8B-B14F-4D97-AF65-F5344CB8AC3E}">
        <p14:creationId xmlns:p14="http://schemas.microsoft.com/office/powerpoint/2010/main" val="38236286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87</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4EEC79-7A60-6548-8245-BE3A645C04AB}"/>
              </a:ext>
            </a:extLst>
          </p:cNvPr>
          <p:cNvSpPr txBox="1"/>
          <p:nvPr/>
        </p:nvSpPr>
        <p:spPr>
          <a:xfrm>
            <a:off x="138546" y="5834524"/>
            <a:ext cx="1496291" cy="923330"/>
          </a:xfrm>
          <a:prstGeom prst="rect">
            <a:avLst/>
          </a:prstGeom>
          <a:noFill/>
        </p:spPr>
        <p:txBody>
          <a:bodyPr wrap="square" rtlCol="0">
            <a:spAutoFit/>
          </a:bodyPr>
          <a:lstStyle/>
          <a:p>
            <a:r>
              <a:rPr lang="en-US" dirty="0"/>
              <a:t>Source:  McCarthy, Feb 22, 2021</a:t>
            </a:r>
          </a:p>
        </p:txBody>
      </p:sp>
      <p:pic>
        <p:nvPicPr>
          <p:cNvPr id="2" name="Picture 1">
            <a:extLst>
              <a:ext uri="{FF2B5EF4-FFF2-40B4-BE49-F238E27FC236}">
                <a16:creationId xmlns:a16="http://schemas.microsoft.com/office/drawing/2014/main" id="{758D5715-990A-3249-8619-4B1AF9E8056A}"/>
              </a:ext>
            </a:extLst>
          </p:cNvPr>
          <p:cNvPicPr>
            <a:picLocks noChangeAspect="1"/>
          </p:cNvPicPr>
          <p:nvPr/>
        </p:nvPicPr>
        <p:blipFill>
          <a:blip r:embed="rId3"/>
          <a:stretch>
            <a:fillRect/>
          </a:stretch>
        </p:blipFill>
        <p:spPr>
          <a:xfrm>
            <a:off x="2174081" y="0"/>
            <a:ext cx="7843838" cy="6858000"/>
          </a:xfrm>
          <a:prstGeom prst="rect">
            <a:avLst/>
          </a:prstGeom>
        </p:spPr>
      </p:pic>
    </p:spTree>
    <p:extLst>
      <p:ext uri="{BB962C8B-B14F-4D97-AF65-F5344CB8AC3E}">
        <p14:creationId xmlns:p14="http://schemas.microsoft.com/office/powerpoint/2010/main" val="33380893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5C3A-8DF6-1148-AACC-59A9279687AB}"/>
              </a:ext>
            </a:extLst>
          </p:cNvPr>
          <p:cNvSpPr>
            <a:spLocks noGrp="1"/>
          </p:cNvSpPr>
          <p:nvPr>
            <p:ph type="sldNum" sz="quarter" idx="12"/>
          </p:nvPr>
        </p:nvSpPr>
        <p:spPr/>
        <p:txBody>
          <a:bodyPr/>
          <a:lstStyle/>
          <a:p>
            <a:fld id="{D9F085D5-EC86-4F6A-B501-C1359CB39116}" type="slidenum">
              <a:rPr lang="en-GB" smtClean="0"/>
              <a:t>88</a:t>
            </a:fld>
            <a:endParaRPr lang="en-GB"/>
          </a:p>
        </p:txBody>
      </p:sp>
      <p:sp>
        <p:nvSpPr>
          <p:cNvPr id="5" name="Rectangle 4">
            <a:extLst>
              <a:ext uri="{FF2B5EF4-FFF2-40B4-BE49-F238E27FC236}">
                <a16:creationId xmlns:a16="http://schemas.microsoft.com/office/drawing/2014/main" id="{4962FFE2-EA78-F946-A694-FB64751387F6}"/>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30BF18E-B011-0B43-B040-17019A244E63}"/>
              </a:ext>
            </a:extLst>
          </p:cNvPr>
          <p:cNvPicPr>
            <a:picLocks noChangeAspect="1"/>
          </p:cNvPicPr>
          <p:nvPr/>
        </p:nvPicPr>
        <p:blipFill>
          <a:blip r:embed="rId3"/>
          <a:stretch>
            <a:fillRect/>
          </a:stretch>
        </p:blipFill>
        <p:spPr>
          <a:xfrm>
            <a:off x="0" y="48172"/>
            <a:ext cx="12192000" cy="6761655"/>
          </a:xfrm>
          <a:prstGeom prst="rect">
            <a:avLst/>
          </a:prstGeom>
        </p:spPr>
      </p:pic>
      <p:sp>
        <p:nvSpPr>
          <p:cNvPr id="7" name="TextBox 6">
            <a:extLst>
              <a:ext uri="{FF2B5EF4-FFF2-40B4-BE49-F238E27FC236}">
                <a16:creationId xmlns:a16="http://schemas.microsoft.com/office/drawing/2014/main" id="{1D4EEC79-7A60-6548-8245-BE3A645C04AB}"/>
              </a:ext>
            </a:extLst>
          </p:cNvPr>
          <p:cNvSpPr txBox="1"/>
          <p:nvPr/>
        </p:nvSpPr>
        <p:spPr>
          <a:xfrm>
            <a:off x="0" y="4227395"/>
            <a:ext cx="2382982" cy="2585323"/>
          </a:xfrm>
          <a:prstGeom prst="rect">
            <a:avLst/>
          </a:prstGeom>
          <a:solidFill>
            <a:schemeClr val="bg1"/>
          </a:solidFill>
        </p:spPr>
        <p:txBody>
          <a:bodyPr wrap="square" rtlCol="0">
            <a:spAutoFit/>
          </a:bodyPr>
          <a:lstStyle/>
          <a:p>
            <a:r>
              <a:rPr lang="en-US" dirty="0"/>
              <a:t>Source:</a:t>
            </a:r>
          </a:p>
          <a:p>
            <a:r>
              <a:rPr lang="en-US" dirty="0"/>
              <a:t>UNICEF</a:t>
            </a:r>
          </a:p>
          <a:p>
            <a:r>
              <a:rPr lang="en-US" dirty="0"/>
              <a:t>Covid-19 Vaccine Market Dashboard</a:t>
            </a:r>
          </a:p>
          <a:p>
            <a:r>
              <a:rPr lang="en-US" dirty="0"/>
              <a:t>Sep 14, 2021</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9700428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Co</a:t>
            </a:r>
            <a:r>
              <a:rPr lang="en-US" dirty="0"/>
              <a:t>nclusion</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a:bodyPr>
          <a:lstStyle/>
          <a:p>
            <a:r>
              <a:rPr lang="en-US" sz="3600" dirty="0"/>
              <a:t>International trade is beneficial overall, but there are both winners and losers</a:t>
            </a:r>
          </a:p>
          <a:p>
            <a:r>
              <a:rPr lang="en-US" sz="3600" dirty="0"/>
              <a:t>The pandemic has massively disrupted global trade, with even more winners and especially losers</a:t>
            </a:r>
          </a:p>
          <a:p>
            <a:r>
              <a:rPr lang="en-US" sz="3600" dirty="0"/>
              <a:t>Some forms of trade – especially vaccines – are crucial for dealing with the pandemic</a:t>
            </a:r>
          </a:p>
          <a:p>
            <a:pPr lvl="1"/>
            <a:endParaRPr lang="en-US" sz="4000" dirty="0"/>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89</a:t>
            </a:fld>
            <a:endParaRPr lang="en-US"/>
          </a:p>
        </p:txBody>
      </p:sp>
    </p:spTree>
    <p:extLst>
      <p:ext uri="{BB962C8B-B14F-4D97-AF65-F5344CB8AC3E}">
        <p14:creationId xmlns:p14="http://schemas.microsoft.com/office/powerpoint/2010/main" val="1970583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solidFill>
                  <a:schemeClr val="bg1"/>
                </a:solidFill>
              </a:rPr>
              <a:t> Ov</a:t>
            </a:r>
            <a:r>
              <a:rPr lang="en-US" dirty="0"/>
              <a:t>erview</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676400" y="1371600"/>
            <a:ext cx="8310271" cy="4638693"/>
          </a:xfrm>
        </p:spPr>
        <p:txBody>
          <a:bodyPr>
            <a:normAutofit/>
          </a:bodyPr>
          <a:lstStyle/>
          <a:p>
            <a:r>
              <a:rPr lang="en-US" sz="3600" dirty="0"/>
              <a:t>What Happened to Trade Policy</a:t>
            </a:r>
          </a:p>
          <a:p>
            <a:pPr lvl="1"/>
            <a:r>
              <a:rPr lang="en-US" sz="3200" dirty="0"/>
              <a:t>Included both </a:t>
            </a:r>
          </a:p>
          <a:p>
            <a:pPr lvl="2"/>
            <a:r>
              <a:rPr lang="en-US" sz="3200" dirty="0"/>
              <a:t>Import facilitation, and </a:t>
            </a:r>
          </a:p>
          <a:p>
            <a:pPr lvl="2"/>
            <a:r>
              <a:rPr lang="en-US" sz="3200" dirty="0"/>
              <a:t>Export restriction</a:t>
            </a:r>
          </a:p>
          <a:p>
            <a:pPr lvl="1"/>
            <a:r>
              <a:rPr lang="en-US" sz="3200" dirty="0"/>
              <a:t>Both highest for medical and high for food</a:t>
            </a:r>
          </a:p>
          <a:p>
            <a:pPr lvl="1"/>
            <a:r>
              <a:rPr lang="en-US" sz="3200" dirty="0"/>
              <a:t>Facilitation was somewhat more common than restriction</a:t>
            </a:r>
          </a:p>
          <a:p>
            <a:pPr lvl="1"/>
            <a:r>
              <a:rPr lang="en-US" sz="3200" dirty="0"/>
              <a:t>Both began before cases surged</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9</a:t>
            </a:fld>
            <a:endParaRPr lang="en-US"/>
          </a:p>
        </p:txBody>
      </p:sp>
    </p:spTree>
    <p:extLst>
      <p:ext uri="{BB962C8B-B14F-4D97-AF65-F5344CB8AC3E}">
        <p14:creationId xmlns:p14="http://schemas.microsoft.com/office/powerpoint/2010/main" val="22210345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p:txBody>
          <a:bodyPr/>
          <a:lstStyle/>
          <a:p>
            <a:r>
              <a:rPr lang="en-US" dirty="0"/>
              <a:t> </a:t>
            </a:r>
            <a:r>
              <a:rPr lang="en-US" dirty="0">
                <a:solidFill>
                  <a:schemeClr val="bg1"/>
                </a:solidFill>
              </a:rPr>
              <a:t>Th</a:t>
            </a:r>
            <a:r>
              <a:rPr lang="en-US" dirty="0"/>
              <a:t>ank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1123406"/>
            <a:ext cx="10515600" cy="4798662"/>
          </a:xfrm>
        </p:spPr>
        <p:txBody>
          <a:bodyPr>
            <a:normAutofit fontScale="92500" lnSpcReduction="20000"/>
          </a:bodyPr>
          <a:lstStyle/>
          <a:p>
            <a:pPr marL="0" indent="0" algn="ctr">
              <a:buNone/>
            </a:pPr>
            <a:endParaRPr lang="en-US" sz="4800" dirty="0"/>
          </a:p>
          <a:p>
            <a:pPr marL="0" indent="0" algn="ctr">
              <a:buNone/>
            </a:pPr>
            <a:r>
              <a:rPr lang="en-US" sz="6000" dirty="0"/>
              <a:t>Thank you!</a:t>
            </a:r>
          </a:p>
          <a:p>
            <a:pPr marL="0" indent="0" algn="ctr">
              <a:buNone/>
            </a:pPr>
            <a:r>
              <a:rPr lang="en-US" sz="6000" dirty="0"/>
              <a:t>Any Questions?</a:t>
            </a:r>
          </a:p>
          <a:p>
            <a:pPr marL="0" indent="0" algn="ctr">
              <a:buNone/>
            </a:pPr>
            <a:endParaRPr lang="en-US" sz="4800" dirty="0"/>
          </a:p>
          <a:p>
            <a:pPr marL="0" indent="0" algn="ctr">
              <a:buNone/>
            </a:pPr>
            <a:endParaRPr lang="en-US" sz="2400" dirty="0"/>
          </a:p>
          <a:p>
            <a:pPr marL="0" indent="0" algn="ctr">
              <a:buNone/>
            </a:pPr>
            <a:r>
              <a:rPr lang="en-US" sz="2400" dirty="0"/>
              <a:t>Alan V. Deardorff</a:t>
            </a:r>
          </a:p>
          <a:p>
            <a:pPr marL="0" indent="0" algn="ctr">
              <a:buNone/>
            </a:pPr>
            <a:r>
              <a:rPr lang="en-US" sz="2400" dirty="0"/>
              <a:t>Ford School of Public Policy</a:t>
            </a:r>
          </a:p>
          <a:p>
            <a:pPr marL="0" indent="0" algn="ctr">
              <a:buNone/>
            </a:pPr>
            <a:r>
              <a:rPr lang="en-US" sz="2400" dirty="0"/>
              <a:t>University of Michigan</a:t>
            </a:r>
          </a:p>
          <a:p>
            <a:pPr marL="0" indent="0" algn="ctr">
              <a:buNone/>
            </a:pPr>
            <a:endParaRPr lang="en-US" sz="2400" dirty="0"/>
          </a:p>
          <a:p>
            <a:pPr marL="0" indent="0" algn="ctr">
              <a:buNone/>
            </a:pPr>
            <a:r>
              <a:rPr lang="en-US" sz="2400" dirty="0">
                <a:hlinkClick r:id="rId2"/>
              </a:rPr>
              <a:t>www.NEEDelegation.org</a:t>
            </a:r>
            <a:endParaRPr lang="en-US" sz="2400" dirty="0"/>
          </a:p>
          <a:p>
            <a:pPr marL="0" indent="0" algn="ctr">
              <a:buNone/>
            </a:pPr>
            <a:endParaRPr lang="en-US" sz="2400"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90</a:t>
            </a:fld>
            <a:endParaRPr lang="en-GB"/>
          </a:p>
        </p:txBody>
      </p:sp>
    </p:spTree>
    <p:extLst>
      <p:ext uri="{BB962C8B-B14F-4D97-AF65-F5344CB8AC3E}">
        <p14:creationId xmlns:p14="http://schemas.microsoft.com/office/powerpoint/2010/main" val="64998800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184646</TotalTime>
  <Words>4358</Words>
  <Application>Microsoft Macintosh PowerPoint</Application>
  <PresentationFormat>Widescreen</PresentationFormat>
  <Paragraphs>647</Paragraphs>
  <Slides>90</Slides>
  <Notes>64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90</vt:i4>
      </vt:variant>
    </vt:vector>
  </HeadingPairs>
  <TitlesOfParts>
    <vt:vector size="96" baseType="lpstr">
      <vt:lpstr>Arial</vt:lpstr>
      <vt:lpstr>Calibri</vt:lpstr>
      <vt:lpstr>Cambria Math</vt:lpstr>
      <vt:lpstr>Courier New</vt:lpstr>
      <vt:lpstr>Palatino Linotype</vt:lpstr>
      <vt:lpstr>Custom Design</vt:lpstr>
      <vt:lpstr> National Economic Education Delegation</vt:lpstr>
      <vt:lpstr>International Trade  and the Pandemic:   Gainers and Losers</vt:lpstr>
      <vt:lpstr> Overview</vt:lpstr>
      <vt:lpstr>PowerPoint Presentation</vt:lpstr>
      <vt:lpstr>PowerPoint Presentation</vt:lpstr>
      <vt:lpstr> Overview</vt:lpstr>
      <vt:lpstr>PowerPoint Presentation</vt:lpstr>
      <vt:lpstr>PowerPoint Presentation</vt:lpstr>
      <vt:lpstr> Overview</vt:lpstr>
      <vt:lpstr>PowerPoint Presentation</vt:lpstr>
      <vt:lpstr> Overview</vt:lpstr>
      <vt:lpstr>Trade Pros and Cons</vt:lpstr>
      <vt:lpstr> Globalization</vt:lpstr>
      <vt:lpstr>PowerPoint Presentation</vt:lpstr>
      <vt:lpstr>US Tariffs, 1891-2017</vt:lpstr>
      <vt:lpstr>Transport and Communication Costs</vt:lpstr>
      <vt:lpstr> Pros and Cons of Trade</vt:lpstr>
      <vt:lpstr> Pros of Trade</vt:lpstr>
      <vt:lpstr> Pros of Trade</vt:lpstr>
      <vt:lpstr> Cons of Trade</vt:lpstr>
      <vt:lpstr> Cons of Trade</vt:lpstr>
      <vt:lpstr> Cons of Trade</vt:lpstr>
      <vt:lpstr> Cons of Trade</vt:lpstr>
      <vt:lpstr> Winners and Losers from Tariffs</vt:lpstr>
      <vt:lpstr> Winners and Losers from a Tariff</vt:lpstr>
      <vt:lpstr> Winners and Losers from a Export Ban</vt:lpstr>
      <vt:lpstr>The Pandemic and Trade</vt:lpstr>
      <vt:lpstr> Causes of the Pandemic</vt:lpstr>
      <vt:lpstr> Causes of the Pandemic</vt:lpstr>
      <vt:lpstr>PowerPoint Presentation</vt:lpstr>
      <vt:lpstr>PowerPoint Presentation</vt:lpstr>
      <vt:lpstr> Causes of the Pandemic</vt:lpstr>
      <vt:lpstr>How Trade Mattered</vt:lpstr>
      <vt:lpstr> How Trade Mattered</vt:lpstr>
      <vt:lpstr> How Trade Mattered</vt:lpstr>
      <vt:lpstr>PowerPoint Presentation</vt:lpstr>
      <vt:lpstr>PowerPoint Presentation</vt:lpstr>
      <vt:lpstr>PowerPoint Presentation</vt:lpstr>
      <vt:lpstr>PowerPoint Presentation</vt:lpstr>
      <vt:lpstr> How Trade Mattered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How Trade Mattered</vt:lpstr>
      <vt:lpstr> How Trade Mattered</vt:lpstr>
      <vt:lpstr>PowerPoint Presentation</vt:lpstr>
      <vt:lpstr>PowerPoint Presentation</vt:lpstr>
      <vt:lpstr> How Trade Mattered</vt:lpstr>
      <vt:lpstr>PowerPoint Presentation</vt:lpstr>
      <vt:lpstr>PowerPoint Presentation</vt:lpstr>
      <vt:lpstr>PowerPoint Presentation</vt:lpstr>
      <vt:lpstr> How Trade Mattered</vt:lpstr>
      <vt:lpstr> How Trade Mattered</vt:lpstr>
      <vt:lpstr> How Trade Mattered</vt:lpstr>
      <vt:lpstr> How Trade Mattered</vt:lpstr>
      <vt:lpstr>How Trade Policies Mattered</vt:lpstr>
      <vt:lpstr> How Trade Policies Mattered</vt:lpstr>
      <vt:lpstr>PowerPoint Presentation</vt:lpstr>
      <vt:lpstr>PowerPoint Presentation</vt:lpstr>
      <vt:lpstr>Export Policies</vt:lpstr>
      <vt:lpstr> Effects on Export Policies</vt:lpstr>
      <vt:lpstr>PowerPoint Presentation</vt:lpstr>
      <vt:lpstr>PowerPoint Presentation</vt:lpstr>
      <vt:lpstr>PowerPoint Presentation</vt:lpstr>
      <vt:lpstr>Import Policies</vt:lpstr>
      <vt:lpstr> Effects on Import Policies</vt:lpstr>
      <vt:lpstr>PowerPoint Presentation</vt:lpstr>
      <vt:lpstr>PowerPoint Presentation</vt:lpstr>
      <vt:lpstr> Role of Trade During Pandemic</vt:lpstr>
      <vt:lpstr>PowerPoint Presentation</vt:lpstr>
      <vt:lpstr>PowerPoint Presentation</vt:lpstr>
      <vt:lpstr>PowerPoint Presentation</vt:lpstr>
      <vt:lpstr> Vaccine Nationalism</vt:lpstr>
      <vt:lpstr>PowerPoint Presentation</vt:lpstr>
      <vt:lpstr>PowerPoint Presentation</vt:lpstr>
      <vt:lpstr>PowerPoint Presentation</vt:lpstr>
      <vt:lpstr>PowerPoint Presentation</vt:lpstr>
      <vt:lpstr>PowerPoint Presentation</vt:lpstr>
      <vt:lpstr> Vaccine Nationalism</vt:lpstr>
      <vt:lpstr>PowerPoint Presentation</vt:lpstr>
      <vt:lpstr>PowerPoint Presentation</vt:lpstr>
      <vt:lpstr>PowerPoint Presentation</vt:lpstr>
      <vt:lpstr> Conclusion</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haveman</cp:lastModifiedBy>
  <cp:revision>477</cp:revision>
  <dcterms:created xsi:type="dcterms:W3CDTF">2017-05-03T22:30:38Z</dcterms:created>
  <dcterms:modified xsi:type="dcterms:W3CDTF">2021-09-16T16:45:57Z</dcterms:modified>
</cp:coreProperties>
</file>