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Lst>
  <p:notesMasterIdLst>
    <p:notesMasterId r:id="rId59"/>
  </p:notesMasterIdLst>
  <p:sldIdLst>
    <p:sldId id="4664" r:id="rId2"/>
    <p:sldId id="4782" r:id="rId3"/>
    <p:sldId id="4182" r:id="rId4"/>
    <p:sldId id="256" r:id="rId5"/>
    <p:sldId id="437" r:id="rId6"/>
    <p:sldId id="380" r:id="rId7"/>
    <p:sldId id="384" r:id="rId8"/>
    <p:sldId id="381" r:id="rId9"/>
    <p:sldId id="440" r:id="rId10"/>
    <p:sldId id="1188" r:id="rId11"/>
    <p:sldId id="1164" r:id="rId12"/>
    <p:sldId id="1166" r:id="rId13"/>
    <p:sldId id="1167" r:id="rId14"/>
    <p:sldId id="1189" r:id="rId15"/>
    <p:sldId id="1190" r:id="rId16"/>
    <p:sldId id="1191" r:id="rId17"/>
    <p:sldId id="390" r:id="rId18"/>
    <p:sldId id="351" r:id="rId19"/>
    <p:sldId id="295" r:id="rId20"/>
    <p:sldId id="360" r:id="rId21"/>
    <p:sldId id="441" r:id="rId22"/>
    <p:sldId id="442" r:id="rId23"/>
    <p:sldId id="1181" r:id="rId24"/>
    <p:sldId id="3559" r:id="rId25"/>
    <p:sldId id="4320" r:id="rId26"/>
    <p:sldId id="4319" r:id="rId27"/>
    <p:sldId id="4703" r:id="rId28"/>
    <p:sldId id="505" r:id="rId29"/>
    <p:sldId id="4693" r:id="rId30"/>
    <p:sldId id="4635" r:id="rId31"/>
    <p:sldId id="4636" r:id="rId32"/>
    <p:sldId id="4818" r:id="rId33"/>
    <p:sldId id="455" r:id="rId34"/>
    <p:sldId id="4683" r:id="rId35"/>
    <p:sldId id="4684" r:id="rId36"/>
    <p:sldId id="4685" r:id="rId37"/>
    <p:sldId id="4686" r:id="rId38"/>
    <p:sldId id="4687" r:id="rId39"/>
    <p:sldId id="4696" r:id="rId40"/>
    <p:sldId id="4552" r:id="rId41"/>
    <p:sldId id="4688" r:id="rId42"/>
    <p:sldId id="4638" r:id="rId43"/>
    <p:sldId id="4805" r:id="rId44"/>
    <p:sldId id="4689" r:id="rId45"/>
    <p:sldId id="4682" r:id="rId46"/>
    <p:sldId id="4546" r:id="rId47"/>
    <p:sldId id="4692" r:id="rId48"/>
    <p:sldId id="4712" r:id="rId49"/>
    <p:sldId id="4813" r:id="rId50"/>
    <p:sldId id="4822" r:id="rId51"/>
    <p:sldId id="4706" r:id="rId52"/>
    <p:sldId id="4707" r:id="rId53"/>
    <p:sldId id="4697" r:id="rId54"/>
    <p:sldId id="4807" r:id="rId55"/>
    <p:sldId id="1180" r:id="rId56"/>
    <p:sldId id="3560" r:id="rId57"/>
    <p:sldId id="4128" r:id="rId5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7" initials="W"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4C88"/>
    <a:srgbClr val="2B414D"/>
    <a:srgbClr val="FAF7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342" autoAdjust="0"/>
    <p:restoredTop sz="91399"/>
  </p:normalViewPr>
  <p:slideViewPr>
    <p:cSldViewPr snapToGrid="0" snapToObjects="1">
      <p:cViewPr varScale="1">
        <p:scale>
          <a:sx n="105" d="100"/>
          <a:sy n="105" d="100"/>
        </p:scale>
        <p:origin x="208" y="1960"/>
      </p:cViewPr>
      <p:guideLst>
        <p:guide orient="horz" pos="2160"/>
        <p:guide pos="3840"/>
      </p:guideLst>
    </p:cSldViewPr>
  </p:slideViewPr>
  <p:notesTextViewPr>
    <p:cViewPr>
      <p:scale>
        <a:sx n="3" d="2"/>
        <a:sy n="3" d="2"/>
      </p:scale>
      <p:origin x="0" y="0"/>
    </p:cViewPr>
  </p:notesTextViewPr>
  <p:sorterViewPr>
    <p:cViewPr>
      <p:scale>
        <a:sx n="1" d="1"/>
        <a:sy n="1" d="1"/>
      </p:scale>
      <p:origin x="0" y="-2324"/>
    </p:cViewPr>
  </p:sorterViewPr>
  <p:notesViewPr>
    <p:cSldViewPr snapToGrid="0" snapToObjects="1">
      <p:cViewPr varScale="1">
        <p:scale>
          <a:sx n="63" d="100"/>
          <a:sy n="63" d="100"/>
        </p:scale>
        <p:origin x="1488"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EC6A77-897B-A94D-8179-085D1B4EE98D}" type="datetimeFigureOut">
              <a:rPr lang="en-US" smtClean="0"/>
              <a:t>11/14/25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F294D8-753E-E842-8CF8-893A8D4FD7E5}" type="slidenum">
              <a:rPr lang="en-US" smtClean="0"/>
              <a:t>‹#›</a:t>
            </a:fld>
            <a:endParaRPr lang="en-US"/>
          </a:p>
        </p:txBody>
      </p:sp>
    </p:spTree>
    <p:extLst>
      <p:ext uri="{BB962C8B-B14F-4D97-AF65-F5344CB8AC3E}">
        <p14:creationId xmlns:p14="http://schemas.microsoft.com/office/powerpoint/2010/main" val="1620784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nbr.com/2019/09/18/these-4-charts-show-how-us-china-trade-has-changed-during-the-tariff-dispute/" TargetMode="External"/><Relationship Id="rId2" Type="http://schemas.openxmlformats.org/officeDocument/2006/relationships/slide" Target="../slides/slide40.xml"/><Relationship Id="rId1" Type="http://schemas.openxmlformats.org/officeDocument/2006/relationships/notesMaster" Target="../notesMasters/notesMaster1.xml"/><Relationship Id="rId4" Type="http://schemas.openxmlformats.org/officeDocument/2006/relationships/hyperlink" Target="http://nbr.com/author/yneelee/" TargetMode="Externa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pPr/>
              <a:t>4</a:t>
            </a:fld>
            <a:endParaRPr lang="en-US"/>
          </a:p>
        </p:txBody>
      </p:sp>
    </p:spTree>
    <p:extLst>
      <p:ext uri="{BB962C8B-B14F-4D97-AF65-F5344CB8AC3E}">
        <p14:creationId xmlns:p14="http://schemas.microsoft.com/office/powerpoint/2010/main" val="37628769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pPr/>
              <a:t>16</a:t>
            </a:fld>
            <a:endParaRPr lang="en-US"/>
          </a:p>
        </p:txBody>
      </p:sp>
    </p:spTree>
    <p:extLst>
      <p:ext uri="{BB962C8B-B14F-4D97-AF65-F5344CB8AC3E}">
        <p14:creationId xmlns:p14="http://schemas.microsoft.com/office/powerpoint/2010/main" val="13736099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dirty="0"/>
            </a:br>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pPr/>
              <a:t>17</a:t>
            </a:fld>
            <a:endParaRPr lang="en-US"/>
          </a:p>
        </p:txBody>
      </p:sp>
    </p:spTree>
    <p:extLst>
      <p:ext uri="{BB962C8B-B14F-4D97-AF65-F5344CB8AC3E}">
        <p14:creationId xmlns:p14="http://schemas.microsoft.com/office/powerpoint/2010/main" val="3040960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dirty="0"/>
            </a:br>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pPr/>
              <a:t>18</a:t>
            </a:fld>
            <a:endParaRPr lang="en-US"/>
          </a:p>
        </p:txBody>
      </p:sp>
    </p:spTree>
    <p:extLst>
      <p:ext uri="{BB962C8B-B14F-4D97-AF65-F5344CB8AC3E}">
        <p14:creationId xmlns:p14="http://schemas.microsoft.com/office/powerpoint/2010/main" val="1977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dirty="0"/>
            </a:br>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pPr/>
              <a:t>20</a:t>
            </a:fld>
            <a:endParaRPr lang="en-US"/>
          </a:p>
        </p:txBody>
      </p:sp>
    </p:spTree>
    <p:extLst>
      <p:ext uri="{BB962C8B-B14F-4D97-AF65-F5344CB8AC3E}">
        <p14:creationId xmlns:p14="http://schemas.microsoft.com/office/powerpoint/2010/main" val="12031975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pPr/>
              <a:t>23</a:t>
            </a:fld>
            <a:endParaRPr lang="en-US"/>
          </a:p>
        </p:txBody>
      </p:sp>
    </p:spTree>
    <p:extLst>
      <p:ext uri="{BB962C8B-B14F-4D97-AF65-F5344CB8AC3E}">
        <p14:creationId xmlns:p14="http://schemas.microsoft.com/office/powerpoint/2010/main" val="9258533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CPTPP - Comprehensive and Progressive Agreement for Trans Pacific Partnership - 12 members (14% of global GDP)</a:t>
            </a:r>
          </a:p>
          <a:p>
            <a:r>
              <a:rPr lang="en-US" dirty="0"/>
              <a:t>RCEP- Regional Comprehensive Economic Partnership  - 10 ASEAN countries  and 5 FTA partners including China (30% of global GDP)</a:t>
            </a:r>
          </a:p>
          <a:p>
            <a:r>
              <a:rPr lang="en-US" dirty="0" err="1"/>
              <a:t>AfCFTA</a:t>
            </a:r>
            <a:r>
              <a:rPr lang="en-US" dirty="0"/>
              <a:t> - 55 countries, 1.3 billion people, 3% of global GDP</a:t>
            </a:r>
          </a:p>
          <a:p>
            <a:r>
              <a:rPr lang="en-US" dirty="0"/>
              <a:t>Mercosur: Argentina, Bolivia, Brazil. Paraguay, Venezuela (suspended since 2016)</a:t>
            </a:r>
          </a:p>
        </p:txBody>
      </p:sp>
      <p:sp>
        <p:nvSpPr>
          <p:cNvPr id="4" name="Slide Number Placeholder 3"/>
          <p:cNvSpPr>
            <a:spLocks noGrp="1"/>
          </p:cNvSpPr>
          <p:nvPr>
            <p:ph type="sldNum" sz="quarter" idx="5"/>
          </p:nvPr>
        </p:nvSpPr>
        <p:spPr/>
        <p:txBody>
          <a:bodyPr/>
          <a:lstStyle/>
          <a:p>
            <a:fld id="{39F294D8-753E-E842-8CF8-893A8D4FD7E5}" type="slidenum">
              <a:rPr lang="en-US" smtClean="0"/>
              <a:pPr/>
              <a:t>24</a:t>
            </a:fld>
            <a:endParaRPr lang="en-US"/>
          </a:p>
        </p:txBody>
      </p:sp>
    </p:spTree>
    <p:extLst>
      <p:ext uri="{BB962C8B-B14F-4D97-AF65-F5344CB8AC3E}">
        <p14:creationId xmlns:p14="http://schemas.microsoft.com/office/powerpoint/2010/main" val="21268725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dirty="0"/>
            </a:br>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pPr/>
              <a:t>26</a:t>
            </a:fld>
            <a:endParaRPr lang="en-US"/>
          </a:p>
        </p:txBody>
      </p:sp>
    </p:spTree>
    <p:extLst>
      <p:ext uri="{BB962C8B-B14F-4D97-AF65-F5344CB8AC3E}">
        <p14:creationId xmlns:p14="http://schemas.microsoft.com/office/powerpoint/2010/main" val="10889024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28</a:t>
            </a:fld>
            <a:endParaRPr lang="en-US"/>
          </a:p>
        </p:txBody>
      </p:sp>
    </p:spTree>
    <p:extLst>
      <p:ext uri="{BB962C8B-B14F-4D97-AF65-F5344CB8AC3E}">
        <p14:creationId xmlns:p14="http://schemas.microsoft.com/office/powerpoint/2010/main" val="20454721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of 25% on steel</a:t>
            </a:r>
          </a:p>
        </p:txBody>
      </p:sp>
      <p:sp>
        <p:nvSpPr>
          <p:cNvPr id="4" name="Slide Number Placeholder 3"/>
          <p:cNvSpPr>
            <a:spLocks noGrp="1"/>
          </p:cNvSpPr>
          <p:nvPr>
            <p:ph type="sldNum" sz="quarter" idx="5"/>
          </p:nvPr>
        </p:nvSpPr>
        <p:spPr/>
        <p:txBody>
          <a:bodyPr/>
          <a:lstStyle/>
          <a:p>
            <a:fld id="{39F294D8-753E-E842-8CF8-893A8D4FD7E5}" type="slidenum">
              <a:rPr lang="en-US" smtClean="0"/>
              <a:t>29</a:t>
            </a:fld>
            <a:endParaRPr lang="en-US"/>
          </a:p>
        </p:txBody>
      </p:sp>
    </p:spTree>
    <p:extLst>
      <p:ext uri="{BB962C8B-B14F-4D97-AF65-F5344CB8AC3E}">
        <p14:creationId xmlns:p14="http://schemas.microsoft.com/office/powerpoint/2010/main" val="20671617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5BDA87-1F56-D3AC-2AEE-42CAF12A28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8AA7FF-9970-9AE2-6A86-B109A5A4799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0B7F30D-DDCF-3C5A-CDF7-6857EE104990}"/>
              </a:ext>
            </a:extLst>
          </p:cNvPr>
          <p:cNvSpPr>
            <a:spLocks noGrp="1"/>
          </p:cNvSpPr>
          <p:nvPr>
            <p:ph type="body" idx="1"/>
          </p:nvPr>
        </p:nvSpPr>
        <p:spPr/>
        <p:txBody>
          <a:bodyPr/>
          <a:lstStyle/>
          <a:p>
            <a:r>
              <a:rPr lang="en-US" dirty="0"/>
              <a:t>Safeguards – Section 201 of US Tariff code</a:t>
            </a:r>
          </a:p>
          <a:p>
            <a:r>
              <a:rPr lang="en-US" dirty="0"/>
              <a:t>National Security: Section 232 of US Tariff code</a:t>
            </a:r>
          </a:p>
          <a:p>
            <a:r>
              <a:rPr lang="en-US" b="0" i="0" dirty="0">
                <a:solidFill>
                  <a:srgbClr val="474747"/>
                </a:solidFill>
                <a:effectLst/>
                <a:latin typeface="Google Sans"/>
              </a:rPr>
              <a:t>Unfair trade practices: Section 301 provisions of the Trade Act provide a domestic procedure through which interested persons may petition the U.S. Trade Representative to investigate a foreign government act, policy, or practice and take appropriate action</a:t>
            </a:r>
            <a:endParaRPr lang="en-US" dirty="0"/>
          </a:p>
        </p:txBody>
      </p:sp>
      <p:sp>
        <p:nvSpPr>
          <p:cNvPr id="4" name="Slide Number Placeholder 3">
            <a:extLst>
              <a:ext uri="{FF2B5EF4-FFF2-40B4-BE49-F238E27FC236}">
                <a16:creationId xmlns:a16="http://schemas.microsoft.com/office/drawing/2014/main" id="{8AC35B6A-8783-240E-FC9C-06D74AFC89EF}"/>
              </a:ext>
            </a:extLst>
          </p:cNvPr>
          <p:cNvSpPr>
            <a:spLocks noGrp="1"/>
          </p:cNvSpPr>
          <p:nvPr>
            <p:ph type="sldNum" sz="quarter" idx="5"/>
          </p:nvPr>
        </p:nvSpPr>
        <p:spPr/>
        <p:txBody>
          <a:bodyPr/>
          <a:lstStyle/>
          <a:p>
            <a:fld id="{39F294D8-753E-E842-8CF8-893A8D4FD7E5}" type="slidenum">
              <a:rPr lang="en-US" smtClean="0"/>
              <a:t>34</a:t>
            </a:fld>
            <a:endParaRPr lang="en-US"/>
          </a:p>
        </p:txBody>
      </p:sp>
    </p:spTree>
    <p:extLst>
      <p:ext uri="{BB962C8B-B14F-4D97-AF65-F5344CB8AC3E}">
        <p14:creationId xmlns:p14="http://schemas.microsoft.com/office/powerpoint/2010/main" val="24684843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pPr/>
              <a:t>5</a:t>
            </a:fld>
            <a:endParaRPr lang="en-US"/>
          </a:p>
        </p:txBody>
      </p:sp>
    </p:spTree>
    <p:extLst>
      <p:ext uri="{BB962C8B-B14F-4D97-AF65-F5344CB8AC3E}">
        <p14:creationId xmlns:p14="http://schemas.microsoft.com/office/powerpoint/2010/main" val="5881238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7057F8-6D34-2D22-C814-060C3F3B97E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A78B33-8DA4-DB49-FBE9-495F7AB1C0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3DBBCF9-870D-9BFF-5250-D1586BD9FD31}"/>
              </a:ext>
            </a:extLst>
          </p:cNvPr>
          <p:cNvSpPr>
            <a:spLocks noGrp="1"/>
          </p:cNvSpPr>
          <p:nvPr>
            <p:ph type="body" idx="1"/>
          </p:nvPr>
        </p:nvSpPr>
        <p:spPr/>
        <p:txBody>
          <a:bodyPr/>
          <a:lstStyle/>
          <a:p>
            <a:r>
              <a:rPr lang="en-US" dirty="0"/>
              <a:t>The 2018 washer tariffs cost American consumers </a:t>
            </a:r>
            <a:r>
              <a:rPr lang="en-US" b="1" dirty="0"/>
              <a:t>$817,000 for every one job</a:t>
            </a:r>
            <a:r>
              <a:rPr lang="en-US" dirty="0"/>
              <a:t> created.</a:t>
            </a:r>
          </a:p>
          <a:p>
            <a:endParaRPr lang="en-US" dirty="0"/>
          </a:p>
        </p:txBody>
      </p:sp>
      <p:sp>
        <p:nvSpPr>
          <p:cNvPr id="4" name="Slide Number Placeholder 3">
            <a:extLst>
              <a:ext uri="{FF2B5EF4-FFF2-40B4-BE49-F238E27FC236}">
                <a16:creationId xmlns:a16="http://schemas.microsoft.com/office/drawing/2014/main" id="{F2F2ECE5-8122-35D0-4BDC-72BD893C3973}"/>
              </a:ext>
            </a:extLst>
          </p:cNvPr>
          <p:cNvSpPr>
            <a:spLocks noGrp="1"/>
          </p:cNvSpPr>
          <p:nvPr>
            <p:ph type="sldNum" sz="quarter" idx="5"/>
          </p:nvPr>
        </p:nvSpPr>
        <p:spPr/>
        <p:txBody>
          <a:bodyPr/>
          <a:lstStyle/>
          <a:p>
            <a:fld id="{39F294D8-753E-E842-8CF8-893A8D4FD7E5}" type="slidenum">
              <a:rPr lang="en-US" smtClean="0"/>
              <a:t>35</a:t>
            </a:fld>
            <a:endParaRPr lang="en-US"/>
          </a:p>
        </p:txBody>
      </p:sp>
    </p:spTree>
    <p:extLst>
      <p:ext uri="{BB962C8B-B14F-4D97-AF65-F5344CB8AC3E}">
        <p14:creationId xmlns:p14="http://schemas.microsoft.com/office/powerpoint/2010/main" val="30015130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681732-19F6-BAEE-D1D0-E23A8B2D71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EE18EE-2241-9150-C797-7D2923BB0E4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122D19-ECCE-E1FB-643C-A796D3439447}"/>
              </a:ext>
            </a:extLst>
          </p:cNvPr>
          <p:cNvSpPr>
            <a:spLocks noGrp="1"/>
          </p:cNvSpPr>
          <p:nvPr>
            <p:ph type="body" idx="1"/>
          </p:nvPr>
        </p:nvSpPr>
        <p:spPr/>
        <p:txBody>
          <a:bodyPr/>
          <a:lstStyle/>
          <a:p>
            <a:r>
              <a:rPr lang="en-US" dirty="0"/>
              <a:t>https://</a:t>
            </a:r>
            <a:r>
              <a:rPr lang="en-US" dirty="0" err="1"/>
              <a:t>seia.org</a:t>
            </a:r>
            <a:r>
              <a:rPr lang="en-US" dirty="0"/>
              <a:t>/research-resources/high-cost-tariffs/</a:t>
            </a:r>
          </a:p>
          <a:p>
            <a:r>
              <a:rPr lang="en-US" dirty="0"/>
              <a:t>https://</a:t>
            </a:r>
            <a:r>
              <a:rPr lang="en-US" dirty="0" err="1"/>
              <a:t>www.nytimes.com</a:t>
            </a:r>
            <a:r>
              <a:rPr lang="en-US" dirty="0"/>
              <a:t>/2019/07/10/business/economy/companies-tariffs-</a:t>
            </a:r>
            <a:r>
              <a:rPr lang="en-US" dirty="0" err="1"/>
              <a:t>winners.html</a:t>
            </a:r>
            <a:endParaRPr lang="en-US" dirty="0"/>
          </a:p>
          <a:p>
            <a:endParaRPr lang="en-US" dirty="0"/>
          </a:p>
        </p:txBody>
      </p:sp>
      <p:sp>
        <p:nvSpPr>
          <p:cNvPr id="4" name="Slide Number Placeholder 3">
            <a:extLst>
              <a:ext uri="{FF2B5EF4-FFF2-40B4-BE49-F238E27FC236}">
                <a16:creationId xmlns:a16="http://schemas.microsoft.com/office/drawing/2014/main" id="{95779E8C-A251-9685-5AD2-01D952D696EA}"/>
              </a:ext>
            </a:extLst>
          </p:cNvPr>
          <p:cNvSpPr>
            <a:spLocks noGrp="1"/>
          </p:cNvSpPr>
          <p:nvPr>
            <p:ph type="sldNum" sz="quarter" idx="5"/>
          </p:nvPr>
        </p:nvSpPr>
        <p:spPr/>
        <p:txBody>
          <a:bodyPr/>
          <a:lstStyle/>
          <a:p>
            <a:fld id="{39F294D8-753E-E842-8CF8-893A8D4FD7E5}" type="slidenum">
              <a:rPr lang="en-US" smtClean="0"/>
              <a:t>36</a:t>
            </a:fld>
            <a:endParaRPr lang="en-US"/>
          </a:p>
        </p:txBody>
      </p:sp>
    </p:spTree>
    <p:extLst>
      <p:ext uri="{BB962C8B-B14F-4D97-AF65-F5344CB8AC3E}">
        <p14:creationId xmlns:p14="http://schemas.microsoft.com/office/powerpoint/2010/main" val="1224329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2D3E55-CBD1-4259-8EE2-C53E5ABA081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E786494-DB5A-223F-9E1E-F516DE990D7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96E5372-354D-5944-32C4-95C633B29C71}"/>
              </a:ext>
            </a:extLst>
          </p:cNvPr>
          <p:cNvSpPr>
            <a:spLocks noGrp="1"/>
          </p:cNvSpPr>
          <p:nvPr>
            <p:ph type="body" idx="1"/>
          </p:nvPr>
        </p:nvSpPr>
        <p:spPr/>
        <p:txBody>
          <a:bodyPr/>
          <a:lstStyle/>
          <a:p>
            <a:r>
              <a:rPr lang="en-US" dirty="0"/>
              <a:t>https://</a:t>
            </a:r>
            <a:r>
              <a:rPr lang="en-US" dirty="0" err="1"/>
              <a:t>www.reuters.com</a:t>
            </a:r>
            <a:r>
              <a:rPr lang="en-US" dirty="0"/>
              <a:t>/graphics/TRUMP-TARIFFS/STEEL/</a:t>
            </a:r>
            <a:r>
              <a:rPr lang="en-US" dirty="0" err="1"/>
              <a:t>gdpznwgdzpw</a:t>
            </a:r>
            <a:r>
              <a:rPr lang="en-US" dirty="0"/>
              <a:t>/</a:t>
            </a:r>
          </a:p>
          <a:p>
            <a:endParaRPr lang="en-US" dirty="0"/>
          </a:p>
        </p:txBody>
      </p:sp>
      <p:sp>
        <p:nvSpPr>
          <p:cNvPr id="4" name="Slide Number Placeholder 3">
            <a:extLst>
              <a:ext uri="{FF2B5EF4-FFF2-40B4-BE49-F238E27FC236}">
                <a16:creationId xmlns:a16="http://schemas.microsoft.com/office/drawing/2014/main" id="{0C2F2026-2A23-E56B-81B4-3516851A589B}"/>
              </a:ext>
            </a:extLst>
          </p:cNvPr>
          <p:cNvSpPr>
            <a:spLocks noGrp="1"/>
          </p:cNvSpPr>
          <p:nvPr>
            <p:ph type="sldNum" sz="quarter" idx="5"/>
          </p:nvPr>
        </p:nvSpPr>
        <p:spPr/>
        <p:txBody>
          <a:bodyPr/>
          <a:lstStyle/>
          <a:p>
            <a:fld id="{39F294D8-753E-E842-8CF8-893A8D4FD7E5}" type="slidenum">
              <a:rPr lang="en-US" smtClean="0"/>
              <a:t>37</a:t>
            </a:fld>
            <a:endParaRPr lang="en-US"/>
          </a:p>
        </p:txBody>
      </p:sp>
    </p:spTree>
    <p:extLst>
      <p:ext uri="{BB962C8B-B14F-4D97-AF65-F5344CB8AC3E}">
        <p14:creationId xmlns:p14="http://schemas.microsoft.com/office/powerpoint/2010/main" val="22628740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8CC4EE-D79B-42CF-595A-1771D75235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A560FF2-4E56-09E7-5F18-6103FA73E59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9DF253A-6A11-0D4D-D8E9-8BF0C14668E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19C9D59-F5B7-A82B-3CD0-D7CFFFAA35CE}"/>
              </a:ext>
            </a:extLst>
          </p:cNvPr>
          <p:cNvSpPr>
            <a:spLocks noGrp="1"/>
          </p:cNvSpPr>
          <p:nvPr>
            <p:ph type="sldNum" sz="quarter" idx="5"/>
          </p:nvPr>
        </p:nvSpPr>
        <p:spPr/>
        <p:txBody>
          <a:bodyPr/>
          <a:lstStyle/>
          <a:p>
            <a:fld id="{39F294D8-753E-E842-8CF8-893A8D4FD7E5}" type="slidenum">
              <a:rPr lang="en-US" smtClean="0"/>
              <a:t>38</a:t>
            </a:fld>
            <a:endParaRPr lang="en-US"/>
          </a:p>
        </p:txBody>
      </p:sp>
    </p:spTree>
    <p:extLst>
      <p:ext uri="{BB962C8B-B14F-4D97-AF65-F5344CB8AC3E}">
        <p14:creationId xmlns:p14="http://schemas.microsoft.com/office/powerpoint/2010/main" val="33594140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3C9C0C-BD23-3BF9-2F3B-B335A92564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3460DA-B495-C0C6-CA2E-EF817AD123A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F5C885F-FF9F-91A9-2373-D569C4F4008A}"/>
              </a:ext>
            </a:extLst>
          </p:cNvPr>
          <p:cNvSpPr>
            <a:spLocks noGrp="1"/>
          </p:cNvSpPr>
          <p:nvPr>
            <p:ph type="body" idx="1"/>
          </p:nvPr>
        </p:nvSpPr>
        <p:spPr/>
        <p:txBody>
          <a:bodyPr/>
          <a:lstStyle/>
          <a:p>
            <a:r>
              <a:rPr lang="en-US" dirty="0"/>
              <a:t>https://</a:t>
            </a:r>
            <a:r>
              <a:rPr lang="en-US" dirty="0" err="1"/>
              <a:t>www.piie.com</a:t>
            </a:r>
            <a:r>
              <a:rPr lang="en-US" dirty="0"/>
              <a:t>/blogs/trade-and-investment-policy-watch/2018/first-tariffs-then-subsidies-soybeans-illustrate</a:t>
            </a:r>
          </a:p>
        </p:txBody>
      </p:sp>
      <p:sp>
        <p:nvSpPr>
          <p:cNvPr id="4" name="Slide Number Placeholder 3">
            <a:extLst>
              <a:ext uri="{FF2B5EF4-FFF2-40B4-BE49-F238E27FC236}">
                <a16:creationId xmlns:a16="http://schemas.microsoft.com/office/drawing/2014/main" id="{FEC913A3-BBB1-5652-3A56-518455F54E82}"/>
              </a:ext>
            </a:extLst>
          </p:cNvPr>
          <p:cNvSpPr>
            <a:spLocks noGrp="1"/>
          </p:cNvSpPr>
          <p:nvPr>
            <p:ph type="sldNum" sz="quarter" idx="5"/>
          </p:nvPr>
        </p:nvSpPr>
        <p:spPr/>
        <p:txBody>
          <a:bodyPr/>
          <a:lstStyle/>
          <a:p>
            <a:fld id="{39F294D8-753E-E842-8CF8-893A8D4FD7E5}" type="slidenum">
              <a:rPr lang="en-US" smtClean="0"/>
              <a:t>39</a:t>
            </a:fld>
            <a:endParaRPr lang="en-US"/>
          </a:p>
        </p:txBody>
      </p:sp>
    </p:spTree>
    <p:extLst>
      <p:ext uri="{BB962C8B-B14F-4D97-AF65-F5344CB8AC3E}">
        <p14:creationId xmlns:p14="http://schemas.microsoft.com/office/powerpoint/2010/main" val="27820423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68CE9D-F731-7D53-D1EF-81383DC34636}"/>
            </a:ext>
          </a:extLst>
        </p:cNvPr>
        <p:cNvGrpSpPr/>
        <p:nvPr/>
      </p:nvGrpSpPr>
      <p:grpSpPr>
        <a:xfrm>
          <a:off x="0" y="0"/>
          <a:ext cx="0" cy="0"/>
          <a:chOff x="0" y="0"/>
          <a:chExt cx="0" cy="0"/>
        </a:xfrm>
      </p:grpSpPr>
      <p:sp>
        <p:nvSpPr>
          <p:cNvPr id="7" name="Rectangle 7">
            <a:extLst>
              <a:ext uri="{FF2B5EF4-FFF2-40B4-BE49-F238E27FC236}">
                <a16:creationId xmlns:a16="http://schemas.microsoft.com/office/drawing/2014/main" id="{3F2A7A91-6BE9-2641-F759-130E743E41F9}"/>
              </a:ext>
            </a:extLst>
          </p:cNvPr>
          <p:cNvSpPr>
            <a:spLocks noGrp="1" noChangeArrowheads="1"/>
          </p:cNvSpPr>
          <p:nvPr>
            <p:ph type="sldNum" sz="quarter" idx="5"/>
          </p:nvPr>
        </p:nvSpPr>
        <p:spPr>
          <a:ln/>
        </p:spPr>
        <p:txBody>
          <a:bodyPr/>
          <a:lstStyle/>
          <a:p>
            <a:fld id="{73F91828-56F1-2843-AF31-96EEDEE0373A}" type="slidenum">
              <a:rPr lang="en-US"/>
              <a:pPr/>
              <a:t>40</a:t>
            </a:fld>
            <a:endParaRPr lang="en-US"/>
          </a:p>
        </p:txBody>
      </p:sp>
      <p:sp>
        <p:nvSpPr>
          <p:cNvPr id="240642" name="Rectangle 2">
            <a:extLst>
              <a:ext uri="{FF2B5EF4-FFF2-40B4-BE49-F238E27FC236}">
                <a16:creationId xmlns:a16="http://schemas.microsoft.com/office/drawing/2014/main" id="{0B8C327F-0BA1-7112-ADF3-D1E504526F9E}"/>
              </a:ext>
            </a:extLst>
          </p:cNvPr>
          <p:cNvSpPr>
            <a:spLocks noGrp="1" noRot="1" noChangeAspect="1" noChangeArrowheads="1" noTextEdit="1"/>
          </p:cNvSpPr>
          <p:nvPr>
            <p:ph type="sldImg"/>
          </p:nvPr>
        </p:nvSpPr>
        <p:spPr>
          <a:ln/>
        </p:spPr>
      </p:sp>
      <p:sp>
        <p:nvSpPr>
          <p:cNvPr id="240643" name="Rectangle 3">
            <a:extLst>
              <a:ext uri="{FF2B5EF4-FFF2-40B4-BE49-F238E27FC236}">
                <a16:creationId xmlns:a16="http://schemas.microsoft.com/office/drawing/2014/main" id="{0FB23A22-B691-A2C1-93AE-EC7CC4C88732}"/>
              </a:ext>
            </a:extLst>
          </p:cNvPr>
          <p:cNvSpPr>
            <a:spLocks noGrp="1" noChangeArrowheads="1"/>
          </p:cNvSpPr>
          <p:nvPr>
            <p:ph type="body" idx="1"/>
          </p:nvPr>
        </p:nvSpPr>
        <p:spPr/>
        <p:txBody>
          <a:bodyPr/>
          <a:lstStyle/>
          <a:p>
            <a:r>
              <a:rPr lang="en-US" sz="1200" b="1" i="0" u="none" strike="noStrike" kern="1200" cap="all" dirty="0">
                <a:solidFill>
                  <a:schemeClr val="tx1"/>
                </a:solidFill>
                <a:effectLst/>
                <a:latin typeface="+mn-lt"/>
                <a:ea typeface="+mn-ea"/>
                <a:cs typeface="+mn-cs"/>
                <a:hlinkClick r:id="rId3" tooltip="9:46 am"/>
              </a:rPr>
              <a:t>SEPTEMBER 18, 2019</a:t>
            </a:r>
            <a:r>
              <a:rPr lang="en-US" sz="1200" b="0" i="0" kern="1200" cap="all" dirty="0">
                <a:solidFill>
                  <a:schemeClr val="tx1"/>
                </a:solidFill>
                <a:effectLst/>
                <a:latin typeface="+mn-lt"/>
                <a:ea typeface="+mn-ea"/>
                <a:cs typeface="+mn-cs"/>
              </a:rPr>
              <a:t> | </a:t>
            </a:r>
            <a:r>
              <a:rPr lang="en-US" sz="1200" b="1" i="1" u="none" strike="noStrike" kern="1200" dirty="0">
                <a:solidFill>
                  <a:schemeClr val="tx1"/>
                </a:solidFill>
                <a:effectLst/>
                <a:latin typeface="+mn-lt"/>
                <a:ea typeface="+mn-ea"/>
                <a:cs typeface="+mn-cs"/>
                <a:hlinkClick r:id="rId4" tooltip="Posts by Yen Nee Lee, CNBC.com"/>
              </a:rPr>
              <a:t>Yen Nee Lee, CNBC.com</a:t>
            </a:r>
            <a:endParaRPr lang="en-US" dirty="0"/>
          </a:p>
          <a:p>
            <a:r>
              <a:rPr lang="en-US" dirty="0">
                <a:hlinkClick r:id="rId3"/>
              </a:rPr>
              <a:t>http://nbr.com/2019/09/18/these-4-charts-show-how-us-china-trade-has-changed-during-the-tariff-dispute/</a:t>
            </a:r>
            <a:endParaRPr lang="en-US" dirty="0"/>
          </a:p>
          <a:p>
            <a:endParaRPr lang="en-US" dirty="0"/>
          </a:p>
        </p:txBody>
      </p:sp>
    </p:spTree>
    <p:extLst>
      <p:ext uri="{BB962C8B-B14F-4D97-AF65-F5344CB8AC3E}">
        <p14:creationId xmlns:p14="http://schemas.microsoft.com/office/powerpoint/2010/main" val="40613522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091148-80DC-4EC4-A04D-7D007C2CF8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FA81E7E-648E-F664-9692-716A01B74C0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819472B-C951-4107-2C1F-3F3444490416}"/>
              </a:ext>
            </a:extLst>
          </p:cNvPr>
          <p:cNvSpPr>
            <a:spLocks noGrp="1"/>
          </p:cNvSpPr>
          <p:nvPr>
            <p:ph type="body" idx="1"/>
          </p:nvPr>
        </p:nvSpPr>
        <p:spPr/>
        <p:txBody>
          <a:bodyPr/>
          <a:lstStyle/>
          <a:p>
            <a:r>
              <a:rPr lang="en-US" dirty="0"/>
              <a:t>The data is clear: the tariffs were paid by US consumers, not China, it hurt our </a:t>
            </a:r>
            <a:r>
              <a:rPr lang="en-US" i="1" dirty="0"/>
              <a:t>own</a:t>
            </a:r>
            <a:r>
              <a:rPr lang="en-US" dirty="0"/>
              <a:t> manufacturing employment, and a 2024 study showed it failed to help the heartland."</a:t>
            </a:r>
          </a:p>
          <a:p>
            <a:endParaRPr lang="en-US" dirty="0"/>
          </a:p>
          <a:p>
            <a:r>
              <a:rPr lang="en-US" dirty="0"/>
              <a:t>https://</a:t>
            </a:r>
            <a:r>
              <a:rPr lang="en-US" dirty="0" err="1"/>
              <a:t>www.nber.org</a:t>
            </a:r>
            <a:r>
              <a:rPr lang="en-US" dirty="0"/>
              <a:t>/system/files/</a:t>
            </a:r>
            <a:r>
              <a:rPr lang="en-US" dirty="0" err="1"/>
              <a:t>working_papers</a:t>
            </a:r>
            <a:r>
              <a:rPr lang="en-US" dirty="0"/>
              <a:t>/w25638/w25638.pdf</a:t>
            </a:r>
          </a:p>
          <a:p>
            <a:endParaRPr lang="en-US" dirty="0"/>
          </a:p>
          <a:p>
            <a:r>
              <a:rPr lang="en-US" dirty="0"/>
              <a:t>https://</a:t>
            </a:r>
            <a:r>
              <a:rPr lang="en-US" dirty="0" err="1"/>
              <a:t>www.nber.org</a:t>
            </a:r>
            <a:r>
              <a:rPr lang="en-US" dirty="0"/>
              <a:t>/papers/w26396</a:t>
            </a:r>
          </a:p>
          <a:p>
            <a:endParaRPr lang="en-US" dirty="0"/>
          </a:p>
          <a:p>
            <a:r>
              <a:rPr lang="en-US" dirty="0"/>
              <a:t>https://</a:t>
            </a:r>
            <a:r>
              <a:rPr lang="en-US" dirty="0" err="1"/>
              <a:t>www.federalreserve.gov</a:t>
            </a:r>
            <a:r>
              <a:rPr lang="en-US" dirty="0"/>
              <a:t>/</a:t>
            </a:r>
            <a:r>
              <a:rPr lang="en-US" dirty="0" err="1"/>
              <a:t>econres</a:t>
            </a:r>
            <a:r>
              <a:rPr lang="en-US" dirty="0"/>
              <a:t>/feds/files/2019086pap.pdf</a:t>
            </a:r>
          </a:p>
          <a:p>
            <a:endParaRPr lang="en-US" dirty="0"/>
          </a:p>
          <a:p>
            <a:r>
              <a:rPr lang="en-US" dirty="0"/>
              <a:t>https://</a:t>
            </a:r>
            <a:r>
              <a:rPr lang="en-US" dirty="0" err="1"/>
              <a:t>www.nber.org</a:t>
            </a:r>
            <a:r>
              <a:rPr lang="en-US" dirty="0"/>
              <a:t>/papers/w32082#fromrss</a:t>
            </a:r>
          </a:p>
          <a:p>
            <a:endParaRPr lang="en-US" dirty="0"/>
          </a:p>
          <a:p>
            <a:r>
              <a:rPr lang="en-US" dirty="0"/>
              <a:t>https://</a:t>
            </a:r>
            <a:r>
              <a:rPr lang="en-US" dirty="0" err="1"/>
              <a:t>taxfoundation.org</a:t>
            </a:r>
            <a:r>
              <a:rPr lang="en-US" dirty="0"/>
              <a:t>/research/all/federal/trump-tariffs-trade-war/#:~:text=A%20March%202019%20National%20Bureau,of%20higher%20after%2Dduty%20prices.</a:t>
            </a:r>
          </a:p>
        </p:txBody>
      </p:sp>
      <p:sp>
        <p:nvSpPr>
          <p:cNvPr id="4" name="Slide Number Placeholder 3">
            <a:extLst>
              <a:ext uri="{FF2B5EF4-FFF2-40B4-BE49-F238E27FC236}">
                <a16:creationId xmlns:a16="http://schemas.microsoft.com/office/drawing/2014/main" id="{B53EA599-20B4-4A09-C9EB-55FFD7512FB6}"/>
              </a:ext>
            </a:extLst>
          </p:cNvPr>
          <p:cNvSpPr>
            <a:spLocks noGrp="1"/>
          </p:cNvSpPr>
          <p:nvPr>
            <p:ph type="sldNum" sz="quarter" idx="5"/>
          </p:nvPr>
        </p:nvSpPr>
        <p:spPr/>
        <p:txBody>
          <a:bodyPr/>
          <a:lstStyle/>
          <a:p>
            <a:fld id="{39F294D8-753E-E842-8CF8-893A8D4FD7E5}" type="slidenum">
              <a:rPr lang="en-US" smtClean="0"/>
              <a:t>41</a:t>
            </a:fld>
            <a:endParaRPr lang="en-US"/>
          </a:p>
        </p:txBody>
      </p:sp>
    </p:spTree>
    <p:extLst>
      <p:ext uri="{BB962C8B-B14F-4D97-AF65-F5344CB8AC3E}">
        <p14:creationId xmlns:p14="http://schemas.microsoft.com/office/powerpoint/2010/main" val="13497609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Tett, Gillian, “‘That is </a:t>
            </a:r>
            <a:r>
              <a:rPr lang="en-US" dirty="0" err="1"/>
              <a:t>Maganomics</a:t>
            </a:r>
            <a:r>
              <a:rPr lang="en-US" dirty="0"/>
              <a:t>’: where Trump is taking America on trade,” </a:t>
            </a:r>
            <a:r>
              <a:rPr lang="en-US" i="1" dirty="0"/>
              <a:t>Financial Times</a:t>
            </a:r>
            <a:r>
              <a:rPr lang="en-US" i="0" dirty="0"/>
              <a:t>, January 4, 2025.</a:t>
            </a:r>
          </a:p>
          <a:p>
            <a:r>
              <a:rPr lang="en-US" dirty="0"/>
              <a:t>https://</a:t>
            </a:r>
            <a:r>
              <a:rPr lang="en-US" dirty="0" err="1"/>
              <a:t>www.ft.com</a:t>
            </a:r>
            <a:r>
              <a:rPr lang="en-US"/>
              <a:t>/content/8a97792f-69f9-4885-afdd-4380a2d81dd8</a:t>
            </a:r>
            <a:endParaRPr lang="en-US" i="0"/>
          </a:p>
          <a:p>
            <a:endParaRPr lang="en-US"/>
          </a:p>
        </p:txBody>
      </p:sp>
      <p:sp>
        <p:nvSpPr>
          <p:cNvPr id="4" name="Slide Number Placeholder 3"/>
          <p:cNvSpPr>
            <a:spLocks noGrp="1"/>
          </p:cNvSpPr>
          <p:nvPr>
            <p:ph type="sldNum" sz="quarter" idx="5"/>
          </p:nvPr>
        </p:nvSpPr>
        <p:spPr/>
        <p:txBody>
          <a:bodyPr/>
          <a:lstStyle/>
          <a:p>
            <a:fld id="{39F294D8-753E-E842-8CF8-893A8D4FD7E5}" type="slidenum">
              <a:rPr lang="en-US" smtClean="0"/>
              <a:t>42</a:t>
            </a:fld>
            <a:endParaRPr lang="en-US"/>
          </a:p>
        </p:txBody>
      </p:sp>
    </p:spTree>
    <p:extLst>
      <p:ext uri="{BB962C8B-B14F-4D97-AF65-F5344CB8AC3E}">
        <p14:creationId xmlns:p14="http://schemas.microsoft.com/office/powerpoint/2010/main" val="27575103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chart shows the deep macroeconomic theory of why tariffs don't fix trade deficits. The green line, our trade balance, is locked to the gap between our national saving (red line) and our investment (blue line). We'll discuss the takeaway, but you don't need to be an economist to see the three lines move together</a:t>
            </a:r>
          </a:p>
        </p:txBody>
      </p:sp>
      <p:sp>
        <p:nvSpPr>
          <p:cNvPr id="4" name="Slide Number Placeholder 3"/>
          <p:cNvSpPr>
            <a:spLocks noGrp="1"/>
          </p:cNvSpPr>
          <p:nvPr>
            <p:ph type="sldNum" sz="quarter" idx="5"/>
          </p:nvPr>
        </p:nvSpPr>
        <p:spPr/>
        <p:txBody>
          <a:bodyPr/>
          <a:lstStyle/>
          <a:p>
            <a:fld id="{39F294D8-753E-E842-8CF8-893A8D4FD7E5}" type="slidenum">
              <a:rPr lang="en-US" smtClean="0"/>
              <a:t>43</a:t>
            </a:fld>
            <a:endParaRPr lang="en-US"/>
          </a:p>
        </p:txBody>
      </p:sp>
    </p:spTree>
    <p:extLst>
      <p:ext uri="{BB962C8B-B14F-4D97-AF65-F5344CB8AC3E}">
        <p14:creationId xmlns:p14="http://schemas.microsoft.com/office/powerpoint/2010/main" val="11786521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Tariffs are the wrong tool for the job. A trade deficit isn't a scoreboard; it's a macroeconomic number. It’s </a:t>
            </a:r>
            <a:r>
              <a:rPr lang="en-US" b="1" dirty="0"/>
              <a:t>the gap between our national saving and our national investment</a:t>
            </a:r>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negative correlation in figure 1 likely arises from the effect of a country’s stage of development on both its tariff rate and its trade balance.</a:t>
            </a:r>
          </a:p>
          <a:p>
            <a:r>
              <a:rPr lang="en-US" sz="1200" b="0" i="0" kern="1200" dirty="0">
                <a:solidFill>
                  <a:schemeClr val="tx1"/>
                </a:solidFill>
                <a:effectLst/>
                <a:latin typeface="+mn-lt"/>
                <a:ea typeface="+mn-ea"/>
                <a:cs typeface="+mn-cs"/>
              </a:rPr>
              <a:t>Higher tariffs =&gt; lower imports =&gt; appreciate US dollar =&gt; reduce exports.</a:t>
            </a:r>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44</a:t>
            </a:fld>
            <a:endParaRPr lang="en-US"/>
          </a:p>
        </p:txBody>
      </p:sp>
    </p:spTree>
    <p:extLst>
      <p:ext uri="{BB962C8B-B14F-4D97-AF65-F5344CB8AC3E}">
        <p14:creationId xmlns:p14="http://schemas.microsoft.com/office/powerpoint/2010/main" val="2911925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dirty="0"/>
            </a:br>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6</a:t>
            </a:fld>
            <a:endParaRPr lang="en-US"/>
          </a:p>
        </p:txBody>
      </p:sp>
    </p:spTree>
    <p:extLst>
      <p:ext uri="{BB962C8B-B14F-4D97-AF65-F5344CB8AC3E}">
        <p14:creationId xmlns:p14="http://schemas.microsoft.com/office/powerpoint/2010/main" val="2413486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D25F7E-7B9B-54EE-5D86-D207BF02C4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62933A-6C2A-2EC5-6326-C74681A3D5E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4307A6A-D8F7-8C17-2CDB-B55FBE0EAEA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3C31B5D-04C8-9D99-6D0A-3E42238DCC66}"/>
              </a:ext>
            </a:extLst>
          </p:cNvPr>
          <p:cNvSpPr>
            <a:spLocks noGrp="1"/>
          </p:cNvSpPr>
          <p:nvPr>
            <p:ph type="sldNum" sz="quarter" idx="5"/>
          </p:nvPr>
        </p:nvSpPr>
        <p:spPr/>
        <p:txBody>
          <a:bodyPr/>
          <a:lstStyle/>
          <a:p>
            <a:fld id="{39F294D8-753E-E842-8CF8-893A8D4FD7E5}" type="slidenum">
              <a:rPr lang="en-US" smtClean="0"/>
              <a:t>45</a:t>
            </a:fld>
            <a:endParaRPr lang="en-US"/>
          </a:p>
        </p:txBody>
      </p:sp>
    </p:spTree>
    <p:extLst>
      <p:ext uri="{BB962C8B-B14F-4D97-AF65-F5344CB8AC3E}">
        <p14:creationId xmlns:p14="http://schemas.microsoft.com/office/powerpoint/2010/main" val="13893601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B1B6CE-B3A4-E9C4-30AF-580273EE7E2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1509BC-5AFD-D56C-5251-3FA1230F693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0C8BC71-0537-8B41-73C4-19FA4F4D5F95}"/>
              </a:ext>
            </a:extLst>
          </p:cNvPr>
          <p:cNvSpPr>
            <a:spLocks noGrp="1"/>
          </p:cNvSpPr>
          <p:nvPr>
            <p:ph type="body" idx="1"/>
          </p:nvPr>
        </p:nvSpPr>
        <p:spPr/>
        <p:txBody>
          <a:bodyPr/>
          <a:lstStyle/>
          <a:p>
            <a:r>
              <a:rPr lang="en-US" dirty="0"/>
              <a:t>McCormick, “Trump Calls Tariffs the ‘Most Beautiful Word’,” WSJ, 10/14/24</a:t>
            </a:r>
          </a:p>
          <a:p>
            <a:r>
              <a:rPr lang="en-US" dirty="0"/>
              <a:t>https://</a:t>
            </a:r>
            <a:r>
              <a:rPr lang="en-US" dirty="0" err="1"/>
              <a:t>www.wsj.com</a:t>
            </a:r>
            <a:r>
              <a:rPr lang="en-US" dirty="0"/>
              <a:t>/</a:t>
            </a:r>
            <a:r>
              <a:rPr lang="en-US" dirty="0" err="1"/>
              <a:t>livecoverage</a:t>
            </a:r>
            <a:r>
              <a:rPr lang="en-US" dirty="0"/>
              <a:t>/harris-trump-election-10-16-2024/card/trump-calls-tariffs-the-most-beautiful-word--YMVPAupw4EjBRp6yobOy</a:t>
            </a:r>
          </a:p>
          <a:p>
            <a:endParaRPr lang="en-US" dirty="0"/>
          </a:p>
          <a:p>
            <a:r>
              <a:rPr lang="en-US" dirty="0"/>
              <a:t>Swanson, “Harris and Trump Embrace Tariffs, Though Their Approaches Differ,” </a:t>
            </a:r>
            <a:r>
              <a:rPr lang="en-US" i="1" dirty="0"/>
              <a:t>New York Times</a:t>
            </a:r>
            <a:r>
              <a:rPr lang="en-US" i="0" dirty="0"/>
              <a:t>, Aug 27, 2024.</a:t>
            </a:r>
          </a:p>
          <a:p>
            <a:r>
              <a:rPr lang="en-US" dirty="0"/>
              <a:t>https://</a:t>
            </a:r>
            <a:r>
              <a:rPr lang="en-US" dirty="0" err="1"/>
              <a:t>www.nytimes.com</a:t>
            </a:r>
            <a:r>
              <a:rPr lang="en-US" dirty="0"/>
              <a:t>/2024/08/27/us/politics/trump-</a:t>
            </a:r>
            <a:r>
              <a:rPr lang="en-US" dirty="0" err="1"/>
              <a:t>harris</a:t>
            </a:r>
            <a:r>
              <a:rPr lang="en-US" dirty="0"/>
              <a:t>-</a:t>
            </a:r>
            <a:r>
              <a:rPr lang="en-US" dirty="0" err="1"/>
              <a:t>tariffs.html</a:t>
            </a:r>
            <a:endParaRPr lang="en-US" dirty="0"/>
          </a:p>
          <a:p>
            <a:endParaRPr lang="en-US" dirty="0"/>
          </a:p>
          <a:p>
            <a:r>
              <a:rPr lang="en-US" b="0" i="0" dirty="0">
                <a:solidFill>
                  <a:srgbClr val="222222"/>
                </a:solidFill>
                <a:effectLst/>
                <a:latin typeface="Retina Narrow"/>
              </a:rPr>
              <a:t>Toomey, “About Trump’s ‘Reciprocal’ Tariffs,” WSJ, 10/27/24</a:t>
            </a:r>
          </a:p>
          <a:p>
            <a:r>
              <a:rPr lang="en-US" dirty="0"/>
              <a:t>https://</a:t>
            </a:r>
            <a:r>
              <a:rPr lang="en-US" dirty="0" err="1"/>
              <a:t>www.wsj.com</a:t>
            </a:r>
            <a:r>
              <a:rPr lang="en-US" dirty="0"/>
              <a:t>/opinion/about-trumps-reciprocal-tariffs-he-wants-to-raise-taxes-and-thinks-im-the-stupid-one-5dc3c56c?mod=</a:t>
            </a:r>
            <a:r>
              <a:rPr lang="en-US" dirty="0" err="1"/>
              <a:t>itp_wsj</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Krugman, “</a:t>
            </a:r>
            <a:r>
              <a:rPr lang="en-US" b="1" i="0" dirty="0">
                <a:effectLst/>
                <a:latin typeface="nyt-cheltenham-cond"/>
              </a:rPr>
              <a:t>Donald Trump on the Dollar, in His Own Words. NYT, 9/9/24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a:t>
            </a:r>
            <a:r>
              <a:rPr lang="en-US" dirty="0" err="1"/>
              <a:t>www.nytimes.com</a:t>
            </a:r>
            <a:r>
              <a:rPr lang="en-US" dirty="0"/>
              <a:t>/2024/09/09/opinion/trump-tariffs-reserve-</a:t>
            </a:r>
            <a:r>
              <a:rPr lang="en-US" dirty="0" err="1"/>
              <a:t>currency.html</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Economist, “</a:t>
            </a:r>
            <a:r>
              <a:rPr lang="en-US" b="0" i="0" dirty="0">
                <a:solidFill>
                  <a:srgbClr val="0D0D0D"/>
                </a:solidFill>
                <a:effectLst/>
                <a:latin typeface="var(--ds-type-system-serif-lining)"/>
              </a:rPr>
              <a:t>Donald Trump is poised to smash Mexico with tariffs,” 11/7/24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D0D0D"/>
                </a:solidFill>
                <a:effectLst/>
                <a:latin typeface="var(--ds-type-system-serif-lining)"/>
              </a:rPr>
              <a:t>https://</a:t>
            </a:r>
            <a:r>
              <a:rPr lang="en-US" b="0" i="0" dirty="0" err="1">
                <a:solidFill>
                  <a:srgbClr val="0D0D0D"/>
                </a:solidFill>
                <a:effectLst/>
                <a:latin typeface="var(--ds-type-system-serif-lining)"/>
              </a:rPr>
              <a:t>www.economist.com</a:t>
            </a:r>
            <a:r>
              <a:rPr lang="en-US" b="0" i="0" dirty="0">
                <a:solidFill>
                  <a:srgbClr val="0D0D0D"/>
                </a:solidFill>
                <a:effectLst/>
                <a:latin typeface="var(--ds-type-system-serif-lining)"/>
              </a:rPr>
              <a:t>/the-</a:t>
            </a:r>
            <a:r>
              <a:rPr lang="en-US" b="0" i="0" dirty="0" err="1">
                <a:solidFill>
                  <a:srgbClr val="0D0D0D"/>
                </a:solidFill>
                <a:effectLst/>
                <a:latin typeface="var(--ds-type-system-serif-lining)"/>
              </a:rPr>
              <a:t>americas</a:t>
            </a:r>
            <a:r>
              <a:rPr lang="en-US" b="0" i="0" dirty="0">
                <a:solidFill>
                  <a:srgbClr val="0D0D0D"/>
                </a:solidFill>
                <a:effectLst/>
                <a:latin typeface="var(--ds-type-system-serif-lining)"/>
              </a:rPr>
              <a:t>/2024/11/07/</a:t>
            </a:r>
            <a:r>
              <a:rPr lang="en-US" b="0" i="0" dirty="0" err="1">
                <a:solidFill>
                  <a:srgbClr val="0D0D0D"/>
                </a:solidFill>
                <a:effectLst/>
                <a:latin typeface="var(--ds-type-system-serif-lining)"/>
              </a:rPr>
              <a:t>donald</a:t>
            </a:r>
            <a:r>
              <a:rPr lang="en-US" b="0" i="0" dirty="0">
                <a:solidFill>
                  <a:srgbClr val="0D0D0D"/>
                </a:solidFill>
                <a:effectLst/>
                <a:latin typeface="var(--ds-type-system-serif-lining)"/>
              </a:rPr>
              <a:t>-trump-is-poised-to-smash-</a:t>
            </a:r>
            <a:r>
              <a:rPr lang="en-US" b="0" i="0" dirty="0" err="1">
                <a:solidFill>
                  <a:srgbClr val="0D0D0D"/>
                </a:solidFill>
                <a:effectLst/>
                <a:latin typeface="var(--ds-type-system-serif-lining)"/>
              </a:rPr>
              <a:t>mexico</a:t>
            </a:r>
            <a:r>
              <a:rPr lang="en-US" b="0" i="0" dirty="0">
                <a:solidFill>
                  <a:srgbClr val="0D0D0D"/>
                </a:solidFill>
                <a:effectLst/>
                <a:latin typeface="var(--ds-type-system-serif-lining)"/>
              </a:rPr>
              <a:t>-with-tariffs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0D0D0D"/>
              </a:solidFill>
              <a:effectLst/>
              <a:latin typeface="var(--ds-type-system-serif-lining)"/>
            </a:endParaRPr>
          </a:p>
          <a:p>
            <a:r>
              <a:rPr lang="en-US" dirty="0"/>
              <a:t>Ewing, “Trump’s Tariffs Could Deal a Blow to Mexico’s Car Factories,” NYT, 11/12/24</a:t>
            </a:r>
          </a:p>
          <a:p>
            <a:r>
              <a:rPr lang="en-US" dirty="0"/>
              <a:t>https://</a:t>
            </a:r>
            <a:r>
              <a:rPr lang="en-US" dirty="0" err="1"/>
              <a:t>www.nytimes.com</a:t>
            </a:r>
            <a:r>
              <a:rPr lang="en-US" dirty="0"/>
              <a:t>/2024/11/12/business/economy/trump-</a:t>
            </a:r>
            <a:r>
              <a:rPr lang="en-US" dirty="0" err="1"/>
              <a:t>mexico</a:t>
            </a:r>
            <a:r>
              <a:rPr lang="en-US" dirty="0"/>
              <a:t>-trade-tariffs-car-</a:t>
            </a:r>
            <a:r>
              <a:rPr lang="en-US" dirty="0" err="1"/>
              <a:t>factories.html</a:t>
            </a:r>
            <a:endParaRPr lang="en-US" dirty="0"/>
          </a:p>
          <a:p>
            <a:endParaRPr lang="en-US" dirty="0"/>
          </a:p>
          <a:p>
            <a:endParaRPr lang="en-US" dirty="0"/>
          </a:p>
          <a:p>
            <a:endParaRPr lang="en-US" i="0" dirty="0"/>
          </a:p>
          <a:p>
            <a:endParaRPr lang="en-US" dirty="0"/>
          </a:p>
        </p:txBody>
      </p:sp>
      <p:sp>
        <p:nvSpPr>
          <p:cNvPr id="4" name="Slide Number Placeholder 3">
            <a:extLst>
              <a:ext uri="{FF2B5EF4-FFF2-40B4-BE49-F238E27FC236}">
                <a16:creationId xmlns:a16="http://schemas.microsoft.com/office/drawing/2014/main" id="{D2AB52A3-2BEB-9175-9C87-CA0EB2013D22}"/>
              </a:ext>
            </a:extLst>
          </p:cNvPr>
          <p:cNvSpPr>
            <a:spLocks noGrp="1"/>
          </p:cNvSpPr>
          <p:nvPr>
            <p:ph type="sldNum" sz="quarter" idx="5"/>
          </p:nvPr>
        </p:nvSpPr>
        <p:spPr/>
        <p:txBody>
          <a:bodyPr/>
          <a:lstStyle/>
          <a:p>
            <a:fld id="{39F294D8-753E-E842-8CF8-893A8D4FD7E5}" type="slidenum">
              <a:rPr lang="en-US" smtClean="0"/>
              <a:t>47</a:t>
            </a:fld>
            <a:endParaRPr lang="en-US"/>
          </a:p>
        </p:txBody>
      </p:sp>
    </p:spTree>
    <p:extLst>
      <p:ext uri="{BB962C8B-B14F-4D97-AF65-F5344CB8AC3E}">
        <p14:creationId xmlns:p14="http://schemas.microsoft.com/office/powerpoint/2010/main" val="4283406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F02DC6-6730-76B4-FB63-473411B6D5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4075FE-3ACB-168C-9AF9-C8CACB5CB2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455C4C-7179-1D19-34E7-DBD096D5D198}"/>
              </a:ext>
            </a:extLst>
          </p:cNvPr>
          <p:cNvSpPr>
            <a:spLocks noGrp="1"/>
          </p:cNvSpPr>
          <p:nvPr>
            <p:ph type="body" idx="1"/>
          </p:nvPr>
        </p:nvSpPr>
        <p:spPr/>
        <p:txBody>
          <a:bodyPr/>
          <a:lstStyle/>
          <a:p>
            <a:endParaRPr lang="en-US" dirty="0"/>
          </a:p>
          <a:p>
            <a:r>
              <a:rPr lang="en-US" dirty="0"/>
              <a:t>https://</a:t>
            </a:r>
            <a:r>
              <a:rPr lang="en-US" dirty="0" err="1"/>
              <a:t>www.piie.com</a:t>
            </a:r>
            <a:r>
              <a:rPr lang="en-US" dirty="0"/>
              <a:t>/blogs/</a:t>
            </a:r>
            <a:r>
              <a:rPr lang="en-US" dirty="0" err="1"/>
              <a:t>realtime</a:t>
            </a:r>
            <a:r>
              <a:rPr lang="en-US" dirty="0"/>
              <a:t>-economics/2025/trumps-trade-war-timeline-20-date-guide</a:t>
            </a:r>
          </a:p>
          <a:p>
            <a:endParaRPr lang="en-US" dirty="0"/>
          </a:p>
          <a:p>
            <a:endParaRPr lang="en-US" i="0" dirty="0"/>
          </a:p>
          <a:p>
            <a:r>
              <a:rPr lang="en-US" dirty="0"/>
              <a:t>US-UK trade deal: </a:t>
            </a:r>
            <a:r>
              <a:rPr lang="en-US" sz="1200" b="0" i="0" kern="1200" dirty="0">
                <a:solidFill>
                  <a:schemeClr val="tx1"/>
                </a:solidFill>
                <a:effectLst/>
                <a:latin typeface="+mn-lt"/>
                <a:ea typeface="+mn-ea"/>
                <a:cs typeface="+mn-cs"/>
              </a:rPr>
              <a:t>which includes the potential for the UK to lower tariffs on US beef, and a US quota of 100,000 vehicles for the UK to export to the US at a tariff rate of 10 percent (and not the 25 percent additional tariff resulting from the Section 232 investigation).</a:t>
            </a:r>
          </a:p>
          <a:p>
            <a:endParaRPr lang="en-US" sz="1200" b="0" i="0" kern="1200" dirty="0">
              <a:solidFill>
                <a:schemeClr val="tx1"/>
              </a:solidFill>
              <a:effectLst/>
              <a:latin typeface="+mn-lt"/>
              <a:ea typeface="+mn-ea"/>
              <a:cs typeface="+mn-cs"/>
            </a:endParaRPr>
          </a:p>
          <a:p>
            <a:endParaRPr lang="en-US" dirty="0"/>
          </a:p>
        </p:txBody>
      </p:sp>
      <p:sp>
        <p:nvSpPr>
          <p:cNvPr id="4" name="Slide Number Placeholder 3">
            <a:extLst>
              <a:ext uri="{FF2B5EF4-FFF2-40B4-BE49-F238E27FC236}">
                <a16:creationId xmlns:a16="http://schemas.microsoft.com/office/drawing/2014/main" id="{0E1FF007-1ED5-24C7-F54C-4D097CC1067F}"/>
              </a:ext>
            </a:extLst>
          </p:cNvPr>
          <p:cNvSpPr>
            <a:spLocks noGrp="1"/>
          </p:cNvSpPr>
          <p:nvPr>
            <p:ph type="sldNum" sz="quarter" idx="5"/>
          </p:nvPr>
        </p:nvSpPr>
        <p:spPr/>
        <p:txBody>
          <a:bodyPr/>
          <a:lstStyle/>
          <a:p>
            <a:fld id="{39F294D8-753E-E842-8CF8-893A8D4FD7E5}" type="slidenum">
              <a:rPr lang="en-US" smtClean="0"/>
              <a:t>48</a:t>
            </a:fld>
            <a:endParaRPr lang="en-US"/>
          </a:p>
        </p:txBody>
      </p:sp>
    </p:spTree>
    <p:extLst>
      <p:ext uri="{BB962C8B-B14F-4D97-AF65-F5344CB8AC3E}">
        <p14:creationId xmlns:p14="http://schemas.microsoft.com/office/powerpoint/2010/main" val="70159460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simple 'reciprocal' tariff policy leads to absurd outcomes, like charging </a:t>
            </a:r>
            <a:r>
              <a:rPr lang="en-US" b="1" dirty="0"/>
              <a:t>a 49% tariff on Lesotho</a:t>
            </a:r>
            <a:r>
              <a:rPr lang="en-US" dirty="0"/>
              <a:t>, one of the poorest countries on Earth.</a:t>
            </a:r>
          </a:p>
          <a:p>
            <a:r>
              <a:rPr lang="en-US" dirty="0"/>
              <a:t>99% textiles. 2000 African Growth and Opportunity Act 0 tariffs on textiles</a:t>
            </a:r>
          </a:p>
        </p:txBody>
      </p:sp>
      <p:sp>
        <p:nvSpPr>
          <p:cNvPr id="4" name="Slide Number Placeholder 3"/>
          <p:cNvSpPr>
            <a:spLocks noGrp="1"/>
          </p:cNvSpPr>
          <p:nvPr>
            <p:ph type="sldNum" sz="quarter" idx="5"/>
          </p:nvPr>
        </p:nvSpPr>
        <p:spPr/>
        <p:txBody>
          <a:bodyPr/>
          <a:lstStyle/>
          <a:p>
            <a:fld id="{39F294D8-753E-E842-8CF8-893A8D4FD7E5}" type="slidenum">
              <a:rPr lang="en-US" smtClean="0"/>
              <a:t>49</a:t>
            </a:fld>
            <a:endParaRPr lang="en-US"/>
          </a:p>
        </p:txBody>
      </p:sp>
    </p:spTree>
    <p:extLst>
      <p:ext uri="{BB962C8B-B14F-4D97-AF65-F5344CB8AC3E}">
        <p14:creationId xmlns:p14="http://schemas.microsoft.com/office/powerpoint/2010/main" val="281184213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7F8D84-0EFC-3FF2-9116-24D3B918C6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E6C12E-D82D-D3DC-F85B-0108787988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430A24C-BA85-B3A7-A39C-48CC6952AED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D6C1A45-E0BC-3A62-8D65-122EB2CD0565}"/>
              </a:ext>
            </a:extLst>
          </p:cNvPr>
          <p:cNvSpPr>
            <a:spLocks noGrp="1"/>
          </p:cNvSpPr>
          <p:nvPr>
            <p:ph type="sldNum" sz="quarter" idx="5"/>
          </p:nvPr>
        </p:nvSpPr>
        <p:spPr/>
        <p:txBody>
          <a:bodyPr/>
          <a:lstStyle/>
          <a:p>
            <a:fld id="{39F294D8-753E-E842-8CF8-893A8D4FD7E5}" type="slidenum">
              <a:rPr lang="en-US" smtClean="0"/>
              <a:t>50</a:t>
            </a:fld>
            <a:endParaRPr lang="en-US"/>
          </a:p>
        </p:txBody>
      </p:sp>
    </p:spTree>
    <p:extLst>
      <p:ext uri="{BB962C8B-B14F-4D97-AF65-F5344CB8AC3E}">
        <p14:creationId xmlns:p14="http://schemas.microsoft.com/office/powerpoint/2010/main" val="287176788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8417CB-119C-014F-724C-E60FF87CEF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472667-5342-EA53-B48D-970F74511AE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7DF9026-56DE-A769-179A-A3DC41CAFE8A}"/>
              </a:ext>
            </a:extLst>
          </p:cNvPr>
          <p:cNvSpPr>
            <a:spLocks noGrp="1"/>
          </p:cNvSpPr>
          <p:nvPr>
            <p:ph type="body" idx="1"/>
          </p:nvPr>
        </p:nvSpPr>
        <p:spPr/>
        <p:txBody>
          <a:bodyPr/>
          <a:lstStyle/>
          <a:p>
            <a:endParaRPr lang="en-US" dirty="0"/>
          </a:p>
          <a:p>
            <a:r>
              <a:rPr lang="en-US" dirty="0"/>
              <a:t>https://</a:t>
            </a:r>
            <a:r>
              <a:rPr lang="en-US" dirty="0" err="1"/>
              <a:t>www.piie.com</a:t>
            </a:r>
            <a:r>
              <a:rPr lang="en-US" dirty="0"/>
              <a:t>/blogs/</a:t>
            </a:r>
            <a:r>
              <a:rPr lang="en-US" dirty="0" err="1"/>
              <a:t>realtime</a:t>
            </a:r>
            <a:r>
              <a:rPr lang="en-US" dirty="0"/>
              <a:t>-economics/2025/trumps-trade-war-timeline-20-date-guide</a:t>
            </a:r>
          </a:p>
          <a:p>
            <a:endParaRPr lang="en-US" dirty="0"/>
          </a:p>
          <a:p>
            <a:endParaRPr lang="en-US" i="0" dirty="0"/>
          </a:p>
        </p:txBody>
      </p:sp>
      <p:sp>
        <p:nvSpPr>
          <p:cNvPr id="4" name="Slide Number Placeholder 3">
            <a:extLst>
              <a:ext uri="{FF2B5EF4-FFF2-40B4-BE49-F238E27FC236}">
                <a16:creationId xmlns:a16="http://schemas.microsoft.com/office/drawing/2014/main" id="{8CC5D8DF-0A3F-66C0-687A-955792B52C10}"/>
              </a:ext>
            </a:extLst>
          </p:cNvPr>
          <p:cNvSpPr>
            <a:spLocks noGrp="1"/>
          </p:cNvSpPr>
          <p:nvPr>
            <p:ph type="sldNum" sz="quarter" idx="5"/>
          </p:nvPr>
        </p:nvSpPr>
        <p:spPr/>
        <p:txBody>
          <a:bodyPr/>
          <a:lstStyle/>
          <a:p>
            <a:fld id="{39F294D8-753E-E842-8CF8-893A8D4FD7E5}" type="slidenum">
              <a:rPr lang="en-US" smtClean="0"/>
              <a:t>51</a:t>
            </a:fld>
            <a:endParaRPr lang="en-US"/>
          </a:p>
        </p:txBody>
      </p:sp>
    </p:spTree>
    <p:extLst>
      <p:ext uri="{BB962C8B-B14F-4D97-AF65-F5344CB8AC3E}">
        <p14:creationId xmlns:p14="http://schemas.microsoft.com/office/powerpoint/2010/main" val="412958016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E877C0-7B1D-EA9A-C67A-358CA18B11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DF775C-F6BE-53E2-1C71-250C85D342F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699ECC6-006A-0DD5-40F8-73E67418ECB1}"/>
              </a:ext>
            </a:extLst>
          </p:cNvPr>
          <p:cNvSpPr>
            <a:spLocks noGrp="1"/>
          </p:cNvSpPr>
          <p:nvPr>
            <p:ph type="body" idx="1"/>
          </p:nvPr>
        </p:nvSpPr>
        <p:spPr/>
        <p:txBody>
          <a:bodyPr/>
          <a:lstStyle/>
          <a:p>
            <a:r>
              <a:rPr lang="en-US" dirty="0"/>
              <a:t>https://</a:t>
            </a:r>
            <a:r>
              <a:rPr lang="en-US" dirty="0" err="1"/>
              <a:t>budgetlab.yale.edu</a:t>
            </a:r>
            <a:r>
              <a:rPr lang="en-US" dirty="0"/>
              <a:t>/research/where-we-stand-fiscal-economic-and-distributional-effects-all-us-tariffs-enacted-2025-through-April</a:t>
            </a:r>
          </a:p>
          <a:p>
            <a:endParaRPr lang="en-US" dirty="0"/>
          </a:p>
          <a:p>
            <a:r>
              <a:rPr lang="en-US" dirty="0"/>
              <a:t>Price increase of 2.3% in the short-run. </a:t>
            </a:r>
          </a:p>
        </p:txBody>
      </p:sp>
      <p:sp>
        <p:nvSpPr>
          <p:cNvPr id="4" name="Slide Number Placeholder 3">
            <a:extLst>
              <a:ext uri="{FF2B5EF4-FFF2-40B4-BE49-F238E27FC236}">
                <a16:creationId xmlns:a16="http://schemas.microsoft.com/office/drawing/2014/main" id="{083F2FFD-9DCA-45F4-FE8B-F7002E40DA82}"/>
              </a:ext>
            </a:extLst>
          </p:cNvPr>
          <p:cNvSpPr>
            <a:spLocks noGrp="1"/>
          </p:cNvSpPr>
          <p:nvPr>
            <p:ph type="sldNum" sz="quarter" idx="5"/>
          </p:nvPr>
        </p:nvSpPr>
        <p:spPr/>
        <p:txBody>
          <a:bodyPr/>
          <a:lstStyle/>
          <a:p>
            <a:fld id="{39F294D8-753E-E842-8CF8-893A8D4FD7E5}" type="slidenum">
              <a:rPr lang="en-US" smtClean="0"/>
              <a:t>52</a:t>
            </a:fld>
            <a:endParaRPr lang="en-US"/>
          </a:p>
        </p:txBody>
      </p:sp>
    </p:spTree>
    <p:extLst>
      <p:ext uri="{BB962C8B-B14F-4D97-AF65-F5344CB8AC3E}">
        <p14:creationId xmlns:p14="http://schemas.microsoft.com/office/powerpoint/2010/main" val="304719044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97F045-6BA3-F68B-E22F-D8A5CA7101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CD1D53-24BE-4DAA-AAED-1F2E4A27716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4B59E98-E023-B1ED-3AE6-93486FAD99FF}"/>
              </a:ext>
            </a:extLst>
          </p:cNvPr>
          <p:cNvSpPr>
            <a:spLocks noGrp="1"/>
          </p:cNvSpPr>
          <p:nvPr>
            <p:ph type="body" idx="1"/>
          </p:nvPr>
        </p:nvSpPr>
        <p:spPr/>
        <p:txBody>
          <a:bodyPr/>
          <a:lstStyle/>
          <a:p>
            <a:r>
              <a:rPr lang="en-US" dirty="0"/>
              <a:t>https://</a:t>
            </a:r>
            <a:r>
              <a:rPr lang="en-US" dirty="0" err="1"/>
              <a:t>budgetmodel.wharton.upenn.edu</a:t>
            </a:r>
            <a:r>
              <a:rPr lang="en-US" dirty="0"/>
              <a:t>/issues/2025/4/10/economic-effects-of-president-trumps-tariffs</a:t>
            </a:r>
          </a:p>
          <a:p>
            <a:r>
              <a:rPr lang="en-US" dirty="0"/>
              <a:t>https://</a:t>
            </a:r>
            <a:r>
              <a:rPr lang="en-US" dirty="0" err="1"/>
              <a:t>budgetlab.yale.edu</a:t>
            </a:r>
            <a:r>
              <a:rPr lang="en-US" dirty="0"/>
              <a:t>/research/where-we-stand-fiscal-economic-and-distributional-effects-all-us-tariffs-enacted-2025-through-april</a:t>
            </a:r>
          </a:p>
        </p:txBody>
      </p:sp>
      <p:sp>
        <p:nvSpPr>
          <p:cNvPr id="4" name="Slide Number Placeholder 3">
            <a:extLst>
              <a:ext uri="{FF2B5EF4-FFF2-40B4-BE49-F238E27FC236}">
                <a16:creationId xmlns:a16="http://schemas.microsoft.com/office/drawing/2014/main" id="{A96A2030-04A4-F6A6-1212-37B232CE0ABB}"/>
              </a:ext>
            </a:extLst>
          </p:cNvPr>
          <p:cNvSpPr>
            <a:spLocks noGrp="1"/>
          </p:cNvSpPr>
          <p:nvPr>
            <p:ph type="sldNum" sz="quarter" idx="5"/>
          </p:nvPr>
        </p:nvSpPr>
        <p:spPr/>
        <p:txBody>
          <a:bodyPr/>
          <a:lstStyle/>
          <a:p>
            <a:fld id="{39F294D8-753E-E842-8CF8-893A8D4FD7E5}" type="slidenum">
              <a:rPr lang="en-US" smtClean="0"/>
              <a:t>53</a:t>
            </a:fld>
            <a:endParaRPr lang="en-US"/>
          </a:p>
        </p:txBody>
      </p:sp>
    </p:spTree>
    <p:extLst>
      <p:ext uri="{BB962C8B-B14F-4D97-AF65-F5344CB8AC3E}">
        <p14:creationId xmlns:p14="http://schemas.microsoft.com/office/powerpoint/2010/main" val="380879101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56</a:t>
            </a:fld>
            <a:endParaRPr lang="en-US"/>
          </a:p>
        </p:txBody>
      </p:sp>
    </p:spTree>
    <p:extLst>
      <p:ext uri="{BB962C8B-B14F-4D97-AF65-F5344CB8AC3E}">
        <p14:creationId xmlns:p14="http://schemas.microsoft.com/office/powerpoint/2010/main" val="40044089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pPr/>
              <a:t>7</a:t>
            </a:fld>
            <a:endParaRPr lang="en-US"/>
          </a:p>
        </p:txBody>
      </p:sp>
    </p:spTree>
    <p:extLst>
      <p:ext uri="{BB962C8B-B14F-4D97-AF65-F5344CB8AC3E}">
        <p14:creationId xmlns:p14="http://schemas.microsoft.com/office/powerpoint/2010/main" val="17013337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pPr/>
              <a:t>8</a:t>
            </a:fld>
            <a:endParaRPr lang="en-US"/>
          </a:p>
        </p:txBody>
      </p:sp>
    </p:spTree>
    <p:extLst>
      <p:ext uri="{BB962C8B-B14F-4D97-AF65-F5344CB8AC3E}">
        <p14:creationId xmlns:p14="http://schemas.microsoft.com/office/powerpoint/2010/main" val="27232407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pPr/>
              <a:t>9</a:t>
            </a:fld>
            <a:endParaRPr lang="en-US"/>
          </a:p>
        </p:txBody>
      </p:sp>
    </p:spTree>
    <p:extLst>
      <p:ext uri="{BB962C8B-B14F-4D97-AF65-F5344CB8AC3E}">
        <p14:creationId xmlns:p14="http://schemas.microsoft.com/office/powerpoint/2010/main" val="14005674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dirty="0"/>
            </a:br>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pPr/>
              <a:t>11</a:t>
            </a:fld>
            <a:endParaRPr lang="en-US"/>
          </a:p>
        </p:txBody>
      </p:sp>
    </p:spTree>
    <p:extLst>
      <p:ext uri="{BB962C8B-B14F-4D97-AF65-F5344CB8AC3E}">
        <p14:creationId xmlns:p14="http://schemas.microsoft.com/office/powerpoint/2010/main" val="27451843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dirty="0"/>
            </a:br>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pPr/>
              <a:t>12</a:t>
            </a:fld>
            <a:endParaRPr lang="en-US"/>
          </a:p>
        </p:txBody>
      </p:sp>
    </p:spTree>
    <p:extLst>
      <p:ext uri="{BB962C8B-B14F-4D97-AF65-F5344CB8AC3E}">
        <p14:creationId xmlns:p14="http://schemas.microsoft.com/office/powerpoint/2010/main" val="13564844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dirty="0"/>
            </a:br>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pPr/>
              <a:t>13</a:t>
            </a:fld>
            <a:endParaRPr lang="en-US"/>
          </a:p>
        </p:txBody>
      </p:sp>
    </p:spTree>
    <p:extLst>
      <p:ext uri="{BB962C8B-B14F-4D97-AF65-F5344CB8AC3E}">
        <p14:creationId xmlns:p14="http://schemas.microsoft.com/office/powerpoint/2010/main" val="33801313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21A4D-4FAD-45A6-A3C5-59711005E0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06B803A-233C-48A3-A920-5820C83A0E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a:extLst>
              <a:ext uri="{FF2B5EF4-FFF2-40B4-BE49-F238E27FC236}">
                <a16:creationId xmlns:a16="http://schemas.microsoft.com/office/drawing/2014/main" id="{DC2737BC-96A1-42A3-AD8D-9E8CD7FB7C9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470958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y 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3" name="Rectangle 2">
            <a:extLst>
              <a:ext uri="{FF2B5EF4-FFF2-40B4-BE49-F238E27FC236}">
                <a16:creationId xmlns:a16="http://schemas.microsoft.com/office/drawing/2014/main" id="{AAA7E2CB-D8A4-4CA5-AD0E-4339221B42DB}"/>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77097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848032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_Title 2 lines">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hasCustomPrompt="1"/>
          </p:nvPr>
        </p:nvSpPr>
        <p:spPr>
          <a:xfrm>
            <a:off x="838200" y="216007"/>
            <a:ext cx="10515600" cy="1325563"/>
          </a:xfrm>
        </p:spPr>
        <p:txBody>
          <a:bodyPr anchor="t" anchorCtr="0">
            <a:normAutofit/>
          </a:bodyPr>
          <a:lstStyle>
            <a:lvl1pPr>
              <a:lnSpc>
                <a:spcPct val="100000"/>
              </a:lnSpc>
              <a:defRPr sz="4000">
                <a:solidFill>
                  <a:srgbClr val="0C4C88"/>
                </a:solidFill>
              </a:defRPr>
            </a:lvl1pPr>
          </a:lstStyle>
          <a:p>
            <a:r>
              <a:rPr lang="en-US" dirty="0"/>
              <a:t>Click to edit Master title style</a:t>
            </a:r>
            <a:br>
              <a:rPr lang="en-US" dirty="0"/>
            </a:b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lvl3pPr>
              <a:defRPr sz="24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6141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67E71-46AC-4513-9A95-F26DF30D7956}"/>
              </a:ext>
            </a:extLst>
          </p:cNvPr>
          <p:cNvSpPr>
            <a:spLocks noGrp="1"/>
          </p:cNvSpPr>
          <p:nvPr>
            <p:ph type="title"/>
          </p:nvPr>
        </p:nvSpPr>
        <p:spPr/>
        <p:txBody>
          <a:bodyPr/>
          <a:lstStyle>
            <a:lvl1pPr>
              <a:defRPr>
                <a:solidFill>
                  <a:srgbClr val="0C4C88"/>
                </a:solidFill>
              </a:defRPr>
            </a:lvl1pPr>
          </a:lstStyle>
          <a:p>
            <a:r>
              <a:rPr lang="en-US" dirty="0"/>
              <a:t>Click to edit Master title style</a:t>
            </a:r>
            <a:endParaRPr lang="en-GB" dirty="0"/>
          </a:p>
        </p:txBody>
      </p:sp>
      <p:sp>
        <p:nvSpPr>
          <p:cNvPr id="8" name="Oval 7">
            <a:extLst>
              <a:ext uri="{FF2B5EF4-FFF2-40B4-BE49-F238E27FC236}">
                <a16:creationId xmlns:a16="http://schemas.microsoft.com/office/drawing/2014/main" id="{6C1AA319-333D-412C-9DD7-9A6C0D760DBE}"/>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715790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_Title 2 line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9" name="Oval 8">
            <a:extLst>
              <a:ext uri="{FF2B5EF4-FFF2-40B4-BE49-F238E27FC236}">
                <a16:creationId xmlns:a16="http://schemas.microsoft.com/office/drawing/2014/main" id="{EEAB0322-A9EB-43EB-8A82-07D57F72DE4A}"/>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8E67E71-46AC-4513-9A95-F26DF30D7956}"/>
              </a:ext>
            </a:extLst>
          </p:cNvPr>
          <p:cNvSpPr>
            <a:spLocks noGrp="1"/>
          </p:cNvSpPr>
          <p:nvPr>
            <p:ph type="title" hasCustomPrompt="1"/>
          </p:nvPr>
        </p:nvSpPr>
        <p:spPr>
          <a:xfrm>
            <a:off x="838200" y="216007"/>
            <a:ext cx="10515600" cy="1325563"/>
          </a:xfrm>
        </p:spPr>
        <p:txBody>
          <a:bodyPr anchor="t" anchorCtr="0"/>
          <a:lstStyle>
            <a:lvl1pPr>
              <a:lnSpc>
                <a:spcPct val="100000"/>
              </a:lnSpc>
              <a:defRPr>
                <a:solidFill>
                  <a:srgbClr val="0C4C88"/>
                </a:solidFill>
              </a:defRPr>
            </a:lvl1pPr>
          </a:lstStyle>
          <a:p>
            <a:r>
              <a:rPr lang="en-US" dirty="0"/>
              <a:t>Click to edit Master title style</a:t>
            </a:r>
            <a:br>
              <a:rPr lang="en-US" dirty="0"/>
            </a:br>
            <a:endParaRPr lang="en-GB" dirty="0"/>
          </a:p>
        </p:txBody>
      </p:sp>
    </p:spTree>
    <p:extLst>
      <p:ext uri="{BB962C8B-B14F-4D97-AF65-F5344CB8AC3E}">
        <p14:creationId xmlns:p14="http://schemas.microsoft.com/office/powerpoint/2010/main" val="2678156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1A90B-032D-47E4-AA87-462359C7B8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8E3E4E5-6537-4C35-A50E-A91EDDFC53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Slide Number Placeholder 6">
            <a:extLst>
              <a:ext uri="{FF2B5EF4-FFF2-40B4-BE49-F238E27FC236}">
                <a16:creationId xmlns:a16="http://schemas.microsoft.com/office/drawing/2014/main" id="{DD0AEE99-5F0F-4100-9685-AAB2EBB6DFF0}"/>
              </a:ext>
            </a:extLst>
          </p:cNvPr>
          <p:cNvSpPr>
            <a:spLocks noGrp="1"/>
          </p:cNvSpPr>
          <p:nvPr>
            <p:ph type="sldNum" sz="quarter" idx="12"/>
          </p:nvPr>
        </p:nvSpPr>
        <p:spPr>
          <a:xfrm>
            <a:off x="9272751" y="6230226"/>
            <a:ext cx="2743200" cy="365125"/>
          </a:xfrm>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44336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72545-EFE2-4330-B6AE-68DD7018D3F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6965C42-8E4E-4995-8882-EDA6243577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0386CD-7692-45A5-96E1-56EF3B35FB7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E968283-0879-4456-B3EF-65A7B363EF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AD478B5-F754-4D16-A4E6-C28D49165B4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a:extLst>
              <a:ext uri="{FF2B5EF4-FFF2-40B4-BE49-F238E27FC236}">
                <a16:creationId xmlns:a16="http://schemas.microsoft.com/office/drawing/2014/main" id="{C9312041-9D94-4A1D-B742-6CF6728A9A5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160454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2E3BC-6A56-4810-AE88-730E1D2608C9}"/>
              </a:ext>
            </a:extLst>
          </p:cNvPr>
          <p:cNvSpPr>
            <a:spLocks noGrp="1"/>
          </p:cNvSpPr>
          <p:nvPr>
            <p:ph type="title"/>
          </p:nvPr>
        </p:nvSpPr>
        <p:spPr/>
        <p:txBody>
          <a:bodyPr/>
          <a:lstStyle/>
          <a:p>
            <a:r>
              <a:rPr lang="en-US"/>
              <a:t>Click to edit Master title style</a:t>
            </a:r>
            <a:endParaRPr lang="en-GB"/>
          </a:p>
        </p:txBody>
      </p:sp>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677062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10C0B4B-CECB-4D80-B0B3-10BA52D49BD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603757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F9E97E-8590-4661-B926-74D82175F17E}"/>
              </a:ext>
            </a:extLst>
          </p:cNvPr>
          <p:cNvSpPr>
            <a:spLocks noGrp="1"/>
          </p:cNvSpPr>
          <p:nvPr>
            <p:ph type="title"/>
          </p:nvPr>
        </p:nvSpPr>
        <p:spPr>
          <a:xfrm>
            <a:off x="838200" y="0"/>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EB2EFE9F-E4C2-4E94-B15C-7561DD632706}"/>
              </a:ext>
            </a:extLst>
          </p:cNvPr>
          <p:cNvSpPr>
            <a:spLocks noGrp="1"/>
          </p:cNvSpPr>
          <p:nvPr>
            <p:ph type="body" idx="1"/>
          </p:nvPr>
        </p:nvSpPr>
        <p:spPr>
          <a:xfrm>
            <a:off x="838200" y="173037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36C72820-9D3E-44DA-B4D3-E0A65C8E5BDA}"/>
              </a:ext>
            </a:extLst>
          </p:cNvPr>
          <p:cNvSpPr>
            <a:spLocks noGrp="1"/>
          </p:cNvSpPr>
          <p:nvPr>
            <p:ph type="sldNum" sz="quarter" idx="4"/>
          </p:nvPr>
        </p:nvSpPr>
        <p:spPr>
          <a:xfrm>
            <a:off x="9272751" y="6230226"/>
            <a:ext cx="2743200" cy="365125"/>
          </a:xfrm>
          <a:prstGeom prst="rect">
            <a:avLst/>
          </a:prstGeom>
        </p:spPr>
        <p:txBody>
          <a:bodyPr vert="horz" lIns="91440" tIns="45720" rIns="91440" bIns="45720" rtlCol="0" anchor="ctr"/>
          <a:lstStyle>
            <a:lvl1pPr algn="r">
              <a:defRPr sz="1100">
                <a:solidFill>
                  <a:srgbClr val="0C4C88"/>
                </a:solidFill>
              </a:defRPr>
            </a:lvl1pPr>
          </a:lstStyle>
          <a:p>
            <a:fld id="{D9F085D5-EC86-4F6A-B501-C1359CB39116}" type="slidenum">
              <a:rPr lang="en-GB" smtClean="0"/>
              <a:pPr/>
              <a:t>‹#›</a:t>
            </a:fld>
            <a:endParaRPr lang="en-GB"/>
          </a:p>
        </p:txBody>
      </p:sp>
      <p:sp>
        <p:nvSpPr>
          <p:cNvPr id="7" name="Workspace [Presentation]" hidden="1">
            <a:extLst>
              <a:ext uri="{FF2B5EF4-FFF2-40B4-BE49-F238E27FC236}">
                <a16:creationId xmlns:a16="http://schemas.microsoft.com/office/drawing/2014/main" id="{07CF207E-F6E3-4338-83CD-7F26AF8EFD5E}"/>
              </a:ext>
            </a:extLst>
          </p:cNvPr>
          <p:cNvSpPr/>
          <p:nvPr userDrawn="1"/>
        </p:nvSpPr>
        <p:spPr>
          <a:xfrm>
            <a:off x="838200" y="1825625"/>
            <a:ext cx="5181600" cy="4351338"/>
          </a:xfrm>
          <a:prstGeom prst="rect">
            <a:avLst/>
          </a:prstGeom>
          <a:noFill/>
          <a:ln w="12700" cap="flat" cmpd="sng" algn="ctr">
            <a:solidFill>
              <a:srgbClr val="D24726"/>
            </a:solidFill>
            <a:prstDash val="lgDash"/>
            <a:miter lim="800000"/>
          </a:ln>
          <a:effectLst/>
          <a:extLst>
            <a:ext uri="{909E8E84-426E-40dd-AFC4-6F175D3DCCD1}">
              <a14:hiddenFill xmlns=""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a:extLst>
              <a:ext uri="{FF2B5EF4-FFF2-40B4-BE49-F238E27FC236}">
                <a16:creationId xmlns:a16="http://schemas.microsoft.com/office/drawing/2014/main" id="{2FCAFF6B-AEE7-4DF3-9AA6-FC371F384119}"/>
              </a:ext>
            </a:extLst>
          </p:cNvPr>
          <p:cNvCxnSpPr>
            <a:cxnSpLocks/>
          </p:cNvCxnSpPr>
          <p:nvPr userDrawn="1"/>
        </p:nvCxnSpPr>
        <p:spPr>
          <a:xfrm>
            <a:off x="3310764" y="6412788"/>
            <a:ext cx="8153398" cy="0"/>
          </a:xfrm>
          <a:prstGeom prst="line">
            <a:avLst/>
          </a:prstGeom>
          <a:ln>
            <a:solidFill>
              <a:srgbClr val="0C4C88"/>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5C10A0A-8A4B-47E1-9F98-875C5F817B91}"/>
              </a:ext>
            </a:extLst>
          </p:cNvPr>
          <p:cNvPicPr>
            <a:picLocks noChangeAspect="1"/>
          </p:cNvPicPr>
          <p:nvPr userDrawn="1"/>
        </p:nvPicPr>
        <p:blipFill>
          <a:blip r:embed="rId12"/>
          <a:stretch>
            <a:fillRect/>
          </a:stretch>
        </p:blipFill>
        <p:spPr>
          <a:xfrm>
            <a:off x="10174279" y="0"/>
            <a:ext cx="2017721" cy="1898705"/>
          </a:xfrm>
          <a:prstGeom prst="rect">
            <a:avLst/>
          </a:prstGeom>
        </p:spPr>
      </p:pic>
      <p:pic>
        <p:nvPicPr>
          <p:cNvPr id="17" name="Picture 16">
            <a:extLst>
              <a:ext uri="{FF2B5EF4-FFF2-40B4-BE49-F238E27FC236}">
                <a16:creationId xmlns:a16="http://schemas.microsoft.com/office/drawing/2014/main" id="{57F4E8CB-31CF-4E8D-A3AC-73D8C76CAD0B}"/>
              </a:ext>
            </a:extLst>
          </p:cNvPr>
          <p:cNvPicPr>
            <a:picLocks noChangeAspect="1"/>
          </p:cNvPicPr>
          <p:nvPr userDrawn="1"/>
        </p:nvPicPr>
        <p:blipFill>
          <a:blip r:embed="rId13"/>
          <a:stretch>
            <a:fillRect/>
          </a:stretch>
        </p:blipFill>
        <p:spPr>
          <a:xfrm>
            <a:off x="335378" y="6176568"/>
            <a:ext cx="2834640" cy="472441"/>
          </a:xfrm>
          <a:prstGeom prst="rect">
            <a:avLst/>
          </a:prstGeom>
        </p:spPr>
      </p:pic>
    </p:spTree>
    <p:extLst>
      <p:ext uri="{BB962C8B-B14F-4D97-AF65-F5344CB8AC3E}">
        <p14:creationId xmlns:p14="http://schemas.microsoft.com/office/powerpoint/2010/main" val="95669258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34" r:id="rId3"/>
    <p:sldLayoutId id="2147483724" r:id="rId4"/>
    <p:sldLayoutId id="2147483733" r:id="rId5"/>
    <p:sldLayoutId id="2147483723" r:id="rId6"/>
    <p:sldLayoutId id="2147483725" r:id="rId7"/>
    <p:sldLayoutId id="2147483726" r:id="rId8"/>
    <p:sldLayoutId id="2147483727" r:id="rId9"/>
    <p:sldLayoutId id="2147483732" r:id="rId10"/>
  </p:sldLayoutIdLst>
  <p:hf hdr="0" ftr="0" dt="0"/>
  <p:txStyles>
    <p:titleStyle>
      <a:lvl1pPr algn="l" defTabSz="914400" rtl="0" eaLnBrk="1" latinLnBrk="0" hangingPunct="1">
        <a:lnSpc>
          <a:spcPct val="90000"/>
        </a:lnSpc>
        <a:spcBef>
          <a:spcPct val="0"/>
        </a:spcBef>
        <a:buNone/>
        <a:defRPr sz="4000" b="1" kern="1200">
          <a:solidFill>
            <a:srgbClr val="0C4C88"/>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piie.com/microsites/globalization/what-is-globalization" TargetMode="External"/><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www.piie.com/microsites/globalization/what-is-globalization"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needelegation.org/delivered_presentations.php"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tiff"/></Relationships>
</file>

<file path=ppt/slides/_rels/slide4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52.xml.rels><?xml version="1.0" encoding="UTF-8" standalone="yes"?>
<Relationships xmlns="http://schemas.openxmlformats.org/package/2006/relationships"><Relationship Id="rId3" Type="http://schemas.openxmlformats.org/officeDocument/2006/relationships/hyperlink" Target="https://budgetlab.yale.edu/research/state-us-tariffs-august-7-2025" TargetMode="External"/><Relationship Id="rId2" Type="http://schemas.openxmlformats.org/officeDocument/2006/relationships/notesSlide" Target="../notesSlides/notesSlide36.xml"/><Relationship Id="rId1" Type="http://schemas.openxmlformats.org/officeDocument/2006/relationships/slideLayout" Target="../slideLayouts/slideLayout5.xml"/><Relationship Id="rId5" Type="http://schemas.openxmlformats.org/officeDocument/2006/relationships/image" Target="../media/image31.png"/><Relationship Id="rId4" Type="http://schemas.openxmlformats.org/officeDocument/2006/relationships/image" Target="../media/image30.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mailto:info@needelegation.org" TargetMode="External"/><Relationship Id="rId2" Type="http://schemas.openxmlformats.org/officeDocument/2006/relationships/hyperlink" Target="http://www.needelegation.org/" TargetMode="External"/><Relationship Id="rId1" Type="http://schemas.openxmlformats.org/officeDocument/2006/relationships/slideLayout" Target="../slideLayouts/slideLayout2.xml"/><Relationship Id="rId4" Type="http://schemas.openxmlformats.org/officeDocument/2006/relationships/hyperlink" Target="http://www.needelegation.org/testimonials.php"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ourworldindata.org/international-trade"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11842" y="1795708"/>
            <a:ext cx="10967013" cy="2187011"/>
          </a:xfrm>
        </p:spPr>
        <p:txBody>
          <a:bodyPr anchor="ctr" anchorCtr="0">
            <a:noAutofit/>
          </a:bodyPr>
          <a:lstStyle/>
          <a:p>
            <a:pPr>
              <a:lnSpc>
                <a:spcPct val="100000"/>
              </a:lnSpc>
              <a:spcBef>
                <a:spcPts val="0"/>
              </a:spcBef>
            </a:pPr>
            <a:r>
              <a:rPr lang="en-US" sz="3600" b="1" i="1" dirty="0"/>
              <a:t>Osher Lifelong Learning Institute, </a:t>
            </a:r>
            <a:r>
              <a:rPr lang="en-US" sz="3600" dirty="0">
                <a:solidFill>
                  <a:schemeClr val="tx2"/>
                </a:solidFill>
              </a:rPr>
              <a:t>Fall 2025</a:t>
            </a:r>
          </a:p>
          <a:p>
            <a:pPr>
              <a:lnSpc>
                <a:spcPct val="100000"/>
              </a:lnSpc>
              <a:spcBef>
                <a:spcPts val="0"/>
              </a:spcBef>
            </a:pPr>
            <a:endParaRPr lang="en-US" sz="3600" b="1" i="1" dirty="0"/>
          </a:p>
          <a:p>
            <a:pPr>
              <a:lnSpc>
                <a:spcPct val="100000"/>
              </a:lnSpc>
              <a:spcBef>
                <a:spcPts val="0"/>
              </a:spcBef>
            </a:pPr>
            <a:r>
              <a:rPr lang="en-US" sz="4400" dirty="0"/>
              <a:t>Contemporary Economic Policy</a:t>
            </a:r>
          </a:p>
        </p:txBody>
      </p:sp>
      <p:sp>
        <p:nvSpPr>
          <p:cNvPr id="8" name="Slide Number Placeholder 7">
            <a:extLst>
              <a:ext uri="{FF2B5EF4-FFF2-40B4-BE49-F238E27FC236}">
                <a16:creationId xmlns:a16="http://schemas.microsoft.com/office/drawing/2014/main" id="{1253CAC7-36DF-4A5D-BA87-83822B44EBAC}"/>
              </a:ext>
            </a:extLst>
          </p:cNvPr>
          <p:cNvSpPr>
            <a:spLocks noGrp="1"/>
          </p:cNvSpPr>
          <p:nvPr>
            <p:ph type="sldNum" sz="quarter" idx="12"/>
          </p:nvPr>
        </p:nvSpPr>
        <p:spPr/>
        <p:txBody>
          <a:bodyPr/>
          <a:lstStyle/>
          <a:p>
            <a:fld id="{D9F085D5-EC86-4F6A-B501-C1359CB39116}" type="slidenum">
              <a:rPr lang="en-US" smtClean="0"/>
              <a:t>1</a:t>
            </a:fld>
            <a:endParaRPr lang="en-US" dirty="0"/>
          </a:p>
        </p:txBody>
      </p:sp>
      <p:sp>
        <p:nvSpPr>
          <p:cNvPr id="5" name="Subtitle 2">
            <a:extLst>
              <a:ext uri="{FF2B5EF4-FFF2-40B4-BE49-F238E27FC236}">
                <a16:creationId xmlns:a16="http://schemas.microsoft.com/office/drawing/2014/main" id="{0AE01C54-87B5-E047-A90C-F1A958BEF150}"/>
              </a:ext>
            </a:extLst>
          </p:cNvPr>
          <p:cNvSpPr txBox="1">
            <a:spLocks/>
          </p:cNvSpPr>
          <p:nvPr/>
        </p:nvSpPr>
        <p:spPr>
          <a:xfrm>
            <a:off x="1547649" y="4027990"/>
            <a:ext cx="9144000" cy="1816419"/>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0C4C88"/>
                </a:solidFill>
                <a:latin typeface="+mn-lt"/>
                <a:ea typeface="+mn-ea"/>
                <a:cs typeface="+mn-cs"/>
              </a:defRPr>
            </a:lvl1pPr>
            <a:lvl2pPr marL="457200" indent="0" algn="ctr" defTabSz="914400" rtl="0" eaLnBrk="1" latinLnBrk="0" hangingPunct="1">
              <a:lnSpc>
                <a:spcPct val="90000"/>
              </a:lnSpc>
              <a:spcBef>
                <a:spcPts val="500"/>
              </a:spcBef>
              <a:buFont typeface="Calibri" panose="020F0502020204030204" pitchFamily="34" charset="0"/>
              <a:buNone/>
              <a:defRPr sz="2000" kern="1200">
                <a:solidFill>
                  <a:srgbClr val="2B414D"/>
                </a:solidFill>
                <a:latin typeface="+mn-lt"/>
                <a:ea typeface="+mn-ea"/>
                <a:cs typeface="+mn-cs"/>
              </a:defRPr>
            </a:lvl2pPr>
            <a:lvl3pPr marL="914400" indent="0" algn="ctr" defTabSz="914400" rtl="0" eaLnBrk="1" latinLnBrk="0" hangingPunct="1">
              <a:lnSpc>
                <a:spcPct val="90000"/>
              </a:lnSpc>
              <a:spcBef>
                <a:spcPts val="500"/>
              </a:spcBef>
              <a:buSzPct val="80000"/>
              <a:buFont typeface="Courier New" panose="02070309020205020404" pitchFamily="49" charset="0"/>
              <a:buNone/>
              <a:defRPr sz="1800" kern="1200">
                <a:solidFill>
                  <a:srgbClr val="2B414D"/>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en-US" sz="3100" dirty="0">
                <a:solidFill>
                  <a:schemeClr val="tx2"/>
                </a:solidFill>
              </a:rPr>
              <a:t>University of Minnesota</a:t>
            </a:r>
          </a:p>
          <a:p>
            <a:pPr>
              <a:lnSpc>
                <a:spcPct val="100000"/>
              </a:lnSpc>
              <a:spcBef>
                <a:spcPts val="0"/>
              </a:spcBef>
            </a:pPr>
            <a:endParaRPr lang="en-US" sz="4000" dirty="0">
              <a:solidFill>
                <a:schemeClr val="tx2"/>
              </a:solidFill>
            </a:endParaRPr>
          </a:p>
          <a:p>
            <a:pPr>
              <a:lnSpc>
                <a:spcPct val="100000"/>
              </a:lnSpc>
              <a:spcBef>
                <a:spcPts val="0"/>
              </a:spcBef>
            </a:pPr>
            <a:r>
              <a:rPr lang="en-US" sz="3000" dirty="0">
                <a:solidFill>
                  <a:schemeClr val="tx2"/>
                </a:solidFill>
              </a:rPr>
              <a:t>Host: Geoffrey Woglom, Ph.D.</a:t>
            </a:r>
          </a:p>
          <a:p>
            <a:pPr>
              <a:lnSpc>
                <a:spcPct val="100000"/>
              </a:lnSpc>
              <a:spcBef>
                <a:spcPts val="0"/>
              </a:spcBef>
            </a:pPr>
            <a:r>
              <a:rPr lang="en-US" sz="3000" dirty="0">
                <a:solidFill>
                  <a:schemeClr val="tx2"/>
                </a:solidFill>
              </a:rPr>
              <a:t>Director, National Economic Education Delegation</a:t>
            </a:r>
          </a:p>
        </p:txBody>
      </p:sp>
    </p:spTree>
    <p:extLst>
      <p:ext uri="{BB962C8B-B14F-4D97-AF65-F5344CB8AC3E}">
        <p14:creationId xmlns:p14="http://schemas.microsoft.com/office/powerpoint/2010/main" val="14391575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solidFill>
                  <a:schemeClr val="bg1"/>
                </a:solidFill>
              </a:rPr>
              <a:t> </a:t>
            </a:r>
            <a:endParaRPr lang="en-US" dirty="0"/>
          </a:p>
        </p:txBody>
      </p:sp>
      <p:sp>
        <p:nvSpPr>
          <p:cNvPr id="4" name="Slide Number Placeholder 3"/>
          <p:cNvSpPr>
            <a:spLocks noGrp="1"/>
          </p:cNvSpPr>
          <p:nvPr>
            <p:ph type="sldNum" sz="quarter" idx="12"/>
          </p:nvPr>
        </p:nvSpPr>
        <p:spPr/>
        <p:txBody>
          <a:bodyPr/>
          <a:lstStyle/>
          <a:p>
            <a:fld id="{D9F085D5-EC86-4F6A-B501-C1359CB39116}" type="slidenum">
              <a:rPr lang="en-GB" smtClean="0"/>
              <a:pPr/>
              <a:t>10</a:t>
            </a:fld>
            <a:endParaRPr lang="en-GB" dirty="0"/>
          </a:p>
        </p:txBody>
      </p:sp>
      <p:pic>
        <p:nvPicPr>
          <p:cNvPr id="2" name="Picture 1">
            <a:extLst>
              <a:ext uri="{FF2B5EF4-FFF2-40B4-BE49-F238E27FC236}">
                <a16:creationId xmlns:a16="http://schemas.microsoft.com/office/drawing/2014/main" id="{A9EC0962-0108-4F15-F2B9-13813F5D097D}"/>
              </a:ext>
            </a:extLst>
          </p:cNvPr>
          <p:cNvPicPr>
            <a:picLocks noChangeAspect="1"/>
          </p:cNvPicPr>
          <p:nvPr/>
        </p:nvPicPr>
        <p:blipFill>
          <a:blip r:embed="rId2"/>
          <a:stretch>
            <a:fillRect/>
          </a:stretch>
        </p:blipFill>
        <p:spPr>
          <a:xfrm>
            <a:off x="2154775" y="1085551"/>
            <a:ext cx="7117976" cy="5144675"/>
          </a:xfrm>
          <a:prstGeom prst="rect">
            <a:avLst/>
          </a:prstGeom>
        </p:spPr>
      </p:pic>
      <p:sp>
        <p:nvSpPr>
          <p:cNvPr id="3" name="TextBox 2">
            <a:extLst>
              <a:ext uri="{FF2B5EF4-FFF2-40B4-BE49-F238E27FC236}">
                <a16:creationId xmlns:a16="http://schemas.microsoft.com/office/drawing/2014/main" id="{12725318-80D7-26B8-06FB-7332A89206B5}"/>
              </a:ext>
            </a:extLst>
          </p:cNvPr>
          <p:cNvSpPr txBox="1"/>
          <p:nvPr/>
        </p:nvSpPr>
        <p:spPr>
          <a:xfrm>
            <a:off x="4235823" y="6412788"/>
            <a:ext cx="7507941" cy="369332"/>
          </a:xfrm>
          <a:prstGeom prst="rect">
            <a:avLst/>
          </a:prstGeom>
          <a:noFill/>
        </p:spPr>
        <p:txBody>
          <a:bodyPr wrap="square" rtlCol="0">
            <a:spAutoFit/>
          </a:bodyPr>
          <a:lstStyle/>
          <a:p>
            <a:r>
              <a:rPr lang="en-US" dirty="0"/>
              <a:t>Source: </a:t>
            </a:r>
            <a:r>
              <a:rPr lang="en-US" dirty="0">
                <a:hlinkClick r:id="rId3"/>
              </a:rPr>
              <a:t>https://</a:t>
            </a:r>
            <a:r>
              <a:rPr lang="en-US" dirty="0" err="1">
                <a:hlinkClick r:id="rId3"/>
              </a:rPr>
              <a:t>www.piie.com</a:t>
            </a:r>
            <a:r>
              <a:rPr lang="en-US" dirty="0">
                <a:hlinkClick r:id="rId3"/>
              </a:rPr>
              <a:t>/microsites/globalization/what-is-globalization</a:t>
            </a:r>
            <a:endParaRPr lang="en-US" dirty="0"/>
          </a:p>
        </p:txBody>
      </p:sp>
      <p:sp>
        <p:nvSpPr>
          <p:cNvPr id="6" name="Titel 4">
            <a:extLst>
              <a:ext uri="{FF2B5EF4-FFF2-40B4-BE49-F238E27FC236}">
                <a16:creationId xmlns:a16="http://schemas.microsoft.com/office/drawing/2014/main" id="{73CFC685-84BB-E738-5B1E-DB67D668D70B}"/>
              </a:ext>
            </a:extLst>
          </p:cNvPr>
          <p:cNvSpPr txBox="1">
            <a:spLocks/>
          </p:cNvSpPr>
          <p:nvPr/>
        </p:nvSpPr>
        <p:spPr>
          <a:xfrm>
            <a:off x="838200" y="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rgbClr val="0C4C88"/>
                </a:solidFill>
                <a:latin typeface="+mn-lt"/>
                <a:ea typeface="+mj-ea"/>
                <a:cs typeface="+mj-cs"/>
              </a:defRPr>
            </a:lvl1pPr>
          </a:lstStyle>
          <a:p>
            <a:r>
              <a:rPr lang="de-DE" dirty="0">
                <a:solidFill>
                  <a:schemeClr val="bg1"/>
                </a:solidFill>
              </a:rPr>
              <a:t>Tra</a:t>
            </a:r>
            <a:r>
              <a:rPr lang="de-DE" dirty="0"/>
              <a:t>de </a:t>
            </a:r>
            <a:r>
              <a:rPr lang="de-DE" dirty="0" err="1"/>
              <a:t>Openness</a:t>
            </a:r>
            <a:r>
              <a:rPr lang="de-DE" dirty="0"/>
              <a:t> </a:t>
            </a:r>
            <a:r>
              <a:rPr lang="de-DE" dirty="0" err="1"/>
              <a:t>Across</a:t>
            </a:r>
            <a:r>
              <a:rPr lang="de-DE" dirty="0"/>
              <a:t> Countries </a:t>
            </a:r>
          </a:p>
        </p:txBody>
      </p:sp>
    </p:spTree>
    <p:extLst>
      <p:ext uri="{BB962C8B-B14F-4D97-AF65-F5344CB8AC3E}">
        <p14:creationId xmlns:p14="http://schemas.microsoft.com/office/powerpoint/2010/main" val="6395668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8618F-083A-7440-BCFC-8C949B33A0F1}"/>
              </a:ext>
            </a:extLst>
          </p:cNvPr>
          <p:cNvSpPr>
            <a:spLocks noGrp="1"/>
          </p:cNvSpPr>
          <p:nvPr>
            <p:ph type="title"/>
          </p:nvPr>
        </p:nvSpPr>
        <p:spPr/>
        <p:txBody>
          <a:bodyPr/>
          <a:lstStyle/>
          <a:p>
            <a:r>
              <a:rPr lang="en-US" dirty="0"/>
              <a:t>Global Value Chains (Offshoring)</a:t>
            </a:r>
          </a:p>
        </p:txBody>
      </p:sp>
      <p:sp>
        <p:nvSpPr>
          <p:cNvPr id="4" name="Slide Number Placeholder 3">
            <a:extLst>
              <a:ext uri="{FF2B5EF4-FFF2-40B4-BE49-F238E27FC236}">
                <a16:creationId xmlns:a16="http://schemas.microsoft.com/office/drawing/2014/main" id="{02987BD9-4F3B-504B-8E27-2D9DB8E4CBEC}"/>
              </a:ext>
            </a:extLst>
          </p:cNvPr>
          <p:cNvSpPr>
            <a:spLocks noGrp="1"/>
          </p:cNvSpPr>
          <p:nvPr>
            <p:ph type="sldNum" sz="quarter" idx="12"/>
          </p:nvPr>
        </p:nvSpPr>
        <p:spPr/>
        <p:txBody>
          <a:bodyPr/>
          <a:lstStyle/>
          <a:p>
            <a:fld id="{D9F085D5-EC86-4F6A-B501-C1359CB39116}" type="slidenum">
              <a:rPr lang="en-GB" smtClean="0"/>
              <a:pPr/>
              <a:t>11</a:t>
            </a:fld>
            <a:endParaRPr lang="en-GB"/>
          </a:p>
        </p:txBody>
      </p:sp>
    </p:spTree>
    <p:extLst>
      <p:ext uri="{BB962C8B-B14F-4D97-AF65-F5344CB8AC3E}">
        <p14:creationId xmlns:p14="http://schemas.microsoft.com/office/powerpoint/2010/main" val="9614252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err="1">
                <a:solidFill>
                  <a:schemeClr val="bg1"/>
                </a:solidFill>
              </a:rPr>
              <a:t>Wh</a:t>
            </a:r>
            <a:r>
              <a:rPr lang="de-DE" dirty="0" err="1"/>
              <a:t>at</a:t>
            </a:r>
            <a:r>
              <a:rPr lang="de-DE" dirty="0"/>
              <a:t> </a:t>
            </a:r>
            <a:r>
              <a:rPr lang="de-DE" dirty="0" err="1"/>
              <a:t>is</a:t>
            </a:r>
            <a:r>
              <a:rPr lang="de-DE" dirty="0"/>
              <a:t> Offshoring?</a:t>
            </a:r>
          </a:p>
        </p:txBody>
      </p:sp>
      <p:sp>
        <p:nvSpPr>
          <p:cNvPr id="4" name="Foliennummernplatzhalter 3"/>
          <p:cNvSpPr>
            <a:spLocks noGrp="1"/>
          </p:cNvSpPr>
          <p:nvPr>
            <p:ph type="sldNum" sz="quarter" idx="12"/>
          </p:nvPr>
        </p:nvSpPr>
        <p:spPr/>
        <p:txBody>
          <a:bodyPr/>
          <a:lstStyle/>
          <a:p>
            <a:fld id="{D9F085D5-EC86-4F6A-B501-C1359CB39116}" type="slidenum">
              <a:rPr lang="en-GB" smtClean="0"/>
              <a:pPr/>
              <a:t>12</a:t>
            </a:fld>
            <a:endParaRPr lang="en-GB"/>
          </a:p>
        </p:txBody>
      </p:sp>
      <p:pic>
        <p:nvPicPr>
          <p:cNvPr id="7" name="Picture 6">
            <a:extLst>
              <a:ext uri="{FF2B5EF4-FFF2-40B4-BE49-F238E27FC236}">
                <a16:creationId xmlns:a16="http://schemas.microsoft.com/office/drawing/2014/main" id="{E971B86D-DCC4-D0C4-3641-5F6DF3010433}"/>
              </a:ext>
            </a:extLst>
          </p:cNvPr>
          <p:cNvPicPr>
            <a:picLocks noChangeAspect="1"/>
          </p:cNvPicPr>
          <p:nvPr/>
        </p:nvPicPr>
        <p:blipFill>
          <a:blip r:embed="rId3"/>
          <a:stretch>
            <a:fillRect/>
          </a:stretch>
        </p:blipFill>
        <p:spPr>
          <a:xfrm>
            <a:off x="787400" y="1206500"/>
            <a:ext cx="10617200" cy="4445000"/>
          </a:xfrm>
          <a:prstGeom prst="rect">
            <a:avLst/>
          </a:prstGeom>
        </p:spPr>
      </p:pic>
      <p:sp>
        <p:nvSpPr>
          <p:cNvPr id="8" name="TextBox 7">
            <a:extLst>
              <a:ext uri="{FF2B5EF4-FFF2-40B4-BE49-F238E27FC236}">
                <a16:creationId xmlns:a16="http://schemas.microsoft.com/office/drawing/2014/main" id="{8ED26623-62C5-FB1C-4F7C-95DB975A1956}"/>
              </a:ext>
            </a:extLst>
          </p:cNvPr>
          <p:cNvSpPr txBox="1"/>
          <p:nvPr/>
        </p:nvSpPr>
        <p:spPr>
          <a:xfrm>
            <a:off x="6580682" y="6445770"/>
            <a:ext cx="5036695" cy="369332"/>
          </a:xfrm>
          <a:prstGeom prst="rect">
            <a:avLst/>
          </a:prstGeom>
          <a:noFill/>
        </p:spPr>
        <p:txBody>
          <a:bodyPr wrap="square" rtlCol="0">
            <a:spAutoFit/>
          </a:bodyPr>
          <a:lstStyle/>
          <a:p>
            <a:r>
              <a:rPr lang="en-US" dirty="0"/>
              <a:t>Source: World Development Report, 2020</a:t>
            </a:r>
          </a:p>
        </p:txBody>
      </p:sp>
    </p:spTree>
    <p:extLst>
      <p:ext uri="{BB962C8B-B14F-4D97-AF65-F5344CB8AC3E}">
        <p14:creationId xmlns:p14="http://schemas.microsoft.com/office/powerpoint/2010/main" val="32662475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44070" y="0"/>
            <a:ext cx="10515600" cy="1325563"/>
          </a:xfrm>
        </p:spPr>
        <p:txBody>
          <a:bodyPr/>
          <a:lstStyle/>
          <a:p>
            <a:r>
              <a:rPr lang="de-DE" dirty="0">
                <a:solidFill>
                  <a:schemeClr val="bg1"/>
                </a:solidFill>
              </a:rPr>
              <a:t>Gro</a:t>
            </a:r>
            <a:r>
              <a:rPr lang="de-DE" dirty="0"/>
              <a:t>wth </a:t>
            </a:r>
            <a:r>
              <a:rPr lang="de-DE" dirty="0" err="1"/>
              <a:t>of</a:t>
            </a:r>
            <a:r>
              <a:rPr lang="de-DE" dirty="0"/>
              <a:t> Global Value Chains</a:t>
            </a:r>
          </a:p>
        </p:txBody>
      </p:sp>
      <p:sp>
        <p:nvSpPr>
          <p:cNvPr id="4" name="Foliennummernplatzhalter 3"/>
          <p:cNvSpPr>
            <a:spLocks noGrp="1"/>
          </p:cNvSpPr>
          <p:nvPr>
            <p:ph type="sldNum" sz="quarter" idx="12"/>
          </p:nvPr>
        </p:nvSpPr>
        <p:spPr/>
        <p:txBody>
          <a:bodyPr/>
          <a:lstStyle/>
          <a:p>
            <a:fld id="{D9F085D5-EC86-4F6A-B501-C1359CB39116}" type="slidenum">
              <a:rPr lang="en-GB" smtClean="0"/>
              <a:pPr/>
              <a:t>13</a:t>
            </a:fld>
            <a:endParaRPr lang="en-GB"/>
          </a:p>
        </p:txBody>
      </p:sp>
      <p:pic>
        <p:nvPicPr>
          <p:cNvPr id="9" name="Picture 8">
            <a:extLst>
              <a:ext uri="{FF2B5EF4-FFF2-40B4-BE49-F238E27FC236}">
                <a16:creationId xmlns:a16="http://schemas.microsoft.com/office/drawing/2014/main" id="{B7EEEE44-116B-244E-7B9F-33A5A2A9A2CE}"/>
              </a:ext>
            </a:extLst>
          </p:cNvPr>
          <p:cNvPicPr>
            <a:picLocks noChangeAspect="1"/>
          </p:cNvPicPr>
          <p:nvPr/>
        </p:nvPicPr>
        <p:blipFill>
          <a:blip r:embed="rId3"/>
          <a:stretch>
            <a:fillRect/>
          </a:stretch>
        </p:blipFill>
        <p:spPr>
          <a:xfrm>
            <a:off x="1286436" y="1168388"/>
            <a:ext cx="8771964" cy="5099149"/>
          </a:xfrm>
          <a:prstGeom prst="rect">
            <a:avLst/>
          </a:prstGeom>
        </p:spPr>
      </p:pic>
      <p:sp>
        <p:nvSpPr>
          <p:cNvPr id="11" name="TextBox 10">
            <a:extLst>
              <a:ext uri="{FF2B5EF4-FFF2-40B4-BE49-F238E27FC236}">
                <a16:creationId xmlns:a16="http://schemas.microsoft.com/office/drawing/2014/main" id="{87F149C7-BB04-29D2-B091-73378F2E66FB}"/>
              </a:ext>
            </a:extLst>
          </p:cNvPr>
          <p:cNvSpPr txBox="1"/>
          <p:nvPr/>
        </p:nvSpPr>
        <p:spPr>
          <a:xfrm>
            <a:off x="4235823" y="6412788"/>
            <a:ext cx="7507941" cy="369332"/>
          </a:xfrm>
          <a:prstGeom prst="rect">
            <a:avLst/>
          </a:prstGeom>
          <a:noFill/>
        </p:spPr>
        <p:txBody>
          <a:bodyPr wrap="square" rtlCol="0">
            <a:spAutoFit/>
          </a:bodyPr>
          <a:lstStyle/>
          <a:p>
            <a:r>
              <a:rPr lang="en-US" dirty="0"/>
              <a:t>Source: </a:t>
            </a:r>
            <a:r>
              <a:rPr lang="en-US" dirty="0">
                <a:hlinkClick r:id="rId4"/>
              </a:rPr>
              <a:t>https://</a:t>
            </a:r>
            <a:r>
              <a:rPr lang="en-US" dirty="0" err="1">
                <a:hlinkClick r:id="rId4"/>
              </a:rPr>
              <a:t>www.piie.com</a:t>
            </a:r>
            <a:r>
              <a:rPr lang="en-US" dirty="0">
                <a:hlinkClick r:id="rId4"/>
              </a:rPr>
              <a:t>/microsites/globalization/what-is-globalization</a:t>
            </a:r>
            <a:endParaRPr lang="en-US" dirty="0"/>
          </a:p>
        </p:txBody>
      </p:sp>
    </p:spTree>
    <p:extLst>
      <p:ext uri="{BB962C8B-B14F-4D97-AF65-F5344CB8AC3E}">
        <p14:creationId xmlns:p14="http://schemas.microsoft.com/office/powerpoint/2010/main" val="26724603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solidFill>
                  <a:schemeClr val="bg1"/>
                </a:solidFill>
              </a:rPr>
              <a:t>An</a:t>
            </a:r>
            <a:r>
              <a:rPr lang="de-DE" dirty="0"/>
              <a:t> </a:t>
            </a:r>
            <a:r>
              <a:rPr lang="de-DE" dirty="0" err="1"/>
              <a:t>Example</a:t>
            </a:r>
            <a:r>
              <a:rPr lang="de-DE" dirty="0"/>
              <a:t>: </a:t>
            </a:r>
            <a:r>
              <a:rPr lang="de-DE" dirty="0" err="1"/>
              <a:t>Bicycles</a:t>
            </a:r>
            <a:endParaRPr lang="de-DE" dirty="0"/>
          </a:p>
        </p:txBody>
      </p:sp>
      <p:sp>
        <p:nvSpPr>
          <p:cNvPr id="4" name="Foliennummernplatzhalter 3"/>
          <p:cNvSpPr>
            <a:spLocks noGrp="1"/>
          </p:cNvSpPr>
          <p:nvPr>
            <p:ph type="sldNum" sz="quarter" idx="12"/>
          </p:nvPr>
        </p:nvSpPr>
        <p:spPr/>
        <p:txBody>
          <a:bodyPr/>
          <a:lstStyle/>
          <a:p>
            <a:fld id="{D9F085D5-EC86-4F6A-B501-C1359CB39116}" type="slidenum">
              <a:rPr lang="en-GB" smtClean="0"/>
              <a:pPr/>
              <a:t>14</a:t>
            </a:fld>
            <a:endParaRPr lang="en-GB"/>
          </a:p>
        </p:txBody>
      </p:sp>
      <p:pic>
        <p:nvPicPr>
          <p:cNvPr id="10" name="Picture 9">
            <a:extLst>
              <a:ext uri="{FF2B5EF4-FFF2-40B4-BE49-F238E27FC236}">
                <a16:creationId xmlns:a16="http://schemas.microsoft.com/office/drawing/2014/main" id="{48DE4496-7E77-6479-6440-AAE71BD71F79}"/>
              </a:ext>
            </a:extLst>
          </p:cNvPr>
          <p:cNvPicPr>
            <a:picLocks noChangeAspect="1"/>
          </p:cNvPicPr>
          <p:nvPr/>
        </p:nvPicPr>
        <p:blipFill>
          <a:blip r:embed="rId2"/>
          <a:stretch>
            <a:fillRect/>
          </a:stretch>
        </p:blipFill>
        <p:spPr>
          <a:xfrm>
            <a:off x="1223945" y="1190651"/>
            <a:ext cx="5308600" cy="4838700"/>
          </a:xfrm>
          <a:prstGeom prst="rect">
            <a:avLst/>
          </a:prstGeom>
        </p:spPr>
      </p:pic>
      <p:sp>
        <p:nvSpPr>
          <p:cNvPr id="11" name="TextBox 10">
            <a:extLst>
              <a:ext uri="{FF2B5EF4-FFF2-40B4-BE49-F238E27FC236}">
                <a16:creationId xmlns:a16="http://schemas.microsoft.com/office/drawing/2014/main" id="{245C31C7-3ACB-7473-2906-DE2A86D08374}"/>
              </a:ext>
            </a:extLst>
          </p:cNvPr>
          <p:cNvSpPr txBox="1"/>
          <p:nvPr/>
        </p:nvSpPr>
        <p:spPr>
          <a:xfrm>
            <a:off x="6691754" y="6476004"/>
            <a:ext cx="5036695" cy="369332"/>
          </a:xfrm>
          <a:prstGeom prst="rect">
            <a:avLst/>
          </a:prstGeom>
          <a:noFill/>
        </p:spPr>
        <p:txBody>
          <a:bodyPr wrap="square" rtlCol="0">
            <a:spAutoFit/>
          </a:bodyPr>
          <a:lstStyle/>
          <a:p>
            <a:r>
              <a:rPr lang="en-US" dirty="0"/>
              <a:t>Source: World Development Report, 2020</a:t>
            </a:r>
          </a:p>
        </p:txBody>
      </p:sp>
      <p:sp>
        <p:nvSpPr>
          <p:cNvPr id="12" name="Inhaltsplatzhalter 5">
            <a:extLst>
              <a:ext uri="{FF2B5EF4-FFF2-40B4-BE49-F238E27FC236}">
                <a16:creationId xmlns:a16="http://schemas.microsoft.com/office/drawing/2014/main" id="{C34ED6DE-2845-9B7C-D8BD-E46569C6046F}"/>
              </a:ext>
            </a:extLst>
          </p:cNvPr>
          <p:cNvSpPr txBox="1">
            <a:spLocks/>
          </p:cNvSpPr>
          <p:nvPr/>
        </p:nvSpPr>
        <p:spPr>
          <a:xfrm>
            <a:off x="6619301" y="1515420"/>
            <a:ext cx="5181600" cy="4189162"/>
          </a:xfrm>
          <a:prstGeom prst="rect">
            <a:avLst/>
          </a:prstGeom>
        </p:spPr>
        <p:txBody>
          <a:bodyPr vert="horz" lIns="91440" tIns="45720" rIns="91440" bIns="4572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dirty="0"/>
              <a:t>Parts and </a:t>
            </a:r>
            <a:r>
              <a:rPr lang="de-DE" dirty="0" err="1"/>
              <a:t>components</a:t>
            </a:r>
            <a:r>
              <a:rPr lang="de-DE" dirty="0"/>
              <a:t> </a:t>
            </a:r>
            <a:r>
              <a:rPr lang="de-DE" dirty="0" err="1"/>
              <a:t>from</a:t>
            </a:r>
            <a:r>
              <a:rPr lang="de-DE" dirty="0"/>
              <a:t> </a:t>
            </a:r>
            <a:r>
              <a:rPr lang="de-DE" dirty="0" err="1"/>
              <a:t>suppliers</a:t>
            </a:r>
            <a:r>
              <a:rPr lang="de-DE" dirty="0"/>
              <a:t> all </a:t>
            </a:r>
            <a:r>
              <a:rPr lang="de-DE" dirty="0" err="1"/>
              <a:t>over</a:t>
            </a:r>
            <a:r>
              <a:rPr lang="de-DE" dirty="0"/>
              <a:t> </a:t>
            </a:r>
            <a:r>
              <a:rPr lang="de-DE" dirty="0" err="1"/>
              <a:t>the</a:t>
            </a:r>
            <a:r>
              <a:rPr lang="de-DE" dirty="0"/>
              <a:t> </a:t>
            </a:r>
            <a:r>
              <a:rPr lang="de-DE" dirty="0" err="1"/>
              <a:t>world</a:t>
            </a:r>
            <a:r>
              <a:rPr lang="de-DE" dirty="0"/>
              <a:t>:</a:t>
            </a:r>
          </a:p>
          <a:p>
            <a:pPr lvl="1"/>
            <a:r>
              <a:rPr lang="de-DE" dirty="0"/>
              <a:t>China</a:t>
            </a:r>
          </a:p>
          <a:p>
            <a:pPr lvl="1"/>
            <a:r>
              <a:rPr lang="de-DE" dirty="0"/>
              <a:t>Japan</a:t>
            </a:r>
          </a:p>
          <a:p>
            <a:pPr lvl="1"/>
            <a:r>
              <a:rPr lang="de-DE" dirty="0" err="1"/>
              <a:t>Italy</a:t>
            </a:r>
            <a:r>
              <a:rPr lang="de-DE" dirty="0"/>
              <a:t>, France, Spain</a:t>
            </a:r>
          </a:p>
          <a:p>
            <a:pPr lvl="1"/>
            <a:r>
              <a:rPr lang="de-DE" dirty="0"/>
              <a:t>Malaysia</a:t>
            </a:r>
          </a:p>
          <a:p>
            <a:pPr lvl="1"/>
            <a:r>
              <a:rPr lang="de-DE" dirty="0"/>
              <a:t>…</a:t>
            </a:r>
          </a:p>
        </p:txBody>
      </p:sp>
    </p:spTree>
    <p:extLst>
      <p:ext uri="{BB962C8B-B14F-4D97-AF65-F5344CB8AC3E}">
        <p14:creationId xmlns:p14="http://schemas.microsoft.com/office/powerpoint/2010/main" val="41479901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solidFill>
                  <a:schemeClr val="bg1"/>
                </a:solidFill>
              </a:rPr>
              <a:t>An</a:t>
            </a:r>
            <a:r>
              <a:rPr lang="de-DE" dirty="0"/>
              <a:t> </a:t>
            </a:r>
            <a:r>
              <a:rPr lang="de-DE" dirty="0" err="1"/>
              <a:t>Example</a:t>
            </a:r>
            <a:r>
              <a:rPr lang="de-DE" dirty="0"/>
              <a:t>: The iPhone 4</a:t>
            </a:r>
          </a:p>
        </p:txBody>
      </p:sp>
      <p:sp>
        <p:nvSpPr>
          <p:cNvPr id="4" name="Foliennummernplatzhalter 3"/>
          <p:cNvSpPr>
            <a:spLocks noGrp="1"/>
          </p:cNvSpPr>
          <p:nvPr>
            <p:ph type="sldNum" sz="quarter" idx="12"/>
          </p:nvPr>
        </p:nvSpPr>
        <p:spPr/>
        <p:txBody>
          <a:bodyPr/>
          <a:lstStyle/>
          <a:p>
            <a:fld id="{D9F085D5-EC86-4F6A-B501-C1359CB39116}" type="slidenum">
              <a:rPr lang="en-GB" smtClean="0"/>
              <a:pPr/>
              <a:t>15</a:t>
            </a:fld>
            <a:endParaRPr lang="en-GB"/>
          </a:p>
        </p:txBody>
      </p:sp>
      <p:pic>
        <p:nvPicPr>
          <p:cNvPr id="10" name="Picture 9">
            <a:extLst>
              <a:ext uri="{FF2B5EF4-FFF2-40B4-BE49-F238E27FC236}">
                <a16:creationId xmlns:a16="http://schemas.microsoft.com/office/drawing/2014/main" id="{BCFC5634-309A-A7E7-ACA6-48715C1EBE32}"/>
              </a:ext>
            </a:extLst>
          </p:cNvPr>
          <p:cNvPicPr>
            <a:picLocks noChangeAspect="1"/>
          </p:cNvPicPr>
          <p:nvPr/>
        </p:nvPicPr>
        <p:blipFill>
          <a:blip r:embed="rId2"/>
          <a:stretch>
            <a:fillRect/>
          </a:stretch>
        </p:blipFill>
        <p:spPr>
          <a:xfrm>
            <a:off x="1627362" y="1154989"/>
            <a:ext cx="7645389" cy="5075237"/>
          </a:xfrm>
          <a:prstGeom prst="rect">
            <a:avLst/>
          </a:prstGeom>
        </p:spPr>
      </p:pic>
      <p:sp>
        <p:nvSpPr>
          <p:cNvPr id="11" name="TextBox 10">
            <a:extLst>
              <a:ext uri="{FF2B5EF4-FFF2-40B4-BE49-F238E27FC236}">
                <a16:creationId xmlns:a16="http://schemas.microsoft.com/office/drawing/2014/main" id="{DA983CB2-95E0-B96F-B8B6-F0DEC3B997EF}"/>
              </a:ext>
            </a:extLst>
          </p:cNvPr>
          <p:cNvSpPr txBox="1"/>
          <p:nvPr/>
        </p:nvSpPr>
        <p:spPr>
          <a:xfrm>
            <a:off x="3368842" y="6488668"/>
            <a:ext cx="7984958" cy="369332"/>
          </a:xfrm>
          <a:prstGeom prst="rect">
            <a:avLst/>
          </a:prstGeom>
          <a:noFill/>
        </p:spPr>
        <p:txBody>
          <a:bodyPr wrap="square" rtlCol="0">
            <a:spAutoFit/>
          </a:bodyPr>
          <a:lstStyle/>
          <a:p>
            <a:r>
              <a:rPr lang="en-US" dirty="0"/>
              <a:t>Source: The Geography of  Transport Systems, 5th edition by  Jean-Paul Rodrigue</a:t>
            </a:r>
          </a:p>
        </p:txBody>
      </p:sp>
    </p:spTree>
    <p:extLst>
      <p:ext uri="{BB962C8B-B14F-4D97-AF65-F5344CB8AC3E}">
        <p14:creationId xmlns:p14="http://schemas.microsoft.com/office/powerpoint/2010/main" val="24365051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solidFill>
                  <a:schemeClr val="bg1"/>
                </a:solidFill>
              </a:rPr>
              <a:t>Ho</a:t>
            </a:r>
            <a:r>
              <a:rPr lang="de-DE" dirty="0"/>
              <a:t>w Much Offshoring </a:t>
            </a:r>
            <a:r>
              <a:rPr lang="de-DE" dirty="0" err="1"/>
              <a:t>Has</a:t>
            </a:r>
            <a:r>
              <a:rPr lang="de-DE" dirty="0"/>
              <a:t> </a:t>
            </a:r>
            <a:r>
              <a:rPr lang="de-DE" dirty="0" err="1"/>
              <a:t>Happened</a:t>
            </a:r>
            <a:r>
              <a:rPr lang="de-DE" dirty="0"/>
              <a:t>?</a:t>
            </a:r>
          </a:p>
        </p:txBody>
      </p:sp>
      <p:sp>
        <p:nvSpPr>
          <p:cNvPr id="4" name="Foliennummernplatzhalter 3"/>
          <p:cNvSpPr>
            <a:spLocks noGrp="1"/>
          </p:cNvSpPr>
          <p:nvPr>
            <p:ph type="sldNum" sz="quarter" idx="12"/>
          </p:nvPr>
        </p:nvSpPr>
        <p:spPr/>
        <p:txBody>
          <a:bodyPr/>
          <a:lstStyle/>
          <a:p>
            <a:fld id="{D9F085D5-EC86-4F6A-B501-C1359CB39116}" type="slidenum">
              <a:rPr lang="en-GB" smtClean="0"/>
              <a:pPr/>
              <a:t>16</a:t>
            </a:fld>
            <a:endParaRPr lang="en-GB"/>
          </a:p>
        </p:txBody>
      </p:sp>
      <p:pic>
        <p:nvPicPr>
          <p:cNvPr id="9" name="Picture 8">
            <a:extLst>
              <a:ext uri="{FF2B5EF4-FFF2-40B4-BE49-F238E27FC236}">
                <a16:creationId xmlns:a16="http://schemas.microsoft.com/office/drawing/2014/main" id="{939AD2A5-6086-81FC-036A-72DD8E317D6B}"/>
              </a:ext>
            </a:extLst>
          </p:cNvPr>
          <p:cNvPicPr>
            <a:picLocks noChangeAspect="1"/>
          </p:cNvPicPr>
          <p:nvPr/>
        </p:nvPicPr>
        <p:blipFill>
          <a:blip r:embed="rId3"/>
          <a:stretch>
            <a:fillRect/>
          </a:stretch>
        </p:blipFill>
        <p:spPr>
          <a:xfrm>
            <a:off x="1640174" y="990630"/>
            <a:ext cx="8358265" cy="5054250"/>
          </a:xfrm>
          <a:prstGeom prst="rect">
            <a:avLst/>
          </a:prstGeom>
        </p:spPr>
      </p:pic>
      <p:sp>
        <p:nvSpPr>
          <p:cNvPr id="11" name="TextBox 10">
            <a:extLst>
              <a:ext uri="{FF2B5EF4-FFF2-40B4-BE49-F238E27FC236}">
                <a16:creationId xmlns:a16="http://schemas.microsoft.com/office/drawing/2014/main" id="{BA4C6E5E-5BE9-CA5D-8E41-56C0CCCD1B3F}"/>
              </a:ext>
            </a:extLst>
          </p:cNvPr>
          <p:cNvSpPr txBox="1"/>
          <p:nvPr/>
        </p:nvSpPr>
        <p:spPr>
          <a:xfrm>
            <a:off x="7155305" y="6488668"/>
            <a:ext cx="5036695" cy="369332"/>
          </a:xfrm>
          <a:prstGeom prst="rect">
            <a:avLst/>
          </a:prstGeom>
          <a:noFill/>
        </p:spPr>
        <p:txBody>
          <a:bodyPr wrap="square" rtlCol="0">
            <a:spAutoFit/>
          </a:bodyPr>
          <a:lstStyle/>
          <a:p>
            <a:r>
              <a:rPr lang="en-US" dirty="0"/>
              <a:t>Source: World Development Report, 2020</a:t>
            </a:r>
          </a:p>
        </p:txBody>
      </p:sp>
    </p:spTree>
    <p:extLst>
      <p:ext uri="{BB962C8B-B14F-4D97-AF65-F5344CB8AC3E}">
        <p14:creationId xmlns:p14="http://schemas.microsoft.com/office/powerpoint/2010/main" val="23435412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3C6DA-5122-AD4D-8EB1-E33B2B18C410}"/>
              </a:ext>
            </a:extLst>
          </p:cNvPr>
          <p:cNvSpPr>
            <a:spLocks noGrp="1"/>
          </p:cNvSpPr>
          <p:nvPr>
            <p:ph type="title"/>
          </p:nvPr>
        </p:nvSpPr>
        <p:spPr/>
        <p:txBody>
          <a:bodyPr/>
          <a:lstStyle/>
          <a:p>
            <a:r>
              <a:rPr lang="en-US" dirty="0">
                <a:solidFill>
                  <a:schemeClr val="bg1"/>
                </a:solidFill>
              </a:rPr>
              <a:t>Wh</a:t>
            </a:r>
            <a:r>
              <a:rPr lang="en-US" dirty="0"/>
              <a:t>at are the Gains From Trade? </a:t>
            </a:r>
          </a:p>
        </p:txBody>
      </p:sp>
      <p:sp>
        <p:nvSpPr>
          <p:cNvPr id="3" name="Content Placeholder 2">
            <a:extLst>
              <a:ext uri="{FF2B5EF4-FFF2-40B4-BE49-F238E27FC236}">
                <a16:creationId xmlns:a16="http://schemas.microsoft.com/office/drawing/2014/main" id="{925B81D2-2605-1E46-A27A-A6E16F1E1473}"/>
              </a:ext>
            </a:extLst>
          </p:cNvPr>
          <p:cNvSpPr>
            <a:spLocks noGrp="1"/>
          </p:cNvSpPr>
          <p:nvPr>
            <p:ph idx="1"/>
          </p:nvPr>
        </p:nvSpPr>
        <p:spPr>
          <a:xfrm>
            <a:off x="838200" y="1649186"/>
            <a:ext cx="10515600" cy="5397499"/>
          </a:xfrm>
        </p:spPr>
        <p:txBody>
          <a:bodyPr>
            <a:normAutofit/>
          </a:bodyPr>
          <a:lstStyle/>
          <a:p>
            <a:r>
              <a:rPr lang="en-US" dirty="0"/>
              <a:t>Mutually Beneficial Trade through Comparative Advantage: </a:t>
            </a:r>
          </a:p>
          <a:p>
            <a:pPr lvl="2"/>
            <a:r>
              <a:rPr lang="en-US" dirty="0"/>
              <a:t>Scarce resources: can't produce unlimited amounts of goods</a:t>
            </a:r>
          </a:p>
          <a:p>
            <a:pPr lvl="2"/>
            <a:r>
              <a:rPr lang="en-US" dirty="0"/>
              <a:t>Produce and export goods where production advantage largest (or disadvantage weakest)</a:t>
            </a:r>
          </a:p>
          <a:p>
            <a:pPr lvl="2"/>
            <a:r>
              <a:rPr lang="en-US" dirty="0"/>
              <a:t>All countries can consume more and thus gains from trade.</a:t>
            </a:r>
          </a:p>
          <a:p>
            <a:r>
              <a:rPr lang="en-US" dirty="0"/>
              <a:t>Other Sources of Gains from Trade:</a:t>
            </a:r>
          </a:p>
          <a:p>
            <a:pPr lvl="2"/>
            <a:r>
              <a:rPr lang="en-US" dirty="0"/>
              <a:t>Scaled up businesses</a:t>
            </a:r>
          </a:p>
          <a:p>
            <a:pPr lvl="2"/>
            <a:r>
              <a:rPr lang="en-US" dirty="0"/>
              <a:t>Lower prices through increased competition</a:t>
            </a:r>
          </a:p>
          <a:p>
            <a:pPr lvl="2"/>
            <a:r>
              <a:rPr lang="en-US" dirty="0"/>
              <a:t>Wider set of product varieties available and better quality</a:t>
            </a:r>
          </a:p>
          <a:p>
            <a:pPr lvl="2"/>
            <a:r>
              <a:rPr lang="en-US" dirty="0"/>
              <a:t>Efficient supply chains </a:t>
            </a:r>
          </a:p>
          <a:p>
            <a:pPr lvl="2"/>
            <a:r>
              <a:rPr lang="en-US" dirty="0"/>
              <a:t>Learning about foreign technology, business practices, etc.</a:t>
            </a:r>
          </a:p>
          <a:p>
            <a:pPr lvl="2"/>
            <a:r>
              <a:rPr lang="en-US" dirty="0"/>
              <a:t>Innovation</a:t>
            </a:r>
          </a:p>
          <a:p>
            <a:pPr marL="0" indent="0">
              <a:buNone/>
            </a:pPr>
            <a:endParaRPr lang="en-US" dirty="0"/>
          </a:p>
          <a:p>
            <a:pPr marL="0" indent="0">
              <a:buNone/>
            </a:pPr>
            <a:endParaRPr lang="en-US" dirty="0"/>
          </a:p>
          <a:p>
            <a:endParaRPr lang="en-US" dirty="0"/>
          </a:p>
        </p:txBody>
      </p:sp>
      <p:sp>
        <p:nvSpPr>
          <p:cNvPr id="4" name="Slide Number Placeholder 3">
            <a:extLst>
              <a:ext uri="{FF2B5EF4-FFF2-40B4-BE49-F238E27FC236}">
                <a16:creationId xmlns:a16="http://schemas.microsoft.com/office/drawing/2014/main" id="{2978BFD5-4880-974F-A34E-27C120E1F418}"/>
              </a:ext>
            </a:extLst>
          </p:cNvPr>
          <p:cNvSpPr>
            <a:spLocks noGrp="1"/>
          </p:cNvSpPr>
          <p:nvPr>
            <p:ph type="sldNum" sz="quarter" idx="12"/>
          </p:nvPr>
        </p:nvSpPr>
        <p:spPr/>
        <p:txBody>
          <a:bodyPr/>
          <a:lstStyle/>
          <a:p>
            <a:fld id="{D9F085D5-EC86-4F6A-B501-C1359CB39116}" type="slidenum">
              <a:rPr lang="en-GB" smtClean="0"/>
              <a:t>17</a:t>
            </a:fld>
            <a:endParaRPr lang="en-GB"/>
          </a:p>
        </p:txBody>
      </p:sp>
    </p:spTree>
    <p:extLst>
      <p:ext uri="{BB962C8B-B14F-4D97-AF65-F5344CB8AC3E}">
        <p14:creationId xmlns:p14="http://schemas.microsoft.com/office/powerpoint/2010/main" val="32923179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C8DC6-15E4-4AE5-AFB9-5516BD63BAA1}"/>
              </a:ext>
            </a:extLst>
          </p:cNvPr>
          <p:cNvSpPr>
            <a:spLocks noGrp="1"/>
          </p:cNvSpPr>
          <p:nvPr>
            <p:ph type="title"/>
          </p:nvPr>
        </p:nvSpPr>
        <p:spPr/>
        <p:txBody>
          <a:bodyPr/>
          <a:lstStyle/>
          <a:p>
            <a:r>
              <a:rPr lang="en-US" dirty="0">
                <a:solidFill>
                  <a:schemeClr val="bg1"/>
                </a:solidFill>
              </a:rPr>
              <a:t>Wh</a:t>
            </a:r>
            <a:r>
              <a:rPr lang="en-US" dirty="0"/>
              <a:t>y is the public turning against trade?</a:t>
            </a:r>
          </a:p>
        </p:txBody>
      </p:sp>
      <p:sp>
        <p:nvSpPr>
          <p:cNvPr id="3" name="Content Placeholder 2">
            <a:extLst>
              <a:ext uri="{FF2B5EF4-FFF2-40B4-BE49-F238E27FC236}">
                <a16:creationId xmlns:a16="http://schemas.microsoft.com/office/drawing/2014/main" id="{434D5615-7C0F-4AA0-9130-BD5F597651C0}"/>
              </a:ext>
            </a:extLst>
          </p:cNvPr>
          <p:cNvSpPr>
            <a:spLocks noGrp="1"/>
          </p:cNvSpPr>
          <p:nvPr>
            <p:ph sz="half" idx="1"/>
          </p:nvPr>
        </p:nvSpPr>
        <p:spPr>
          <a:xfrm>
            <a:off x="838200" y="1455819"/>
            <a:ext cx="5791200" cy="4716377"/>
          </a:xfrm>
        </p:spPr>
        <p:txBody>
          <a:bodyPr>
            <a:normAutofit fontScale="92500" lnSpcReduction="10000"/>
          </a:bodyPr>
          <a:lstStyle/>
          <a:p>
            <a:r>
              <a:rPr lang="en-US" sz="2600" dirty="0"/>
              <a:t>Gains from trade are very large for the economy, BUT</a:t>
            </a:r>
          </a:p>
          <a:p>
            <a:pPr lvl="1"/>
            <a:r>
              <a:rPr lang="en-US" dirty="0"/>
              <a:t>Not always noticeable by consumers. Why are prices lower at </a:t>
            </a:r>
            <a:r>
              <a:rPr lang="en-US" dirty="0" err="1"/>
              <a:t>WalMart</a:t>
            </a:r>
            <a:r>
              <a:rPr lang="en-US" dirty="0"/>
              <a:t>?</a:t>
            </a:r>
          </a:p>
          <a:p>
            <a:pPr lvl="1"/>
            <a:r>
              <a:rPr lang="en-US" dirty="0"/>
              <a:t>Not always that large per consumer: consumers might save $50/year on some imported goods</a:t>
            </a:r>
          </a:p>
          <a:p>
            <a:pPr lvl="1"/>
            <a:r>
              <a:rPr lang="en-US" dirty="0"/>
              <a:t>For 300 million consumers, $50/year would be $15 billion per year savings to the country!</a:t>
            </a:r>
          </a:p>
          <a:p>
            <a:r>
              <a:rPr lang="en-US" sz="2600" dirty="0"/>
              <a:t>Costs of trade are very high for some workers, regions, and groups, and these costs have not been sufficiently appreciated or addressed by policymakers (or economists!)</a:t>
            </a:r>
          </a:p>
        </p:txBody>
      </p:sp>
      <p:pic>
        <p:nvPicPr>
          <p:cNvPr id="5" name="Picture 4">
            <a:extLst>
              <a:ext uri="{FF2B5EF4-FFF2-40B4-BE49-F238E27FC236}">
                <a16:creationId xmlns:a16="http://schemas.microsoft.com/office/drawing/2014/main" id="{B6B5E3DC-1B3B-4F1D-9C46-E39F43CF7A71}"/>
              </a:ext>
            </a:extLst>
          </p:cNvPr>
          <p:cNvPicPr>
            <a:picLocks noChangeAspect="1"/>
          </p:cNvPicPr>
          <p:nvPr/>
        </p:nvPicPr>
        <p:blipFill>
          <a:blip r:embed="rId3"/>
          <a:stretch>
            <a:fillRect/>
          </a:stretch>
        </p:blipFill>
        <p:spPr>
          <a:xfrm>
            <a:off x="6853987" y="2290008"/>
            <a:ext cx="4572000" cy="304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Slide Number Placeholder 3">
            <a:extLst>
              <a:ext uri="{FF2B5EF4-FFF2-40B4-BE49-F238E27FC236}">
                <a16:creationId xmlns:a16="http://schemas.microsoft.com/office/drawing/2014/main" id="{FA7C2AD4-D493-9EDD-E151-62F65882A9CD}"/>
              </a:ext>
            </a:extLst>
          </p:cNvPr>
          <p:cNvSpPr>
            <a:spLocks noGrp="1"/>
          </p:cNvSpPr>
          <p:nvPr>
            <p:ph type="sldNum" sz="quarter" idx="12"/>
          </p:nvPr>
        </p:nvSpPr>
        <p:spPr/>
        <p:txBody>
          <a:bodyPr/>
          <a:lstStyle/>
          <a:p>
            <a:fld id="{D9F085D5-EC86-4F6A-B501-C1359CB39116}" type="slidenum">
              <a:rPr lang="en-GB" smtClean="0"/>
              <a:t>18</a:t>
            </a:fld>
            <a:endParaRPr lang="en-GB"/>
          </a:p>
        </p:txBody>
      </p:sp>
    </p:spTree>
    <p:extLst>
      <p:ext uri="{BB962C8B-B14F-4D97-AF65-F5344CB8AC3E}">
        <p14:creationId xmlns:p14="http://schemas.microsoft.com/office/powerpoint/2010/main" val="33131135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F7811-B677-D64A-8C5B-70EC64382215}"/>
              </a:ext>
            </a:extLst>
          </p:cNvPr>
          <p:cNvSpPr>
            <a:spLocks noGrp="1"/>
          </p:cNvSpPr>
          <p:nvPr>
            <p:ph type="title"/>
          </p:nvPr>
        </p:nvSpPr>
        <p:spPr/>
        <p:txBody>
          <a:bodyPr/>
          <a:lstStyle/>
          <a:p>
            <a:r>
              <a:rPr lang="en-US" dirty="0">
                <a:solidFill>
                  <a:schemeClr val="bg1"/>
                </a:solidFill>
              </a:rPr>
              <a:t> Co</a:t>
            </a:r>
            <a:r>
              <a:rPr lang="en-US" dirty="0"/>
              <a:t>sts of Trade</a:t>
            </a:r>
          </a:p>
        </p:txBody>
      </p:sp>
      <p:sp>
        <p:nvSpPr>
          <p:cNvPr id="3" name="Content Placeholder 2">
            <a:extLst>
              <a:ext uri="{FF2B5EF4-FFF2-40B4-BE49-F238E27FC236}">
                <a16:creationId xmlns:a16="http://schemas.microsoft.com/office/drawing/2014/main" id="{90759960-A9E3-8C47-B38E-51B8BC4A85E1}"/>
              </a:ext>
            </a:extLst>
          </p:cNvPr>
          <p:cNvSpPr>
            <a:spLocks noGrp="1"/>
          </p:cNvSpPr>
          <p:nvPr>
            <p:ph idx="1"/>
          </p:nvPr>
        </p:nvSpPr>
        <p:spPr/>
        <p:txBody>
          <a:bodyPr>
            <a:normAutofit fontScale="85000" lnSpcReduction="20000"/>
          </a:bodyPr>
          <a:lstStyle/>
          <a:p>
            <a:r>
              <a:rPr lang="en-US" dirty="0"/>
              <a:t>Economic:  </a:t>
            </a:r>
          </a:p>
          <a:p>
            <a:pPr lvl="1"/>
            <a:r>
              <a:rPr lang="en-US" dirty="0"/>
              <a:t>When trade expands (or contracts)</a:t>
            </a:r>
          </a:p>
          <a:p>
            <a:pPr lvl="2"/>
            <a:r>
              <a:rPr lang="en-US" dirty="0"/>
              <a:t>Some firms lose market share or shut down</a:t>
            </a:r>
          </a:p>
          <a:p>
            <a:pPr lvl="2"/>
            <a:r>
              <a:rPr lang="en-US" dirty="0"/>
              <a:t>Other firms supplying inputs to those firms shrink or shut down</a:t>
            </a:r>
          </a:p>
          <a:p>
            <a:pPr lvl="2"/>
            <a:r>
              <a:rPr lang="en-US" dirty="0"/>
              <a:t>Workers in </a:t>
            </a:r>
            <a:r>
              <a:rPr lang="en-US" u="sng" dirty="0"/>
              <a:t>both</a:t>
            </a:r>
            <a:r>
              <a:rPr lang="en-US" dirty="0"/>
              <a:t> lose jobs</a:t>
            </a:r>
          </a:p>
          <a:p>
            <a:pPr lvl="2"/>
            <a:r>
              <a:rPr lang="en-US" u="sng" dirty="0"/>
              <a:t>And</a:t>
            </a:r>
            <a:r>
              <a:rPr lang="en-US" dirty="0"/>
              <a:t> their </a:t>
            </a:r>
            <a:r>
              <a:rPr lang="en-US" b="1" dirty="0"/>
              <a:t>communities</a:t>
            </a:r>
            <a:r>
              <a:rPr lang="en-US" dirty="0"/>
              <a:t> lose customers</a:t>
            </a:r>
          </a:p>
          <a:p>
            <a:pPr lvl="1"/>
            <a:r>
              <a:rPr lang="en-US" dirty="0"/>
              <a:t>Macroeconomic cost:  Vulnerability to foreign recession/inflation</a:t>
            </a:r>
          </a:p>
          <a:p>
            <a:pPr lvl="1"/>
            <a:r>
              <a:rPr lang="en-US" dirty="0"/>
              <a:t>Dependence on other countries’ willingness to trade</a:t>
            </a:r>
          </a:p>
          <a:p>
            <a:pPr lvl="1"/>
            <a:r>
              <a:rPr lang="en-US" dirty="0"/>
              <a:t>Vulnerability to trade disruption</a:t>
            </a:r>
          </a:p>
          <a:p>
            <a:pPr lvl="2"/>
            <a:r>
              <a:rPr lang="en-US" dirty="0"/>
              <a:t>Crisis induced (earthquake, flood, disease, war)</a:t>
            </a:r>
          </a:p>
          <a:p>
            <a:pPr lvl="2"/>
            <a:r>
              <a:rPr lang="en-US" dirty="0"/>
              <a:t>Policy induced (sanctions, tariffs, export bans)</a:t>
            </a:r>
          </a:p>
          <a:p>
            <a:r>
              <a:rPr lang="en-US" dirty="0"/>
              <a:t>Non-economic</a:t>
            </a:r>
          </a:p>
          <a:p>
            <a:pPr lvl="1"/>
            <a:r>
              <a:rPr lang="en-US" dirty="0"/>
              <a:t>Loss of cultural differences</a:t>
            </a:r>
          </a:p>
          <a:p>
            <a:pPr lvl="1"/>
            <a:r>
              <a:rPr lang="en-US" dirty="0"/>
              <a:t>Spread of invasive species and plant disease</a:t>
            </a:r>
          </a:p>
          <a:p>
            <a:pPr lvl="1"/>
            <a:r>
              <a:rPr lang="en-US" dirty="0"/>
              <a:t>Spread of human disease</a:t>
            </a:r>
          </a:p>
          <a:p>
            <a:pPr lvl="2"/>
            <a:endParaRPr lang="en-US" dirty="0"/>
          </a:p>
          <a:p>
            <a:endParaRPr lang="en-US" dirty="0"/>
          </a:p>
        </p:txBody>
      </p:sp>
      <p:sp>
        <p:nvSpPr>
          <p:cNvPr id="4" name="Slide Number Placeholder 3">
            <a:extLst>
              <a:ext uri="{FF2B5EF4-FFF2-40B4-BE49-F238E27FC236}">
                <a16:creationId xmlns:a16="http://schemas.microsoft.com/office/drawing/2014/main" id="{CC0DB09E-D36F-FA68-4D9B-3AC0D4797DDF}"/>
              </a:ext>
            </a:extLst>
          </p:cNvPr>
          <p:cNvSpPr>
            <a:spLocks noGrp="1"/>
          </p:cNvSpPr>
          <p:nvPr>
            <p:ph type="sldNum" sz="quarter" idx="12"/>
          </p:nvPr>
        </p:nvSpPr>
        <p:spPr/>
        <p:txBody>
          <a:bodyPr/>
          <a:lstStyle/>
          <a:p>
            <a:fld id="{D9F085D5-EC86-4F6A-B501-C1359CB39116}" type="slidenum">
              <a:rPr lang="en-GB" smtClean="0"/>
              <a:t>19</a:t>
            </a:fld>
            <a:endParaRPr lang="en-GB"/>
          </a:p>
        </p:txBody>
      </p:sp>
    </p:spTree>
    <p:extLst>
      <p:ext uri="{BB962C8B-B14F-4D97-AF65-F5344CB8AC3E}">
        <p14:creationId xmlns:p14="http://schemas.microsoft.com/office/powerpoint/2010/main" val="2654991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170EF-8EDB-7745-8BB2-2100735B84BD}"/>
              </a:ext>
            </a:extLst>
          </p:cNvPr>
          <p:cNvSpPr>
            <a:spLocks noGrp="1"/>
          </p:cNvSpPr>
          <p:nvPr>
            <p:ph type="title"/>
          </p:nvPr>
        </p:nvSpPr>
        <p:spPr/>
        <p:txBody>
          <a:bodyPr/>
          <a:lstStyle/>
          <a:p>
            <a:r>
              <a:rPr lang="en-US" dirty="0">
                <a:solidFill>
                  <a:schemeClr val="bg1"/>
                </a:solidFill>
              </a:rPr>
              <a:t> Co</a:t>
            </a:r>
            <a:r>
              <a:rPr lang="en-US" dirty="0"/>
              <a:t>urse Schedule</a:t>
            </a:r>
          </a:p>
        </p:txBody>
      </p:sp>
      <p:sp>
        <p:nvSpPr>
          <p:cNvPr id="3" name="Content Placeholder 2">
            <a:extLst>
              <a:ext uri="{FF2B5EF4-FFF2-40B4-BE49-F238E27FC236}">
                <a16:creationId xmlns:a16="http://schemas.microsoft.com/office/drawing/2014/main" id="{8D022FA3-29B6-8E48-8CFA-C14EC58E75F7}"/>
              </a:ext>
            </a:extLst>
          </p:cNvPr>
          <p:cNvSpPr>
            <a:spLocks noGrp="1"/>
          </p:cNvSpPr>
          <p:nvPr>
            <p:ph idx="1"/>
          </p:nvPr>
        </p:nvSpPr>
        <p:spPr>
          <a:xfrm>
            <a:off x="262860" y="1253331"/>
            <a:ext cx="11929140" cy="4351338"/>
          </a:xfrm>
        </p:spPr>
        <p:txBody>
          <a:bodyPr>
            <a:normAutofit/>
          </a:bodyPr>
          <a:lstStyle/>
          <a:p>
            <a:pPr marL="0" indent="0" algn="ctr">
              <a:spcAft>
                <a:spcPts val="1000"/>
              </a:spcAft>
              <a:buNone/>
            </a:pPr>
            <a:r>
              <a:rPr lang="en-US" dirty="0"/>
              <a:t>The Economics of Public Policy Issues</a:t>
            </a:r>
          </a:p>
          <a:p>
            <a:pPr lvl="1">
              <a:spcAft>
                <a:spcPts val="1000"/>
              </a:spcAft>
            </a:pPr>
            <a:r>
              <a:rPr lang="en-US" dirty="0"/>
              <a:t>Week 1 (10/20): Economic Update &amp; Central Bank Independence Geoffrey Woglom, Amherst College</a:t>
            </a:r>
          </a:p>
          <a:p>
            <a:pPr lvl="1">
              <a:spcAft>
                <a:spcPts val="1000"/>
              </a:spcAft>
            </a:pPr>
            <a:r>
              <a:rPr lang="en-US" dirty="0"/>
              <a:t>Week 2 (10/27): Climate Change Economics Sarah Jacobson, Williams College</a:t>
            </a:r>
          </a:p>
          <a:p>
            <a:pPr lvl="1">
              <a:spcAft>
                <a:spcPts val="1000"/>
              </a:spcAft>
            </a:pPr>
            <a:r>
              <a:rPr lang="en-US" dirty="0"/>
              <a:t>Week 3 (11/3)   AI and Inequality Geoffrey Woglom, Amherst College</a:t>
            </a:r>
          </a:p>
          <a:p>
            <a:pPr lvl="1">
              <a:spcAft>
                <a:spcPts val="1000"/>
              </a:spcAft>
            </a:pPr>
            <a:r>
              <a:rPr lang="en-US" dirty="0"/>
              <a:t>Week 4 (11/10): Health Care Economics, Robert </a:t>
            </a:r>
            <a:r>
              <a:rPr lang="en-US" dirty="0" err="1"/>
              <a:t>Rebelein</a:t>
            </a:r>
            <a:r>
              <a:rPr lang="en-US" dirty="0"/>
              <a:t>, Vassar College</a:t>
            </a:r>
          </a:p>
          <a:p>
            <a:pPr lvl="1">
              <a:spcAft>
                <a:spcPts val="1000"/>
              </a:spcAft>
            </a:pPr>
            <a:r>
              <a:rPr lang="en-US" dirty="0"/>
              <a:t> </a:t>
            </a:r>
            <a:r>
              <a:rPr lang="en-US" b="1" dirty="0"/>
              <a:t>Week 5 (11/17): Trade and Globalization, Adina Ardelan, Santa Clara University</a:t>
            </a:r>
          </a:p>
        </p:txBody>
      </p:sp>
      <p:sp>
        <p:nvSpPr>
          <p:cNvPr id="4" name="Slide Number Placeholder 3">
            <a:extLst>
              <a:ext uri="{FF2B5EF4-FFF2-40B4-BE49-F238E27FC236}">
                <a16:creationId xmlns:a16="http://schemas.microsoft.com/office/drawing/2014/main" id="{1BAC9F29-08F6-1440-B2E7-4A98F5584A95}"/>
              </a:ext>
            </a:extLst>
          </p:cNvPr>
          <p:cNvSpPr>
            <a:spLocks noGrp="1"/>
          </p:cNvSpPr>
          <p:nvPr>
            <p:ph type="sldNum" sz="quarter" idx="12"/>
          </p:nvPr>
        </p:nvSpPr>
        <p:spPr/>
        <p:txBody>
          <a:bodyPr/>
          <a:lstStyle/>
          <a:p>
            <a:fld id="{D9F085D5-EC86-4F6A-B501-C1359CB39116}" type="slidenum">
              <a:rPr lang="en-GB" smtClean="0"/>
              <a:t>2</a:t>
            </a:fld>
            <a:endParaRPr lang="en-GB"/>
          </a:p>
        </p:txBody>
      </p:sp>
    </p:spTree>
    <p:extLst>
      <p:ext uri="{BB962C8B-B14F-4D97-AF65-F5344CB8AC3E}">
        <p14:creationId xmlns:p14="http://schemas.microsoft.com/office/powerpoint/2010/main" val="28152513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AF6F75-84FE-460B-A1A1-E4B75FDC2631}"/>
              </a:ext>
            </a:extLst>
          </p:cNvPr>
          <p:cNvSpPr>
            <a:spLocks noGrp="1"/>
          </p:cNvSpPr>
          <p:nvPr>
            <p:ph type="title"/>
          </p:nvPr>
        </p:nvSpPr>
        <p:spPr/>
        <p:txBody>
          <a:bodyPr/>
          <a:lstStyle/>
          <a:p>
            <a:r>
              <a:rPr lang="en-US" dirty="0"/>
              <a:t>Trade Policy</a:t>
            </a:r>
          </a:p>
        </p:txBody>
      </p:sp>
      <p:sp>
        <p:nvSpPr>
          <p:cNvPr id="3" name="Slide Number Placeholder 2">
            <a:extLst>
              <a:ext uri="{FF2B5EF4-FFF2-40B4-BE49-F238E27FC236}">
                <a16:creationId xmlns:a16="http://schemas.microsoft.com/office/drawing/2014/main" id="{679B505B-DECB-F94C-3C2B-F7DA9B95D047}"/>
              </a:ext>
            </a:extLst>
          </p:cNvPr>
          <p:cNvSpPr>
            <a:spLocks noGrp="1"/>
          </p:cNvSpPr>
          <p:nvPr>
            <p:ph type="sldNum" sz="quarter" idx="12"/>
          </p:nvPr>
        </p:nvSpPr>
        <p:spPr/>
        <p:txBody>
          <a:bodyPr/>
          <a:lstStyle/>
          <a:p>
            <a:fld id="{D9F085D5-EC86-4F6A-B501-C1359CB39116}" type="slidenum">
              <a:rPr lang="en-GB" smtClean="0"/>
              <a:t>20</a:t>
            </a:fld>
            <a:endParaRPr lang="en-GB"/>
          </a:p>
        </p:txBody>
      </p:sp>
    </p:spTree>
    <p:extLst>
      <p:ext uri="{BB962C8B-B14F-4D97-AF65-F5344CB8AC3E}">
        <p14:creationId xmlns:p14="http://schemas.microsoft.com/office/powerpoint/2010/main" val="531439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87478-ECF1-344A-A433-AD44C334E947}"/>
              </a:ext>
            </a:extLst>
          </p:cNvPr>
          <p:cNvSpPr>
            <a:spLocks noGrp="1"/>
          </p:cNvSpPr>
          <p:nvPr>
            <p:ph type="title"/>
          </p:nvPr>
        </p:nvSpPr>
        <p:spPr>
          <a:xfrm>
            <a:off x="821029" y="96837"/>
            <a:ext cx="9652000" cy="1127125"/>
          </a:xfrm>
        </p:spPr>
        <p:txBody>
          <a:bodyPr>
            <a:normAutofit/>
          </a:bodyPr>
          <a:lstStyle/>
          <a:p>
            <a:r>
              <a:rPr lang="en-US" dirty="0">
                <a:solidFill>
                  <a:schemeClr val="bg1"/>
                </a:solidFill>
              </a:rPr>
              <a:t>  Tr</a:t>
            </a:r>
            <a:r>
              <a:rPr lang="en-US" dirty="0"/>
              <a:t>ade Policies that Affect Globalization</a:t>
            </a:r>
          </a:p>
        </p:txBody>
      </p:sp>
      <p:sp>
        <p:nvSpPr>
          <p:cNvPr id="3" name="Content Placeholder 2">
            <a:extLst>
              <a:ext uri="{FF2B5EF4-FFF2-40B4-BE49-F238E27FC236}">
                <a16:creationId xmlns:a16="http://schemas.microsoft.com/office/drawing/2014/main" id="{F163B4D1-121E-644C-9AF8-5DB16629F69E}"/>
              </a:ext>
            </a:extLst>
          </p:cNvPr>
          <p:cNvSpPr>
            <a:spLocks noGrp="1"/>
          </p:cNvSpPr>
          <p:nvPr>
            <p:ph idx="1"/>
          </p:nvPr>
        </p:nvSpPr>
        <p:spPr>
          <a:xfrm>
            <a:off x="1718971" y="983778"/>
            <a:ext cx="8310271" cy="4638693"/>
          </a:xfrm>
        </p:spPr>
        <p:txBody>
          <a:bodyPr>
            <a:normAutofit/>
          </a:bodyPr>
          <a:lstStyle/>
          <a:p>
            <a:r>
              <a:rPr lang="en-US" sz="3600" dirty="0"/>
              <a:t>Policies that </a:t>
            </a:r>
            <a:r>
              <a:rPr lang="en-US" sz="3600" u="sng" dirty="0"/>
              <a:t>En</a:t>
            </a:r>
            <a:r>
              <a:rPr lang="en-US" sz="3600" dirty="0"/>
              <a:t>courage It</a:t>
            </a:r>
          </a:p>
          <a:p>
            <a:pPr lvl="1"/>
            <a:r>
              <a:rPr lang="en-US" sz="3200" dirty="0"/>
              <a:t>Tariff Reductions</a:t>
            </a:r>
          </a:p>
          <a:p>
            <a:pPr lvl="1"/>
            <a:r>
              <a:rPr lang="en-US" sz="3200" dirty="0"/>
              <a:t>Trade Agreements</a:t>
            </a:r>
          </a:p>
          <a:p>
            <a:pPr lvl="1"/>
            <a:r>
              <a:rPr lang="en-US" sz="3200" dirty="0"/>
              <a:t>Other</a:t>
            </a:r>
          </a:p>
          <a:p>
            <a:r>
              <a:rPr lang="en-US" sz="3600" dirty="0"/>
              <a:t>Policies that </a:t>
            </a:r>
            <a:r>
              <a:rPr lang="en-US" sz="3600" u="sng" dirty="0"/>
              <a:t>Dis</a:t>
            </a:r>
            <a:r>
              <a:rPr lang="en-US" sz="3600" dirty="0"/>
              <a:t>courage It</a:t>
            </a:r>
          </a:p>
          <a:p>
            <a:pPr lvl="1"/>
            <a:r>
              <a:rPr lang="en-US" sz="3200" dirty="0"/>
              <a:t>Tariffs</a:t>
            </a:r>
          </a:p>
          <a:p>
            <a:pPr lvl="1"/>
            <a:r>
              <a:rPr lang="en-US" sz="3200" dirty="0"/>
              <a:t>Trade War</a:t>
            </a:r>
          </a:p>
        </p:txBody>
      </p:sp>
      <p:sp>
        <p:nvSpPr>
          <p:cNvPr id="4" name="Slide Number Placeholder 3">
            <a:extLst>
              <a:ext uri="{FF2B5EF4-FFF2-40B4-BE49-F238E27FC236}">
                <a16:creationId xmlns:a16="http://schemas.microsoft.com/office/drawing/2014/main" id="{0DFB70B7-3C0C-CD49-910E-7C7F0120576F}"/>
              </a:ext>
            </a:extLst>
          </p:cNvPr>
          <p:cNvSpPr>
            <a:spLocks noGrp="1"/>
          </p:cNvSpPr>
          <p:nvPr>
            <p:ph type="sldNum" sz="quarter" idx="4294967295"/>
          </p:nvPr>
        </p:nvSpPr>
        <p:spPr>
          <a:xfrm>
            <a:off x="203200" y="6230939"/>
            <a:ext cx="1117600" cy="307975"/>
          </a:xfrm>
          <a:prstGeom prst="rect">
            <a:avLst/>
          </a:prstGeom>
        </p:spPr>
        <p:txBody>
          <a:bodyPr/>
          <a:lstStyle/>
          <a:p>
            <a:fld id="{6934DB79-9026-674A-8CB3-9EAE7ABF02E6}" type="slidenum">
              <a:rPr lang="en-US" smtClean="0"/>
              <a:pPr/>
              <a:t>21</a:t>
            </a:fld>
            <a:endParaRPr lang="en-US"/>
          </a:p>
        </p:txBody>
      </p:sp>
    </p:spTree>
    <p:extLst>
      <p:ext uri="{BB962C8B-B14F-4D97-AF65-F5344CB8AC3E}">
        <p14:creationId xmlns:p14="http://schemas.microsoft.com/office/powerpoint/2010/main" val="25043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69735-0076-014D-B112-BD207DA7017B}"/>
              </a:ext>
            </a:extLst>
          </p:cNvPr>
          <p:cNvSpPr>
            <a:spLocks noGrp="1"/>
          </p:cNvSpPr>
          <p:nvPr>
            <p:ph type="title"/>
          </p:nvPr>
        </p:nvSpPr>
        <p:spPr>
          <a:xfrm>
            <a:off x="825674" y="2469497"/>
            <a:ext cx="10515600" cy="1325563"/>
          </a:xfrm>
        </p:spPr>
        <p:txBody>
          <a:bodyPr>
            <a:normAutofit fontScale="90000"/>
          </a:bodyPr>
          <a:lstStyle/>
          <a:p>
            <a:pPr algn="ctr"/>
            <a:r>
              <a:rPr lang="en-US" sz="9600" dirty="0"/>
              <a:t>Tariff Reductions</a:t>
            </a:r>
            <a:endParaRPr lang="en-US" sz="6000" dirty="0"/>
          </a:p>
        </p:txBody>
      </p:sp>
      <p:sp>
        <p:nvSpPr>
          <p:cNvPr id="3" name="Slide Number Placeholder 2">
            <a:extLst>
              <a:ext uri="{FF2B5EF4-FFF2-40B4-BE49-F238E27FC236}">
                <a16:creationId xmlns:a16="http://schemas.microsoft.com/office/drawing/2014/main" id="{BB9F8B9F-93D0-85D9-6970-93E2312B0118}"/>
              </a:ext>
            </a:extLst>
          </p:cNvPr>
          <p:cNvSpPr>
            <a:spLocks noGrp="1"/>
          </p:cNvSpPr>
          <p:nvPr>
            <p:ph type="sldNum" sz="quarter" idx="12"/>
          </p:nvPr>
        </p:nvSpPr>
        <p:spPr/>
        <p:txBody>
          <a:bodyPr/>
          <a:lstStyle/>
          <a:p>
            <a:fld id="{D9F085D5-EC86-4F6A-B501-C1359CB39116}" type="slidenum">
              <a:rPr lang="en-GB" smtClean="0"/>
              <a:t>22</a:t>
            </a:fld>
            <a:endParaRPr lang="en-GB"/>
          </a:p>
        </p:txBody>
      </p:sp>
    </p:spTree>
    <p:extLst>
      <p:ext uri="{BB962C8B-B14F-4D97-AF65-F5344CB8AC3E}">
        <p14:creationId xmlns:p14="http://schemas.microsoft.com/office/powerpoint/2010/main" val="39637558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AC1A04-2540-4BFD-BE5F-422287503A8C}"/>
              </a:ext>
            </a:extLst>
          </p:cNvPr>
          <p:cNvSpPr>
            <a:spLocks noGrp="1"/>
          </p:cNvSpPr>
          <p:nvPr>
            <p:ph type="title"/>
          </p:nvPr>
        </p:nvSpPr>
        <p:spPr/>
        <p:txBody>
          <a:bodyPr/>
          <a:lstStyle/>
          <a:p>
            <a:r>
              <a:rPr lang="en-US" dirty="0">
                <a:solidFill>
                  <a:schemeClr val="bg1"/>
                </a:solidFill>
              </a:rPr>
              <a:t>  Ta</a:t>
            </a:r>
            <a:r>
              <a:rPr lang="en-US" dirty="0"/>
              <a:t>riffs, 1860-2019</a:t>
            </a:r>
          </a:p>
        </p:txBody>
      </p:sp>
      <p:sp>
        <p:nvSpPr>
          <p:cNvPr id="4" name="Slide Number Placeholder 3">
            <a:extLst>
              <a:ext uri="{FF2B5EF4-FFF2-40B4-BE49-F238E27FC236}">
                <a16:creationId xmlns:a16="http://schemas.microsoft.com/office/drawing/2014/main" id="{54544C52-7B7B-4093-9C02-6488C0DCA814}"/>
              </a:ext>
            </a:extLst>
          </p:cNvPr>
          <p:cNvSpPr>
            <a:spLocks noGrp="1"/>
          </p:cNvSpPr>
          <p:nvPr>
            <p:ph type="sldNum" sz="quarter" idx="12"/>
          </p:nvPr>
        </p:nvSpPr>
        <p:spPr/>
        <p:txBody>
          <a:bodyPr/>
          <a:lstStyle/>
          <a:p>
            <a:fld id="{D9F085D5-EC86-4F6A-B501-C1359CB39116}" type="slidenum">
              <a:rPr lang="en-GB" smtClean="0"/>
              <a:pPr/>
              <a:t>23</a:t>
            </a:fld>
            <a:endParaRPr lang="en-GB"/>
          </a:p>
        </p:txBody>
      </p:sp>
      <p:pic>
        <p:nvPicPr>
          <p:cNvPr id="16" name="Picture Placeholder 4" descr="A graph plots worldwide average tariffs from 1870 to 2020. The graph shows 2 lines and 3 vertical bars. The first line represents United States Tariff and the second line denotes World Tariff. The bars represent the years of World War 1 (1914 to 1918), Great Depression (1929 to 1933), and World War 2 (1939 to 1945). &#10;The approximate data in percent are as follows:&#10;Average United States Tariff before World War 1: Before World War 1 and from 1870, it was 47.&#10;During World War 1, it fell to 7, rose to 20 during the years of Great Depression, declined sharply to 6 in 1949, rose to 8 in 1965, started declining to 1 at 2018, and rose to 6 from 2019 to 2020.&#10;Average World Tariff:&#10;Before World War 1, it was 11 in 1865, 16 in 1819, and fell to 6 during World War 1. During Great Depression, it rose to 20 in 1932, after World War 2, it further declined to 10 in the year 1950, and showed a declining trend in the following years up to 2020.&#10;The average worldwide tariffs during World War 1, Great Depression, and World War 2 were at 50 percent.">
            <a:extLst>
              <a:ext uri="{FF2B5EF4-FFF2-40B4-BE49-F238E27FC236}">
                <a16:creationId xmlns:a16="http://schemas.microsoft.com/office/drawing/2014/main" id="{AC5719DC-85C8-35B7-D212-1207DDF312A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1543" y="1103199"/>
            <a:ext cx="8321208" cy="4896227"/>
          </a:xfrm>
          <a:prstGeom prst="rect">
            <a:avLst/>
          </a:prstGeom>
        </p:spPr>
      </p:pic>
      <p:sp>
        <p:nvSpPr>
          <p:cNvPr id="3" name="TextBox 2">
            <a:extLst>
              <a:ext uri="{FF2B5EF4-FFF2-40B4-BE49-F238E27FC236}">
                <a16:creationId xmlns:a16="http://schemas.microsoft.com/office/drawing/2014/main" id="{6E017FD0-1D0D-576E-DBF3-BE601BF4AAA8}"/>
              </a:ext>
            </a:extLst>
          </p:cNvPr>
          <p:cNvSpPr txBox="1"/>
          <p:nvPr/>
        </p:nvSpPr>
        <p:spPr>
          <a:xfrm>
            <a:off x="4114800" y="6412788"/>
            <a:ext cx="7378701" cy="369332"/>
          </a:xfrm>
          <a:prstGeom prst="rect">
            <a:avLst/>
          </a:prstGeom>
          <a:noFill/>
        </p:spPr>
        <p:txBody>
          <a:bodyPr wrap="square" rtlCol="0">
            <a:spAutoFit/>
          </a:bodyPr>
          <a:lstStyle/>
          <a:p>
            <a:r>
              <a:rPr lang="en-US" dirty="0"/>
              <a:t>Source: International Economics, 5e | </a:t>
            </a:r>
            <a:r>
              <a:rPr lang="en-US" dirty="0" err="1"/>
              <a:t>Feenstra</a:t>
            </a:r>
            <a:r>
              <a:rPr lang="en-US" dirty="0"/>
              <a:t>/Taylor, Worth Publishers</a:t>
            </a:r>
          </a:p>
        </p:txBody>
      </p:sp>
    </p:spTree>
    <p:extLst>
      <p:ext uri="{BB962C8B-B14F-4D97-AF65-F5344CB8AC3E}">
        <p14:creationId xmlns:p14="http://schemas.microsoft.com/office/powerpoint/2010/main" val="8887110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76155-BA2E-0955-D9C9-AC85F84EDB47}"/>
              </a:ext>
            </a:extLst>
          </p:cNvPr>
          <p:cNvSpPr>
            <a:spLocks noGrp="1"/>
          </p:cNvSpPr>
          <p:nvPr>
            <p:ph type="title"/>
          </p:nvPr>
        </p:nvSpPr>
        <p:spPr/>
        <p:txBody>
          <a:bodyPr/>
          <a:lstStyle/>
          <a:p>
            <a:r>
              <a:rPr lang="en-US" dirty="0">
                <a:solidFill>
                  <a:schemeClr val="bg1"/>
                </a:solidFill>
              </a:rPr>
              <a:t> Th</a:t>
            </a:r>
            <a:r>
              <a:rPr lang="en-US" dirty="0">
                <a:solidFill>
                  <a:schemeClr val="accent1">
                    <a:lumMod val="75000"/>
                  </a:schemeClr>
                </a:solidFill>
              </a:rPr>
              <a:t>e Role of Trade Agreements</a:t>
            </a:r>
          </a:p>
        </p:txBody>
      </p:sp>
      <p:sp>
        <p:nvSpPr>
          <p:cNvPr id="3" name="Content Placeholder 2">
            <a:extLst>
              <a:ext uri="{FF2B5EF4-FFF2-40B4-BE49-F238E27FC236}">
                <a16:creationId xmlns:a16="http://schemas.microsoft.com/office/drawing/2014/main" id="{4C1BEF21-05A4-AFD9-649E-071F069D4281}"/>
              </a:ext>
            </a:extLst>
          </p:cNvPr>
          <p:cNvSpPr>
            <a:spLocks noGrp="1"/>
          </p:cNvSpPr>
          <p:nvPr>
            <p:ph idx="1"/>
          </p:nvPr>
        </p:nvSpPr>
        <p:spPr>
          <a:xfrm>
            <a:off x="407339" y="1253331"/>
            <a:ext cx="11377322" cy="4351338"/>
          </a:xfrm>
        </p:spPr>
        <p:txBody>
          <a:bodyPr>
            <a:normAutofit fontScale="92500" lnSpcReduction="10000"/>
          </a:bodyPr>
          <a:lstStyle/>
          <a:p>
            <a:r>
              <a:rPr lang="en-US" dirty="0"/>
              <a:t>Promote trade by </a:t>
            </a:r>
          </a:p>
          <a:p>
            <a:pPr lvl="1"/>
            <a:r>
              <a:rPr lang="en-US" dirty="0"/>
              <a:t>Reducing tariffs</a:t>
            </a:r>
          </a:p>
          <a:p>
            <a:pPr lvl="1"/>
            <a:r>
              <a:rPr lang="en-US" dirty="0"/>
              <a:t>Blocking policies that discriminate against imports</a:t>
            </a:r>
          </a:p>
          <a:p>
            <a:r>
              <a:rPr lang="en-US" dirty="0"/>
              <a:t>They also do more, mostly to serve business interests:</a:t>
            </a:r>
          </a:p>
          <a:p>
            <a:pPr lvl="1"/>
            <a:r>
              <a:rPr lang="en-US" dirty="0"/>
              <a:t>Permit anti-dumping duties to deter unfair competition</a:t>
            </a:r>
          </a:p>
          <a:p>
            <a:pPr lvl="1"/>
            <a:r>
              <a:rPr lang="en-US" dirty="0"/>
              <a:t>Protect intellectual property </a:t>
            </a:r>
          </a:p>
          <a:p>
            <a:pPr lvl="1"/>
            <a:r>
              <a:rPr lang="en-US" dirty="0"/>
              <a:t>Allow investor action against governments</a:t>
            </a:r>
          </a:p>
          <a:p>
            <a:r>
              <a:rPr lang="en-US" dirty="0"/>
              <a:t>Trade Agreements: </a:t>
            </a:r>
          </a:p>
          <a:p>
            <a:pPr lvl="1"/>
            <a:r>
              <a:rPr lang="en-US" dirty="0"/>
              <a:t>EU, USMCA, Mercosur, </a:t>
            </a:r>
            <a:r>
              <a:rPr lang="en-US" dirty="0" err="1"/>
              <a:t>AfCFTA</a:t>
            </a:r>
            <a:r>
              <a:rPr lang="en-US" dirty="0"/>
              <a:t>, CPTPP, RCEP</a:t>
            </a:r>
          </a:p>
          <a:p>
            <a:r>
              <a:rPr lang="en-US" dirty="0"/>
              <a:t>There trade agreements have proliferated:</a:t>
            </a:r>
          </a:p>
          <a:p>
            <a:pPr lvl="1"/>
            <a:r>
              <a:rPr lang="en-US" dirty="0"/>
              <a:t>The number of regional trade deals has grown dramatically, from only a few dozens in 1990 to hundreds in force today.</a:t>
            </a:r>
          </a:p>
        </p:txBody>
      </p:sp>
      <p:sp>
        <p:nvSpPr>
          <p:cNvPr id="4" name="Slide Number Placeholder 3">
            <a:extLst>
              <a:ext uri="{FF2B5EF4-FFF2-40B4-BE49-F238E27FC236}">
                <a16:creationId xmlns:a16="http://schemas.microsoft.com/office/drawing/2014/main" id="{4BB14C87-9659-D3A6-6657-52D575D47158}"/>
              </a:ext>
            </a:extLst>
          </p:cNvPr>
          <p:cNvSpPr>
            <a:spLocks noGrp="1"/>
          </p:cNvSpPr>
          <p:nvPr>
            <p:ph type="sldNum" sz="quarter" idx="12"/>
          </p:nvPr>
        </p:nvSpPr>
        <p:spPr/>
        <p:txBody>
          <a:bodyPr/>
          <a:lstStyle/>
          <a:p>
            <a:fld id="{D9F085D5-EC86-4F6A-B501-C1359CB39116}" type="slidenum">
              <a:rPr lang="en-GB" smtClean="0"/>
              <a:pPr/>
              <a:t>24</a:t>
            </a:fld>
            <a:endParaRPr lang="en-GB"/>
          </a:p>
        </p:txBody>
      </p:sp>
    </p:spTree>
    <p:extLst>
      <p:ext uri="{BB962C8B-B14F-4D97-AF65-F5344CB8AC3E}">
        <p14:creationId xmlns:p14="http://schemas.microsoft.com/office/powerpoint/2010/main" val="38443828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F7811-B677-D64A-8C5B-70EC64382215}"/>
              </a:ext>
            </a:extLst>
          </p:cNvPr>
          <p:cNvSpPr>
            <a:spLocks noGrp="1"/>
          </p:cNvSpPr>
          <p:nvPr>
            <p:ph type="title"/>
          </p:nvPr>
        </p:nvSpPr>
        <p:spPr/>
        <p:txBody>
          <a:bodyPr/>
          <a:lstStyle/>
          <a:p>
            <a:r>
              <a:rPr lang="en-US" dirty="0">
                <a:solidFill>
                  <a:schemeClr val="bg1"/>
                </a:solidFill>
              </a:rPr>
              <a:t> Ins</a:t>
            </a:r>
            <a:r>
              <a:rPr lang="en-US" dirty="0"/>
              <a:t>titutions that </a:t>
            </a:r>
            <a:r>
              <a:rPr lang="en-US" u="sng" dirty="0"/>
              <a:t>En</a:t>
            </a:r>
            <a:r>
              <a:rPr lang="en-US" dirty="0"/>
              <a:t>courage Globalization</a:t>
            </a:r>
          </a:p>
        </p:txBody>
      </p:sp>
      <p:sp>
        <p:nvSpPr>
          <p:cNvPr id="3" name="Content Placeholder 2">
            <a:extLst>
              <a:ext uri="{FF2B5EF4-FFF2-40B4-BE49-F238E27FC236}">
                <a16:creationId xmlns:a16="http://schemas.microsoft.com/office/drawing/2014/main" id="{90759960-A9E3-8C47-B38E-51B8BC4A85E1}"/>
              </a:ext>
            </a:extLst>
          </p:cNvPr>
          <p:cNvSpPr>
            <a:spLocks noGrp="1"/>
          </p:cNvSpPr>
          <p:nvPr>
            <p:ph idx="1"/>
          </p:nvPr>
        </p:nvSpPr>
        <p:spPr/>
        <p:txBody>
          <a:bodyPr/>
          <a:lstStyle/>
          <a:p>
            <a:r>
              <a:rPr lang="en-US" dirty="0"/>
              <a:t>IMF/World Bank</a:t>
            </a:r>
          </a:p>
          <a:p>
            <a:pPr lvl="1"/>
            <a:r>
              <a:rPr lang="en-US" dirty="0"/>
              <a:t>Policy advice to open markets (the ”Washington Consensus”)</a:t>
            </a:r>
          </a:p>
          <a:p>
            <a:pPr lvl="1"/>
            <a:r>
              <a:rPr lang="en-US" dirty="0"/>
              <a:t>Loans to countries conditional on</a:t>
            </a:r>
          </a:p>
          <a:p>
            <a:pPr lvl="2"/>
            <a:r>
              <a:rPr lang="en-US" dirty="0"/>
              <a:t>Reducing trade barriers</a:t>
            </a:r>
          </a:p>
          <a:p>
            <a:pPr lvl="2"/>
            <a:r>
              <a:rPr lang="en-US" dirty="0"/>
              <a:t>Permitting capital flows</a:t>
            </a:r>
          </a:p>
          <a:p>
            <a:r>
              <a:rPr lang="en-US" dirty="0"/>
              <a:t>GATT/WTO (World Trade Organization)</a:t>
            </a:r>
          </a:p>
          <a:p>
            <a:pPr lvl="1"/>
            <a:r>
              <a:rPr lang="en-US" dirty="0"/>
              <a:t>Negotiate reciprocal trade liberalization</a:t>
            </a:r>
          </a:p>
          <a:p>
            <a:pPr lvl="1"/>
            <a:r>
              <a:rPr lang="en-US" dirty="0"/>
              <a:t>Settlement of trade disputes (usually about interfering with trade)</a:t>
            </a:r>
          </a:p>
          <a:p>
            <a:r>
              <a:rPr lang="en-US" dirty="0"/>
              <a:t>Bilateral Investment Treaties</a:t>
            </a:r>
          </a:p>
          <a:p>
            <a:pPr lvl="1"/>
            <a:r>
              <a:rPr lang="en-US" dirty="0"/>
              <a:t>Better treatment of multinational corporations</a:t>
            </a:r>
          </a:p>
          <a:p>
            <a:pPr lvl="2"/>
            <a:endParaRPr lang="en-US" dirty="0"/>
          </a:p>
          <a:p>
            <a:endParaRPr lang="en-US" dirty="0"/>
          </a:p>
        </p:txBody>
      </p:sp>
      <p:sp>
        <p:nvSpPr>
          <p:cNvPr id="4" name="Slide Number Placeholder 3">
            <a:extLst>
              <a:ext uri="{FF2B5EF4-FFF2-40B4-BE49-F238E27FC236}">
                <a16:creationId xmlns:a16="http://schemas.microsoft.com/office/drawing/2014/main" id="{703C4F7B-DEC0-B132-8CD9-BCE9CDACACE7}"/>
              </a:ext>
            </a:extLst>
          </p:cNvPr>
          <p:cNvSpPr>
            <a:spLocks noGrp="1"/>
          </p:cNvSpPr>
          <p:nvPr>
            <p:ph type="sldNum" sz="quarter" idx="12"/>
          </p:nvPr>
        </p:nvSpPr>
        <p:spPr/>
        <p:txBody>
          <a:bodyPr/>
          <a:lstStyle/>
          <a:p>
            <a:fld id="{D9F085D5-EC86-4F6A-B501-C1359CB39116}" type="slidenum">
              <a:rPr lang="en-GB" smtClean="0"/>
              <a:t>25</a:t>
            </a:fld>
            <a:endParaRPr lang="en-GB"/>
          </a:p>
        </p:txBody>
      </p:sp>
    </p:spTree>
    <p:extLst>
      <p:ext uri="{BB962C8B-B14F-4D97-AF65-F5344CB8AC3E}">
        <p14:creationId xmlns:p14="http://schemas.microsoft.com/office/powerpoint/2010/main" val="33840417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76155-BA2E-0955-D9C9-AC85F84EDB47}"/>
              </a:ext>
            </a:extLst>
          </p:cNvPr>
          <p:cNvSpPr>
            <a:spLocks noGrp="1"/>
          </p:cNvSpPr>
          <p:nvPr>
            <p:ph type="title"/>
          </p:nvPr>
        </p:nvSpPr>
        <p:spPr/>
        <p:txBody>
          <a:bodyPr/>
          <a:lstStyle/>
          <a:p>
            <a:r>
              <a:rPr lang="en-US" dirty="0">
                <a:solidFill>
                  <a:schemeClr val="bg1"/>
                </a:solidFill>
              </a:rPr>
              <a:t>WT</a:t>
            </a:r>
            <a:r>
              <a:rPr lang="en-US" dirty="0">
                <a:solidFill>
                  <a:schemeClr val="accent1">
                    <a:lumMod val="75000"/>
                  </a:schemeClr>
                </a:solidFill>
              </a:rPr>
              <a:t>O </a:t>
            </a:r>
          </a:p>
        </p:txBody>
      </p:sp>
      <p:sp>
        <p:nvSpPr>
          <p:cNvPr id="3" name="Content Placeholder 2">
            <a:extLst>
              <a:ext uri="{FF2B5EF4-FFF2-40B4-BE49-F238E27FC236}">
                <a16:creationId xmlns:a16="http://schemas.microsoft.com/office/drawing/2014/main" id="{4C1BEF21-05A4-AFD9-649E-071F069D4281}"/>
              </a:ext>
            </a:extLst>
          </p:cNvPr>
          <p:cNvSpPr>
            <a:spLocks noGrp="1"/>
          </p:cNvSpPr>
          <p:nvPr>
            <p:ph idx="1"/>
          </p:nvPr>
        </p:nvSpPr>
        <p:spPr>
          <a:xfrm>
            <a:off x="185057" y="1188016"/>
            <a:ext cx="5399314" cy="4755583"/>
          </a:xfrm>
        </p:spPr>
        <p:txBody>
          <a:bodyPr>
            <a:normAutofit fontScale="92500" lnSpcReduction="20000"/>
          </a:bodyPr>
          <a:lstStyle/>
          <a:p>
            <a:r>
              <a:rPr lang="en-US" dirty="0"/>
              <a:t>Multilateral Trade Agreement</a:t>
            </a:r>
          </a:p>
          <a:p>
            <a:pPr lvl="1"/>
            <a:r>
              <a:rPr lang="en-US" dirty="0"/>
              <a:t>166 member countries</a:t>
            </a:r>
          </a:p>
          <a:p>
            <a:pPr lvl="1"/>
            <a:r>
              <a:rPr lang="en-US" dirty="0"/>
              <a:t>Headquarters: Geneva, Switzerland</a:t>
            </a:r>
          </a:p>
          <a:p>
            <a:r>
              <a:rPr lang="en-US" dirty="0"/>
              <a:t>First established in 1947 as G.A.T.T. (23 member countries)</a:t>
            </a:r>
          </a:p>
          <a:p>
            <a:r>
              <a:rPr lang="en-US" dirty="0"/>
              <a:t>Last completed round of negotiations: Uruguay Round in 1994.</a:t>
            </a:r>
          </a:p>
          <a:p>
            <a:r>
              <a:rPr lang="en-US" dirty="0"/>
              <a:t>Recently WTO is at ”crossroads”:</a:t>
            </a:r>
          </a:p>
          <a:p>
            <a:pPr lvl="1"/>
            <a:r>
              <a:rPr lang="en-US" dirty="0"/>
              <a:t>Dispute settlement paralysis</a:t>
            </a:r>
          </a:p>
          <a:p>
            <a:pPr lvl="1"/>
            <a:r>
              <a:rPr lang="en-US" dirty="0"/>
              <a:t>Rulebook is outdated for 21</a:t>
            </a:r>
            <a:r>
              <a:rPr lang="en-US" baseline="30000" dirty="0"/>
              <a:t>st</a:t>
            </a:r>
            <a:r>
              <a:rPr lang="en-US" dirty="0"/>
              <a:t> century trade</a:t>
            </a:r>
          </a:p>
          <a:p>
            <a:pPr lvl="1"/>
            <a:r>
              <a:rPr lang="en-US" dirty="0"/>
              <a:t>Geopolitical tensions</a:t>
            </a:r>
          </a:p>
          <a:p>
            <a:pPr lvl="1"/>
            <a:r>
              <a:rPr lang="en-US" dirty="0"/>
              <a:t>The erosion of US leadership</a:t>
            </a:r>
          </a:p>
          <a:p>
            <a:pPr lvl="1"/>
            <a:r>
              <a:rPr lang="en-US" dirty="0"/>
              <a:t>The rise of regionalism </a:t>
            </a:r>
          </a:p>
        </p:txBody>
      </p:sp>
      <p:sp>
        <p:nvSpPr>
          <p:cNvPr id="4" name="Slide Number Placeholder 3">
            <a:extLst>
              <a:ext uri="{FF2B5EF4-FFF2-40B4-BE49-F238E27FC236}">
                <a16:creationId xmlns:a16="http://schemas.microsoft.com/office/drawing/2014/main" id="{4BB14C87-9659-D3A6-6657-52D575D47158}"/>
              </a:ext>
            </a:extLst>
          </p:cNvPr>
          <p:cNvSpPr>
            <a:spLocks noGrp="1"/>
          </p:cNvSpPr>
          <p:nvPr>
            <p:ph type="sldNum" sz="quarter" idx="12"/>
          </p:nvPr>
        </p:nvSpPr>
        <p:spPr/>
        <p:txBody>
          <a:bodyPr/>
          <a:lstStyle/>
          <a:p>
            <a:fld id="{D9F085D5-EC86-4F6A-B501-C1359CB39116}" type="slidenum">
              <a:rPr lang="en-GB" smtClean="0"/>
              <a:pPr/>
              <a:t>26</a:t>
            </a:fld>
            <a:endParaRPr lang="en-GB"/>
          </a:p>
        </p:txBody>
      </p:sp>
      <p:pic>
        <p:nvPicPr>
          <p:cNvPr id="6" name="Picture 5">
            <a:extLst>
              <a:ext uri="{FF2B5EF4-FFF2-40B4-BE49-F238E27FC236}">
                <a16:creationId xmlns:a16="http://schemas.microsoft.com/office/drawing/2014/main" id="{B0DD4193-A428-DE22-7629-E18A99D87B41}"/>
              </a:ext>
            </a:extLst>
          </p:cNvPr>
          <p:cNvPicPr>
            <a:picLocks noChangeAspect="1"/>
          </p:cNvPicPr>
          <p:nvPr/>
        </p:nvPicPr>
        <p:blipFill>
          <a:blip r:embed="rId3"/>
          <a:stretch>
            <a:fillRect/>
          </a:stretch>
        </p:blipFill>
        <p:spPr>
          <a:xfrm>
            <a:off x="5462782" y="1814286"/>
            <a:ext cx="6544161" cy="3674924"/>
          </a:xfrm>
          <a:prstGeom prst="rect">
            <a:avLst/>
          </a:prstGeom>
        </p:spPr>
      </p:pic>
    </p:spTree>
    <p:extLst>
      <p:ext uri="{BB962C8B-B14F-4D97-AF65-F5344CB8AC3E}">
        <p14:creationId xmlns:p14="http://schemas.microsoft.com/office/powerpoint/2010/main" val="35438828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158BD1-7B7E-F208-EFC7-585294DBDEA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537352B-3773-E9D7-E823-4E306F1104E3}"/>
              </a:ext>
            </a:extLst>
          </p:cNvPr>
          <p:cNvSpPr>
            <a:spLocks noGrp="1"/>
          </p:cNvSpPr>
          <p:nvPr>
            <p:ph type="title"/>
          </p:nvPr>
        </p:nvSpPr>
        <p:spPr>
          <a:xfrm>
            <a:off x="838200" y="2133601"/>
            <a:ext cx="10503074" cy="1661460"/>
          </a:xfrm>
        </p:spPr>
        <p:txBody>
          <a:bodyPr>
            <a:normAutofit/>
          </a:bodyPr>
          <a:lstStyle/>
          <a:p>
            <a:pPr algn="ctr"/>
            <a:r>
              <a:rPr lang="en-US" sz="9600" dirty="0"/>
              <a:t>Tariff Effects</a:t>
            </a:r>
            <a:endParaRPr lang="en-US" sz="6000" dirty="0"/>
          </a:p>
        </p:txBody>
      </p:sp>
    </p:spTree>
    <p:extLst>
      <p:ext uri="{BB962C8B-B14F-4D97-AF65-F5344CB8AC3E}">
        <p14:creationId xmlns:p14="http://schemas.microsoft.com/office/powerpoint/2010/main" val="13514176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9765FC-1089-9F4E-A280-F3A5D1F708F3}"/>
              </a:ext>
            </a:extLst>
          </p:cNvPr>
          <p:cNvSpPr>
            <a:spLocks noGrp="1"/>
          </p:cNvSpPr>
          <p:nvPr>
            <p:ph idx="1"/>
          </p:nvPr>
        </p:nvSpPr>
        <p:spPr/>
        <p:txBody>
          <a:bodyPr>
            <a:normAutofit lnSpcReduction="10000"/>
          </a:bodyPr>
          <a:lstStyle/>
          <a:p>
            <a:r>
              <a:rPr lang="en-US" dirty="0"/>
              <a:t>A tariff is a tax on imports.  It causes</a:t>
            </a:r>
          </a:p>
          <a:p>
            <a:pPr lvl="1"/>
            <a:r>
              <a:rPr lang="en-US" dirty="0"/>
              <a:t>A rise in the price of the imported good in the importing country</a:t>
            </a:r>
          </a:p>
          <a:p>
            <a:pPr lvl="1"/>
            <a:r>
              <a:rPr lang="en-US" dirty="0"/>
              <a:t>A fall in the price of the imported good in the exporting country</a:t>
            </a:r>
          </a:p>
          <a:p>
            <a:pPr lvl="1"/>
            <a:r>
              <a:rPr lang="en-US" dirty="0"/>
              <a:t>The quantity imported to fall</a:t>
            </a:r>
          </a:p>
          <a:p>
            <a:pPr lvl="1"/>
            <a:r>
              <a:rPr lang="en-US" dirty="0"/>
              <a:t>Revenue for the tariff-levying government</a:t>
            </a:r>
          </a:p>
          <a:p>
            <a:r>
              <a:rPr lang="en-US" dirty="0"/>
              <a:t>Almost always:  the </a:t>
            </a:r>
            <a:r>
              <a:rPr lang="en-US" u="sng" dirty="0"/>
              <a:t>rise</a:t>
            </a:r>
            <a:r>
              <a:rPr lang="en-US" dirty="0"/>
              <a:t> at home is much larger than the </a:t>
            </a:r>
            <a:r>
              <a:rPr lang="en-US" u="sng" dirty="0"/>
              <a:t>fall</a:t>
            </a:r>
            <a:r>
              <a:rPr lang="en-US" dirty="0"/>
              <a:t> abroad</a:t>
            </a:r>
          </a:p>
          <a:p>
            <a:pPr lvl="1"/>
            <a:r>
              <a:rPr lang="en-US" dirty="0"/>
              <a:t>That’s especially true if importing country is small</a:t>
            </a:r>
          </a:p>
          <a:p>
            <a:pPr lvl="1"/>
            <a:r>
              <a:rPr lang="en-US" dirty="0"/>
              <a:t>But it’s also true if importing country is as large as the U.S.</a:t>
            </a:r>
          </a:p>
          <a:p>
            <a:pPr lvl="2"/>
            <a:r>
              <a:rPr lang="en-US" dirty="0"/>
              <a:t>We learned this from Trump’s tariffs in 2018.</a:t>
            </a:r>
          </a:p>
          <a:p>
            <a:pPr lvl="2"/>
            <a:r>
              <a:rPr lang="en-US" dirty="0"/>
              <a:t>Example:  Trump’s tariffs caused US prices to rise, with hardly any perceptible fall in prices abroad.</a:t>
            </a:r>
          </a:p>
          <a:p>
            <a:pPr lvl="1"/>
            <a:endParaRPr lang="en-US" dirty="0"/>
          </a:p>
        </p:txBody>
      </p:sp>
      <p:sp>
        <p:nvSpPr>
          <p:cNvPr id="4" name="Slide Number Placeholder 3">
            <a:extLst>
              <a:ext uri="{FF2B5EF4-FFF2-40B4-BE49-F238E27FC236}">
                <a16:creationId xmlns:a16="http://schemas.microsoft.com/office/drawing/2014/main" id="{63691171-BA8C-B24C-A13C-1FA4DD90063D}"/>
              </a:ext>
            </a:extLst>
          </p:cNvPr>
          <p:cNvSpPr>
            <a:spLocks noGrp="1"/>
          </p:cNvSpPr>
          <p:nvPr>
            <p:ph type="sldNum" sz="quarter" idx="12"/>
          </p:nvPr>
        </p:nvSpPr>
        <p:spPr/>
        <p:txBody>
          <a:bodyPr/>
          <a:lstStyle/>
          <a:p>
            <a:fld id="{D9F085D5-EC86-4F6A-B501-C1359CB39116}" type="slidenum">
              <a:rPr lang="en-GB" smtClean="0"/>
              <a:t>28</a:t>
            </a:fld>
            <a:endParaRPr lang="en-GB"/>
          </a:p>
        </p:txBody>
      </p:sp>
      <p:sp>
        <p:nvSpPr>
          <p:cNvPr id="5" name="Title 1">
            <a:extLst>
              <a:ext uri="{FF2B5EF4-FFF2-40B4-BE49-F238E27FC236}">
                <a16:creationId xmlns:a16="http://schemas.microsoft.com/office/drawing/2014/main" id="{43EF8498-8E28-3848-BE2E-142C1EBAFDA3}"/>
              </a:ext>
            </a:extLst>
          </p:cNvPr>
          <p:cNvSpPr>
            <a:spLocks noGrp="1"/>
          </p:cNvSpPr>
          <p:nvPr>
            <p:ph type="title"/>
          </p:nvPr>
        </p:nvSpPr>
        <p:spPr>
          <a:xfrm>
            <a:off x="685800" y="135447"/>
            <a:ext cx="9652000" cy="1127125"/>
          </a:xfrm>
        </p:spPr>
        <p:txBody>
          <a:bodyPr/>
          <a:lstStyle/>
          <a:p>
            <a:r>
              <a:rPr lang="en-US" dirty="0">
                <a:solidFill>
                  <a:schemeClr val="bg1"/>
                </a:solidFill>
              </a:rPr>
              <a:t> Eco</a:t>
            </a:r>
            <a:r>
              <a:rPr lang="en-US" dirty="0"/>
              <a:t>nomic Effects of a Tariff on Prices</a:t>
            </a:r>
          </a:p>
        </p:txBody>
      </p:sp>
    </p:spTree>
    <p:extLst>
      <p:ext uri="{BB962C8B-B14F-4D97-AF65-F5344CB8AC3E}">
        <p14:creationId xmlns:p14="http://schemas.microsoft.com/office/powerpoint/2010/main" val="3487916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300679-2AC9-653E-086B-FB36008A34CF}"/>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3E223AA-DA2F-EB45-DE5C-09A9ED15F3A8}"/>
              </a:ext>
            </a:extLst>
          </p:cNvPr>
          <p:cNvSpPr>
            <a:spLocks noGrp="1"/>
          </p:cNvSpPr>
          <p:nvPr>
            <p:ph idx="1"/>
          </p:nvPr>
        </p:nvSpPr>
        <p:spPr>
          <a:xfrm>
            <a:off x="821029" y="1257753"/>
            <a:ext cx="10515600" cy="4351338"/>
          </a:xfrm>
        </p:spPr>
        <p:txBody>
          <a:bodyPr>
            <a:normAutofit/>
          </a:bodyPr>
          <a:lstStyle/>
          <a:p>
            <a:r>
              <a:rPr lang="en-US" dirty="0"/>
              <a:t>The rise in price in the importing country causes</a:t>
            </a:r>
          </a:p>
          <a:p>
            <a:pPr lvl="1"/>
            <a:r>
              <a:rPr lang="en-US" dirty="0"/>
              <a:t>A rise in price of competing goods produced there</a:t>
            </a:r>
          </a:p>
          <a:p>
            <a:pPr lvl="1"/>
            <a:r>
              <a:rPr lang="en-US" dirty="0"/>
              <a:t>Benefits to those producers</a:t>
            </a:r>
          </a:p>
          <a:p>
            <a:pPr lvl="1"/>
            <a:r>
              <a:rPr lang="en-US" dirty="0"/>
              <a:t>Harm to buyers of </a:t>
            </a:r>
            <a:r>
              <a:rPr lang="en-US" u="sng" dirty="0"/>
              <a:t>both</a:t>
            </a:r>
            <a:r>
              <a:rPr lang="en-US" dirty="0"/>
              <a:t> the import and the competing goods</a:t>
            </a:r>
          </a:p>
          <a:p>
            <a:pPr lvl="2"/>
            <a:r>
              <a:rPr lang="en-US" dirty="0"/>
              <a:t>Including producers that use the higher-priced goods as inputs</a:t>
            </a:r>
          </a:p>
          <a:p>
            <a:pPr lvl="3"/>
            <a:r>
              <a:rPr lang="en-US" sz="2200" dirty="0"/>
              <a:t>Their prices also rise, hurting </a:t>
            </a:r>
            <a:r>
              <a:rPr lang="en-US" sz="2200" u="sng" dirty="0"/>
              <a:t>their</a:t>
            </a:r>
            <a:r>
              <a:rPr lang="en-US" sz="2200" dirty="0"/>
              <a:t> buyers</a:t>
            </a:r>
          </a:p>
          <a:p>
            <a:pPr lvl="1"/>
            <a:r>
              <a:rPr lang="en-US" dirty="0"/>
              <a:t>Employment changes:</a:t>
            </a:r>
          </a:p>
          <a:p>
            <a:pPr lvl="2"/>
            <a:r>
              <a:rPr lang="en-US" dirty="0"/>
              <a:t>Increase in the protected industry</a:t>
            </a:r>
          </a:p>
          <a:p>
            <a:pPr lvl="2"/>
            <a:r>
              <a:rPr lang="en-US" dirty="0"/>
              <a:t>Decrease in industries that use the protected product as inputs	</a:t>
            </a:r>
          </a:p>
        </p:txBody>
      </p:sp>
      <p:sp>
        <p:nvSpPr>
          <p:cNvPr id="4" name="Slide Number Placeholder 3">
            <a:extLst>
              <a:ext uri="{FF2B5EF4-FFF2-40B4-BE49-F238E27FC236}">
                <a16:creationId xmlns:a16="http://schemas.microsoft.com/office/drawing/2014/main" id="{E3E495A4-B5E6-13FF-8150-43BC16930725}"/>
              </a:ext>
            </a:extLst>
          </p:cNvPr>
          <p:cNvSpPr>
            <a:spLocks noGrp="1"/>
          </p:cNvSpPr>
          <p:nvPr>
            <p:ph type="sldNum" sz="quarter" idx="12"/>
          </p:nvPr>
        </p:nvSpPr>
        <p:spPr/>
        <p:txBody>
          <a:bodyPr/>
          <a:lstStyle/>
          <a:p>
            <a:fld id="{D9F085D5-EC86-4F6A-B501-C1359CB39116}" type="slidenum">
              <a:rPr lang="en-GB" smtClean="0"/>
              <a:t>29</a:t>
            </a:fld>
            <a:endParaRPr lang="en-GB"/>
          </a:p>
        </p:txBody>
      </p:sp>
      <p:sp>
        <p:nvSpPr>
          <p:cNvPr id="5" name="Title 1">
            <a:extLst>
              <a:ext uri="{FF2B5EF4-FFF2-40B4-BE49-F238E27FC236}">
                <a16:creationId xmlns:a16="http://schemas.microsoft.com/office/drawing/2014/main" id="{7DE66B89-5B63-09BE-E423-0F1252A750DC}"/>
              </a:ext>
            </a:extLst>
          </p:cNvPr>
          <p:cNvSpPr>
            <a:spLocks noGrp="1"/>
          </p:cNvSpPr>
          <p:nvPr>
            <p:ph type="title"/>
          </p:nvPr>
        </p:nvSpPr>
        <p:spPr>
          <a:xfrm>
            <a:off x="821029" y="96837"/>
            <a:ext cx="9652000" cy="1127125"/>
          </a:xfrm>
        </p:spPr>
        <p:txBody>
          <a:bodyPr/>
          <a:lstStyle/>
          <a:p>
            <a:r>
              <a:rPr lang="en-US" dirty="0">
                <a:solidFill>
                  <a:schemeClr val="bg1"/>
                </a:solidFill>
              </a:rPr>
              <a:t> Eff</a:t>
            </a:r>
            <a:r>
              <a:rPr lang="en-US" dirty="0"/>
              <a:t>ects of a Tariff on the Economy</a:t>
            </a:r>
          </a:p>
        </p:txBody>
      </p:sp>
    </p:spTree>
    <p:extLst>
      <p:ext uri="{BB962C8B-B14F-4D97-AF65-F5344CB8AC3E}">
        <p14:creationId xmlns:p14="http://schemas.microsoft.com/office/powerpoint/2010/main" val="3872449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7AF01-9403-8B45-9B3D-54F69C904653}"/>
              </a:ext>
            </a:extLst>
          </p:cNvPr>
          <p:cNvSpPr>
            <a:spLocks noGrp="1"/>
          </p:cNvSpPr>
          <p:nvPr>
            <p:ph type="title"/>
          </p:nvPr>
        </p:nvSpPr>
        <p:spPr>
          <a:xfrm>
            <a:off x="756139" y="0"/>
            <a:ext cx="10515600" cy="1325563"/>
          </a:xfrm>
        </p:spPr>
        <p:txBody>
          <a:bodyPr/>
          <a:lstStyle/>
          <a:p>
            <a:r>
              <a:rPr lang="en-US" dirty="0">
                <a:solidFill>
                  <a:schemeClr val="bg1"/>
                </a:solidFill>
              </a:rPr>
              <a:t>Sub</a:t>
            </a:r>
            <a:r>
              <a:rPr lang="en-US" dirty="0"/>
              <a:t>mitting Questions</a:t>
            </a:r>
          </a:p>
        </p:txBody>
      </p:sp>
      <p:sp>
        <p:nvSpPr>
          <p:cNvPr id="3" name="Content Placeholder 2">
            <a:extLst>
              <a:ext uri="{FF2B5EF4-FFF2-40B4-BE49-F238E27FC236}">
                <a16:creationId xmlns:a16="http://schemas.microsoft.com/office/drawing/2014/main" id="{8046BCC2-1252-644F-A5FE-9BA98B69FA5F}"/>
              </a:ext>
            </a:extLst>
          </p:cNvPr>
          <p:cNvSpPr>
            <a:spLocks noGrp="1"/>
          </p:cNvSpPr>
          <p:nvPr>
            <p:ph idx="1"/>
          </p:nvPr>
        </p:nvSpPr>
        <p:spPr/>
        <p:txBody>
          <a:bodyPr>
            <a:normAutofit/>
          </a:bodyPr>
          <a:lstStyle/>
          <a:p>
            <a:r>
              <a:rPr lang="en-US" dirty="0"/>
              <a:t>Submit questions in the chat or by raising your digital hand.</a:t>
            </a:r>
          </a:p>
          <a:p>
            <a:pPr lvl="1"/>
            <a:r>
              <a:rPr lang="en-US" dirty="0"/>
              <a:t>I will try to handle them as they come up.</a:t>
            </a:r>
          </a:p>
          <a:p>
            <a:pPr marL="457200" lvl="1" indent="0">
              <a:buNone/>
            </a:pPr>
            <a:endParaRPr lang="en-US" dirty="0"/>
          </a:p>
          <a:p>
            <a:r>
              <a:rPr lang="en-US" dirty="0"/>
              <a:t>We will do a verbal Q&amp;A once the material has been presented.</a:t>
            </a:r>
          </a:p>
          <a:p>
            <a:pPr marL="0" indent="0">
              <a:buNone/>
            </a:pPr>
            <a:endParaRPr lang="en-US" dirty="0"/>
          </a:p>
          <a:p>
            <a:r>
              <a:rPr lang="en-US" dirty="0"/>
              <a:t>Slides will be available from the NEED website tomorrow (</a:t>
            </a:r>
            <a:r>
              <a:rPr lang="en-US" dirty="0">
                <a:hlinkClick r:id="rId2"/>
              </a:rPr>
              <a:t>https://needelegation.org/delivered_presentations.php</a:t>
            </a:r>
            <a:r>
              <a:rPr lang="en-US" dirty="0"/>
              <a:t>).</a:t>
            </a:r>
          </a:p>
        </p:txBody>
      </p:sp>
      <p:sp>
        <p:nvSpPr>
          <p:cNvPr id="4" name="Slide Number Placeholder 3">
            <a:extLst>
              <a:ext uri="{FF2B5EF4-FFF2-40B4-BE49-F238E27FC236}">
                <a16:creationId xmlns:a16="http://schemas.microsoft.com/office/drawing/2014/main" id="{E06E0C3F-F683-7649-B9E6-AA5563106E18}"/>
              </a:ext>
            </a:extLst>
          </p:cNvPr>
          <p:cNvSpPr>
            <a:spLocks noGrp="1"/>
          </p:cNvSpPr>
          <p:nvPr>
            <p:ph type="sldNum" sz="quarter" idx="12"/>
          </p:nvPr>
        </p:nvSpPr>
        <p:spPr/>
        <p:txBody>
          <a:bodyPr/>
          <a:lstStyle/>
          <a:p>
            <a:fld id="{D9F085D5-EC86-4F6A-B501-C1359CB39116}" type="slidenum">
              <a:rPr lang="en-GB" smtClean="0"/>
              <a:t>3</a:t>
            </a:fld>
            <a:endParaRPr lang="en-GB" dirty="0"/>
          </a:p>
        </p:txBody>
      </p:sp>
    </p:spTree>
    <p:extLst>
      <p:ext uri="{BB962C8B-B14F-4D97-AF65-F5344CB8AC3E}">
        <p14:creationId xmlns:p14="http://schemas.microsoft.com/office/powerpoint/2010/main" val="27701839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94909A-6F21-773E-A164-01230DDE95BD}"/>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1C09EF2-C36E-8402-E442-EB878556DC2F}"/>
              </a:ext>
            </a:extLst>
          </p:cNvPr>
          <p:cNvSpPr>
            <a:spLocks noGrp="1"/>
          </p:cNvSpPr>
          <p:nvPr>
            <p:ph idx="1"/>
          </p:nvPr>
        </p:nvSpPr>
        <p:spPr/>
        <p:txBody>
          <a:bodyPr>
            <a:normAutofit fontScale="92500"/>
          </a:bodyPr>
          <a:lstStyle/>
          <a:p>
            <a:r>
              <a:rPr lang="en-US" dirty="0"/>
              <a:t>Economists’ cost-benefit analysis quantifies these and shows that</a:t>
            </a:r>
          </a:p>
          <a:p>
            <a:pPr lvl="1"/>
            <a:r>
              <a:rPr lang="en-US" dirty="0"/>
              <a:t>Unless there are market distortions, the costs of a tariff </a:t>
            </a:r>
            <a:r>
              <a:rPr lang="en-US" u="sng" dirty="0"/>
              <a:t>always</a:t>
            </a:r>
            <a:r>
              <a:rPr lang="en-US" dirty="0"/>
              <a:t> exceed the benefits</a:t>
            </a:r>
          </a:p>
          <a:p>
            <a:pPr lvl="1"/>
            <a:r>
              <a:rPr lang="en-US" dirty="0"/>
              <a:t>Even when distortions give </a:t>
            </a:r>
            <a:r>
              <a:rPr lang="en-US" u="sng" dirty="0"/>
              <a:t>potential</a:t>
            </a:r>
            <a:r>
              <a:rPr lang="en-US" dirty="0"/>
              <a:t> for tariff to be net beneficial</a:t>
            </a:r>
          </a:p>
          <a:p>
            <a:pPr lvl="2"/>
            <a:r>
              <a:rPr lang="en-US" dirty="0"/>
              <a:t>It </a:t>
            </a:r>
            <a:r>
              <a:rPr lang="en-US" u="sng" dirty="0"/>
              <a:t>is just as likely</a:t>
            </a:r>
            <a:r>
              <a:rPr lang="en-US" dirty="0"/>
              <a:t> to be net harmful</a:t>
            </a:r>
          </a:p>
          <a:p>
            <a:pPr lvl="2"/>
            <a:r>
              <a:rPr lang="en-US" dirty="0"/>
              <a:t>And there </a:t>
            </a:r>
            <a:r>
              <a:rPr lang="en-US" u="sng" dirty="0"/>
              <a:t>does</a:t>
            </a:r>
            <a:r>
              <a:rPr lang="en-US" dirty="0"/>
              <a:t> exist another policy, not a tariff, that would be better</a:t>
            </a:r>
          </a:p>
          <a:p>
            <a:pPr lvl="1"/>
            <a:r>
              <a:rPr lang="en-US" dirty="0"/>
              <a:t>But </a:t>
            </a:r>
          </a:p>
          <a:p>
            <a:pPr lvl="2"/>
            <a:r>
              <a:rPr lang="en-US" dirty="0"/>
              <a:t>Costs of tariffs are spread over many buyers, and are small for each</a:t>
            </a:r>
          </a:p>
          <a:p>
            <a:pPr lvl="2"/>
            <a:r>
              <a:rPr lang="en-US" dirty="0"/>
              <a:t>Benefits of tariffs are concentrated for domestic producers and are large for each</a:t>
            </a:r>
          </a:p>
          <a:p>
            <a:pPr lvl="2"/>
            <a:r>
              <a:rPr lang="en-US" dirty="0"/>
              <a:t>That’s often why we </a:t>
            </a:r>
          </a:p>
          <a:p>
            <a:pPr lvl="3"/>
            <a:r>
              <a:rPr lang="en-US" dirty="0"/>
              <a:t>Get tariffs</a:t>
            </a:r>
          </a:p>
          <a:p>
            <a:pPr lvl="3"/>
            <a:r>
              <a:rPr lang="en-US" dirty="0"/>
              <a:t>Find them very hard to remove</a:t>
            </a:r>
          </a:p>
        </p:txBody>
      </p:sp>
      <p:sp>
        <p:nvSpPr>
          <p:cNvPr id="4" name="Slide Number Placeholder 3">
            <a:extLst>
              <a:ext uri="{FF2B5EF4-FFF2-40B4-BE49-F238E27FC236}">
                <a16:creationId xmlns:a16="http://schemas.microsoft.com/office/drawing/2014/main" id="{941B99A4-B032-2820-7889-34342942DAA0}"/>
              </a:ext>
            </a:extLst>
          </p:cNvPr>
          <p:cNvSpPr>
            <a:spLocks noGrp="1"/>
          </p:cNvSpPr>
          <p:nvPr>
            <p:ph type="sldNum" sz="quarter" idx="12"/>
          </p:nvPr>
        </p:nvSpPr>
        <p:spPr/>
        <p:txBody>
          <a:bodyPr/>
          <a:lstStyle/>
          <a:p>
            <a:fld id="{D9F085D5-EC86-4F6A-B501-C1359CB39116}" type="slidenum">
              <a:rPr lang="en-GB" smtClean="0"/>
              <a:t>30</a:t>
            </a:fld>
            <a:endParaRPr lang="en-GB"/>
          </a:p>
        </p:txBody>
      </p:sp>
      <p:sp>
        <p:nvSpPr>
          <p:cNvPr id="5" name="Title 1">
            <a:extLst>
              <a:ext uri="{FF2B5EF4-FFF2-40B4-BE49-F238E27FC236}">
                <a16:creationId xmlns:a16="http://schemas.microsoft.com/office/drawing/2014/main" id="{60F0E047-B33D-2700-B0B4-435A3CC48BC6}"/>
              </a:ext>
            </a:extLst>
          </p:cNvPr>
          <p:cNvSpPr>
            <a:spLocks noGrp="1"/>
          </p:cNvSpPr>
          <p:nvPr>
            <p:ph type="title"/>
          </p:nvPr>
        </p:nvSpPr>
        <p:spPr>
          <a:xfrm>
            <a:off x="821029" y="96837"/>
            <a:ext cx="9652000" cy="1127125"/>
          </a:xfrm>
        </p:spPr>
        <p:txBody>
          <a:bodyPr/>
          <a:lstStyle/>
          <a:p>
            <a:r>
              <a:rPr lang="en-US" dirty="0">
                <a:solidFill>
                  <a:schemeClr val="bg1"/>
                </a:solidFill>
              </a:rPr>
              <a:t> Eff</a:t>
            </a:r>
            <a:r>
              <a:rPr lang="en-US" dirty="0"/>
              <a:t>ects of a Tariff on the Economy</a:t>
            </a:r>
          </a:p>
        </p:txBody>
      </p:sp>
    </p:spTree>
    <p:extLst>
      <p:ext uri="{BB962C8B-B14F-4D97-AF65-F5344CB8AC3E}">
        <p14:creationId xmlns:p14="http://schemas.microsoft.com/office/powerpoint/2010/main" val="3041692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E3D21D-4527-E067-F139-F22304452EC0}"/>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3FAF413-B473-740C-8B37-AC4E8A94F6D3}"/>
              </a:ext>
            </a:extLst>
          </p:cNvPr>
          <p:cNvSpPr>
            <a:spLocks noGrp="1"/>
          </p:cNvSpPr>
          <p:nvPr>
            <p:ph idx="1"/>
          </p:nvPr>
        </p:nvSpPr>
        <p:spPr>
          <a:xfrm>
            <a:off x="696685" y="1281436"/>
            <a:ext cx="10798629" cy="4891315"/>
          </a:xfrm>
        </p:spPr>
        <p:txBody>
          <a:bodyPr>
            <a:normAutofit/>
          </a:bodyPr>
          <a:lstStyle/>
          <a:p>
            <a:r>
              <a:rPr lang="en-US" dirty="0"/>
              <a:t>If a tariff is on exports of only one country (e.g., China), then</a:t>
            </a:r>
          </a:p>
          <a:p>
            <a:pPr lvl="1"/>
            <a:r>
              <a:rPr lang="en-US" dirty="0"/>
              <a:t>Some imports shift to another country</a:t>
            </a:r>
          </a:p>
          <a:p>
            <a:pPr lvl="1"/>
            <a:r>
              <a:rPr lang="en-US" dirty="0"/>
              <a:t>Price rises by less, to that other country’s higher cost</a:t>
            </a:r>
          </a:p>
          <a:p>
            <a:r>
              <a:rPr lang="en-US" dirty="0"/>
              <a:t>Retaliation</a:t>
            </a:r>
          </a:p>
          <a:p>
            <a:pPr lvl="1"/>
            <a:r>
              <a:rPr lang="en-US" dirty="0"/>
              <a:t>Other countries place tariffs on US exports</a:t>
            </a:r>
          </a:p>
          <a:p>
            <a:pPr lvl="1"/>
            <a:r>
              <a:rPr lang="en-US" dirty="0"/>
              <a:t>Trade war that started in 2018 continues and gets worse</a:t>
            </a:r>
          </a:p>
          <a:p>
            <a:r>
              <a:rPr lang="en-US" dirty="0"/>
              <a:t>Politics of tariffs</a:t>
            </a:r>
          </a:p>
          <a:p>
            <a:pPr lvl="1"/>
            <a:r>
              <a:rPr lang="en-US" dirty="0"/>
              <a:t>Political forces favor tariffs</a:t>
            </a:r>
          </a:p>
          <a:p>
            <a:pPr lvl="1"/>
            <a:r>
              <a:rPr lang="en-US" dirty="0"/>
              <a:t>Tariffs were reduced during 1934-1995 only by slow reciprocal negotiation among countries</a:t>
            </a:r>
          </a:p>
          <a:p>
            <a:pPr lvl="2"/>
            <a:endParaRPr lang="en-US" dirty="0"/>
          </a:p>
          <a:p>
            <a:pPr lvl="2"/>
            <a:endParaRPr lang="en-US" dirty="0"/>
          </a:p>
        </p:txBody>
      </p:sp>
      <p:sp>
        <p:nvSpPr>
          <p:cNvPr id="4" name="Slide Number Placeholder 3">
            <a:extLst>
              <a:ext uri="{FF2B5EF4-FFF2-40B4-BE49-F238E27FC236}">
                <a16:creationId xmlns:a16="http://schemas.microsoft.com/office/drawing/2014/main" id="{8ECBBCCD-8FD9-E346-1D20-B364CF390E53}"/>
              </a:ext>
            </a:extLst>
          </p:cNvPr>
          <p:cNvSpPr>
            <a:spLocks noGrp="1"/>
          </p:cNvSpPr>
          <p:nvPr>
            <p:ph type="sldNum" sz="quarter" idx="12"/>
          </p:nvPr>
        </p:nvSpPr>
        <p:spPr/>
        <p:txBody>
          <a:bodyPr/>
          <a:lstStyle/>
          <a:p>
            <a:fld id="{D9F085D5-EC86-4F6A-B501-C1359CB39116}" type="slidenum">
              <a:rPr lang="en-GB" smtClean="0"/>
              <a:t>31</a:t>
            </a:fld>
            <a:endParaRPr lang="en-GB"/>
          </a:p>
        </p:txBody>
      </p:sp>
      <p:sp>
        <p:nvSpPr>
          <p:cNvPr id="5" name="Title 1">
            <a:extLst>
              <a:ext uri="{FF2B5EF4-FFF2-40B4-BE49-F238E27FC236}">
                <a16:creationId xmlns:a16="http://schemas.microsoft.com/office/drawing/2014/main" id="{FC373C03-7FB1-C335-27DF-BA4C5673C98F}"/>
              </a:ext>
            </a:extLst>
          </p:cNvPr>
          <p:cNvSpPr>
            <a:spLocks noGrp="1"/>
          </p:cNvSpPr>
          <p:nvPr>
            <p:ph type="title"/>
          </p:nvPr>
        </p:nvSpPr>
        <p:spPr>
          <a:xfrm>
            <a:off x="821029" y="96837"/>
            <a:ext cx="9652000" cy="1127125"/>
          </a:xfrm>
        </p:spPr>
        <p:txBody>
          <a:bodyPr/>
          <a:lstStyle/>
          <a:p>
            <a:r>
              <a:rPr lang="en-US" dirty="0">
                <a:solidFill>
                  <a:schemeClr val="bg1"/>
                </a:solidFill>
              </a:rPr>
              <a:t> Eff</a:t>
            </a:r>
            <a:r>
              <a:rPr lang="en-US" dirty="0"/>
              <a:t>ects of a Tariff</a:t>
            </a:r>
          </a:p>
        </p:txBody>
      </p:sp>
    </p:spTree>
    <p:extLst>
      <p:ext uri="{BB962C8B-B14F-4D97-AF65-F5344CB8AC3E}">
        <p14:creationId xmlns:p14="http://schemas.microsoft.com/office/powerpoint/2010/main" val="3574895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C92EB-D19B-1507-61C0-ACAB291AFEED}"/>
              </a:ext>
            </a:extLst>
          </p:cNvPr>
          <p:cNvSpPr>
            <a:spLocks noGrp="1"/>
          </p:cNvSpPr>
          <p:nvPr>
            <p:ph type="title"/>
          </p:nvPr>
        </p:nvSpPr>
        <p:spPr/>
        <p:txBody>
          <a:bodyPr/>
          <a:lstStyle/>
          <a:p>
            <a:r>
              <a:rPr lang="en-US" dirty="0">
                <a:solidFill>
                  <a:schemeClr val="bg1"/>
                </a:solidFill>
              </a:rPr>
              <a:t>Pos</a:t>
            </a:r>
            <a:r>
              <a:rPr lang="en-US" dirty="0"/>
              <a:t>sible Economic Arguments for Tariffs</a:t>
            </a:r>
          </a:p>
        </p:txBody>
      </p:sp>
      <p:sp>
        <p:nvSpPr>
          <p:cNvPr id="3" name="Content Placeholder 2">
            <a:extLst>
              <a:ext uri="{FF2B5EF4-FFF2-40B4-BE49-F238E27FC236}">
                <a16:creationId xmlns:a16="http://schemas.microsoft.com/office/drawing/2014/main" id="{26528552-D03C-5EF2-5D7A-069C7A57779B}"/>
              </a:ext>
            </a:extLst>
          </p:cNvPr>
          <p:cNvSpPr>
            <a:spLocks noGrp="1"/>
          </p:cNvSpPr>
          <p:nvPr>
            <p:ph idx="1"/>
          </p:nvPr>
        </p:nvSpPr>
        <p:spPr/>
        <p:txBody>
          <a:bodyPr/>
          <a:lstStyle/>
          <a:p>
            <a:r>
              <a:rPr lang="en-US" dirty="0"/>
              <a:t>Possible arguments for tariffs</a:t>
            </a:r>
          </a:p>
          <a:p>
            <a:pPr lvl="1"/>
            <a:r>
              <a:rPr lang="en-US" dirty="0"/>
              <a:t>National Defense – strategic resource.  Do we need the capacity to make our own computer chips, just in case?</a:t>
            </a:r>
          </a:p>
          <a:p>
            <a:pPr lvl="1"/>
            <a:r>
              <a:rPr lang="en-US" dirty="0"/>
              <a:t>“Infant” Industry</a:t>
            </a:r>
          </a:p>
          <a:p>
            <a:pPr lvl="1"/>
            <a:r>
              <a:rPr lang="en-US" dirty="0"/>
              <a:t>Unfair trade practices of exporting countries</a:t>
            </a:r>
          </a:p>
          <a:p>
            <a:pPr marL="0" indent="0">
              <a:buNone/>
            </a:pPr>
            <a:endParaRPr lang="en-US" dirty="0"/>
          </a:p>
        </p:txBody>
      </p:sp>
      <p:sp>
        <p:nvSpPr>
          <p:cNvPr id="4" name="Slide Number Placeholder 3">
            <a:extLst>
              <a:ext uri="{FF2B5EF4-FFF2-40B4-BE49-F238E27FC236}">
                <a16:creationId xmlns:a16="http://schemas.microsoft.com/office/drawing/2014/main" id="{5DB3878C-063E-E7F6-34E2-9375B3AC1D1A}"/>
              </a:ext>
            </a:extLst>
          </p:cNvPr>
          <p:cNvSpPr>
            <a:spLocks noGrp="1"/>
          </p:cNvSpPr>
          <p:nvPr>
            <p:ph type="sldNum" sz="quarter" idx="12"/>
          </p:nvPr>
        </p:nvSpPr>
        <p:spPr/>
        <p:txBody>
          <a:bodyPr/>
          <a:lstStyle/>
          <a:p>
            <a:fld id="{D9F085D5-EC86-4F6A-B501-C1359CB39116}" type="slidenum">
              <a:rPr lang="en-GB" smtClean="0"/>
              <a:t>32</a:t>
            </a:fld>
            <a:endParaRPr lang="en-GB"/>
          </a:p>
        </p:txBody>
      </p:sp>
    </p:spTree>
    <p:extLst>
      <p:ext uri="{BB962C8B-B14F-4D97-AF65-F5344CB8AC3E}">
        <p14:creationId xmlns:p14="http://schemas.microsoft.com/office/powerpoint/2010/main" val="16785477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69735-0076-014D-B112-BD207DA7017B}"/>
              </a:ext>
            </a:extLst>
          </p:cNvPr>
          <p:cNvSpPr>
            <a:spLocks noGrp="1"/>
          </p:cNvSpPr>
          <p:nvPr>
            <p:ph type="title"/>
          </p:nvPr>
        </p:nvSpPr>
        <p:spPr>
          <a:xfrm>
            <a:off x="825674" y="2469497"/>
            <a:ext cx="10515600" cy="1325563"/>
          </a:xfrm>
        </p:spPr>
        <p:txBody>
          <a:bodyPr>
            <a:normAutofit fontScale="90000"/>
          </a:bodyPr>
          <a:lstStyle/>
          <a:p>
            <a:pPr algn="ctr"/>
            <a:r>
              <a:rPr lang="en-US" sz="9600" dirty="0"/>
              <a:t>Trump I Tariffs </a:t>
            </a:r>
            <a:br>
              <a:rPr lang="en-US" sz="9600" dirty="0"/>
            </a:br>
            <a:r>
              <a:rPr lang="en-US" sz="9600" dirty="0"/>
              <a:t>and the Trade War</a:t>
            </a:r>
            <a:endParaRPr lang="en-US" sz="6000" dirty="0"/>
          </a:p>
        </p:txBody>
      </p:sp>
    </p:spTree>
    <p:extLst>
      <p:ext uri="{BB962C8B-B14F-4D97-AF65-F5344CB8AC3E}">
        <p14:creationId xmlns:p14="http://schemas.microsoft.com/office/powerpoint/2010/main" val="36018563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61F486-ED73-622F-CB20-A7F86749FA12}"/>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7B6B2B1F-D1C7-2056-D365-7C9388E04CCF}"/>
              </a:ext>
            </a:extLst>
          </p:cNvPr>
          <p:cNvSpPr>
            <a:spLocks noGrp="1"/>
          </p:cNvSpPr>
          <p:nvPr>
            <p:ph type="title"/>
          </p:nvPr>
        </p:nvSpPr>
        <p:spPr>
          <a:xfrm>
            <a:off x="838200" y="217469"/>
            <a:ext cx="10515600" cy="1325563"/>
          </a:xfrm>
        </p:spPr>
        <p:txBody>
          <a:bodyPr anchor="t">
            <a:normAutofit/>
          </a:bodyPr>
          <a:lstStyle/>
          <a:p>
            <a:r>
              <a:rPr lang="en-US" dirty="0">
                <a:solidFill>
                  <a:schemeClr val="bg1"/>
                </a:solidFill>
              </a:rPr>
              <a:t>Tru</a:t>
            </a:r>
            <a:r>
              <a:rPr lang="en-US" dirty="0"/>
              <a:t>mp I Tariffs &amp; Trade War</a:t>
            </a:r>
          </a:p>
        </p:txBody>
      </p:sp>
      <p:pic>
        <p:nvPicPr>
          <p:cNvPr id="10" name="Picture 9" descr="A blue line with black text&#10;&#10;AI-generated content may be incorrect.">
            <a:extLst>
              <a:ext uri="{FF2B5EF4-FFF2-40B4-BE49-F238E27FC236}">
                <a16:creationId xmlns:a16="http://schemas.microsoft.com/office/drawing/2014/main" id="{8DA5A2CD-3BA4-3D45-C747-1C1C35389E90}"/>
              </a:ext>
            </a:extLst>
          </p:cNvPr>
          <p:cNvPicPr>
            <a:picLocks noChangeAspect="1"/>
          </p:cNvPicPr>
          <p:nvPr/>
        </p:nvPicPr>
        <p:blipFill>
          <a:blip r:embed="rId3"/>
          <a:stretch>
            <a:fillRect/>
          </a:stretch>
        </p:blipFill>
        <p:spPr>
          <a:xfrm>
            <a:off x="838200" y="2103336"/>
            <a:ext cx="10515600" cy="3286125"/>
          </a:xfrm>
          <a:prstGeom prst="rect">
            <a:avLst/>
          </a:prstGeom>
          <a:noFill/>
        </p:spPr>
      </p:pic>
      <p:sp>
        <p:nvSpPr>
          <p:cNvPr id="4" name="Slide Number Placeholder 3">
            <a:extLst>
              <a:ext uri="{FF2B5EF4-FFF2-40B4-BE49-F238E27FC236}">
                <a16:creationId xmlns:a16="http://schemas.microsoft.com/office/drawing/2014/main" id="{2BE7B129-37DA-D733-FB89-724F498EF44A}"/>
              </a:ext>
            </a:extLst>
          </p:cNvPr>
          <p:cNvSpPr>
            <a:spLocks noGrp="1"/>
          </p:cNvSpPr>
          <p:nvPr>
            <p:ph type="sldNum" sz="quarter" idx="12"/>
          </p:nvPr>
        </p:nvSpPr>
        <p:spPr>
          <a:xfrm>
            <a:off x="9272751" y="6230226"/>
            <a:ext cx="2743200" cy="365125"/>
          </a:xfrm>
        </p:spPr>
        <p:txBody>
          <a:bodyPr anchor="ctr">
            <a:normAutofit/>
          </a:bodyPr>
          <a:lstStyle/>
          <a:p>
            <a:pPr>
              <a:spcAft>
                <a:spcPts val="600"/>
              </a:spcAft>
            </a:pPr>
            <a:fld id="{D9F085D5-EC86-4F6A-B501-C1359CB39116}" type="slidenum">
              <a:rPr lang="en-GB" smtClean="0"/>
              <a:pPr>
                <a:spcAft>
                  <a:spcPts val="600"/>
                </a:spcAft>
              </a:pPr>
              <a:t>34</a:t>
            </a:fld>
            <a:endParaRPr lang="en-GB"/>
          </a:p>
        </p:txBody>
      </p:sp>
    </p:spTree>
    <p:extLst>
      <p:ext uri="{BB962C8B-B14F-4D97-AF65-F5344CB8AC3E}">
        <p14:creationId xmlns:p14="http://schemas.microsoft.com/office/powerpoint/2010/main" val="2287903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DDC009-2AAB-FB9D-E557-345C6540ACF1}"/>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AA89EEE-EB38-196E-8C61-FFCA9ABECCC0}"/>
              </a:ext>
            </a:extLst>
          </p:cNvPr>
          <p:cNvSpPr>
            <a:spLocks noGrp="1"/>
          </p:cNvSpPr>
          <p:nvPr>
            <p:ph idx="1"/>
          </p:nvPr>
        </p:nvSpPr>
        <p:spPr>
          <a:xfrm>
            <a:off x="762000" y="1325562"/>
            <a:ext cx="10591800" cy="4694237"/>
          </a:xfrm>
        </p:spPr>
        <p:txBody>
          <a:bodyPr>
            <a:normAutofit lnSpcReduction="10000"/>
          </a:bodyPr>
          <a:lstStyle/>
          <a:p>
            <a:r>
              <a:rPr lang="en-US" b="0" dirty="0">
                <a:solidFill>
                  <a:schemeClr val="tx1"/>
                </a:solidFill>
              </a:rPr>
              <a:t>The </a:t>
            </a:r>
            <a:r>
              <a:rPr lang="en-US" dirty="0">
                <a:solidFill>
                  <a:schemeClr val="tx1"/>
                </a:solidFill>
              </a:rPr>
              <a:t>price of washing machines</a:t>
            </a:r>
            <a:r>
              <a:rPr lang="en-US" b="0" dirty="0">
                <a:solidFill>
                  <a:schemeClr val="tx1"/>
                </a:solidFill>
              </a:rPr>
              <a:t> increased in the U.S. by 12% the next month.</a:t>
            </a:r>
          </a:p>
          <a:p>
            <a:r>
              <a:rPr lang="en-US" b="0" dirty="0">
                <a:solidFill>
                  <a:schemeClr val="tx1"/>
                </a:solidFill>
              </a:rPr>
              <a:t>The </a:t>
            </a:r>
            <a:r>
              <a:rPr lang="en-US" dirty="0">
                <a:solidFill>
                  <a:schemeClr val="tx1"/>
                </a:solidFill>
              </a:rPr>
              <a:t>price of dryers </a:t>
            </a:r>
            <a:r>
              <a:rPr lang="en-US" b="0" dirty="0">
                <a:solidFill>
                  <a:schemeClr val="tx1"/>
                </a:solidFill>
              </a:rPr>
              <a:t>(bundled with washing machines) also increased by 12%, even if they were not subjected to tariffs.</a:t>
            </a:r>
          </a:p>
          <a:p>
            <a:r>
              <a:rPr lang="en-US" b="0" dirty="0">
                <a:solidFill>
                  <a:schemeClr val="tx1"/>
                </a:solidFill>
              </a:rPr>
              <a:t>Consumers lost $1.5 billion annually. </a:t>
            </a:r>
          </a:p>
          <a:p>
            <a:r>
              <a:rPr lang="en-US" b="0" dirty="0">
                <a:solidFill>
                  <a:schemeClr val="tx1"/>
                </a:solidFill>
              </a:rPr>
              <a:t>Annual </a:t>
            </a:r>
            <a:r>
              <a:rPr lang="en-US" dirty="0">
                <a:solidFill>
                  <a:schemeClr val="tx1"/>
                </a:solidFill>
              </a:rPr>
              <a:t>tariff revenue </a:t>
            </a:r>
            <a:r>
              <a:rPr lang="en-US" b="0" dirty="0">
                <a:solidFill>
                  <a:schemeClr val="tx1"/>
                </a:solidFill>
              </a:rPr>
              <a:t>increased by about $82 million.</a:t>
            </a:r>
          </a:p>
          <a:p>
            <a:r>
              <a:rPr lang="en-US" b="0" dirty="0">
                <a:solidFill>
                  <a:schemeClr val="tx1"/>
                </a:solidFill>
              </a:rPr>
              <a:t>1,800 </a:t>
            </a:r>
            <a:r>
              <a:rPr lang="en-US" dirty="0">
                <a:solidFill>
                  <a:schemeClr val="tx1"/>
                </a:solidFill>
              </a:rPr>
              <a:t>new jobs </a:t>
            </a:r>
            <a:r>
              <a:rPr lang="en-US" b="0" dirty="0">
                <a:solidFill>
                  <a:schemeClr val="tx1"/>
                </a:solidFill>
              </a:rPr>
              <a:t>reported </a:t>
            </a:r>
          </a:p>
          <a:p>
            <a:r>
              <a:rPr lang="en-US" b="0" dirty="0">
                <a:solidFill>
                  <a:schemeClr val="tx1"/>
                </a:solidFill>
              </a:rPr>
              <a:t>The consumer cost per job “created” was about $817,000 per year.</a:t>
            </a:r>
          </a:p>
          <a:p>
            <a:r>
              <a:rPr lang="en-US" b="0" dirty="0">
                <a:solidFill>
                  <a:schemeClr val="tx1"/>
                </a:solidFill>
              </a:rPr>
              <a:t>Coincides with LG and Samsung opening plants in the U.S.</a:t>
            </a:r>
          </a:p>
          <a:p>
            <a:pPr lvl="1"/>
            <a:r>
              <a:rPr lang="en-US" dirty="0">
                <a:solidFill>
                  <a:schemeClr val="tx1"/>
                </a:solidFill>
              </a:rPr>
              <a:t>LG: Clarksville, Tennessee in 2019: 600 new jobs</a:t>
            </a:r>
          </a:p>
          <a:p>
            <a:pPr lvl="1"/>
            <a:r>
              <a:rPr lang="en-US" b="0" dirty="0">
                <a:solidFill>
                  <a:schemeClr val="tx1"/>
                </a:solidFill>
              </a:rPr>
              <a:t>Samsung: Newberry, South Carolina, 2018: 1,500 new jobs</a:t>
            </a:r>
          </a:p>
        </p:txBody>
      </p:sp>
      <p:sp>
        <p:nvSpPr>
          <p:cNvPr id="4" name="Slide Number Placeholder 3">
            <a:extLst>
              <a:ext uri="{FF2B5EF4-FFF2-40B4-BE49-F238E27FC236}">
                <a16:creationId xmlns:a16="http://schemas.microsoft.com/office/drawing/2014/main" id="{32CA711F-D96E-471C-FBDF-521F0357FE89}"/>
              </a:ext>
            </a:extLst>
          </p:cNvPr>
          <p:cNvSpPr>
            <a:spLocks noGrp="1"/>
          </p:cNvSpPr>
          <p:nvPr>
            <p:ph type="sldNum" sz="quarter" idx="12"/>
          </p:nvPr>
        </p:nvSpPr>
        <p:spPr/>
        <p:txBody>
          <a:bodyPr/>
          <a:lstStyle/>
          <a:p>
            <a:fld id="{D9F085D5-EC86-4F6A-B501-C1359CB39116}" type="slidenum">
              <a:rPr lang="en-GB" smtClean="0"/>
              <a:t>35</a:t>
            </a:fld>
            <a:endParaRPr lang="en-GB"/>
          </a:p>
        </p:txBody>
      </p:sp>
      <p:sp>
        <p:nvSpPr>
          <p:cNvPr id="5" name="Title 1">
            <a:extLst>
              <a:ext uri="{FF2B5EF4-FFF2-40B4-BE49-F238E27FC236}">
                <a16:creationId xmlns:a16="http://schemas.microsoft.com/office/drawing/2014/main" id="{A3A59E55-FB7C-0670-0529-979672C873F1}"/>
              </a:ext>
            </a:extLst>
          </p:cNvPr>
          <p:cNvSpPr>
            <a:spLocks noGrp="1"/>
          </p:cNvSpPr>
          <p:nvPr>
            <p:ph type="title"/>
          </p:nvPr>
        </p:nvSpPr>
        <p:spPr>
          <a:xfrm>
            <a:off x="838200" y="0"/>
            <a:ext cx="10515600" cy="1325563"/>
          </a:xfrm>
        </p:spPr>
        <p:txBody>
          <a:bodyPr/>
          <a:lstStyle/>
          <a:p>
            <a:r>
              <a:rPr lang="en-US" dirty="0">
                <a:solidFill>
                  <a:schemeClr val="bg1"/>
                </a:solidFill>
              </a:rPr>
              <a:t>Tar</a:t>
            </a:r>
            <a:r>
              <a:rPr lang="en-US" dirty="0">
                <a:solidFill>
                  <a:schemeClr val="accent1">
                    <a:lumMod val="75000"/>
                  </a:schemeClr>
                </a:solidFill>
              </a:rPr>
              <a:t>iffs on Washing Machines</a:t>
            </a:r>
            <a:endParaRPr lang="en-US" dirty="0"/>
          </a:p>
        </p:txBody>
      </p:sp>
      <p:sp>
        <p:nvSpPr>
          <p:cNvPr id="2" name="TextBox 1">
            <a:extLst>
              <a:ext uri="{FF2B5EF4-FFF2-40B4-BE49-F238E27FC236}">
                <a16:creationId xmlns:a16="http://schemas.microsoft.com/office/drawing/2014/main" id="{161B079A-1626-232F-037B-64AD5D172C13}"/>
              </a:ext>
            </a:extLst>
          </p:cNvPr>
          <p:cNvSpPr txBox="1"/>
          <p:nvPr/>
        </p:nvSpPr>
        <p:spPr>
          <a:xfrm>
            <a:off x="5704114" y="6410685"/>
            <a:ext cx="5649686" cy="369332"/>
          </a:xfrm>
          <a:prstGeom prst="rect">
            <a:avLst/>
          </a:prstGeom>
          <a:noFill/>
        </p:spPr>
        <p:txBody>
          <a:bodyPr wrap="square" rtlCol="0">
            <a:spAutoFit/>
          </a:bodyPr>
          <a:lstStyle/>
          <a:p>
            <a:r>
              <a:rPr lang="en-US" sz="900" dirty="0"/>
              <a:t>Source: </a:t>
            </a:r>
            <a:r>
              <a:rPr lang="en-US" sz="900" dirty="0" err="1"/>
              <a:t>Flaaen</a:t>
            </a:r>
            <a:r>
              <a:rPr lang="en-US" sz="900" dirty="0"/>
              <a:t>, </a:t>
            </a:r>
            <a:r>
              <a:rPr lang="en-US" sz="900" dirty="0" err="1"/>
              <a:t>Hortacsu</a:t>
            </a:r>
            <a:r>
              <a:rPr lang="en-US" sz="900" dirty="0"/>
              <a:t> and </a:t>
            </a:r>
            <a:r>
              <a:rPr lang="en-US" sz="900" dirty="0" err="1"/>
              <a:t>Tinterlnot</a:t>
            </a:r>
            <a:r>
              <a:rPr lang="en-US" sz="900" dirty="0"/>
              <a:t> (2020) “The Production Relocation and Price Effects of US Trade Policy: The Case of Washing Machines”, American Economic Review, 110(7)</a:t>
            </a:r>
          </a:p>
        </p:txBody>
      </p:sp>
    </p:spTree>
    <p:extLst>
      <p:ext uri="{BB962C8B-B14F-4D97-AF65-F5344CB8AC3E}">
        <p14:creationId xmlns:p14="http://schemas.microsoft.com/office/powerpoint/2010/main" val="10725113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CB69BA-FD91-7AEE-8A9E-6F09D2B01D12}"/>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8C2A7FD9-A6A5-8A4A-1E9E-0B08DFEA56F7}"/>
              </a:ext>
            </a:extLst>
          </p:cNvPr>
          <p:cNvSpPr>
            <a:spLocks noGrp="1"/>
          </p:cNvSpPr>
          <p:nvPr>
            <p:ph type="title"/>
          </p:nvPr>
        </p:nvSpPr>
        <p:spPr>
          <a:xfrm>
            <a:off x="838200" y="0"/>
            <a:ext cx="10515600" cy="1325563"/>
          </a:xfrm>
        </p:spPr>
        <p:txBody>
          <a:bodyPr anchor="ctr">
            <a:normAutofit/>
          </a:bodyPr>
          <a:lstStyle/>
          <a:p>
            <a:r>
              <a:rPr lang="en-US" dirty="0">
                <a:solidFill>
                  <a:schemeClr val="bg1"/>
                </a:solidFill>
              </a:rPr>
              <a:t>Tar</a:t>
            </a:r>
            <a:r>
              <a:rPr lang="en-US" dirty="0"/>
              <a:t>iffs on Solar Panels</a:t>
            </a:r>
          </a:p>
        </p:txBody>
      </p:sp>
      <p:sp>
        <p:nvSpPr>
          <p:cNvPr id="3" name="Content Placeholder 2">
            <a:extLst>
              <a:ext uri="{FF2B5EF4-FFF2-40B4-BE49-F238E27FC236}">
                <a16:creationId xmlns:a16="http://schemas.microsoft.com/office/drawing/2014/main" id="{03CBB776-141B-BC33-E82D-93DE48280CBE}"/>
              </a:ext>
            </a:extLst>
          </p:cNvPr>
          <p:cNvSpPr>
            <a:spLocks noGrp="1"/>
          </p:cNvSpPr>
          <p:nvPr>
            <p:ph sz="half" idx="1"/>
          </p:nvPr>
        </p:nvSpPr>
        <p:spPr>
          <a:xfrm>
            <a:off x="838200" y="1334419"/>
            <a:ext cx="5257800" cy="4685381"/>
          </a:xfrm>
        </p:spPr>
        <p:txBody>
          <a:bodyPr anchor="ctr">
            <a:normAutofit fontScale="85000" lnSpcReduction="20000"/>
          </a:bodyPr>
          <a:lstStyle/>
          <a:p>
            <a:endParaRPr lang="en-US" sz="2000" b="0" dirty="0"/>
          </a:p>
          <a:p>
            <a:r>
              <a:rPr lang="en-US" sz="2100" b="0" dirty="0">
                <a:solidFill>
                  <a:schemeClr val="tx1"/>
                </a:solidFill>
              </a:rPr>
              <a:t>Consumers were hurt by higher </a:t>
            </a:r>
            <a:r>
              <a:rPr lang="en-US" sz="2100" dirty="0">
                <a:solidFill>
                  <a:schemeClr val="tx1"/>
                </a:solidFill>
              </a:rPr>
              <a:t>prices of solar panels</a:t>
            </a:r>
            <a:r>
              <a:rPr lang="en-US" sz="2100" b="0" dirty="0">
                <a:solidFill>
                  <a:schemeClr val="tx1"/>
                </a:solidFill>
              </a:rPr>
              <a:t>:</a:t>
            </a:r>
          </a:p>
          <a:p>
            <a:pPr lvl="1"/>
            <a:r>
              <a:rPr lang="en-US" sz="2100" b="0" dirty="0">
                <a:solidFill>
                  <a:schemeClr val="tx1"/>
                </a:solidFill>
              </a:rPr>
              <a:t> Solar prices increased by 43-57% </a:t>
            </a:r>
            <a:r>
              <a:rPr lang="en-US" sz="2100" dirty="0">
                <a:solidFill>
                  <a:schemeClr val="tx1"/>
                </a:solidFill>
              </a:rPr>
              <a:t>compared to the</a:t>
            </a:r>
            <a:r>
              <a:rPr lang="en-US" sz="2100" b="0" dirty="0">
                <a:solidFill>
                  <a:schemeClr val="tx1"/>
                </a:solidFill>
              </a:rPr>
              <a:t> global average.</a:t>
            </a:r>
          </a:p>
          <a:p>
            <a:r>
              <a:rPr lang="en-US" sz="2100" b="0" dirty="0">
                <a:solidFill>
                  <a:schemeClr val="tx1"/>
                </a:solidFill>
              </a:rPr>
              <a:t>U.S.-based companies that supported the tariffs:</a:t>
            </a:r>
          </a:p>
          <a:p>
            <a:pPr lvl="1"/>
            <a:r>
              <a:rPr lang="en-US" sz="2100" dirty="0">
                <a:solidFill>
                  <a:schemeClr val="tx1"/>
                </a:solidFill>
              </a:rPr>
              <a:t>First Solar (U.S.), </a:t>
            </a:r>
            <a:r>
              <a:rPr lang="en-US" sz="2100" dirty="0" err="1">
                <a:solidFill>
                  <a:schemeClr val="tx1"/>
                </a:solidFill>
              </a:rPr>
              <a:t>Suniva</a:t>
            </a:r>
            <a:r>
              <a:rPr lang="en-US" sz="2100" dirty="0">
                <a:solidFill>
                  <a:schemeClr val="tx1"/>
                </a:solidFill>
              </a:rPr>
              <a:t> (Chinese owned), </a:t>
            </a:r>
            <a:r>
              <a:rPr lang="en-US" sz="2100" dirty="0" err="1">
                <a:solidFill>
                  <a:schemeClr val="tx1"/>
                </a:solidFill>
              </a:rPr>
              <a:t>SolarWorld</a:t>
            </a:r>
            <a:r>
              <a:rPr lang="en-US" sz="2100" dirty="0">
                <a:solidFill>
                  <a:schemeClr val="tx1"/>
                </a:solidFill>
              </a:rPr>
              <a:t> Americas (acquired by SunPower, San Jose, CA)</a:t>
            </a:r>
          </a:p>
          <a:p>
            <a:r>
              <a:rPr lang="en-US" sz="2100" b="0" dirty="0">
                <a:solidFill>
                  <a:schemeClr val="tx1"/>
                </a:solidFill>
              </a:rPr>
              <a:t>According to the Solar Energy Industries Association:</a:t>
            </a:r>
          </a:p>
          <a:p>
            <a:pPr lvl="1"/>
            <a:r>
              <a:rPr lang="en-US" sz="2100" dirty="0">
                <a:solidFill>
                  <a:schemeClr val="tx1"/>
                </a:solidFill>
              </a:rPr>
              <a:t>62,000 workers were laid off or never hired</a:t>
            </a:r>
          </a:p>
          <a:p>
            <a:pPr lvl="1"/>
            <a:r>
              <a:rPr lang="en-US" sz="2100" b="0" dirty="0">
                <a:solidFill>
                  <a:schemeClr val="tx1"/>
                </a:solidFill>
              </a:rPr>
              <a:t>10.5 gigawatts of solar capacity lost</a:t>
            </a:r>
          </a:p>
          <a:p>
            <a:pPr lvl="1"/>
            <a:r>
              <a:rPr lang="en-US" sz="2100" dirty="0">
                <a:solidFill>
                  <a:schemeClr val="tx1"/>
                </a:solidFill>
              </a:rPr>
              <a:t>$19 billion in private sector investment lost</a:t>
            </a:r>
          </a:p>
          <a:p>
            <a:r>
              <a:rPr lang="en-US" sz="2100" b="0" dirty="0">
                <a:solidFill>
                  <a:schemeClr val="tx1"/>
                </a:solidFill>
              </a:rPr>
              <a:t>Foreign companies build factories in the U.S.:</a:t>
            </a:r>
          </a:p>
          <a:p>
            <a:pPr lvl="1"/>
            <a:r>
              <a:rPr lang="en-US" sz="2100" dirty="0">
                <a:solidFill>
                  <a:schemeClr val="tx1"/>
                </a:solidFill>
              </a:rPr>
              <a:t>Hanwha (South Korea) in Whitfield County, GA</a:t>
            </a:r>
          </a:p>
          <a:p>
            <a:pPr lvl="1"/>
            <a:r>
              <a:rPr lang="en-US" sz="2100" dirty="0" err="1">
                <a:solidFill>
                  <a:schemeClr val="tx1"/>
                </a:solidFill>
              </a:rPr>
              <a:t>JinkoSolar</a:t>
            </a:r>
            <a:r>
              <a:rPr lang="en-US" sz="2100" dirty="0">
                <a:solidFill>
                  <a:schemeClr val="tx1"/>
                </a:solidFill>
              </a:rPr>
              <a:t> (China) in Jacksonville, FL</a:t>
            </a:r>
          </a:p>
          <a:p>
            <a:pPr lvl="1"/>
            <a:endParaRPr lang="en-US" sz="2000" b="0" dirty="0">
              <a:solidFill>
                <a:srgbClr val="0C4C88"/>
              </a:solidFill>
            </a:endParaRPr>
          </a:p>
        </p:txBody>
      </p:sp>
      <p:pic>
        <p:nvPicPr>
          <p:cNvPr id="2" name="Picture 1" descr="A graph showing a line going up&#10;&#10;AI-generated content may be incorrect.">
            <a:extLst>
              <a:ext uri="{FF2B5EF4-FFF2-40B4-BE49-F238E27FC236}">
                <a16:creationId xmlns:a16="http://schemas.microsoft.com/office/drawing/2014/main" id="{946F2F3D-5D03-E74F-9847-9A79D5A96DBC}"/>
              </a:ext>
            </a:extLst>
          </p:cNvPr>
          <p:cNvPicPr>
            <a:picLocks noChangeAspect="1"/>
          </p:cNvPicPr>
          <p:nvPr/>
        </p:nvPicPr>
        <p:blipFill>
          <a:blip r:embed="rId3"/>
          <a:stretch>
            <a:fillRect/>
          </a:stretch>
        </p:blipFill>
        <p:spPr>
          <a:xfrm>
            <a:off x="6096000" y="1764030"/>
            <a:ext cx="6054438" cy="3329940"/>
          </a:xfrm>
          <a:prstGeom prst="rect">
            <a:avLst/>
          </a:prstGeom>
          <a:noFill/>
        </p:spPr>
      </p:pic>
      <p:sp>
        <p:nvSpPr>
          <p:cNvPr id="4" name="Slide Number Placeholder 3">
            <a:extLst>
              <a:ext uri="{FF2B5EF4-FFF2-40B4-BE49-F238E27FC236}">
                <a16:creationId xmlns:a16="http://schemas.microsoft.com/office/drawing/2014/main" id="{081261D9-A898-3F1B-8811-85AE7C1BB72B}"/>
              </a:ext>
            </a:extLst>
          </p:cNvPr>
          <p:cNvSpPr>
            <a:spLocks noGrp="1"/>
          </p:cNvSpPr>
          <p:nvPr>
            <p:ph type="sldNum" sz="quarter" idx="12"/>
          </p:nvPr>
        </p:nvSpPr>
        <p:spPr>
          <a:xfrm>
            <a:off x="9272751" y="6230226"/>
            <a:ext cx="2743200" cy="365125"/>
          </a:xfrm>
        </p:spPr>
        <p:txBody>
          <a:bodyPr anchor="ctr">
            <a:normAutofit/>
          </a:bodyPr>
          <a:lstStyle/>
          <a:p>
            <a:pPr>
              <a:spcAft>
                <a:spcPts val="600"/>
              </a:spcAft>
            </a:pPr>
            <a:fld id="{D9F085D5-EC86-4F6A-B501-C1359CB39116}" type="slidenum">
              <a:rPr lang="en-GB" smtClean="0"/>
              <a:pPr>
                <a:spcAft>
                  <a:spcPts val="600"/>
                </a:spcAft>
              </a:pPr>
              <a:t>36</a:t>
            </a:fld>
            <a:endParaRPr lang="en-GB"/>
          </a:p>
        </p:txBody>
      </p:sp>
    </p:spTree>
    <p:extLst>
      <p:ext uri="{BB962C8B-B14F-4D97-AF65-F5344CB8AC3E}">
        <p14:creationId xmlns:p14="http://schemas.microsoft.com/office/powerpoint/2010/main" val="1842499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9E4106-2D37-0607-4973-12A0E37BB546}"/>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42849AF-A6FD-F2AF-33C9-92DA0814B242}"/>
              </a:ext>
            </a:extLst>
          </p:cNvPr>
          <p:cNvSpPr>
            <a:spLocks noGrp="1"/>
          </p:cNvSpPr>
          <p:nvPr>
            <p:ph type="sldNum" sz="quarter" idx="12"/>
          </p:nvPr>
        </p:nvSpPr>
        <p:spPr/>
        <p:txBody>
          <a:bodyPr/>
          <a:lstStyle/>
          <a:p>
            <a:fld id="{D9F085D5-EC86-4F6A-B501-C1359CB39116}" type="slidenum">
              <a:rPr lang="en-GB" smtClean="0"/>
              <a:t>37</a:t>
            </a:fld>
            <a:endParaRPr lang="en-GB"/>
          </a:p>
        </p:txBody>
      </p:sp>
      <p:sp>
        <p:nvSpPr>
          <p:cNvPr id="5" name="Title 1">
            <a:extLst>
              <a:ext uri="{FF2B5EF4-FFF2-40B4-BE49-F238E27FC236}">
                <a16:creationId xmlns:a16="http://schemas.microsoft.com/office/drawing/2014/main" id="{4182F2DA-02E6-4010-1843-4EB46577ED16}"/>
              </a:ext>
            </a:extLst>
          </p:cNvPr>
          <p:cNvSpPr>
            <a:spLocks noGrp="1"/>
          </p:cNvSpPr>
          <p:nvPr>
            <p:ph type="title"/>
          </p:nvPr>
        </p:nvSpPr>
        <p:spPr>
          <a:xfrm>
            <a:off x="838200" y="0"/>
            <a:ext cx="10515600" cy="1325563"/>
          </a:xfrm>
        </p:spPr>
        <p:txBody>
          <a:bodyPr/>
          <a:lstStyle/>
          <a:p>
            <a:r>
              <a:rPr lang="en-US" dirty="0">
                <a:solidFill>
                  <a:schemeClr val="bg1"/>
                </a:solidFill>
              </a:rPr>
              <a:t>Tar</a:t>
            </a:r>
            <a:r>
              <a:rPr lang="en-US" dirty="0">
                <a:solidFill>
                  <a:schemeClr val="accent1">
                    <a:lumMod val="75000"/>
                  </a:schemeClr>
                </a:solidFill>
              </a:rPr>
              <a:t>iffs on Metals</a:t>
            </a:r>
            <a:endParaRPr lang="en-US" dirty="0"/>
          </a:p>
        </p:txBody>
      </p:sp>
      <p:sp>
        <p:nvSpPr>
          <p:cNvPr id="6" name="TextBox 5">
            <a:extLst>
              <a:ext uri="{FF2B5EF4-FFF2-40B4-BE49-F238E27FC236}">
                <a16:creationId xmlns:a16="http://schemas.microsoft.com/office/drawing/2014/main" id="{430F9EEF-E5D4-24B3-6DB0-704EAAEEA218}"/>
              </a:ext>
            </a:extLst>
          </p:cNvPr>
          <p:cNvSpPr txBox="1"/>
          <p:nvPr/>
        </p:nvSpPr>
        <p:spPr>
          <a:xfrm>
            <a:off x="457200" y="1346345"/>
            <a:ext cx="5105400" cy="4401205"/>
          </a:xfrm>
          <a:prstGeom prst="rect">
            <a:avLst/>
          </a:prstGeom>
          <a:noFill/>
        </p:spPr>
        <p:txBody>
          <a:bodyPr wrap="square" rtlCol="0">
            <a:spAutoFit/>
          </a:bodyPr>
          <a:lstStyle/>
          <a:p>
            <a:pPr marL="285750" indent="-285750">
              <a:buFont typeface="Arial" panose="020B0604020202020204" pitchFamily="34" charset="0"/>
              <a:buChar char="•"/>
            </a:pPr>
            <a:r>
              <a:rPr lang="en-US" sz="2000" dirty="0"/>
              <a:t>The </a:t>
            </a:r>
            <a:r>
              <a:rPr lang="en-US" sz="2000" b="1" dirty="0"/>
              <a:t>price of steel and aluminum </a:t>
            </a:r>
            <a:r>
              <a:rPr lang="en-US" sz="2000" dirty="0"/>
              <a:t>increased shortly after the tariff.</a:t>
            </a:r>
          </a:p>
          <a:p>
            <a:pPr marL="285750" indent="-285750">
              <a:buFont typeface="Arial" panose="020B0604020202020204" pitchFamily="34" charset="0"/>
              <a:buChar char="•"/>
            </a:pPr>
            <a:r>
              <a:rPr lang="en-US" sz="2000" dirty="0"/>
              <a:t>The </a:t>
            </a:r>
            <a:r>
              <a:rPr lang="en-US" sz="2000" b="1" dirty="0"/>
              <a:t>domestic production </a:t>
            </a:r>
            <a:r>
              <a:rPr lang="en-US" sz="2000" dirty="0"/>
              <a:t>increased (steel production increased by 6 million metric tons and aluminum by 350,000 metric tons in 2019 compared to 2017).</a:t>
            </a:r>
          </a:p>
          <a:p>
            <a:pPr marL="285750" indent="-285750">
              <a:buFont typeface="Arial" panose="020B0604020202020204" pitchFamily="34" charset="0"/>
              <a:buChar char="•"/>
            </a:pPr>
            <a:r>
              <a:rPr lang="en-US" sz="2000" dirty="0"/>
              <a:t>The </a:t>
            </a:r>
            <a:r>
              <a:rPr lang="en-US" sz="2000" b="1" dirty="0"/>
              <a:t>number of jobs </a:t>
            </a:r>
            <a:r>
              <a:rPr lang="en-US" sz="2000" dirty="0"/>
              <a:t>in iron, steel and aluminum mills rose temporarily by 6% and 5%, respectively from 2017 to 2019. </a:t>
            </a:r>
          </a:p>
          <a:p>
            <a:pPr marL="285750" indent="-285750">
              <a:buFont typeface="Arial" panose="020B0604020202020204" pitchFamily="34" charset="0"/>
              <a:buChar char="•"/>
            </a:pPr>
            <a:r>
              <a:rPr lang="en-US" sz="2000" b="1" dirty="0"/>
              <a:t>Downstream industries </a:t>
            </a:r>
            <a:r>
              <a:rPr lang="en-US" sz="2000" dirty="0"/>
              <a:t>(e.g. auto) faced higher input costs.</a:t>
            </a:r>
          </a:p>
          <a:p>
            <a:pPr marL="285750" indent="-285750">
              <a:buFont typeface="Arial" panose="020B0604020202020204" pitchFamily="34" charset="0"/>
              <a:buChar char="•"/>
            </a:pPr>
            <a:r>
              <a:rPr lang="en-US" sz="2000" dirty="0"/>
              <a:t>Several studies estimated that the increased costs driven by tariffs may have resulted in 75,000 fewer manufacturing jobs.</a:t>
            </a:r>
          </a:p>
        </p:txBody>
      </p:sp>
      <p:pic>
        <p:nvPicPr>
          <p:cNvPr id="7" name="Picture 6">
            <a:extLst>
              <a:ext uri="{FF2B5EF4-FFF2-40B4-BE49-F238E27FC236}">
                <a16:creationId xmlns:a16="http://schemas.microsoft.com/office/drawing/2014/main" id="{127F15E8-0573-1D98-AEE5-B2D8C3B68AC7}"/>
              </a:ext>
            </a:extLst>
          </p:cNvPr>
          <p:cNvPicPr>
            <a:picLocks noChangeAspect="1"/>
          </p:cNvPicPr>
          <p:nvPr/>
        </p:nvPicPr>
        <p:blipFill>
          <a:blip r:embed="rId3"/>
          <a:stretch>
            <a:fillRect/>
          </a:stretch>
        </p:blipFill>
        <p:spPr>
          <a:xfrm>
            <a:off x="5791200" y="649717"/>
            <a:ext cx="4900357" cy="3168806"/>
          </a:xfrm>
          <a:prstGeom prst="rect">
            <a:avLst/>
          </a:prstGeom>
        </p:spPr>
      </p:pic>
      <p:pic>
        <p:nvPicPr>
          <p:cNvPr id="8" name="Picture 7">
            <a:extLst>
              <a:ext uri="{FF2B5EF4-FFF2-40B4-BE49-F238E27FC236}">
                <a16:creationId xmlns:a16="http://schemas.microsoft.com/office/drawing/2014/main" id="{BCDBD523-DB52-8A09-048A-7EBDB52C12BB}"/>
              </a:ext>
            </a:extLst>
          </p:cNvPr>
          <p:cNvPicPr>
            <a:picLocks noChangeAspect="1"/>
          </p:cNvPicPr>
          <p:nvPr/>
        </p:nvPicPr>
        <p:blipFill>
          <a:blip r:embed="rId4"/>
          <a:stretch>
            <a:fillRect/>
          </a:stretch>
        </p:blipFill>
        <p:spPr>
          <a:xfrm>
            <a:off x="5791200" y="3761422"/>
            <a:ext cx="4900357" cy="2651366"/>
          </a:xfrm>
          <a:prstGeom prst="rect">
            <a:avLst/>
          </a:prstGeom>
        </p:spPr>
      </p:pic>
    </p:spTree>
    <p:extLst>
      <p:ext uri="{BB962C8B-B14F-4D97-AF65-F5344CB8AC3E}">
        <p14:creationId xmlns:p14="http://schemas.microsoft.com/office/powerpoint/2010/main" val="1658119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453A86-5035-36C8-8EE2-792CCC131B0D}"/>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DBA3948-6F7A-7749-0662-BFBB44F39305}"/>
              </a:ext>
            </a:extLst>
          </p:cNvPr>
          <p:cNvSpPr>
            <a:spLocks noGrp="1"/>
          </p:cNvSpPr>
          <p:nvPr>
            <p:ph type="sldNum" sz="quarter" idx="12"/>
          </p:nvPr>
        </p:nvSpPr>
        <p:spPr/>
        <p:txBody>
          <a:bodyPr/>
          <a:lstStyle/>
          <a:p>
            <a:fld id="{D9F085D5-EC86-4F6A-B501-C1359CB39116}" type="slidenum">
              <a:rPr lang="en-GB" smtClean="0"/>
              <a:t>38</a:t>
            </a:fld>
            <a:endParaRPr lang="en-GB"/>
          </a:p>
        </p:txBody>
      </p:sp>
      <p:sp>
        <p:nvSpPr>
          <p:cNvPr id="5" name="Title 1">
            <a:extLst>
              <a:ext uri="{FF2B5EF4-FFF2-40B4-BE49-F238E27FC236}">
                <a16:creationId xmlns:a16="http://schemas.microsoft.com/office/drawing/2014/main" id="{3C97D271-77B0-39A2-DC81-411F70FE29F5}"/>
              </a:ext>
            </a:extLst>
          </p:cNvPr>
          <p:cNvSpPr>
            <a:spLocks noGrp="1"/>
          </p:cNvSpPr>
          <p:nvPr>
            <p:ph type="title"/>
          </p:nvPr>
        </p:nvSpPr>
        <p:spPr>
          <a:xfrm>
            <a:off x="838200" y="0"/>
            <a:ext cx="10515600" cy="1325563"/>
          </a:xfrm>
        </p:spPr>
        <p:txBody>
          <a:bodyPr/>
          <a:lstStyle/>
          <a:p>
            <a:r>
              <a:rPr lang="en-US" dirty="0">
                <a:solidFill>
                  <a:schemeClr val="bg1"/>
                </a:solidFill>
              </a:rPr>
              <a:t>Tar</a:t>
            </a:r>
            <a:r>
              <a:rPr lang="en-US" dirty="0">
                <a:solidFill>
                  <a:schemeClr val="accent1">
                    <a:lumMod val="75000"/>
                  </a:schemeClr>
                </a:solidFill>
              </a:rPr>
              <a:t>iffs on Metals - Retaliation</a:t>
            </a:r>
            <a:endParaRPr lang="en-US" dirty="0"/>
          </a:p>
        </p:txBody>
      </p:sp>
      <p:sp>
        <p:nvSpPr>
          <p:cNvPr id="3" name="TextBox 2">
            <a:extLst>
              <a:ext uri="{FF2B5EF4-FFF2-40B4-BE49-F238E27FC236}">
                <a16:creationId xmlns:a16="http://schemas.microsoft.com/office/drawing/2014/main" id="{7CA86BB6-BCDE-BCE3-B821-C70546450D08}"/>
              </a:ext>
            </a:extLst>
          </p:cNvPr>
          <p:cNvSpPr txBox="1"/>
          <p:nvPr/>
        </p:nvSpPr>
        <p:spPr>
          <a:xfrm>
            <a:off x="533400" y="1290163"/>
            <a:ext cx="10287000" cy="1341008"/>
          </a:xfrm>
          <a:prstGeom prst="rect">
            <a:avLst/>
          </a:prstGeom>
          <a:noFill/>
        </p:spPr>
        <p:txBody>
          <a:bodyPr wrap="square">
            <a:spAutoFit/>
          </a:bodyPr>
          <a:lstStyle/>
          <a:p>
            <a:pPr marL="457200" lvl="0" indent="-342900" algn="l" rtl="0">
              <a:lnSpc>
                <a:spcPct val="115000"/>
              </a:lnSpc>
              <a:spcBef>
                <a:spcPts val="0"/>
              </a:spcBef>
              <a:spcAft>
                <a:spcPts val="0"/>
              </a:spcAft>
              <a:buClr>
                <a:srgbClr val="000000"/>
              </a:buClr>
              <a:buSzPts val="1800"/>
              <a:buFont typeface="Times New Roman"/>
              <a:buChar char="●"/>
            </a:pPr>
            <a:r>
              <a:rPr lang="en-US" dirty="0">
                <a:solidFill>
                  <a:srgbClr val="000000"/>
                </a:solidFill>
                <a:latin typeface="Times New Roman"/>
                <a:ea typeface="Times New Roman"/>
                <a:cs typeface="Times New Roman"/>
                <a:sym typeface="Times New Roman"/>
              </a:rPr>
              <a:t>The EU, Canada, Mexico, and China have retaliated with tariffs proportionate to their U.S. exports of steel &amp; aluminum</a:t>
            </a:r>
          </a:p>
          <a:p>
            <a:pPr marL="457200" lvl="0" indent="-342900" algn="l" rtl="0">
              <a:lnSpc>
                <a:spcPct val="115000"/>
              </a:lnSpc>
              <a:spcBef>
                <a:spcPts val="0"/>
              </a:spcBef>
              <a:spcAft>
                <a:spcPts val="0"/>
              </a:spcAft>
              <a:buClr>
                <a:srgbClr val="000000"/>
              </a:buClr>
              <a:buSzPts val="1800"/>
              <a:buFont typeface="Times New Roman"/>
              <a:buChar char="●"/>
            </a:pPr>
            <a:r>
              <a:rPr lang="en-US" dirty="0">
                <a:solidFill>
                  <a:srgbClr val="000000"/>
                </a:solidFill>
                <a:latin typeface="Times New Roman"/>
                <a:ea typeface="Times New Roman"/>
                <a:cs typeface="Times New Roman"/>
                <a:sym typeface="Times New Roman"/>
              </a:rPr>
              <a:t>US industries targeted by foreign retaliation:</a:t>
            </a:r>
          </a:p>
          <a:p>
            <a:pPr marL="457200" lvl="0" indent="0" algn="l" rtl="0">
              <a:lnSpc>
                <a:spcPct val="115000"/>
              </a:lnSpc>
              <a:spcBef>
                <a:spcPts val="0"/>
              </a:spcBef>
              <a:spcAft>
                <a:spcPts val="0"/>
              </a:spcAft>
              <a:buNone/>
            </a:pPr>
            <a:r>
              <a:rPr lang="en-US" dirty="0">
                <a:solidFill>
                  <a:srgbClr val="000000"/>
                </a:solidFill>
                <a:latin typeface="Times New Roman"/>
                <a:ea typeface="Times New Roman"/>
                <a:cs typeface="Times New Roman"/>
                <a:sym typeface="Times New Roman"/>
              </a:rPr>
              <a:t> </a:t>
            </a:r>
          </a:p>
        </p:txBody>
      </p:sp>
      <p:graphicFrame>
        <p:nvGraphicFramePr>
          <p:cNvPr id="9" name="Google Shape;134;p13">
            <a:extLst>
              <a:ext uri="{FF2B5EF4-FFF2-40B4-BE49-F238E27FC236}">
                <a16:creationId xmlns:a16="http://schemas.microsoft.com/office/drawing/2014/main" id="{1DD013AD-98E1-2ACD-4AC1-848ED8625304}"/>
              </a:ext>
            </a:extLst>
          </p:cNvPr>
          <p:cNvGraphicFramePr/>
          <p:nvPr>
            <p:extLst>
              <p:ext uri="{D42A27DB-BD31-4B8C-83A1-F6EECF244321}">
                <p14:modId xmlns:p14="http://schemas.microsoft.com/office/powerpoint/2010/main" val="3280785081"/>
              </p:ext>
            </p:extLst>
          </p:nvPr>
        </p:nvGraphicFramePr>
        <p:xfrm>
          <a:off x="2067011" y="2411898"/>
          <a:ext cx="7205740" cy="3689347"/>
        </p:xfrm>
        <a:graphic>
          <a:graphicData uri="http://schemas.openxmlformats.org/drawingml/2006/table">
            <a:tbl>
              <a:tblPr>
                <a:noFill/>
              </a:tblPr>
              <a:tblGrid>
                <a:gridCol w="4409989">
                  <a:extLst>
                    <a:ext uri="{9D8B030D-6E8A-4147-A177-3AD203B41FA5}">
                      <a16:colId xmlns:a16="http://schemas.microsoft.com/office/drawing/2014/main" val="20000"/>
                    </a:ext>
                  </a:extLst>
                </a:gridCol>
                <a:gridCol w="2795751">
                  <a:extLst>
                    <a:ext uri="{9D8B030D-6E8A-4147-A177-3AD203B41FA5}">
                      <a16:colId xmlns:a16="http://schemas.microsoft.com/office/drawing/2014/main" val="20001"/>
                    </a:ext>
                  </a:extLst>
                </a:gridCol>
              </a:tblGrid>
              <a:tr h="419994">
                <a:tc>
                  <a:txBody>
                    <a:bodyPr/>
                    <a:lstStyle/>
                    <a:p>
                      <a:pPr marL="0" lvl="0" indent="0" algn="l" rtl="0">
                        <a:spcBef>
                          <a:spcPts val="0"/>
                        </a:spcBef>
                        <a:spcAft>
                          <a:spcPts val="0"/>
                        </a:spcAft>
                        <a:buNone/>
                      </a:pPr>
                      <a:r>
                        <a:rPr lang="en" dirty="0">
                          <a:solidFill>
                            <a:schemeClr val="accent1">
                              <a:lumMod val="75000"/>
                            </a:schemeClr>
                          </a:solidFill>
                        </a:rPr>
                        <a:t>Industry</a:t>
                      </a:r>
                      <a:endParaRPr dirty="0">
                        <a:solidFill>
                          <a:schemeClr val="accent1">
                            <a:lumMod val="75000"/>
                          </a:schemeClr>
                        </a:solidFill>
                      </a:endParaRPr>
                    </a:p>
                  </a:txBody>
                  <a:tcPr marL="91425" marR="91425" marT="91425" marB="91425"/>
                </a:tc>
                <a:tc>
                  <a:txBody>
                    <a:bodyPr/>
                    <a:lstStyle/>
                    <a:p>
                      <a:pPr marL="0" lvl="0" indent="0" algn="l" rtl="0">
                        <a:spcBef>
                          <a:spcPts val="0"/>
                        </a:spcBef>
                        <a:spcAft>
                          <a:spcPts val="0"/>
                        </a:spcAft>
                        <a:buNone/>
                      </a:pPr>
                      <a:r>
                        <a:rPr lang="en" dirty="0">
                          <a:solidFill>
                            <a:schemeClr val="accent1">
                              <a:lumMod val="75000"/>
                            </a:schemeClr>
                          </a:solidFill>
                        </a:rPr>
                        <a:t>Countries</a:t>
                      </a:r>
                      <a:endParaRPr dirty="0">
                        <a:solidFill>
                          <a:schemeClr val="accent1">
                            <a:lumMod val="75000"/>
                          </a:schemeClr>
                        </a:solidFill>
                      </a:endParaRPr>
                    </a:p>
                  </a:txBody>
                  <a:tcPr marL="91425" marR="91425" marT="91425" marB="91425"/>
                </a:tc>
                <a:extLst>
                  <a:ext uri="{0D108BD9-81ED-4DB2-BD59-A6C34878D82A}">
                    <a16:rowId xmlns:a16="http://schemas.microsoft.com/office/drawing/2014/main" val="10000"/>
                  </a:ext>
                </a:extLst>
              </a:tr>
              <a:tr h="672007">
                <a:tc>
                  <a:txBody>
                    <a:bodyPr/>
                    <a:lstStyle/>
                    <a:p>
                      <a:pPr marL="0" lvl="0" indent="0" algn="l" rtl="0">
                        <a:spcBef>
                          <a:spcPts val="0"/>
                        </a:spcBef>
                        <a:spcAft>
                          <a:spcPts val="0"/>
                        </a:spcAft>
                        <a:buNone/>
                      </a:pPr>
                      <a:r>
                        <a:rPr lang="en" dirty="0"/>
                        <a:t>Pork</a:t>
                      </a:r>
                      <a:endParaRPr dirty="0"/>
                    </a:p>
                  </a:txBody>
                  <a:tcPr marL="91425" marR="91425" marT="91425" marB="91425"/>
                </a:tc>
                <a:tc>
                  <a:txBody>
                    <a:bodyPr/>
                    <a:lstStyle/>
                    <a:p>
                      <a:pPr marL="0" lvl="0" indent="0" algn="l" rtl="0">
                        <a:spcBef>
                          <a:spcPts val="0"/>
                        </a:spcBef>
                        <a:spcAft>
                          <a:spcPts val="0"/>
                        </a:spcAft>
                        <a:buNone/>
                      </a:pPr>
                      <a:r>
                        <a:rPr lang="en"/>
                        <a:t>China, Mexico</a:t>
                      </a:r>
                      <a:endParaRPr/>
                    </a:p>
                  </a:txBody>
                  <a:tcPr marL="91425" marR="91425" marT="91425" marB="91425"/>
                </a:tc>
                <a:extLst>
                  <a:ext uri="{0D108BD9-81ED-4DB2-BD59-A6C34878D82A}">
                    <a16:rowId xmlns:a16="http://schemas.microsoft.com/office/drawing/2014/main" val="10001"/>
                  </a:ext>
                </a:extLst>
              </a:tr>
              <a:tr h="419994">
                <a:tc>
                  <a:txBody>
                    <a:bodyPr/>
                    <a:lstStyle/>
                    <a:p>
                      <a:pPr marL="0" lvl="0" indent="0" algn="l" rtl="0">
                        <a:spcBef>
                          <a:spcPts val="0"/>
                        </a:spcBef>
                        <a:spcAft>
                          <a:spcPts val="0"/>
                        </a:spcAft>
                        <a:buNone/>
                      </a:pPr>
                      <a:r>
                        <a:rPr lang="en"/>
                        <a:t>Apples </a:t>
                      </a:r>
                      <a:endParaRPr/>
                    </a:p>
                  </a:txBody>
                  <a:tcPr marL="91425" marR="91425" marT="91425" marB="91425"/>
                </a:tc>
                <a:tc>
                  <a:txBody>
                    <a:bodyPr/>
                    <a:lstStyle/>
                    <a:p>
                      <a:pPr marL="0" lvl="0" indent="0" algn="l" rtl="0">
                        <a:spcBef>
                          <a:spcPts val="0"/>
                        </a:spcBef>
                        <a:spcAft>
                          <a:spcPts val="0"/>
                        </a:spcAft>
                        <a:buNone/>
                      </a:pPr>
                      <a:r>
                        <a:rPr lang="en"/>
                        <a:t>China, Mexico, India</a:t>
                      </a:r>
                      <a:endParaRPr/>
                    </a:p>
                  </a:txBody>
                  <a:tcPr marL="91425" marR="91425" marT="91425" marB="91425"/>
                </a:tc>
                <a:extLst>
                  <a:ext uri="{0D108BD9-81ED-4DB2-BD59-A6C34878D82A}">
                    <a16:rowId xmlns:a16="http://schemas.microsoft.com/office/drawing/2014/main" val="10002"/>
                  </a:ext>
                </a:extLst>
              </a:tr>
              <a:tr h="419994">
                <a:tc>
                  <a:txBody>
                    <a:bodyPr/>
                    <a:lstStyle/>
                    <a:p>
                      <a:pPr marL="0" lvl="0" indent="0" algn="l" rtl="0">
                        <a:spcBef>
                          <a:spcPts val="0"/>
                        </a:spcBef>
                        <a:spcAft>
                          <a:spcPts val="0"/>
                        </a:spcAft>
                        <a:buNone/>
                      </a:pPr>
                      <a:r>
                        <a:rPr lang="en" dirty="0"/>
                        <a:t>Fruits and Nuts</a:t>
                      </a:r>
                      <a:endParaRPr dirty="0"/>
                    </a:p>
                  </a:txBody>
                  <a:tcPr marL="91425" marR="91425" marT="91425" marB="91425"/>
                </a:tc>
                <a:tc>
                  <a:txBody>
                    <a:bodyPr/>
                    <a:lstStyle/>
                    <a:p>
                      <a:pPr marL="0" lvl="0" indent="0" algn="l" rtl="0">
                        <a:spcBef>
                          <a:spcPts val="0"/>
                        </a:spcBef>
                        <a:spcAft>
                          <a:spcPts val="0"/>
                        </a:spcAft>
                        <a:buNone/>
                      </a:pPr>
                      <a:r>
                        <a:rPr lang="en"/>
                        <a:t>China, India</a:t>
                      </a:r>
                      <a:endParaRPr/>
                    </a:p>
                  </a:txBody>
                  <a:tcPr marL="91425" marR="91425" marT="91425" marB="91425"/>
                </a:tc>
                <a:extLst>
                  <a:ext uri="{0D108BD9-81ED-4DB2-BD59-A6C34878D82A}">
                    <a16:rowId xmlns:a16="http://schemas.microsoft.com/office/drawing/2014/main" val="10003"/>
                  </a:ext>
                </a:extLst>
              </a:tr>
              <a:tr h="419994">
                <a:tc>
                  <a:txBody>
                    <a:bodyPr/>
                    <a:lstStyle/>
                    <a:p>
                      <a:pPr marL="0" lvl="0" indent="0" algn="l" rtl="0">
                        <a:spcBef>
                          <a:spcPts val="0"/>
                        </a:spcBef>
                        <a:spcAft>
                          <a:spcPts val="0"/>
                        </a:spcAft>
                        <a:buNone/>
                      </a:pPr>
                      <a:r>
                        <a:rPr lang="en" dirty="0"/>
                        <a:t>Whiskies (e.g. KY bourbon)</a:t>
                      </a:r>
                      <a:endParaRPr dirty="0"/>
                    </a:p>
                  </a:txBody>
                  <a:tcPr marL="91425" marR="91425" marT="91425" marB="91425"/>
                </a:tc>
                <a:tc>
                  <a:txBody>
                    <a:bodyPr/>
                    <a:lstStyle/>
                    <a:p>
                      <a:pPr marL="0" lvl="0" indent="0" algn="l" rtl="0">
                        <a:spcBef>
                          <a:spcPts val="0"/>
                        </a:spcBef>
                        <a:spcAft>
                          <a:spcPts val="0"/>
                        </a:spcAft>
                        <a:buNone/>
                      </a:pPr>
                      <a:r>
                        <a:rPr lang="en"/>
                        <a:t>EU, Canada, Mexico</a:t>
                      </a:r>
                      <a:endParaRPr/>
                    </a:p>
                  </a:txBody>
                  <a:tcPr marL="91425" marR="91425" marT="91425" marB="91425"/>
                </a:tc>
                <a:extLst>
                  <a:ext uri="{0D108BD9-81ED-4DB2-BD59-A6C34878D82A}">
                    <a16:rowId xmlns:a16="http://schemas.microsoft.com/office/drawing/2014/main" val="10004"/>
                  </a:ext>
                </a:extLst>
              </a:tr>
              <a:tr h="419753">
                <a:tc>
                  <a:txBody>
                    <a:bodyPr/>
                    <a:lstStyle/>
                    <a:p>
                      <a:pPr marL="0" lvl="0" indent="0" algn="l" rtl="0">
                        <a:spcBef>
                          <a:spcPts val="0"/>
                        </a:spcBef>
                        <a:spcAft>
                          <a:spcPts val="0"/>
                        </a:spcAft>
                        <a:buNone/>
                      </a:pPr>
                      <a:r>
                        <a:rPr lang="en" dirty="0"/>
                        <a:t>Mineral water, coffee, ketchup</a:t>
                      </a:r>
                      <a:endParaRPr dirty="0"/>
                    </a:p>
                  </a:txBody>
                  <a:tcPr marL="91425" marR="91425" marT="91425" marB="91425"/>
                </a:tc>
                <a:tc>
                  <a:txBody>
                    <a:bodyPr/>
                    <a:lstStyle/>
                    <a:p>
                      <a:pPr marL="0" lvl="0" indent="0" algn="l" rtl="0">
                        <a:spcBef>
                          <a:spcPts val="0"/>
                        </a:spcBef>
                        <a:spcAft>
                          <a:spcPts val="0"/>
                        </a:spcAft>
                        <a:buNone/>
                      </a:pPr>
                      <a:r>
                        <a:rPr lang="en" dirty="0"/>
                        <a:t>Canada</a:t>
                      </a:r>
                      <a:endParaRPr dirty="0"/>
                    </a:p>
                  </a:txBody>
                  <a:tcPr marL="91425" marR="91425" marT="91425" marB="91425"/>
                </a:tc>
                <a:extLst>
                  <a:ext uri="{0D108BD9-81ED-4DB2-BD59-A6C34878D82A}">
                    <a16:rowId xmlns:a16="http://schemas.microsoft.com/office/drawing/2014/main" val="10005"/>
                  </a:ext>
                </a:extLst>
              </a:tr>
              <a:tr h="672007">
                <a:tc>
                  <a:txBody>
                    <a:bodyPr/>
                    <a:lstStyle/>
                    <a:p>
                      <a:pPr marL="0" lvl="0" indent="0" algn="l" rtl="0">
                        <a:spcBef>
                          <a:spcPts val="0"/>
                        </a:spcBef>
                        <a:spcAft>
                          <a:spcPts val="0"/>
                        </a:spcAft>
                        <a:buNone/>
                      </a:pPr>
                      <a:r>
                        <a:rPr lang="en-US" dirty="0"/>
                        <a:t>Motorboats, yachts, motorcycles (Harley-Davidson)</a:t>
                      </a:r>
                      <a:endParaRPr dirty="0"/>
                    </a:p>
                  </a:txBody>
                  <a:tcPr marL="91425" marR="91425" marT="91425" marB="91425"/>
                </a:tc>
                <a:tc>
                  <a:txBody>
                    <a:bodyPr/>
                    <a:lstStyle/>
                    <a:p>
                      <a:pPr marL="0" lvl="0" indent="0" algn="l" rtl="0">
                        <a:spcBef>
                          <a:spcPts val="0"/>
                        </a:spcBef>
                        <a:spcAft>
                          <a:spcPts val="0"/>
                        </a:spcAft>
                        <a:buNone/>
                      </a:pPr>
                      <a:r>
                        <a:rPr lang="en-US" dirty="0"/>
                        <a:t>EU</a:t>
                      </a:r>
                      <a:endParaRPr dirty="0"/>
                    </a:p>
                  </a:txBody>
                  <a:tcPr marL="91425" marR="91425" marT="91425" marB="91425"/>
                </a:tc>
                <a:extLst>
                  <a:ext uri="{0D108BD9-81ED-4DB2-BD59-A6C34878D82A}">
                    <a16:rowId xmlns:a16="http://schemas.microsoft.com/office/drawing/2014/main" val="231036077"/>
                  </a:ext>
                </a:extLst>
              </a:tr>
            </a:tbl>
          </a:graphicData>
        </a:graphic>
      </p:graphicFrame>
    </p:spTree>
    <p:extLst>
      <p:ext uri="{BB962C8B-B14F-4D97-AF65-F5344CB8AC3E}">
        <p14:creationId xmlns:p14="http://schemas.microsoft.com/office/powerpoint/2010/main" val="26849682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C30A22-87EC-8FA0-7E93-F446E9B9FE1D}"/>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2E19B68-684C-E81A-5971-747A332236C8}"/>
              </a:ext>
            </a:extLst>
          </p:cNvPr>
          <p:cNvSpPr>
            <a:spLocks noGrp="1"/>
          </p:cNvSpPr>
          <p:nvPr>
            <p:ph type="sldNum" sz="quarter" idx="12"/>
          </p:nvPr>
        </p:nvSpPr>
        <p:spPr/>
        <p:txBody>
          <a:bodyPr/>
          <a:lstStyle/>
          <a:p>
            <a:fld id="{D9F085D5-EC86-4F6A-B501-C1359CB39116}" type="slidenum">
              <a:rPr lang="en-GB" smtClean="0"/>
              <a:t>39</a:t>
            </a:fld>
            <a:endParaRPr lang="en-GB"/>
          </a:p>
        </p:txBody>
      </p:sp>
      <p:sp>
        <p:nvSpPr>
          <p:cNvPr id="5" name="Title 1">
            <a:extLst>
              <a:ext uri="{FF2B5EF4-FFF2-40B4-BE49-F238E27FC236}">
                <a16:creationId xmlns:a16="http://schemas.microsoft.com/office/drawing/2014/main" id="{A384817D-9F4E-1145-3770-6982D3317640}"/>
              </a:ext>
            </a:extLst>
          </p:cNvPr>
          <p:cNvSpPr>
            <a:spLocks noGrp="1"/>
          </p:cNvSpPr>
          <p:nvPr>
            <p:ph type="title"/>
          </p:nvPr>
        </p:nvSpPr>
        <p:spPr>
          <a:xfrm>
            <a:off x="838200" y="0"/>
            <a:ext cx="10515600" cy="1325563"/>
          </a:xfrm>
        </p:spPr>
        <p:txBody>
          <a:bodyPr/>
          <a:lstStyle/>
          <a:p>
            <a:r>
              <a:rPr lang="en-US" dirty="0">
                <a:solidFill>
                  <a:schemeClr val="bg1"/>
                </a:solidFill>
              </a:rPr>
              <a:t>Sub</a:t>
            </a:r>
            <a:r>
              <a:rPr lang="en-US" dirty="0">
                <a:solidFill>
                  <a:schemeClr val="accent1">
                    <a:lumMod val="75000"/>
                  </a:schemeClr>
                </a:solidFill>
              </a:rPr>
              <a:t>sidies to American Farmers</a:t>
            </a:r>
            <a:endParaRPr lang="en-US" dirty="0"/>
          </a:p>
        </p:txBody>
      </p:sp>
      <p:pic>
        <p:nvPicPr>
          <p:cNvPr id="2" name="Picture 1">
            <a:extLst>
              <a:ext uri="{FF2B5EF4-FFF2-40B4-BE49-F238E27FC236}">
                <a16:creationId xmlns:a16="http://schemas.microsoft.com/office/drawing/2014/main" id="{28263259-5296-BB3C-9BD4-ABF26E76A98B}"/>
              </a:ext>
            </a:extLst>
          </p:cNvPr>
          <p:cNvPicPr>
            <a:picLocks noChangeAspect="1"/>
          </p:cNvPicPr>
          <p:nvPr/>
        </p:nvPicPr>
        <p:blipFill>
          <a:blip r:embed="rId3"/>
          <a:stretch>
            <a:fillRect/>
          </a:stretch>
        </p:blipFill>
        <p:spPr>
          <a:xfrm>
            <a:off x="1219200" y="1325563"/>
            <a:ext cx="7772400" cy="3689497"/>
          </a:xfrm>
          <a:prstGeom prst="rect">
            <a:avLst/>
          </a:prstGeom>
        </p:spPr>
      </p:pic>
      <p:sp>
        <p:nvSpPr>
          <p:cNvPr id="3" name="TextBox 2">
            <a:extLst>
              <a:ext uri="{FF2B5EF4-FFF2-40B4-BE49-F238E27FC236}">
                <a16:creationId xmlns:a16="http://schemas.microsoft.com/office/drawing/2014/main" id="{46D37895-5ADA-2F26-C073-384D453F3E51}"/>
              </a:ext>
            </a:extLst>
          </p:cNvPr>
          <p:cNvSpPr txBox="1"/>
          <p:nvPr/>
        </p:nvSpPr>
        <p:spPr>
          <a:xfrm>
            <a:off x="990600" y="5163105"/>
            <a:ext cx="9753600" cy="830997"/>
          </a:xfrm>
          <a:prstGeom prst="rect">
            <a:avLst/>
          </a:prstGeom>
          <a:noFill/>
        </p:spPr>
        <p:txBody>
          <a:bodyPr wrap="square" rtlCol="0">
            <a:spAutoFit/>
          </a:bodyPr>
          <a:lstStyle/>
          <a:p>
            <a:pPr marL="285750" indent="-285750">
              <a:buFont typeface="Arial" panose="020B0604020202020204" pitchFamily="34" charset="0"/>
              <a:buChar char="•"/>
            </a:pPr>
            <a:r>
              <a:rPr lang="en-US" sz="2400" dirty="0"/>
              <a:t>$12 billion subsidy to help American farmers for their lost export sales.</a:t>
            </a:r>
          </a:p>
          <a:p>
            <a:pPr marL="285750" indent="-285750">
              <a:buFont typeface="Arial" panose="020B0604020202020204" pitchFamily="34" charset="0"/>
              <a:buChar char="•"/>
            </a:pPr>
            <a:endParaRPr lang="en-US" sz="2400" dirty="0"/>
          </a:p>
        </p:txBody>
      </p:sp>
    </p:spTree>
    <p:extLst>
      <p:ext uri="{BB962C8B-B14F-4D97-AF65-F5344CB8AC3E}">
        <p14:creationId xmlns:p14="http://schemas.microsoft.com/office/powerpoint/2010/main" val="13879772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46200" y="2991515"/>
            <a:ext cx="9144000" cy="874970"/>
          </a:xfrm>
        </p:spPr>
        <p:txBody>
          <a:bodyPr anchor="ctr" anchorCtr="0">
            <a:normAutofit/>
          </a:bodyPr>
          <a:lstStyle/>
          <a:p>
            <a:pPr>
              <a:lnSpc>
                <a:spcPct val="100000"/>
              </a:lnSpc>
              <a:spcBef>
                <a:spcPts val="0"/>
              </a:spcBef>
            </a:pPr>
            <a:r>
              <a:rPr lang="en-US" sz="4000" dirty="0"/>
              <a:t>Globalization and </a:t>
            </a:r>
            <a:r>
              <a:rPr lang="en-US" sz="4000" b="1" dirty="0"/>
              <a:t>Trade </a:t>
            </a:r>
          </a:p>
        </p:txBody>
      </p:sp>
      <p:sp>
        <p:nvSpPr>
          <p:cNvPr id="8" name="Slide Number Placeholder 7">
            <a:extLst>
              <a:ext uri="{FF2B5EF4-FFF2-40B4-BE49-F238E27FC236}">
                <a16:creationId xmlns:a16="http://schemas.microsoft.com/office/drawing/2014/main" id="{1253CAC7-36DF-4A5D-BA87-83822B44EBAC}"/>
              </a:ext>
            </a:extLst>
          </p:cNvPr>
          <p:cNvSpPr>
            <a:spLocks noGrp="1"/>
          </p:cNvSpPr>
          <p:nvPr>
            <p:ph type="sldNum" sz="quarter" idx="12"/>
          </p:nvPr>
        </p:nvSpPr>
        <p:spPr/>
        <p:txBody>
          <a:bodyPr/>
          <a:lstStyle/>
          <a:p>
            <a:fld id="{D9F085D5-EC86-4F6A-B501-C1359CB39116}" type="slidenum">
              <a:rPr lang="en-US" smtClean="0"/>
              <a:pPr/>
              <a:t>4</a:t>
            </a:fld>
            <a:endParaRPr lang="en-US" dirty="0"/>
          </a:p>
        </p:txBody>
      </p:sp>
      <p:pic>
        <p:nvPicPr>
          <p:cNvPr id="2" name="Picture 1">
            <a:extLst>
              <a:ext uri="{FF2B5EF4-FFF2-40B4-BE49-F238E27FC236}">
                <a16:creationId xmlns:a16="http://schemas.microsoft.com/office/drawing/2014/main" id="{59B72D02-0803-D942-BBC2-5568076A9A9E}"/>
              </a:ext>
            </a:extLst>
          </p:cNvPr>
          <p:cNvPicPr>
            <a:picLocks noChangeAspect="1"/>
          </p:cNvPicPr>
          <p:nvPr/>
        </p:nvPicPr>
        <p:blipFill>
          <a:blip r:embed="rId3"/>
          <a:stretch>
            <a:fillRect/>
          </a:stretch>
        </p:blipFill>
        <p:spPr>
          <a:xfrm>
            <a:off x="8752335" y="3355367"/>
            <a:ext cx="2781300" cy="2921000"/>
          </a:xfrm>
          <a:prstGeom prst="rect">
            <a:avLst/>
          </a:prstGeom>
        </p:spPr>
      </p:pic>
      <p:pic>
        <p:nvPicPr>
          <p:cNvPr id="4" name="Picture 3">
            <a:extLst>
              <a:ext uri="{FF2B5EF4-FFF2-40B4-BE49-F238E27FC236}">
                <a16:creationId xmlns:a16="http://schemas.microsoft.com/office/drawing/2014/main" id="{1611593F-002F-EB46-8EDC-C51BA6E5A106}"/>
              </a:ext>
            </a:extLst>
          </p:cNvPr>
          <p:cNvPicPr>
            <a:picLocks noChangeAspect="1"/>
          </p:cNvPicPr>
          <p:nvPr/>
        </p:nvPicPr>
        <p:blipFill>
          <a:blip r:embed="rId4"/>
          <a:stretch>
            <a:fillRect/>
          </a:stretch>
        </p:blipFill>
        <p:spPr>
          <a:xfrm>
            <a:off x="664016" y="322229"/>
            <a:ext cx="3390900" cy="2400300"/>
          </a:xfrm>
          <a:prstGeom prst="rect">
            <a:avLst/>
          </a:prstGeom>
        </p:spPr>
      </p:pic>
      <p:sp>
        <p:nvSpPr>
          <p:cNvPr id="6" name="Subtitle 2">
            <a:extLst>
              <a:ext uri="{FF2B5EF4-FFF2-40B4-BE49-F238E27FC236}">
                <a16:creationId xmlns:a16="http://schemas.microsoft.com/office/drawing/2014/main" id="{FAD657A0-B03A-0B43-B1F6-E088FE5A02B2}"/>
              </a:ext>
            </a:extLst>
          </p:cNvPr>
          <p:cNvSpPr txBox="1">
            <a:spLocks/>
          </p:cNvSpPr>
          <p:nvPr/>
        </p:nvSpPr>
        <p:spPr>
          <a:xfrm>
            <a:off x="1500351" y="4611211"/>
            <a:ext cx="9144000" cy="874970"/>
          </a:xfrm>
          <a:prstGeom prst="rect">
            <a:avLst/>
          </a:prstGeom>
        </p:spPr>
        <p:txBody>
          <a:bodyPr vert="horz" lIns="91440" tIns="45720" rIns="91440" bIns="45720" rtlCol="0">
            <a:normAutofit fontScale="5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0C4C88"/>
                </a:solidFill>
                <a:latin typeface="+mn-lt"/>
                <a:ea typeface="+mn-ea"/>
                <a:cs typeface="+mn-cs"/>
              </a:defRPr>
            </a:lvl1pPr>
            <a:lvl2pPr marL="457200" indent="0" algn="ctr" defTabSz="914400" rtl="0" eaLnBrk="1" latinLnBrk="0" hangingPunct="1">
              <a:lnSpc>
                <a:spcPct val="90000"/>
              </a:lnSpc>
              <a:spcBef>
                <a:spcPts val="500"/>
              </a:spcBef>
              <a:buFont typeface="Calibri" panose="020F0502020204030204" pitchFamily="34" charset="0"/>
              <a:buNone/>
              <a:defRPr sz="2000" kern="1200">
                <a:solidFill>
                  <a:srgbClr val="2B414D"/>
                </a:solidFill>
                <a:latin typeface="+mn-lt"/>
                <a:ea typeface="+mn-ea"/>
                <a:cs typeface="+mn-cs"/>
              </a:defRPr>
            </a:lvl2pPr>
            <a:lvl3pPr marL="914400" indent="0" algn="ctr" defTabSz="914400" rtl="0" eaLnBrk="1" latinLnBrk="0" hangingPunct="1">
              <a:lnSpc>
                <a:spcPct val="90000"/>
              </a:lnSpc>
              <a:spcBef>
                <a:spcPts val="500"/>
              </a:spcBef>
              <a:buSzPct val="80000"/>
              <a:buFont typeface="Courier New" panose="02070309020205020404" pitchFamily="49" charset="0"/>
              <a:buNone/>
              <a:defRPr sz="1800" kern="1200">
                <a:solidFill>
                  <a:srgbClr val="2B414D"/>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en-US" sz="3200" dirty="0">
                <a:solidFill>
                  <a:schemeClr val="tx2"/>
                </a:solidFill>
              </a:rPr>
              <a:t>OLLI, University of Minnesota</a:t>
            </a:r>
          </a:p>
          <a:p>
            <a:pPr>
              <a:lnSpc>
                <a:spcPct val="100000"/>
              </a:lnSpc>
              <a:spcBef>
                <a:spcPts val="0"/>
              </a:spcBef>
            </a:pPr>
            <a:r>
              <a:rPr lang="en-US" sz="2200" dirty="0">
                <a:solidFill>
                  <a:schemeClr val="tx2"/>
                </a:solidFill>
              </a:rPr>
              <a:t>November 17 , 2025</a:t>
            </a:r>
          </a:p>
          <a:p>
            <a:pPr>
              <a:lnSpc>
                <a:spcPct val="100000"/>
              </a:lnSpc>
              <a:spcBef>
                <a:spcPts val="0"/>
              </a:spcBef>
            </a:pPr>
            <a:endParaRPr lang="en-US" sz="1800" dirty="0">
              <a:solidFill>
                <a:schemeClr val="tx2"/>
              </a:solidFill>
            </a:endParaRPr>
          </a:p>
          <a:p>
            <a:pPr>
              <a:lnSpc>
                <a:spcPct val="100000"/>
              </a:lnSpc>
              <a:spcBef>
                <a:spcPts val="0"/>
              </a:spcBef>
            </a:pPr>
            <a:r>
              <a:rPr lang="en-US" sz="3400" dirty="0">
                <a:solidFill>
                  <a:schemeClr val="tx2"/>
                </a:solidFill>
              </a:rPr>
              <a:t>Adina </a:t>
            </a:r>
            <a:r>
              <a:rPr lang="en-US" sz="3400" dirty="0" err="1">
                <a:solidFill>
                  <a:schemeClr val="tx2"/>
                </a:solidFill>
              </a:rPr>
              <a:t>Ardelean</a:t>
            </a:r>
            <a:r>
              <a:rPr lang="en-US" sz="3400" dirty="0">
                <a:solidFill>
                  <a:schemeClr val="tx2"/>
                </a:solidFill>
              </a:rPr>
              <a:t>, Ph.D.</a:t>
            </a:r>
          </a:p>
        </p:txBody>
      </p:sp>
    </p:spTree>
    <p:extLst>
      <p:ext uri="{BB962C8B-B14F-4D97-AF65-F5344CB8AC3E}">
        <p14:creationId xmlns:p14="http://schemas.microsoft.com/office/powerpoint/2010/main" val="26912671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E8C680-6DD3-7AE1-AB48-A2794F966E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ABFB6E8-BE4F-630E-B897-6671EFA688EC}"/>
              </a:ext>
            </a:extLst>
          </p:cNvPr>
          <p:cNvSpPr>
            <a:spLocks noGrp="1"/>
          </p:cNvSpPr>
          <p:nvPr>
            <p:ph type="title"/>
          </p:nvPr>
        </p:nvSpPr>
        <p:spPr>
          <a:xfrm>
            <a:off x="838200" y="0"/>
            <a:ext cx="10515600" cy="1325563"/>
          </a:xfrm>
        </p:spPr>
        <p:txBody>
          <a:bodyPr/>
          <a:lstStyle/>
          <a:p>
            <a:r>
              <a:rPr lang="en-US" dirty="0">
                <a:solidFill>
                  <a:schemeClr val="bg1"/>
                </a:solidFill>
              </a:rPr>
              <a:t>US-</a:t>
            </a:r>
            <a:r>
              <a:rPr lang="en-US" dirty="0"/>
              <a:t>China Tariff War – Tariff Rates</a:t>
            </a:r>
          </a:p>
        </p:txBody>
      </p:sp>
      <p:pic>
        <p:nvPicPr>
          <p:cNvPr id="5" name="Picture 4">
            <a:extLst>
              <a:ext uri="{FF2B5EF4-FFF2-40B4-BE49-F238E27FC236}">
                <a16:creationId xmlns:a16="http://schemas.microsoft.com/office/drawing/2014/main" id="{B9FA9F0A-F318-C283-1289-839F55CDC078}"/>
              </a:ext>
            </a:extLst>
          </p:cNvPr>
          <p:cNvPicPr>
            <a:picLocks noChangeAspect="1"/>
          </p:cNvPicPr>
          <p:nvPr/>
        </p:nvPicPr>
        <p:blipFill>
          <a:blip r:embed="rId3"/>
          <a:stretch>
            <a:fillRect/>
          </a:stretch>
        </p:blipFill>
        <p:spPr>
          <a:xfrm>
            <a:off x="2171700" y="805934"/>
            <a:ext cx="7848600" cy="5426989"/>
          </a:xfrm>
          <a:prstGeom prst="rect">
            <a:avLst/>
          </a:prstGeom>
        </p:spPr>
      </p:pic>
      <p:sp>
        <p:nvSpPr>
          <p:cNvPr id="6" name="TextBox 5">
            <a:extLst>
              <a:ext uri="{FF2B5EF4-FFF2-40B4-BE49-F238E27FC236}">
                <a16:creationId xmlns:a16="http://schemas.microsoft.com/office/drawing/2014/main" id="{729EECD3-823E-267A-D6B4-00E432F648D7}"/>
              </a:ext>
            </a:extLst>
          </p:cNvPr>
          <p:cNvSpPr txBox="1"/>
          <p:nvPr/>
        </p:nvSpPr>
        <p:spPr>
          <a:xfrm>
            <a:off x="228600" y="5682734"/>
            <a:ext cx="2133600" cy="369332"/>
          </a:xfrm>
          <a:prstGeom prst="rect">
            <a:avLst/>
          </a:prstGeom>
          <a:noFill/>
        </p:spPr>
        <p:txBody>
          <a:bodyPr wrap="square" rtlCol="0">
            <a:spAutoFit/>
          </a:bodyPr>
          <a:lstStyle/>
          <a:p>
            <a:r>
              <a:rPr lang="en-US" dirty="0"/>
              <a:t>Source: </a:t>
            </a:r>
            <a:r>
              <a:rPr lang="en-US" dirty="0" err="1"/>
              <a:t>CNBC.com</a:t>
            </a:r>
            <a:endParaRPr lang="en-US" dirty="0"/>
          </a:p>
        </p:txBody>
      </p:sp>
    </p:spTree>
    <p:extLst>
      <p:ext uri="{BB962C8B-B14F-4D97-AF65-F5344CB8AC3E}">
        <p14:creationId xmlns:p14="http://schemas.microsoft.com/office/powerpoint/2010/main" val="6277449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E2EE18-09FF-6BC5-3050-22E8C0C3ACD5}"/>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BB5993-7C67-9221-3E8A-15BABA4957FA}"/>
              </a:ext>
            </a:extLst>
          </p:cNvPr>
          <p:cNvSpPr>
            <a:spLocks noGrp="1"/>
          </p:cNvSpPr>
          <p:nvPr>
            <p:ph type="sldNum" sz="quarter" idx="12"/>
          </p:nvPr>
        </p:nvSpPr>
        <p:spPr/>
        <p:txBody>
          <a:bodyPr/>
          <a:lstStyle/>
          <a:p>
            <a:fld id="{D9F085D5-EC86-4F6A-B501-C1359CB39116}" type="slidenum">
              <a:rPr lang="en-GB" smtClean="0"/>
              <a:t>41</a:t>
            </a:fld>
            <a:endParaRPr lang="en-GB"/>
          </a:p>
        </p:txBody>
      </p:sp>
      <p:sp>
        <p:nvSpPr>
          <p:cNvPr id="5" name="Title 1">
            <a:extLst>
              <a:ext uri="{FF2B5EF4-FFF2-40B4-BE49-F238E27FC236}">
                <a16:creationId xmlns:a16="http://schemas.microsoft.com/office/drawing/2014/main" id="{5A1623D0-B821-5CE5-1FC3-DD800E9648AC}"/>
              </a:ext>
            </a:extLst>
          </p:cNvPr>
          <p:cNvSpPr>
            <a:spLocks noGrp="1"/>
          </p:cNvSpPr>
          <p:nvPr>
            <p:ph type="title"/>
          </p:nvPr>
        </p:nvSpPr>
        <p:spPr>
          <a:xfrm>
            <a:off x="838200" y="0"/>
            <a:ext cx="10515600" cy="1325563"/>
          </a:xfrm>
        </p:spPr>
        <p:txBody>
          <a:bodyPr/>
          <a:lstStyle/>
          <a:p>
            <a:r>
              <a:rPr lang="en-US" dirty="0">
                <a:solidFill>
                  <a:schemeClr val="bg1"/>
                </a:solidFill>
              </a:rPr>
              <a:t>U.S.</a:t>
            </a:r>
            <a:r>
              <a:rPr lang="en-US" dirty="0">
                <a:solidFill>
                  <a:schemeClr val="accent1">
                    <a:lumMod val="75000"/>
                  </a:schemeClr>
                </a:solidFill>
              </a:rPr>
              <a:t>- China Trade War</a:t>
            </a:r>
            <a:endParaRPr lang="en-US" dirty="0"/>
          </a:p>
        </p:txBody>
      </p:sp>
      <p:sp>
        <p:nvSpPr>
          <p:cNvPr id="2" name="TextBox 1">
            <a:extLst>
              <a:ext uri="{FF2B5EF4-FFF2-40B4-BE49-F238E27FC236}">
                <a16:creationId xmlns:a16="http://schemas.microsoft.com/office/drawing/2014/main" id="{92D88A6B-1B0A-BFC3-4B79-F6E1D7F640E9}"/>
              </a:ext>
            </a:extLst>
          </p:cNvPr>
          <p:cNvSpPr txBox="1"/>
          <p:nvPr/>
        </p:nvSpPr>
        <p:spPr>
          <a:xfrm>
            <a:off x="814386" y="1031240"/>
            <a:ext cx="10920413" cy="6001643"/>
          </a:xfrm>
          <a:prstGeom prst="rect">
            <a:avLst/>
          </a:prstGeom>
          <a:noFill/>
        </p:spPr>
        <p:txBody>
          <a:bodyPr wrap="square" rtlCol="0">
            <a:spAutoFit/>
          </a:bodyPr>
          <a:lstStyle/>
          <a:p>
            <a:pPr marL="285750" indent="-285750">
              <a:buFont typeface="Arial" panose="020B0604020202020204" pitchFamily="34" charset="0"/>
              <a:buChar char="•"/>
            </a:pPr>
            <a:r>
              <a:rPr lang="en-US" sz="2400" dirty="0"/>
              <a:t>Tariffs were fully-passed through to US import prices, but only partially to retail prices: retail margins decreased, and American consumers still paid </a:t>
            </a:r>
            <a:r>
              <a:rPr lang="en-US" sz="2400" b="1" dirty="0"/>
              <a:t>higher prices</a:t>
            </a:r>
            <a:r>
              <a:rPr lang="en-US" sz="2400" dirty="0"/>
              <a:t>. </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Net decrease in </a:t>
            </a:r>
            <a:r>
              <a:rPr lang="en-US" sz="2400" b="1" dirty="0"/>
              <a:t>manufacturing employment </a:t>
            </a:r>
            <a:r>
              <a:rPr lang="en-US" sz="2400" dirty="0"/>
              <a:t>due to tariffs (the negative effects of higher input prices and retaliatory tariffs outweighed the benefits to protected industries)</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Overall lower </a:t>
            </a:r>
            <a:r>
              <a:rPr lang="en-US" sz="2400" b="1" dirty="0"/>
              <a:t>aggregate real income </a:t>
            </a:r>
            <a:r>
              <a:rPr lang="en-US" sz="2400" dirty="0"/>
              <a:t>in both U.S. and China (small magnitudes relative to GDP)</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A 2024 study found that the </a:t>
            </a:r>
            <a:r>
              <a:rPr lang="en-US" sz="2400" b="1" dirty="0"/>
              <a:t>tariffs failed to provide economic help to the heartland</a:t>
            </a:r>
            <a:r>
              <a:rPr lang="en-US" sz="2400" dirty="0"/>
              <a:t>: </a:t>
            </a:r>
          </a:p>
          <a:p>
            <a:pPr marL="742950" lvl="1" indent="-285750">
              <a:buFont typeface="Arial" panose="020B0604020202020204" pitchFamily="34" charset="0"/>
              <a:buChar char="•"/>
            </a:pPr>
            <a:r>
              <a:rPr lang="en-US" dirty="0"/>
              <a:t>import tariffs had “ neither a sizable nor a significant effect on US employment in regions with newly-protected sectors” and foreign retaliation “by contrast had clear negative employment impacts, particularly agriculture.”</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4333590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3AB867D-ABFA-930A-4056-9E8BEEB51079}"/>
              </a:ext>
            </a:extLst>
          </p:cNvPr>
          <p:cNvSpPr>
            <a:spLocks noGrp="1"/>
          </p:cNvSpPr>
          <p:nvPr>
            <p:ph type="sldNum" sz="quarter" idx="12"/>
          </p:nvPr>
        </p:nvSpPr>
        <p:spPr/>
        <p:txBody>
          <a:bodyPr/>
          <a:lstStyle/>
          <a:p>
            <a:fld id="{D9F085D5-EC86-4F6A-B501-C1359CB39116}" type="slidenum">
              <a:rPr lang="en-GB" smtClean="0"/>
              <a:t>42</a:t>
            </a:fld>
            <a:endParaRPr lang="en-GB"/>
          </a:p>
        </p:txBody>
      </p:sp>
      <p:pic>
        <p:nvPicPr>
          <p:cNvPr id="5" name="Picture 4">
            <a:extLst>
              <a:ext uri="{FF2B5EF4-FFF2-40B4-BE49-F238E27FC236}">
                <a16:creationId xmlns:a16="http://schemas.microsoft.com/office/drawing/2014/main" id="{A0851690-E7B7-DB4F-4514-CDA1CDF72371}"/>
              </a:ext>
            </a:extLst>
          </p:cNvPr>
          <p:cNvPicPr>
            <a:picLocks noChangeAspect="1"/>
          </p:cNvPicPr>
          <p:nvPr/>
        </p:nvPicPr>
        <p:blipFill>
          <a:blip r:embed="rId3"/>
          <a:stretch>
            <a:fillRect/>
          </a:stretch>
        </p:blipFill>
        <p:spPr>
          <a:xfrm>
            <a:off x="2209800" y="987641"/>
            <a:ext cx="7772400" cy="5211693"/>
          </a:xfrm>
          <a:prstGeom prst="rect">
            <a:avLst/>
          </a:prstGeom>
        </p:spPr>
      </p:pic>
      <p:sp>
        <p:nvSpPr>
          <p:cNvPr id="6" name="TextBox 5">
            <a:extLst>
              <a:ext uri="{FF2B5EF4-FFF2-40B4-BE49-F238E27FC236}">
                <a16:creationId xmlns:a16="http://schemas.microsoft.com/office/drawing/2014/main" id="{930B3DED-710F-3D27-77F3-300FC16603B4}"/>
              </a:ext>
            </a:extLst>
          </p:cNvPr>
          <p:cNvSpPr txBox="1"/>
          <p:nvPr/>
        </p:nvSpPr>
        <p:spPr>
          <a:xfrm>
            <a:off x="228600" y="4953000"/>
            <a:ext cx="1295400" cy="646331"/>
          </a:xfrm>
          <a:prstGeom prst="rect">
            <a:avLst/>
          </a:prstGeom>
          <a:noFill/>
        </p:spPr>
        <p:txBody>
          <a:bodyPr wrap="square" rtlCol="0">
            <a:spAutoFit/>
          </a:bodyPr>
          <a:lstStyle/>
          <a:p>
            <a:r>
              <a:rPr lang="en-US" dirty="0"/>
              <a:t>Source:  </a:t>
            </a:r>
          </a:p>
          <a:p>
            <a:r>
              <a:rPr lang="en-US" dirty="0"/>
              <a:t>FT 1/4/25</a:t>
            </a:r>
          </a:p>
        </p:txBody>
      </p:sp>
      <p:sp>
        <p:nvSpPr>
          <p:cNvPr id="2" name="Title 1">
            <a:extLst>
              <a:ext uri="{FF2B5EF4-FFF2-40B4-BE49-F238E27FC236}">
                <a16:creationId xmlns:a16="http://schemas.microsoft.com/office/drawing/2014/main" id="{AF4DBD85-B4B2-FFF8-3526-4AC7263006D6}"/>
              </a:ext>
            </a:extLst>
          </p:cNvPr>
          <p:cNvSpPr>
            <a:spLocks noGrp="1"/>
          </p:cNvSpPr>
          <p:nvPr>
            <p:ph type="title"/>
          </p:nvPr>
        </p:nvSpPr>
        <p:spPr>
          <a:xfrm>
            <a:off x="838200" y="0"/>
            <a:ext cx="10515600" cy="1325563"/>
          </a:xfrm>
        </p:spPr>
        <p:txBody>
          <a:bodyPr/>
          <a:lstStyle/>
          <a:p>
            <a:r>
              <a:rPr lang="en-US" dirty="0">
                <a:solidFill>
                  <a:schemeClr val="bg1"/>
                </a:solidFill>
              </a:rPr>
              <a:t>US </a:t>
            </a:r>
            <a:r>
              <a:rPr lang="en-US" dirty="0"/>
              <a:t>Trade Balance with China and the World</a:t>
            </a:r>
          </a:p>
        </p:txBody>
      </p:sp>
      <p:sp>
        <p:nvSpPr>
          <p:cNvPr id="3" name="Left Brace 2">
            <a:extLst>
              <a:ext uri="{FF2B5EF4-FFF2-40B4-BE49-F238E27FC236}">
                <a16:creationId xmlns:a16="http://schemas.microsoft.com/office/drawing/2014/main" id="{35F89D72-7826-78CA-844B-FC505296CD10}"/>
              </a:ext>
            </a:extLst>
          </p:cNvPr>
          <p:cNvSpPr/>
          <p:nvPr/>
        </p:nvSpPr>
        <p:spPr>
          <a:xfrm>
            <a:off x="1752600" y="3200400"/>
            <a:ext cx="304800" cy="2667000"/>
          </a:xfrm>
          <a:prstGeom prst="leftBrace">
            <a:avLst>
              <a:gd name="adj1" fmla="val 31499"/>
              <a:gd name="adj2" fmla="val 24517"/>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a:extLst>
              <a:ext uri="{FF2B5EF4-FFF2-40B4-BE49-F238E27FC236}">
                <a16:creationId xmlns:a16="http://schemas.microsoft.com/office/drawing/2014/main" id="{947F548B-E9EF-5BD9-0C6F-927503E4CCA2}"/>
              </a:ext>
            </a:extLst>
          </p:cNvPr>
          <p:cNvSpPr txBox="1"/>
          <p:nvPr/>
        </p:nvSpPr>
        <p:spPr>
          <a:xfrm>
            <a:off x="630195" y="3593487"/>
            <a:ext cx="1143000" cy="523220"/>
          </a:xfrm>
          <a:prstGeom prst="rect">
            <a:avLst/>
          </a:prstGeom>
          <a:noFill/>
        </p:spPr>
        <p:txBody>
          <a:bodyPr wrap="square" rtlCol="0">
            <a:spAutoFit/>
          </a:bodyPr>
          <a:lstStyle/>
          <a:p>
            <a:r>
              <a:rPr lang="en-US" sz="2800" dirty="0">
                <a:solidFill>
                  <a:srgbClr val="FF0000"/>
                </a:solidFill>
              </a:rPr>
              <a:t>Deficit</a:t>
            </a:r>
          </a:p>
        </p:txBody>
      </p:sp>
    </p:spTree>
    <p:extLst>
      <p:ext uri="{BB962C8B-B14F-4D97-AF65-F5344CB8AC3E}">
        <p14:creationId xmlns:p14="http://schemas.microsoft.com/office/powerpoint/2010/main" val="23962346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35328-C192-299C-2C98-637A728E23A5}"/>
              </a:ext>
            </a:extLst>
          </p:cNvPr>
          <p:cNvSpPr>
            <a:spLocks noGrp="1"/>
          </p:cNvSpPr>
          <p:nvPr>
            <p:ph type="title"/>
          </p:nvPr>
        </p:nvSpPr>
        <p:spPr/>
        <p:txBody>
          <a:bodyPr/>
          <a:lstStyle/>
          <a:p>
            <a:r>
              <a:rPr lang="en-US" dirty="0">
                <a:solidFill>
                  <a:schemeClr val="bg1"/>
                </a:solidFill>
              </a:rPr>
              <a:t>His</a:t>
            </a:r>
            <a:r>
              <a:rPr lang="en-US" dirty="0"/>
              <a:t>tory of Saving, Investment and Trade Balance</a:t>
            </a:r>
          </a:p>
        </p:txBody>
      </p:sp>
      <p:pic>
        <p:nvPicPr>
          <p:cNvPr id="6" name="Content Placeholder 5">
            <a:extLst>
              <a:ext uri="{FF2B5EF4-FFF2-40B4-BE49-F238E27FC236}">
                <a16:creationId xmlns:a16="http://schemas.microsoft.com/office/drawing/2014/main" id="{17D6E7A3-01DF-79C3-91BB-09F4EC41E6B0}"/>
              </a:ext>
            </a:extLst>
          </p:cNvPr>
          <p:cNvPicPr>
            <a:picLocks noGrp="1" noChangeAspect="1"/>
          </p:cNvPicPr>
          <p:nvPr>
            <p:ph idx="1"/>
          </p:nvPr>
        </p:nvPicPr>
        <p:blipFill>
          <a:blip r:embed="rId3"/>
          <a:stretch>
            <a:fillRect/>
          </a:stretch>
        </p:blipFill>
        <p:spPr>
          <a:xfrm>
            <a:off x="1136073" y="1226240"/>
            <a:ext cx="9753600" cy="4572000"/>
          </a:xfrm>
        </p:spPr>
      </p:pic>
      <p:sp>
        <p:nvSpPr>
          <p:cNvPr id="4" name="Slide Number Placeholder 3">
            <a:extLst>
              <a:ext uri="{FF2B5EF4-FFF2-40B4-BE49-F238E27FC236}">
                <a16:creationId xmlns:a16="http://schemas.microsoft.com/office/drawing/2014/main" id="{A17F21B0-BC3F-C165-0EA8-F24335E95166}"/>
              </a:ext>
            </a:extLst>
          </p:cNvPr>
          <p:cNvSpPr>
            <a:spLocks noGrp="1"/>
          </p:cNvSpPr>
          <p:nvPr>
            <p:ph type="sldNum" sz="quarter" idx="12"/>
          </p:nvPr>
        </p:nvSpPr>
        <p:spPr/>
        <p:txBody>
          <a:bodyPr/>
          <a:lstStyle/>
          <a:p>
            <a:fld id="{D9F085D5-EC86-4F6A-B501-C1359CB39116}" type="slidenum">
              <a:rPr lang="en-GB" smtClean="0"/>
              <a:t>43</a:t>
            </a:fld>
            <a:endParaRPr lang="en-GB"/>
          </a:p>
        </p:txBody>
      </p:sp>
      <p:sp>
        <p:nvSpPr>
          <p:cNvPr id="7" name="TextBox 6">
            <a:extLst>
              <a:ext uri="{FF2B5EF4-FFF2-40B4-BE49-F238E27FC236}">
                <a16:creationId xmlns:a16="http://schemas.microsoft.com/office/drawing/2014/main" id="{82D90390-3D93-164F-CE95-F490F701A93B}"/>
              </a:ext>
            </a:extLst>
          </p:cNvPr>
          <p:cNvSpPr txBox="1"/>
          <p:nvPr/>
        </p:nvSpPr>
        <p:spPr>
          <a:xfrm>
            <a:off x="4108862" y="5890161"/>
            <a:ext cx="5450774" cy="400110"/>
          </a:xfrm>
          <a:prstGeom prst="rect">
            <a:avLst/>
          </a:prstGeom>
          <a:noFill/>
        </p:spPr>
        <p:txBody>
          <a:bodyPr wrap="square" rtlCol="0">
            <a:spAutoFit/>
          </a:bodyPr>
          <a:lstStyle/>
          <a:p>
            <a:r>
              <a:rPr lang="en-US" sz="2000" dirty="0"/>
              <a:t>Persistent Trade Deficits Start in the 1980s</a:t>
            </a:r>
          </a:p>
        </p:txBody>
      </p:sp>
    </p:spTree>
    <p:extLst>
      <p:ext uri="{BB962C8B-B14F-4D97-AF65-F5344CB8AC3E}">
        <p14:creationId xmlns:p14="http://schemas.microsoft.com/office/powerpoint/2010/main" val="2772193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1CA5D1-501C-0076-8BDC-4A0A8FB570AF}"/>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E5E5C30-D163-9458-936E-D4A3D927F81A}"/>
              </a:ext>
            </a:extLst>
          </p:cNvPr>
          <p:cNvSpPr>
            <a:spLocks noGrp="1"/>
          </p:cNvSpPr>
          <p:nvPr>
            <p:ph idx="1"/>
          </p:nvPr>
        </p:nvSpPr>
        <p:spPr>
          <a:xfrm>
            <a:off x="838200" y="1570730"/>
            <a:ext cx="5257800" cy="4220470"/>
          </a:xfrm>
        </p:spPr>
        <p:txBody>
          <a:bodyPr>
            <a:normAutofit fontScale="92500" lnSpcReduction="20000"/>
          </a:bodyPr>
          <a:lstStyle/>
          <a:p>
            <a:pPr marL="457200" lvl="1" indent="0">
              <a:buNone/>
            </a:pPr>
            <a:endParaRPr lang="en-US" dirty="0"/>
          </a:p>
          <a:p>
            <a:r>
              <a:rPr lang="en-US" dirty="0"/>
              <a:t>Do tariffs reduce a trade deficit?</a:t>
            </a:r>
          </a:p>
          <a:p>
            <a:pPr lvl="1"/>
            <a:r>
              <a:rPr lang="en-US" dirty="0"/>
              <a:t>Trump thinks so, but the US deficit grew under him (see above)</a:t>
            </a:r>
          </a:p>
          <a:p>
            <a:pPr lvl="1"/>
            <a:r>
              <a:rPr lang="en-US" dirty="0"/>
              <a:t>A trade deficit equals </a:t>
            </a:r>
            <a:r>
              <a:rPr lang="en-US" b="1" dirty="0"/>
              <a:t>Expenditure minus Income or Savings minus Domestic Investment</a:t>
            </a:r>
          </a:p>
          <a:p>
            <a:pPr lvl="1"/>
            <a:r>
              <a:rPr lang="en-US" dirty="0"/>
              <a:t>There is no reason for tariffs to reduce expenditure</a:t>
            </a:r>
          </a:p>
          <a:p>
            <a:pPr lvl="1"/>
            <a:r>
              <a:rPr lang="en-US" dirty="0"/>
              <a:t>And unless in a recession, also no reason for tariffs to raise income</a:t>
            </a:r>
          </a:p>
          <a:p>
            <a:pPr lvl="1"/>
            <a:r>
              <a:rPr lang="en-US" dirty="0"/>
              <a:t>Tariffs reduce imports but also reduce exports.</a:t>
            </a:r>
          </a:p>
          <a:p>
            <a:pPr lvl="1"/>
            <a:r>
              <a:rPr lang="en-US" dirty="0"/>
              <a:t>So NO!</a:t>
            </a:r>
          </a:p>
          <a:p>
            <a:pPr lvl="1"/>
            <a:endParaRPr lang="en-US" dirty="0"/>
          </a:p>
          <a:p>
            <a:pPr lvl="2"/>
            <a:endParaRPr lang="en-US" dirty="0"/>
          </a:p>
        </p:txBody>
      </p:sp>
      <p:sp>
        <p:nvSpPr>
          <p:cNvPr id="4" name="Slide Number Placeholder 3">
            <a:extLst>
              <a:ext uri="{FF2B5EF4-FFF2-40B4-BE49-F238E27FC236}">
                <a16:creationId xmlns:a16="http://schemas.microsoft.com/office/drawing/2014/main" id="{91AF9379-290F-067B-AA9F-3635D7095011}"/>
              </a:ext>
            </a:extLst>
          </p:cNvPr>
          <p:cNvSpPr>
            <a:spLocks noGrp="1"/>
          </p:cNvSpPr>
          <p:nvPr>
            <p:ph type="sldNum" sz="quarter" idx="12"/>
          </p:nvPr>
        </p:nvSpPr>
        <p:spPr/>
        <p:txBody>
          <a:bodyPr/>
          <a:lstStyle/>
          <a:p>
            <a:fld id="{D9F085D5-EC86-4F6A-B501-C1359CB39116}" type="slidenum">
              <a:rPr lang="en-GB" smtClean="0"/>
              <a:t>44</a:t>
            </a:fld>
            <a:endParaRPr lang="en-GB"/>
          </a:p>
        </p:txBody>
      </p:sp>
      <p:sp>
        <p:nvSpPr>
          <p:cNvPr id="5" name="Title 1">
            <a:extLst>
              <a:ext uri="{FF2B5EF4-FFF2-40B4-BE49-F238E27FC236}">
                <a16:creationId xmlns:a16="http://schemas.microsoft.com/office/drawing/2014/main" id="{DF4ED415-87FC-78C9-37D1-5D11136AA7BF}"/>
              </a:ext>
            </a:extLst>
          </p:cNvPr>
          <p:cNvSpPr>
            <a:spLocks noGrp="1"/>
          </p:cNvSpPr>
          <p:nvPr>
            <p:ph type="title"/>
          </p:nvPr>
        </p:nvSpPr>
        <p:spPr>
          <a:xfrm>
            <a:off x="821029" y="96837"/>
            <a:ext cx="9652000" cy="1127125"/>
          </a:xfrm>
        </p:spPr>
        <p:txBody>
          <a:bodyPr/>
          <a:lstStyle/>
          <a:p>
            <a:r>
              <a:rPr lang="en-US" dirty="0">
                <a:solidFill>
                  <a:schemeClr val="bg1"/>
                </a:solidFill>
              </a:rPr>
              <a:t> Eff</a:t>
            </a:r>
            <a:r>
              <a:rPr lang="en-US" dirty="0"/>
              <a:t>ects of a Tariff</a:t>
            </a:r>
          </a:p>
        </p:txBody>
      </p:sp>
      <p:pic>
        <p:nvPicPr>
          <p:cNvPr id="2" name="Picture 1">
            <a:extLst>
              <a:ext uri="{FF2B5EF4-FFF2-40B4-BE49-F238E27FC236}">
                <a16:creationId xmlns:a16="http://schemas.microsoft.com/office/drawing/2014/main" id="{CD8FA825-DF85-BC72-6639-61BF40C9B3CF}"/>
              </a:ext>
            </a:extLst>
          </p:cNvPr>
          <p:cNvPicPr>
            <a:picLocks noChangeAspect="1"/>
          </p:cNvPicPr>
          <p:nvPr/>
        </p:nvPicPr>
        <p:blipFill>
          <a:blip r:embed="rId3"/>
          <a:stretch>
            <a:fillRect/>
          </a:stretch>
        </p:blipFill>
        <p:spPr>
          <a:xfrm>
            <a:off x="6314646" y="1351512"/>
            <a:ext cx="4329705" cy="4658906"/>
          </a:xfrm>
          <a:prstGeom prst="rect">
            <a:avLst/>
          </a:prstGeom>
        </p:spPr>
      </p:pic>
      <p:sp>
        <p:nvSpPr>
          <p:cNvPr id="6" name="TextBox 5">
            <a:extLst>
              <a:ext uri="{FF2B5EF4-FFF2-40B4-BE49-F238E27FC236}">
                <a16:creationId xmlns:a16="http://schemas.microsoft.com/office/drawing/2014/main" id="{C60B4666-27B7-9F81-4277-B8C8AD99554A}"/>
              </a:ext>
            </a:extLst>
          </p:cNvPr>
          <p:cNvSpPr txBox="1"/>
          <p:nvPr/>
        </p:nvSpPr>
        <p:spPr>
          <a:xfrm>
            <a:off x="5523151" y="6464026"/>
            <a:ext cx="5754449" cy="369332"/>
          </a:xfrm>
          <a:prstGeom prst="rect">
            <a:avLst/>
          </a:prstGeom>
          <a:noFill/>
        </p:spPr>
        <p:txBody>
          <a:bodyPr wrap="square" rtlCol="0">
            <a:spAutoFit/>
          </a:bodyPr>
          <a:lstStyle/>
          <a:p>
            <a:r>
              <a:rPr lang="en-US" dirty="0"/>
              <a:t>Source: Peterson Institute for International Economics (PIIE)</a:t>
            </a:r>
          </a:p>
        </p:txBody>
      </p:sp>
    </p:spTree>
    <p:extLst>
      <p:ext uri="{BB962C8B-B14F-4D97-AF65-F5344CB8AC3E}">
        <p14:creationId xmlns:p14="http://schemas.microsoft.com/office/powerpoint/2010/main" val="313823246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05B275-9EFD-21A7-4C37-33E4C2BA8C9C}"/>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1D4A788-77AF-6B0F-044F-261BFEADD265}"/>
              </a:ext>
            </a:extLst>
          </p:cNvPr>
          <p:cNvSpPr>
            <a:spLocks noGrp="1"/>
          </p:cNvSpPr>
          <p:nvPr>
            <p:ph idx="1"/>
          </p:nvPr>
        </p:nvSpPr>
        <p:spPr/>
        <p:txBody>
          <a:bodyPr/>
          <a:lstStyle/>
          <a:p>
            <a:r>
              <a:rPr lang="en-US" dirty="0"/>
              <a:t>Summary</a:t>
            </a:r>
          </a:p>
          <a:p>
            <a:pPr lvl="1"/>
            <a:r>
              <a:rPr lang="en-US" dirty="0"/>
              <a:t>Trump placed tariffs of 25% on steel and 10% on aluminum</a:t>
            </a:r>
          </a:p>
          <a:p>
            <a:pPr lvl="1"/>
            <a:r>
              <a:rPr lang="en-US" dirty="0"/>
              <a:t>Trump placed multiple tariffs on China exports, covering at least ¾ of their exports to US</a:t>
            </a:r>
          </a:p>
          <a:p>
            <a:pPr lvl="1"/>
            <a:r>
              <a:rPr lang="en-US" dirty="0"/>
              <a:t>On request, he exempted some products and firms</a:t>
            </a:r>
          </a:p>
          <a:p>
            <a:pPr lvl="1"/>
            <a:r>
              <a:rPr lang="en-US" dirty="0"/>
              <a:t>Imports from China fell while imports from others rose</a:t>
            </a:r>
          </a:p>
          <a:p>
            <a:pPr lvl="1"/>
            <a:r>
              <a:rPr lang="en-US" dirty="0"/>
              <a:t>US trade deficit did not shrink</a:t>
            </a:r>
          </a:p>
          <a:p>
            <a:pPr lvl="1"/>
            <a:r>
              <a:rPr lang="en-US" dirty="0"/>
              <a:t>Data show no fall in foreign export prices, so tariffs were paid by US buyers</a:t>
            </a:r>
          </a:p>
        </p:txBody>
      </p:sp>
      <p:sp>
        <p:nvSpPr>
          <p:cNvPr id="4" name="Slide Number Placeholder 3">
            <a:extLst>
              <a:ext uri="{FF2B5EF4-FFF2-40B4-BE49-F238E27FC236}">
                <a16:creationId xmlns:a16="http://schemas.microsoft.com/office/drawing/2014/main" id="{EE91D895-2A0C-B1D5-2D2C-D43497D90B25}"/>
              </a:ext>
            </a:extLst>
          </p:cNvPr>
          <p:cNvSpPr>
            <a:spLocks noGrp="1"/>
          </p:cNvSpPr>
          <p:nvPr>
            <p:ph type="sldNum" sz="quarter" idx="12"/>
          </p:nvPr>
        </p:nvSpPr>
        <p:spPr/>
        <p:txBody>
          <a:bodyPr/>
          <a:lstStyle/>
          <a:p>
            <a:fld id="{D9F085D5-EC86-4F6A-B501-C1359CB39116}" type="slidenum">
              <a:rPr lang="en-GB" smtClean="0"/>
              <a:t>45</a:t>
            </a:fld>
            <a:endParaRPr lang="en-GB"/>
          </a:p>
        </p:txBody>
      </p:sp>
      <p:sp>
        <p:nvSpPr>
          <p:cNvPr id="5" name="Title 1">
            <a:extLst>
              <a:ext uri="{FF2B5EF4-FFF2-40B4-BE49-F238E27FC236}">
                <a16:creationId xmlns:a16="http://schemas.microsoft.com/office/drawing/2014/main" id="{5A351E2F-29BB-0F9A-0210-E9118C556ED8}"/>
              </a:ext>
            </a:extLst>
          </p:cNvPr>
          <p:cNvSpPr>
            <a:spLocks noGrp="1"/>
          </p:cNvSpPr>
          <p:nvPr>
            <p:ph type="title"/>
          </p:nvPr>
        </p:nvSpPr>
        <p:spPr>
          <a:xfrm>
            <a:off x="838200" y="0"/>
            <a:ext cx="10515600" cy="1325563"/>
          </a:xfrm>
        </p:spPr>
        <p:txBody>
          <a:bodyPr/>
          <a:lstStyle/>
          <a:p>
            <a:r>
              <a:rPr lang="en-US" dirty="0">
                <a:solidFill>
                  <a:schemeClr val="bg1"/>
                </a:solidFill>
              </a:rPr>
              <a:t>Tru</a:t>
            </a:r>
            <a:r>
              <a:rPr lang="en-US" dirty="0"/>
              <a:t>mp I Tariffs &amp; Trade War</a:t>
            </a:r>
          </a:p>
        </p:txBody>
      </p:sp>
    </p:spTree>
    <p:extLst>
      <p:ext uri="{BB962C8B-B14F-4D97-AF65-F5344CB8AC3E}">
        <p14:creationId xmlns:p14="http://schemas.microsoft.com/office/powerpoint/2010/main" val="135489040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69735-0076-014D-B112-BD207DA7017B}"/>
              </a:ext>
            </a:extLst>
          </p:cNvPr>
          <p:cNvSpPr>
            <a:spLocks noGrp="1"/>
          </p:cNvSpPr>
          <p:nvPr>
            <p:ph type="title"/>
          </p:nvPr>
        </p:nvSpPr>
        <p:spPr>
          <a:xfrm>
            <a:off x="825674" y="2469497"/>
            <a:ext cx="10515600" cy="1325563"/>
          </a:xfrm>
        </p:spPr>
        <p:txBody>
          <a:bodyPr>
            <a:normAutofit fontScale="90000"/>
          </a:bodyPr>
          <a:lstStyle/>
          <a:p>
            <a:pPr algn="ctr"/>
            <a:r>
              <a:rPr lang="en-US" sz="9600" dirty="0"/>
              <a:t>Trump II Tariffs</a:t>
            </a:r>
            <a:endParaRPr lang="en-US" sz="6000" dirty="0"/>
          </a:p>
        </p:txBody>
      </p:sp>
    </p:spTree>
    <p:extLst>
      <p:ext uri="{BB962C8B-B14F-4D97-AF65-F5344CB8AC3E}">
        <p14:creationId xmlns:p14="http://schemas.microsoft.com/office/powerpoint/2010/main" val="334272765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E96B25-9F7F-BFF2-A303-270B3D92D50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6B92423-B00A-5F7B-DB65-1F5257129233}"/>
              </a:ext>
            </a:extLst>
          </p:cNvPr>
          <p:cNvSpPr>
            <a:spLocks noGrp="1"/>
          </p:cNvSpPr>
          <p:nvPr>
            <p:ph type="title"/>
          </p:nvPr>
        </p:nvSpPr>
        <p:spPr>
          <a:xfrm>
            <a:off x="838200" y="0"/>
            <a:ext cx="10515600" cy="1325563"/>
          </a:xfrm>
        </p:spPr>
        <p:txBody>
          <a:bodyPr/>
          <a:lstStyle/>
          <a:p>
            <a:r>
              <a:rPr lang="en-US" dirty="0">
                <a:solidFill>
                  <a:schemeClr val="bg1"/>
                </a:solidFill>
              </a:rPr>
              <a:t>Tru</a:t>
            </a:r>
            <a:r>
              <a:rPr lang="en-US" dirty="0"/>
              <a:t>mp II Tariff Actions and Plans</a:t>
            </a:r>
          </a:p>
        </p:txBody>
      </p:sp>
      <p:sp>
        <p:nvSpPr>
          <p:cNvPr id="3" name="Content Placeholder 2">
            <a:extLst>
              <a:ext uri="{FF2B5EF4-FFF2-40B4-BE49-F238E27FC236}">
                <a16:creationId xmlns:a16="http://schemas.microsoft.com/office/drawing/2014/main" id="{838F891E-1E84-719B-4FE0-209645819108}"/>
              </a:ext>
            </a:extLst>
          </p:cNvPr>
          <p:cNvSpPr>
            <a:spLocks noGrp="1"/>
          </p:cNvSpPr>
          <p:nvPr>
            <p:ph idx="1"/>
          </p:nvPr>
        </p:nvSpPr>
        <p:spPr>
          <a:xfrm>
            <a:off x="804041" y="1539875"/>
            <a:ext cx="9829800" cy="365125"/>
          </a:xfrm>
        </p:spPr>
        <p:txBody>
          <a:bodyPr>
            <a:normAutofit fontScale="85000" lnSpcReduction="20000"/>
          </a:bodyPr>
          <a:lstStyle/>
          <a:p>
            <a:r>
              <a:rPr lang="en-US" dirty="0"/>
              <a:t>“To me the most beautiful word in the dictionary is ‘tariff’”</a:t>
            </a:r>
          </a:p>
          <a:p>
            <a:pPr marL="0" indent="0">
              <a:buNone/>
            </a:pPr>
            <a:endParaRPr lang="en-US" dirty="0"/>
          </a:p>
        </p:txBody>
      </p:sp>
      <p:sp>
        <p:nvSpPr>
          <p:cNvPr id="4" name="Slide Number Placeholder 3">
            <a:extLst>
              <a:ext uri="{FF2B5EF4-FFF2-40B4-BE49-F238E27FC236}">
                <a16:creationId xmlns:a16="http://schemas.microsoft.com/office/drawing/2014/main" id="{3CD8FF68-A1A7-D18C-53EF-3C7FB48BB052}"/>
              </a:ext>
            </a:extLst>
          </p:cNvPr>
          <p:cNvSpPr>
            <a:spLocks noGrp="1"/>
          </p:cNvSpPr>
          <p:nvPr>
            <p:ph type="sldNum" sz="quarter" idx="12"/>
          </p:nvPr>
        </p:nvSpPr>
        <p:spPr/>
        <p:txBody>
          <a:bodyPr/>
          <a:lstStyle/>
          <a:p>
            <a:fld id="{D9F085D5-EC86-4F6A-B501-C1359CB39116}" type="slidenum">
              <a:rPr lang="en-GB" smtClean="0"/>
              <a:t>47</a:t>
            </a:fld>
            <a:endParaRPr lang="en-GB"/>
          </a:p>
        </p:txBody>
      </p:sp>
      <p:pic>
        <p:nvPicPr>
          <p:cNvPr id="5" name="Picture 4">
            <a:extLst>
              <a:ext uri="{FF2B5EF4-FFF2-40B4-BE49-F238E27FC236}">
                <a16:creationId xmlns:a16="http://schemas.microsoft.com/office/drawing/2014/main" id="{5318F4C0-1DD2-52A1-ECB8-1FC53996A37A}"/>
              </a:ext>
            </a:extLst>
          </p:cNvPr>
          <p:cNvPicPr>
            <a:picLocks noChangeAspect="1"/>
          </p:cNvPicPr>
          <p:nvPr/>
        </p:nvPicPr>
        <p:blipFill>
          <a:blip r:embed="rId3"/>
          <a:stretch>
            <a:fillRect/>
          </a:stretch>
        </p:blipFill>
        <p:spPr>
          <a:xfrm>
            <a:off x="838200" y="2119312"/>
            <a:ext cx="10518594" cy="3048001"/>
          </a:xfrm>
          <a:prstGeom prst="rect">
            <a:avLst/>
          </a:prstGeom>
        </p:spPr>
      </p:pic>
    </p:spTree>
    <p:extLst>
      <p:ext uri="{BB962C8B-B14F-4D97-AF65-F5344CB8AC3E}">
        <p14:creationId xmlns:p14="http://schemas.microsoft.com/office/powerpoint/2010/main" val="374073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B3DBC5-DD31-56E4-272C-7B41E859562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2617D16-2015-B6A3-C821-5826AF0FC24B}"/>
              </a:ext>
            </a:extLst>
          </p:cNvPr>
          <p:cNvSpPr>
            <a:spLocks noGrp="1"/>
          </p:cNvSpPr>
          <p:nvPr>
            <p:ph type="title"/>
          </p:nvPr>
        </p:nvSpPr>
        <p:spPr>
          <a:xfrm>
            <a:off x="838200" y="0"/>
            <a:ext cx="10515600" cy="1325563"/>
          </a:xfrm>
        </p:spPr>
        <p:txBody>
          <a:bodyPr anchor="ctr">
            <a:normAutofit/>
          </a:bodyPr>
          <a:lstStyle/>
          <a:p>
            <a:r>
              <a:rPr lang="en-US" dirty="0"/>
              <a:t> </a:t>
            </a:r>
            <a:r>
              <a:rPr lang="en-US" dirty="0">
                <a:solidFill>
                  <a:schemeClr val="bg1"/>
                </a:solidFill>
              </a:rPr>
              <a:t>Re</a:t>
            </a:r>
            <a:r>
              <a:rPr lang="en-US" dirty="0"/>
              <a:t>ciprocal Trade and Tariffs</a:t>
            </a:r>
          </a:p>
        </p:txBody>
      </p:sp>
      <p:pic>
        <p:nvPicPr>
          <p:cNvPr id="3" name="Picture 2" descr="A graph with different colored bars&#10;&#10;AI-generated content may be incorrect.">
            <a:extLst>
              <a:ext uri="{FF2B5EF4-FFF2-40B4-BE49-F238E27FC236}">
                <a16:creationId xmlns:a16="http://schemas.microsoft.com/office/drawing/2014/main" id="{66838CBA-53F4-1C4E-22C9-6F11BBD8F111}"/>
              </a:ext>
            </a:extLst>
          </p:cNvPr>
          <p:cNvPicPr>
            <a:picLocks noChangeAspect="1"/>
          </p:cNvPicPr>
          <p:nvPr/>
        </p:nvPicPr>
        <p:blipFill>
          <a:blip r:embed="rId3"/>
          <a:stretch>
            <a:fillRect/>
          </a:stretch>
        </p:blipFill>
        <p:spPr>
          <a:xfrm>
            <a:off x="1676400" y="990600"/>
            <a:ext cx="6990103" cy="4351338"/>
          </a:xfrm>
          <a:prstGeom prst="rect">
            <a:avLst/>
          </a:prstGeom>
          <a:noFill/>
        </p:spPr>
      </p:pic>
      <p:sp>
        <p:nvSpPr>
          <p:cNvPr id="4" name="Slide Number Placeholder 3">
            <a:extLst>
              <a:ext uri="{FF2B5EF4-FFF2-40B4-BE49-F238E27FC236}">
                <a16:creationId xmlns:a16="http://schemas.microsoft.com/office/drawing/2014/main" id="{CFD3F685-CDEA-B438-65F4-BE74E5030719}"/>
              </a:ext>
            </a:extLst>
          </p:cNvPr>
          <p:cNvSpPr>
            <a:spLocks noGrp="1"/>
          </p:cNvSpPr>
          <p:nvPr>
            <p:ph type="sldNum" sz="quarter" idx="12"/>
          </p:nvPr>
        </p:nvSpPr>
        <p:spPr>
          <a:xfrm>
            <a:off x="9272751" y="6230226"/>
            <a:ext cx="2743200" cy="365125"/>
          </a:xfrm>
        </p:spPr>
        <p:txBody>
          <a:bodyPr anchor="ctr">
            <a:normAutofit/>
          </a:bodyPr>
          <a:lstStyle/>
          <a:p>
            <a:pPr>
              <a:spcAft>
                <a:spcPts val="600"/>
              </a:spcAft>
            </a:pPr>
            <a:fld id="{D9F085D5-EC86-4F6A-B501-C1359CB39116}" type="slidenum">
              <a:rPr lang="en-GB" smtClean="0"/>
              <a:pPr>
                <a:spcAft>
                  <a:spcPts val="600"/>
                </a:spcAft>
              </a:pPr>
              <a:t>48</a:t>
            </a:fld>
            <a:endParaRPr lang="en-GB"/>
          </a:p>
        </p:txBody>
      </p:sp>
      <p:sp>
        <p:nvSpPr>
          <p:cNvPr id="5" name="TextBox 4">
            <a:extLst>
              <a:ext uri="{FF2B5EF4-FFF2-40B4-BE49-F238E27FC236}">
                <a16:creationId xmlns:a16="http://schemas.microsoft.com/office/drawing/2014/main" id="{9DCC2136-C567-B108-D71B-A1ED5E1CBD28}"/>
              </a:ext>
            </a:extLst>
          </p:cNvPr>
          <p:cNvSpPr txBox="1"/>
          <p:nvPr/>
        </p:nvSpPr>
        <p:spPr>
          <a:xfrm>
            <a:off x="1371600" y="5662485"/>
            <a:ext cx="9087853" cy="369332"/>
          </a:xfrm>
          <a:prstGeom prst="rect">
            <a:avLst/>
          </a:prstGeom>
          <a:noFill/>
        </p:spPr>
        <p:txBody>
          <a:bodyPr wrap="square" rtlCol="0">
            <a:spAutoFit/>
          </a:bodyPr>
          <a:lstStyle/>
          <a:p>
            <a:pPr marL="285750" indent="-285750">
              <a:buFont typeface="Arial" panose="020B0604020202020204" pitchFamily="34" charset="0"/>
              <a:buChar char="•"/>
            </a:pPr>
            <a:r>
              <a:rPr lang="en-US" dirty="0"/>
              <a:t>Trade deals with China, Vietnam, EU, South Korea, ,Japan </a:t>
            </a:r>
          </a:p>
        </p:txBody>
      </p:sp>
    </p:spTree>
    <p:extLst>
      <p:ext uri="{BB962C8B-B14F-4D97-AF65-F5344CB8AC3E}">
        <p14:creationId xmlns:p14="http://schemas.microsoft.com/office/powerpoint/2010/main" val="234363434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43A99-6609-BDE3-D50E-7785383BD7D9}"/>
              </a:ext>
            </a:extLst>
          </p:cNvPr>
          <p:cNvSpPr>
            <a:spLocks noGrp="1"/>
          </p:cNvSpPr>
          <p:nvPr>
            <p:ph type="title"/>
          </p:nvPr>
        </p:nvSpPr>
        <p:spPr/>
        <p:txBody>
          <a:bodyPr/>
          <a:lstStyle/>
          <a:p>
            <a:r>
              <a:rPr lang="en-US" dirty="0">
                <a:solidFill>
                  <a:schemeClr val="bg1"/>
                </a:solidFill>
              </a:rPr>
              <a:t>Exa</a:t>
            </a:r>
            <a:r>
              <a:rPr lang="en-US" dirty="0">
                <a:solidFill>
                  <a:schemeClr val="accent5">
                    <a:lumMod val="50000"/>
                  </a:schemeClr>
                </a:solidFill>
              </a:rPr>
              <a:t>mple, Lesotho (2022 data)</a:t>
            </a:r>
            <a:endParaRPr lang="en-US" dirty="0">
              <a:solidFill>
                <a:schemeClr val="bg1"/>
              </a:solidFill>
            </a:endParaRPr>
          </a:p>
        </p:txBody>
      </p:sp>
      <p:sp>
        <p:nvSpPr>
          <p:cNvPr id="3" name="Content Placeholder 2">
            <a:extLst>
              <a:ext uri="{FF2B5EF4-FFF2-40B4-BE49-F238E27FC236}">
                <a16:creationId xmlns:a16="http://schemas.microsoft.com/office/drawing/2014/main" id="{6082A795-3B99-96C6-79FE-E154FEDF024F}"/>
              </a:ext>
            </a:extLst>
          </p:cNvPr>
          <p:cNvSpPr>
            <a:spLocks noGrp="1"/>
          </p:cNvSpPr>
          <p:nvPr>
            <p:ph idx="1"/>
          </p:nvPr>
        </p:nvSpPr>
        <p:spPr>
          <a:xfrm>
            <a:off x="5621722" y="1572659"/>
            <a:ext cx="6570278" cy="1699118"/>
          </a:xfrm>
        </p:spPr>
        <p:txBody>
          <a:bodyPr>
            <a:normAutofit fontScale="92500" lnSpcReduction="10000"/>
          </a:bodyPr>
          <a:lstStyle/>
          <a:p>
            <a:pPr marL="0" indent="0">
              <a:buNone/>
            </a:pPr>
            <a:r>
              <a:rPr lang="en-US" b="0" dirty="0">
                <a:solidFill>
                  <a:schemeClr val="tx1"/>
                </a:solidFill>
              </a:rPr>
              <a:t>(EX-IM)/EX=</a:t>
            </a:r>
            <a:br>
              <a:rPr lang="en-US" b="0" dirty="0">
                <a:solidFill>
                  <a:schemeClr val="tx1"/>
                </a:solidFill>
              </a:rPr>
            </a:br>
            <a:r>
              <a:rPr lang="en-US" b="0" dirty="0">
                <a:solidFill>
                  <a:schemeClr val="tx1"/>
                </a:solidFill>
              </a:rPr>
              <a:t>($236m-$7m)/$236m=0.97</a:t>
            </a:r>
          </a:p>
          <a:p>
            <a:pPr marL="0" indent="0">
              <a:buNone/>
            </a:pPr>
            <a:r>
              <a:rPr lang="en-US" b="0" dirty="0">
                <a:solidFill>
                  <a:schemeClr val="tx1"/>
                </a:solidFill>
              </a:rPr>
              <a:t>“Reciprocal” Tariff = 0.5(.97)= .485,</a:t>
            </a:r>
          </a:p>
          <a:p>
            <a:pPr marL="0" indent="0">
              <a:buNone/>
            </a:pPr>
            <a:r>
              <a:rPr lang="en-US" b="0" dirty="0">
                <a:solidFill>
                  <a:schemeClr val="tx1"/>
                </a:solidFill>
              </a:rPr>
              <a:t>49% tariff rate  (actually, 50%)</a:t>
            </a:r>
          </a:p>
        </p:txBody>
      </p:sp>
      <p:sp>
        <p:nvSpPr>
          <p:cNvPr id="4" name="Slide Number Placeholder 3">
            <a:extLst>
              <a:ext uri="{FF2B5EF4-FFF2-40B4-BE49-F238E27FC236}">
                <a16:creationId xmlns:a16="http://schemas.microsoft.com/office/drawing/2014/main" id="{1F357D6F-E093-E95F-A78F-EB2869B3ED5B}"/>
              </a:ext>
            </a:extLst>
          </p:cNvPr>
          <p:cNvSpPr>
            <a:spLocks noGrp="1"/>
          </p:cNvSpPr>
          <p:nvPr>
            <p:ph type="sldNum" sz="quarter" idx="12"/>
          </p:nvPr>
        </p:nvSpPr>
        <p:spPr/>
        <p:txBody>
          <a:bodyPr/>
          <a:lstStyle/>
          <a:p>
            <a:fld id="{D9F085D5-EC86-4F6A-B501-C1359CB39116}" type="slidenum">
              <a:rPr lang="en-GB" smtClean="0"/>
              <a:t>49</a:t>
            </a:fld>
            <a:endParaRPr lang="en-GB"/>
          </a:p>
        </p:txBody>
      </p:sp>
      <p:pic>
        <p:nvPicPr>
          <p:cNvPr id="5" name="Picture 2">
            <a:extLst>
              <a:ext uri="{FF2B5EF4-FFF2-40B4-BE49-F238E27FC236}">
                <a16:creationId xmlns:a16="http://schemas.microsoft.com/office/drawing/2014/main" id="{5833A2AB-0D0B-97F9-F74F-6E85AAE40D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848" y="1898202"/>
            <a:ext cx="5367790" cy="3306070"/>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2">
            <a:extLst>
              <a:ext uri="{FF2B5EF4-FFF2-40B4-BE49-F238E27FC236}">
                <a16:creationId xmlns:a16="http://schemas.microsoft.com/office/drawing/2014/main" id="{29F9D986-72E7-EB48-B86D-A6E7CB519A27}"/>
              </a:ext>
            </a:extLst>
          </p:cNvPr>
          <p:cNvSpPr txBox="1">
            <a:spLocks/>
          </p:cNvSpPr>
          <p:nvPr/>
        </p:nvSpPr>
        <p:spPr>
          <a:xfrm>
            <a:off x="5715000" y="3258064"/>
            <a:ext cx="5897378" cy="2561864"/>
          </a:xfrm>
          <a:prstGeom prst="rect">
            <a:avLst/>
          </a:prstGeom>
        </p:spPr>
        <p:txBody>
          <a:bodyPr vert="horz" lIns="91440" tIns="45720" rIns="91440" bIns="4572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Facts about Lesotho:</a:t>
            </a:r>
          </a:p>
          <a:p>
            <a:pPr marL="0" indent="0">
              <a:buNone/>
            </a:pPr>
            <a:r>
              <a:rPr lang="en-US" b="0" dirty="0">
                <a:solidFill>
                  <a:schemeClr val="tx1"/>
                </a:solidFill>
              </a:rPr>
              <a:t>GDP per capita =$1,073;</a:t>
            </a:r>
          </a:p>
          <a:p>
            <a:pPr marL="0" indent="0">
              <a:buNone/>
            </a:pPr>
            <a:r>
              <a:rPr lang="en-US" b="0" dirty="0">
                <a:solidFill>
                  <a:schemeClr val="tx1"/>
                </a:solidFill>
              </a:rPr>
              <a:t>Population= 2.1 million</a:t>
            </a:r>
          </a:p>
          <a:p>
            <a:pPr marL="0" indent="0">
              <a:buNone/>
            </a:pPr>
            <a:r>
              <a:rPr lang="en-US" b="0" dirty="0">
                <a:solidFill>
                  <a:schemeClr val="tx1"/>
                </a:solidFill>
              </a:rPr>
              <a:t>Trade balance= -$349 million</a:t>
            </a:r>
          </a:p>
          <a:p>
            <a:pPr marL="0" indent="0">
              <a:buNone/>
            </a:pPr>
            <a:r>
              <a:rPr lang="en-US" b="0" dirty="0">
                <a:solidFill>
                  <a:schemeClr val="tx1"/>
                </a:solidFill>
              </a:rPr>
              <a:t>Average eff. tariff rate against US = 10%</a:t>
            </a:r>
          </a:p>
        </p:txBody>
      </p:sp>
      <p:sp>
        <p:nvSpPr>
          <p:cNvPr id="11" name="TextBox 10">
            <a:extLst>
              <a:ext uri="{FF2B5EF4-FFF2-40B4-BE49-F238E27FC236}">
                <a16:creationId xmlns:a16="http://schemas.microsoft.com/office/drawing/2014/main" id="{C6253CBD-A77C-888C-AC26-1A0AAD17CB85}"/>
              </a:ext>
            </a:extLst>
          </p:cNvPr>
          <p:cNvSpPr txBox="1"/>
          <p:nvPr/>
        </p:nvSpPr>
        <p:spPr>
          <a:xfrm>
            <a:off x="3372557" y="6047553"/>
            <a:ext cx="6096964" cy="369332"/>
          </a:xfrm>
          <a:prstGeom prst="rect">
            <a:avLst/>
          </a:prstGeom>
          <a:noFill/>
        </p:spPr>
        <p:txBody>
          <a:bodyPr wrap="square">
            <a:spAutoFit/>
          </a:bodyPr>
          <a:lstStyle/>
          <a:p>
            <a:r>
              <a:rPr lang="en-US" dirty="0"/>
              <a:t>https://wits.worldbank.org/CountryProfile/en/USA</a:t>
            </a:r>
          </a:p>
        </p:txBody>
      </p:sp>
      <p:sp>
        <p:nvSpPr>
          <p:cNvPr id="13" name="TextBox 12">
            <a:extLst>
              <a:ext uri="{FF2B5EF4-FFF2-40B4-BE49-F238E27FC236}">
                <a16:creationId xmlns:a16="http://schemas.microsoft.com/office/drawing/2014/main" id="{B1EEDC88-1CB9-1437-7BAC-2212270F31D4}"/>
              </a:ext>
            </a:extLst>
          </p:cNvPr>
          <p:cNvSpPr txBox="1"/>
          <p:nvPr/>
        </p:nvSpPr>
        <p:spPr>
          <a:xfrm>
            <a:off x="3418871" y="6440800"/>
            <a:ext cx="8126875" cy="369332"/>
          </a:xfrm>
          <a:prstGeom prst="rect">
            <a:avLst/>
          </a:prstGeom>
          <a:noFill/>
        </p:spPr>
        <p:txBody>
          <a:bodyPr wrap="square">
            <a:spAutoFit/>
          </a:bodyPr>
          <a:lstStyle/>
          <a:p>
            <a:r>
              <a:rPr lang="en-US" dirty="0"/>
              <a:t>https://www.imf.org/en/Publications/WEO/weo-database/2024/October</a:t>
            </a:r>
          </a:p>
        </p:txBody>
      </p:sp>
    </p:spTree>
    <p:extLst>
      <p:ext uri="{BB962C8B-B14F-4D97-AF65-F5344CB8AC3E}">
        <p14:creationId xmlns:p14="http://schemas.microsoft.com/office/powerpoint/2010/main" val="2508445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p:bldP spid="11"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587C8-9272-DC49-B318-9FA9A09F973E}"/>
              </a:ext>
            </a:extLst>
          </p:cNvPr>
          <p:cNvSpPr>
            <a:spLocks noGrp="1"/>
          </p:cNvSpPr>
          <p:nvPr>
            <p:ph type="title"/>
          </p:nvPr>
        </p:nvSpPr>
        <p:spPr/>
        <p:txBody>
          <a:bodyPr/>
          <a:lstStyle/>
          <a:p>
            <a:r>
              <a:rPr lang="en-US" dirty="0">
                <a:solidFill>
                  <a:schemeClr val="bg1"/>
                </a:solidFill>
              </a:rPr>
              <a:t>Ou</a:t>
            </a:r>
            <a:r>
              <a:rPr lang="en-US" dirty="0"/>
              <a:t>tline</a:t>
            </a:r>
          </a:p>
        </p:txBody>
      </p:sp>
      <p:sp>
        <p:nvSpPr>
          <p:cNvPr id="3" name="Content Placeholder 2">
            <a:extLst>
              <a:ext uri="{FF2B5EF4-FFF2-40B4-BE49-F238E27FC236}">
                <a16:creationId xmlns:a16="http://schemas.microsoft.com/office/drawing/2014/main" id="{F967C73C-4D3B-5543-A7C9-90BF02E97698}"/>
              </a:ext>
            </a:extLst>
          </p:cNvPr>
          <p:cNvSpPr>
            <a:spLocks noGrp="1"/>
          </p:cNvSpPr>
          <p:nvPr>
            <p:ph idx="1"/>
          </p:nvPr>
        </p:nvSpPr>
        <p:spPr>
          <a:xfrm>
            <a:off x="1768234" y="1376962"/>
            <a:ext cx="8655531" cy="4355709"/>
          </a:xfrm>
        </p:spPr>
        <p:txBody>
          <a:bodyPr/>
          <a:lstStyle/>
          <a:p>
            <a:r>
              <a:rPr lang="en-US" dirty="0"/>
              <a:t>Globalization</a:t>
            </a:r>
          </a:p>
          <a:p>
            <a:r>
              <a:rPr lang="en-US" dirty="0"/>
              <a:t>The Benefits and Costs of Trade and Offshoring</a:t>
            </a:r>
          </a:p>
          <a:p>
            <a:r>
              <a:rPr lang="en-US" dirty="0"/>
              <a:t>Trade Policies</a:t>
            </a:r>
          </a:p>
        </p:txBody>
      </p:sp>
      <p:sp>
        <p:nvSpPr>
          <p:cNvPr id="4" name="Slide Number Placeholder 3">
            <a:extLst>
              <a:ext uri="{FF2B5EF4-FFF2-40B4-BE49-F238E27FC236}">
                <a16:creationId xmlns:a16="http://schemas.microsoft.com/office/drawing/2014/main" id="{08F05FC0-1983-AB49-BD5C-5F3DBA18892D}"/>
              </a:ext>
            </a:extLst>
          </p:cNvPr>
          <p:cNvSpPr>
            <a:spLocks noGrp="1"/>
          </p:cNvSpPr>
          <p:nvPr>
            <p:ph type="sldNum" sz="quarter" idx="12"/>
          </p:nvPr>
        </p:nvSpPr>
        <p:spPr/>
        <p:txBody>
          <a:bodyPr/>
          <a:lstStyle/>
          <a:p>
            <a:fld id="{D9F085D5-EC86-4F6A-B501-C1359CB39116}" type="slidenum">
              <a:rPr lang="en-GB" smtClean="0"/>
              <a:pPr/>
              <a:t>5</a:t>
            </a:fld>
            <a:endParaRPr lang="en-GB"/>
          </a:p>
        </p:txBody>
      </p:sp>
    </p:spTree>
    <p:extLst>
      <p:ext uri="{BB962C8B-B14F-4D97-AF65-F5344CB8AC3E}">
        <p14:creationId xmlns:p14="http://schemas.microsoft.com/office/powerpoint/2010/main" val="69483151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1867F3-F9FA-1CFC-3447-D7E52F2CBD1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67D2C76-AC9B-3C35-DC4A-A160884E2CCB}"/>
              </a:ext>
            </a:extLst>
          </p:cNvPr>
          <p:cNvSpPr>
            <a:spLocks noGrp="1"/>
          </p:cNvSpPr>
          <p:nvPr>
            <p:ph type="title"/>
          </p:nvPr>
        </p:nvSpPr>
        <p:spPr/>
        <p:txBody>
          <a:bodyPr/>
          <a:lstStyle/>
          <a:p>
            <a:r>
              <a:rPr lang="en-US" dirty="0">
                <a:solidFill>
                  <a:schemeClr val="bg1"/>
                </a:solidFill>
              </a:rPr>
              <a:t>Exa</a:t>
            </a:r>
            <a:r>
              <a:rPr lang="en-US" dirty="0">
                <a:solidFill>
                  <a:schemeClr val="accent5">
                    <a:lumMod val="50000"/>
                  </a:schemeClr>
                </a:solidFill>
              </a:rPr>
              <a:t>mple, Switzerland</a:t>
            </a:r>
            <a:endParaRPr lang="en-US" dirty="0">
              <a:solidFill>
                <a:schemeClr val="bg1"/>
              </a:solidFill>
            </a:endParaRPr>
          </a:p>
        </p:txBody>
      </p:sp>
      <p:sp>
        <p:nvSpPr>
          <p:cNvPr id="4" name="Slide Number Placeholder 3">
            <a:extLst>
              <a:ext uri="{FF2B5EF4-FFF2-40B4-BE49-F238E27FC236}">
                <a16:creationId xmlns:a16="http://schemas.microsoft.com/office/drawing/2014/main" id="{B4AD2443-4B85-B76A-35C7-747ED326FCC3}"/>
              </a:ext>
            </a:extLst>
          </p:cNvPr>
          <p:cNvSpPr>
            <a:spLocks noGrp="1"/>
          </p:cNvSpPr>
          <p:nvPr>
            <p:ph type="sldNum" sz="quarter" idx="12"/>
          </p:nvPr>
        </p:nvSpPr>
        <p:spPr/>
        <p:txBody>
          <a:bodyPr/>
          <a:lstStyle/>
          <a:p>
            <a:fld id="{D9F085D5-EC86-4F6A-B501-C1359CB39116}" type="slidenum">
              <a:rPr lang="en-GB" smtClean="0"/>
              <a:t>50</a:t>
            </a:fld>
            <a:endParaRPr lang="en-GB"/>
          </a:p>
        </p:txBody>
      </p:sp>
      <p:sp>
        <p:nvSpPr>
          <p:cNvPr id="9" name="Content Placeholder 2">
            <a:extLst>
              <a:ext uri="{FF2B5EF4-FFF2-40B4-BE49-F238E27FC236}">
                <a16:creationId xmlns:a16="http://schemas.microsoft.com/office/drawing/2014/main" id="{1120EDAB-86F4-0846-BE10-83AF268F84DA}"/>
              </a:ext>
            </a:extLst>
          </p:cNvPr>
          <p:cNvSpPr txBox="1">
            <a:spLocks/>
          </p:cNvSpPr>
          <p:nvPr/>
        </p:nvSpPr>
        <p:spPr>
          <a:xfrm>
            <a:off x="4729638" y="1145559"/>
            <a:ext cx="6640204" cy="4575170"/>
          </a:xfrm>
          <a:prstGeom prst="rect">
            <a:avLst/>
          </a:prstGeom>
        </p:spPr>
        <p:txBody>
          <a:bodyPr vert="horz" lIns="91440" tIns="45720" rIns="91440" bIns="4572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p>
          <a:p>
            <a:pPr marL="0" indent="0">
              <a:buNone/>
            </a:pPr>
            <a:endParaRPr lang="en-US" dirty="0"/>
          </a:p>
          <a:p>
            <a:r>
              <a:rPr lang="en-US" dirty="0"/>
              <a:t>39% on all products except for gold and pharmaceuticals </a:t>
            </a:r>
          </a:p>
          <a:p>
            <a:pPr marL="0" indent="0">
              <a:buNone/>
            </a:pPr>
            <a:endParaRPr lang="en-US" dirty="0"/>
          </a:p>
          <a:p>
            <a:pPr marL="0" indent="0">
              <a:buNone/>
            </a:pPr>
            <a:r>
              <a:rPr lang="en-US" dirty="0"/>
              <a:t>Facts:</a:t>
            </a:r>
          </a:p>
          <a:p>
            <a:pPr marL="0" indent="0">
              <a:buNone/>
            </a:pPr>
            <a:r>
              <a:rPr lang="en-US" b="0" dirty="0">
                <a:solidFill>
                  <a:schemeClr val="tx1"/>
                </a:solidFill>
              </a:rPr>
              <a:t>Trade balance with the US in 2024: $48bn</a:t>
            </a:r>
          </a:p>
          <a:p>
            <a:pPr marL="0" indent="0">
              <a:buNone/>
            </a:pPr>
            <a:r>
              <a:rPr lang="en-US" b="0" dirty="0">
                <a:solidFill>
                  <a:schemeClr val="tx1"/>
                </a:solidFill>
              </a:rPr>
              <a:t>Trade surplus increased to $54bn in 2025</a:t>
            </a:r>
          </a:p>
          <a:p>
            <a:pPr marL="0" indent="0">
              <a:buNone/>
            </a:pPr>
            <a:r>
              <a:rPr lang="en-US" b="0" dirty="0">
                <a:solidFill>
                  <a:schemeClr val="tx1"/>
                </a:solidFill>
              </a:rPr>
              <a:t>Zero tariffs on all industrial goods</a:t>
            </a:r>
          </a:p>
          <a:p>
            <a:pPr marL="0" indent="0">
              <a:buNone/>
            </a:pPr>
            <a:endParaRPr lang="en-US" b="0" dirty="0">
              <a:solidFill>
                <a:schemeClr val="tx1"/>
              </a:solidFill>
            </a:endParaRPr>
          </a:p>
          <a:p>
            <a:pPr marL="0" indent="0">
              <a:buNone/>
            </a:pPr>
            <a:endParaRPr lang="en-US" b="0" dirty="0">
              <a:solidFill>
                <a:schemeClr val="tx1"/>
              </a:solidFill>
            </a:endParaRPr>
          </a:p>
        </p:txBody>
      </p:sp>
      <p:sp>
        <p:nvSpPr>
          <p:cNvPr id="13" name="TextBox 12">
            <a:extLst>
              <a:ext uri="{FF2B5EF4-FFF2-40B4-BE49-F238E27FC236}">
                <a16:creationId xmlns:a16="http://schemas.microsoft.com/office/drawing/2014/main" id="{2811958A-D36F-477E-C9F9-962D6810EA74}"/>
              </a:ext>
            </a:extLst>
          </p:cNvPr>
          <p:cNvSpPr txBox="1"/>
          <p:nvPr/>
        </p:nvSpPr>
        <p:spPr>
          <a:xfrm>
            <a:off x="3418871" y="6440800"/>
            <a:ext cx="8126875" cy="369332"/>
          </a:xfrm>
          <a:prstGeom prst="rect">
            <a:avLst/>
          </a:prstGeom>
          <a:noFill/>
        </p:spPr>
        <p:txBody>
          <a:bodyPr wrap="square">
            <a:spAutoFit/>
          </a:bodyPr>
          <a:lstStyle/>
          <a:p>
            <a:r>
              <a:rPr lang="en-US" dirty="0"/>
              <a:t>Source: ”A tariff avalanche catches Switzerland unawares”, The Economist, Aug, 2025</a:t>
            </a:r>
          </a:p>
        </p:txBody>
      </p:sp>
      <p:pic>
        <p:nvPicPr>
          <p:cNvPr id="6" name="Picture 5">
            <a:extLst>
              <a:ext uri="{FF2B5EF4-FFF2-40B4-BE49-F238E27FC236}">
                <a16:creationId xmlns:a16="http://schemas.microsoft.com/office/drawing/2014/main" id="{451B1C14-9507-400B-E34C-38B4F4A82F37}"/>
              </a:ext>
            </a:extLst>
          </p:cNvPr>
          <p:cNvPicPr>
            <a:picLocks noChangeAspect="1"/>
          </p:cNvPicPr>
          <p:nvPr/>
        </p:nvPicPr>
        <p:blipFill>
          <a:blip r:embed="rId3"/>
          <a:stretch>
            <a:fillRect/>
          </a:stretch>
        </p:blipFill>
        <p:spPr>
          <a:xfrm>
            <a:off x="762000" y="1126232"/>
            <a:ext cx="3716430" cy="5043726"/>
          </a:xfrm>
          <a:prstGeom prst="rect">
            <a:avLst/>
          </a:prstGeom>
        </p:spPr>
      </p:pic>
    </p:spTree>
    <p:extLst>
      <p:ext uri="{BB962C8B-B14F-4D97-AF65-F5344CB8AC3E}">
        <p14:creationId xmlns:p14="http://schemas.microsoft.com/office/powerpoint/2010/main" val="461010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480B33-5174-AE6D-1687-F267AB74D98A}"/>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773E15B-51BD-1FEE-B965-C061E7A3F3B7}"/>
              </a:ext>
            </a:extLst>
          </p:cNvPr>
          <p:cNvSpPr>
            <a:spLocks noGrp="1"/>
          </p:cNvSpPr>
          <p:nvPr>
            <p:ph type="sldNum" sz="quarter" idx="12"/>
          </p:nvPr>
        </p:nvSpPr>
        <p:spPr/>
        <p:txBody>
          <a:bodyPr/>
          <a:lstStyle/>
          <a:p>
            <a:fld id="{D9F085D5-EC86-4F6A-B501-C1359CB39116}" type="slidenum">
              <a:rPr lang="en-GB" smtClean="0"/>
              <a:t>51</a:t>
            </a:fld>
            <a:endParaRPr lang="en-GB"/>
          </a:p>
        </p:txBody>
      </p:sp>
      <p:sp>
        <p:nvSpPr>
          <p:cNvPr id="9" name="TextBox 8">
            <a:extLst>
              <a:ext uri="{FF2B5EF4-FFF2-40B4-BE49-F238E27FC236}">
                <a16:creationId xmlns:a16="http://schemas.microsoft.com/office/drawing/2014/main" id="{E1B5577C-CE28-91A1-53B6-885E15E99F13}"/>
              </a:ext>
            </a:extLst>
          </p:cNvPr>
          <p:cNvSpPr txBox="1"/>
          <p:nvPr/>
        </p:nvSpPr>
        <p:spPr>
          <a:xfrm>
            <a:off x="5523151" y="6464026"/>
            <a:ext cx="5754449" cy="369332"/>
          </a:xfrm>
          <a:prstGeom prst="rect">
            <a:avLst/>
          </a:prstGeom>
          <a:noFill/>
        </p:spPr>
        <p:txBody>
          <a:bodyPr wrap="square" rtlCol="0">
            <a:spAutoFit/>
          </a:bodyPr>
          <a:lstStyle/>
          <a:p>
            <a:r>
              <a:rPr lang="en-US" dirty="0"/>
              <a:t>Source: Peterson Institute for International Economics (PIIE)</a:t>
            </a:r>
          </a:p>
        </p:txBody>
      </p:sp>
      <p:pic>
        <p:nvPicPr>
          <p:cNvPr id="5" name="Picture 4">
            <a:extLst>
              <a:ext uri="{FF2B5EF4-FFF2-40B4-BE49-F238E27FC236}">
                <a16:creationId xmlns:a16="http://schemas.microsoft.com/office/drawing/2014/main" id="{C85388CE-D602-FAB4-5E6D-064AEA00DA20}"/>
              </a:ext>
            </a:extLst>
          </p:cNvPr>
          <p:cNvPicPr>
            <a:picLocks noChangeAspect="1"/>
          </p:cNvPicPr>
          <p:nvPr/>
        </p:nvPicPr>
        <p:blipFill>
          <a:blip r:embed="rId3"/>
          <a:stretch>
            <a:fillRect/>
          </a:stretch>
        </p:blipFill>
        <p:spPr>
          <a:xfrm>
            <a:off x="300011" y="270933"/>
            <a:ext cx="5476864" cy="5721285"/>
          </a:xfrm>
          <a:prstGeom prst="rect">
            <a:avLst/>
          </a:prstGeom>
        </p:spPr>
      </p:pic>
      <p:pic>
        <p:nvPicPr>
          <p:cNvPr id="6" name="Picture 5">
            <a:extLst>
              <a:ext uri="{FF2B5EF4-FFF2-40B4-BE49-F238E27FC236}">
                <a16:creationId xmlns:a16="http://schemas.microsoft.com/office/drawing/2014/main" id="{328C7150-3DE6-3F3C-18A3-77F70AEC7EAD}"/>
              </a:ext>
            </a:extLst>
          </p:cNvPr>
          <p:cNvPicPr>
            <a:picLocks noChangeAspect="1"/>
          </p:cNvPicPr>
          <p:nvPr/>
        </p:nvPicPr>
        <p:blipFill>
          <a:blip r:embed="rId4"/>
          <a:stretch>
            <a:fillRect/>
          </a:stretch>
        </p:blipFill>
        <p:spPr>
          <a:xfrm>
            <a:off x="5776875" y="846601"/>
            <a:ext cx="5806786" cy="5145617"/>
          </a:xfrm>
          <a:prstGeom prst="rect">
            <a:avLst/>
          </a:prstGeom>
        </p:spPr>
      </p:pic>
    </p:spTree>
    <p:extLst>
      <p:ext uri="{BB962C8B-B14F-4D97-AF65-F5344CB8AC3E}">
        <p14:creationId xmlns:p14="http://schemas.microsoft.com/office/powerpoint/2010/main" val="60016639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95DF10-FB2A-C67F-B563-D38BB193313D}"/>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DD73E90-E136-BCC6-ABCF-1A8287CCD8A4}"/>
              </a:ext>
            </a:extLst>
          </p:cNvPr>
          <p:cNvSpPr>
            <a:spLocks noGrp="1"/>
          </p:cNvSpPr>
          <p:nvPr>
            <p:ph type="sldNum" sz="quarter" idx="12"/>
          </p:nvPr>
        </p:nvSpPr>
        <p:spPr>
          <a:xfrm>
            <a:off x="9272751" y="6230226"/>
            <a:ext cx="2743200" cy="365125"/>
          </a:xfrm>
        </p:spPr>
        <p:txBody>
          <a:bodyPr anchor="ctr">
            <a:normAutofit/>
          </a:bodyPr>
          <a:lstStyle/>
          <a:p>
            <a:pPr>
              <a:spcAft>
                <a:spcPts val="600"/>
              </a:spcAft>
            </a:pPr>
            <a:fld id="{D9F085D5-EC86-4F6A-B501-C1359CB39116}" type="slidenum">
              <a:rPr lang="en-GB" smtClean="0"/>
              <a:pPr>
                <a:spcAft>
                  <a:spcPts val="600"/>
                </a:spcAft>
              </a:pPr>
              <a:t>52</a:t>
            </a:fld>
            <a:endParaRPr lang="en-GB"/>
          </a:p>
        </p:txBody>
      </p:sp>
      <p:sp>
        <p:nvSpPr>
          <p:cNvPr id="5" name="Title 1">
            <a:extLst>
              <a:ext uri="{FF2B5EF4-FFF2-40B4-BE49-F238E27FC236}">
                <a16:creationId xmlns:a16="http://schemas.microsoft.com/office/drawing/2014/main" id="{9783D42B-79DA-72B8-0D4F-7DB429AA9B12}"/>
              </a:ext>
            </a:extLst>
          </p:cNvPr>
          <p:cNvSpPr>
            <a:spLocks noGrp="1"/>
          </p:cNvSpPr>
          <p:nvPr>
            <p:ph type="title"/>
          </p:nvPr>
        </p:nvSpPr>
        <p:spPr>
          <a:xfrm>
            <a:off x="838200" y="216007"/>
            <a:ext cx="10515600" cy="1325563"/>
          </a:xfrm>
        </p:spPr>
        <p:txBody>
          <a:bodyPr anchor="t">
            <a:normAutofit/>
          </a:bodyPr>
          <a:lstStyle/>
          <a:p>
            <a:r>
              <a:rPr lang="en-US" dirty="0">
                <a:solidFill>
                  <a:schemeClr val="bg1"/>
                </a:solidFill>
              </a:rPr>
              <a:t> Eff</a:t>
            </a:r>
            <a:r>
              <a:rPr lang="en-US" dirty="0"/>
              <a:t>ects of Tariffs on Households</a:t>
            </a:r>
          </a:p>
        </p:txBody>
      </p:sp>
      <p:sp>
        <p:nvSpPr>
          <p:cNvPr id="6" name="TextBox 5">
            <a:extLst>
              <a:ext uri="{FF2B5EF4-FFF2-40B4-BE49-F238E27FC236}">
                <a16:creationId xmlns:a16="http://schemas.microsoft.com/office/drawing/2014/main" id="{723119EB-FCBC-BF6F-3A31-6FE986CFC959}"/>
              </a:ext>
            </a:extLst>
          </p:cNvPr>
          <p:cNvSpPr txBox="1"/>
          <p:nvPr/>
        </p:nvSpPr>
        <p:spPr>
          <a:xfrm>
            <a:off x="9053010" y="6457327"/>
            <a:ext cx="2843464" cy="369332"/>
          </a:xfrm>
          <a:prstGeom prst="rect">
            <a:avLst/>
          </a:prstGeom>
          <a:noFill/>
        </p:spPr>
        <p:txBody>
          <a:bodyPr wrap="square" rtlCol="0">
            <a:spAutoFit/>
          </a:bodyPr>
          <a:lstStyle/>
          <a:p>
            <a:r>
              <a:rPr lang="en-US" dirty="0"/>
              <a:t>Source: </a:t>
            </a:r>
            <a:r>
              <a:rPr lang="en-US" dirty="0">
                <a:hlinkClick r:id="rId3"/>
              </a:rPr>
              <a:t>Yale Budget Lab</a:t>
            </a:r>
            <a:endParaRPr lang="en-US" dirty="0"/>
          </a:p>
        </p:txBody>
      </p:sp>
      <p:pic>
        <p:nvPicPr>
          <p:cNvPr id="7" name="Picture 6">
            <a:extLst>
              <a:ext uri="{FF2B5EF4-FFF2-40B4-BE49-F238E27FC236}">
                <a16:creationId xmlns:a16="http://schemas.microsoft.com/office/drawing/2014/main" id="{1FB24EA7-76E5-5D90-DC7A-CA1DFC168766}"/>
              </a:ext>
            </a:extLst>
          </p:cNvPr>
          <p:cNvPicPr>
            <a:picLocks noChangeAspect="1"/>
          </p:cNvPicPr>
          <p:nvPr/>
        </p:nvPicPr>
        <p:blipFill>
          <a:blip r:embed="rId4"/>
          <a:stretch>
            <a:fillRect/>
          </a:stretch>
        </p:blipFill>
        <p:spPr>
          <a:xfrm>
            <a:off x="286347" y="1375775"/>
            <a:ext cx="5785589" cy="4048983"/>
          </a:xfrm>
          <a:prstGeom prst="rect">
            <a:avLst/>
          </a:prstGeom>
        </p:spPr>
      </p:pic>
      <p:pic>
        <p:nvPicPr>
          <p:cNvPr id="8" name="Picture 7">
            <a:extLst>
              <a:ext uri="{FF2B5EF4-FFF2-40B4-BE49-F238E27FC236}">
                <a16:creationId xmlns:a16="http://schemas.microsoft.com/office/drawing/2014/main" id="{A5415315-CE3B-254F-D943-95C17095A27C}"/>
              </a:ext>
            </a:extLst>
          </p:cNvPr>
          <p:cNvPicPr>
            <a:picLocks noChangeAspect="1"/>
          </p:cNvPicPr>
          <p:nvPr/>
        </p:nvPicPr>
        <p:blipFill>
          <a:blip r:embed="rId5"/>
          <a:stretch>
            <a:fillRect/>
          </a:stretch>
        </p:blipFill>
        <p:spPr>
          <a:xfrm>
            <a:off x="5948557" y="1488130"/>
            <a:ext cx="5515309" cy="3819020"/>
          </a:xfrm>
          <a:prstGeom prst="rect">
            <a:avLst/>
          </a:prstGeom>
        </p:spPr>
      </p:pic>
    </p:spTree>
    <p:extLst>
      <p:ext uri="{BB962C8B-B14F-4D97-AF65-F5344CB8AC3E}">
        <p14:creationId xmlns:p14="http://schemas.microsoft.com/office/powerpoint/2010/main" val="338442935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55C536-C67D-8938-DEC8-98793AC4CBBE}"/>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8D1E4F9-FE18-181B-18F4-A3E1F2393B67}"/>
              </a:ext>
            </a:extLst>
          </p:cNvPr>
          <p:cNvSpPr>
            <a:spLocks noGrp="1"/>
          </p:cNvSpPr>
          <p:nvPr>
            <p:ph idx="1"/>
          </p:nvPr>
        </p:nvSpPr>
        <p:spPr/>
        <p:txBody>
          <a:bodyPr>
            <a:normAutofit/>
          </a:bodyPr>
          <a:lstStyle/>
          <a:p>
            <a:pPr marL="457200" lvl="1" indent="0">
              <a:buNone/>
            </a:pPr>
            <a:endParaRPr lang="en-US" dirty="0"/>
          </a:p>
          <a:p>
            <a:r>
              <a:rPr lang="en-US" dirty="0"/>
              <a:t>Government revenue</a:t>
            </a:r>
          </a:p>
          <a:p>
            <a:pPr lvl="1"/>
            <a:r>
              <a:rPr lang="en-US" dirty="0"/>
              <a:t>Could Trump’s proposed tariffs replace the US income tax?  </a:t>
            </a:r>
          </a:p>
          <a:p>
            <a:pPr lvl="1"/>
            <a:r>
              <a:rPr lang="en-US" dirty="0"/>
              <a:t>NO!</a:t>
            </a:r>
          </a:p>
          <a:p>
            <a:pPr lvl="1"/>
            <a:r>
              <a:rPr lang="en-US" dirty="0"/>
              <a:t>Researchers estimates that all 2025 tariffs to date would raise about $2.7tr over 10 years if they stayed into effect.</a:t>
            </a:r>
          </a:p>
          <a:p>
            <a:pPr lvl="1"/>
            <a:r>
              <a:rPr lang="en-US" dirty="0"/>
              <a:t>US federal income tax revenue in 2023 was $2.18tr</a:t>
            </a:r>
          </a:p>
          <a:p>
            <a:pPr lvl="1"/>
            <a:r>
              <a:rPr lang="en-US" dirty="0"/>
              <a:t>So, his tariffs would collect MUCH less than the income tax.</a:t>
            </a:r>
          </a:p>
          <a:p>
            <a:pPr marL="914400" lvl="2" indent="0">
              <a:buNone/>
            </a:pPr>
            <a:endParaRPr lang="en-US" dirty="0"/>
          </a:p>
        </p:txBody>
      </p:sp>
      <p:sp>
        <p:nvSpPr>
          <p:cNvPr id="4" name="Slide Number Placeholder 3">
            <a:extLst>
              <a:ext uri="{FF2B5EF4-FFF2-40B4-BE49-F238E27FC236}">
                <a16:creationId xmlns:a16="http://schemas.microsoft.com/office/drawing/2014/main" id="{594190C7-70EA-DB0E-624F-97FE47355872}"/>
              </a:ext>
            </a:extLst>
          </p:cNvPr>
          <p:cNvSpPr>
            <a:spLocks noGrp="1"/>
          </p:cNvSpPr>
          <p:nvPr>
            <p:ph type="sldNum" sz="quarter" idx="12"/>
          </p:nvPr>
        </p:nvSpPr>
        <p:spPr/>
        <p:txBody>
          <a:bodyPr/>
          <a:lstStyle/>
          <a:p>
            <a:fld id="{D9F085D5-EC86-4F6A-B501-C1359CB39116}" type="slidenum">
              <a:rPr lang="en-GB" smtClean="0"/>
              <a:t>53</a:t>
            </a:fld>
            <a:endParaRPr lang="en-GB"/>
          </a:p>
        </p:txBody>
      </p:sp>
      <p:sp>
        <p:nvSpPr>
          <p:cNvPr id="5" name="Title 1">
            <a:extLst>
              <a:ext uri="{FF2B5EF4-FFF2-40B4-BE49-F238E27FC236}">
                <a16:creationId xmlns:a16="http://schemas.microsoft.com/office/drawing/2014/main" id="{14535BA5-36F4-1D36-B16B-163F06ECA242}"/>
              </a:ext>
            </a:extLst>
          </p:cNvPr>
          <p:cNvSpPr>
            <a:spLocks noGrp="1"/>
          </p:cNvSpPr>
          <p:nvPr>
            <p:ph type="title"/>
          </p:nvPr>
        </p:nvSpPr>
        <p:spPr>
          <a:xfrm>
            <a:off x="821029" y="96837"/>
            <a:ext cx="9652000" cy="1127125"/>
          </a:xfrm>
        </p:spPr>
        <p:txBody>
          <a:bodyPr/>
          <a:lstStyle/>
          <a:p>
            <a:r>
              <a:rPr lang="en-US" dirty="0">
                <a:solidFill>
                  <a:schemeClr val="bg1"/>
                </a:solidFill>
              </a:rPr>
              <a:t> Eff</a:t>
            </a:r>
            <a:r>
              <a:rPr lang="en-US" dirty="0"/>
              <a:t>ects of a Tariff</a:t>
            </a:r>
          </a:p>
        </p:txBody>
      </p:sp>
    </p:spTree>
    <p:extLst>
      <p:ext uri="{BB962C8B-B14F-4D97-AF65-F5344CB8AC3E}">
        <p14:creationId xmlns:p14="http://schemas.microsoft.com/office/powerpoint/2010/main" val="269364627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ile:Federal taxes by type.pdf">
            <a:extLst>
              <a:ext uri="{FF2B5EF4-FFF2-40B4-BE49-F238E27FC236}">
                <a16:creationId xmlns:a16="http://schemas.microsoft.com/office/drawing/2014/main" id="{AE6EA075-3314-64F5-1D0D-EF766208B39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1758194"/>
            <a:ext cx="10241280" cy="256032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EB41DA0F-10D3-5201-0D42-7BB2FBCF2876}"/>
              </a:ext>
            </a:extLst>
          </p:cNvPr>
          <p:cNvSpPr>
            <a:spLocks noGrp="1"/>
          </p:cNvSpPr>
          <p:nvPr>
            <p:ph type="title"/>
          </p:nvPr>
        </p:nvSpPr>
        <p:spPr/>
        <p:txBody>
          <a:bodyPr/>
          <a:lstStyle/>
          <a:p>
            <a:r>
              <a:rPr lang="en-US" dirty="0">
                <a:solidFill>
                  <a:schemeClr val="bg1"/>
                </a:solidFill>
              </a:rPr>
              <a:t>His</a:t>
            </a:r>
            <a:r>
              <a:rPr lang="en-US" dirty="0"/>
              <a:t>tory of the Source of Federal Revenues</a:t>
            </a:r>
          </a:p>
        </p:txBody>
      </p:sp>
      <p:sp>
        <p:nvSpPr>
          <p:cNvPr id="4" name="Slide Number Placeholder 3">
            <a:extLst>
              <a:ext uri="{FF2B5EF4-FFF2-40B4-BE49-F238E27FC236}">
                <a16:creationId xmlns:a16="http://schemas.microsoft.com/office/drawing/2014/main" id="{FEA3E014-0396-C931-FE28-0D9AD74851B1}"/>
              </a:ext>
            </a:extLst>
          </p:cNvPr>
          <p:cNvSpPr>
            <a:spLocks noGrp="1"/>
          </p:cNvSpPr>
          <p:nvPr>
            <p:ph type="sldNum" sz="quarter" idx="12"/>
          </p:nvPr>
        </p:nvSpPr>
        <p:spPr/>
        <p:txBody>
          <a:bodyPr/>
          <a:lstStyle/>
          <a:p>
            <a:fld id="{D9F085D5-EC86-4F6A-B501-C1359CB39116}" type="slidenum">
              <a:rPr lang="en-GB" smtClean="0"/>
              <a:t>54</a:t>
            </a:fld>
            <a:endParaRPr lang="en-GB"/>
          </a:p>
        </p:txBody>
      </p:sp>
      <p:sp>
        <p:nvSpPr>
          <p:cNvPr id="6" name="TextBox 5">
            <a:extLst>
              <a:ext uri="{FF2B5EF4-FFF2-40B4-BE49-F238E27FC236}">
                <a16:creationId xmlns:a16="http://schemas.microsoft.com/office/drawing/2014/main" id="{F87BEFCF-2CDE-9DF4-232B-339CBEDDDF1F}"/>
              </a:ext>
            </a:extLst>
          </p:cNvPr>
          <p:cNvSpPr txBox="1"/>
          <p:nvPr/>
        </p:nvSpPr>
        <p:spPr>
          <a:xfrm>
            <a:off x="5255822" y="6043456"/>
            <a:ext cx="6097978" cy="369332"/>
          </a:xfrm>
          <a:prstGeom prst="rect">
            <a:avLst/>
          </a:prstGeom>
          <a:noFill/>
        </p:spPr>
        <p:txBody>
          <a:bodyPr wrap="square">
            <a:spAutoFit/>
          </a:bodyPr>
          <a:lstStyle/>
          <a:p>
            <a:r>
              <a:rPr lang="en-US" dirty="0"/>
              <a:t>https://en.wikipedia.org/wiki/File:Federal_taxes_by_type.pdf</a:t>
            </a:r>
          </a:p>
        </p:txBody>
      </p:sp>
      <p:sp>
        <p:nvSpPr>
          <p:cNvPr id="7" name="TextBox 6">
            <a:extLst>
              <a:ext uri="{FF2B5EF4-FFF2-40B4-BE49-F238E27FC236}">
                <a16:creationId xmlns:a16="http://schemas.microsoft.com/office/drawing/2014/main" id="{4155D68D-8AD6-959A-2490-3B12BB90795C}"/>
              </a:ext>
            </a:extLst>
          </p:cNvPr>
          <p:cNvSpPr txBox="1"/>
          <p:nvPr/>
        </p:nvSpPr>
        <p:spPr>
          <a:xfrm>
            <a:off x="534390" y="4751145"/>
            <a:ext cx="10682250" cy="1200329"/>
          </a:xfrm>
          <a:prstGeom prst="rect">
            <a:avLst/>
          </a:prstGeom>
          <a:noFill/>
        </p:spPr>
        <p:txBody>
          <a:bodyPr wrap="square" rtlCol="0">
            <a:spAutoFit/>
          </a:bodyPr>
          <a:lstStyle/>
          <a:p>
            <a:r>
              <a:rPr lang="en-US" b="0" i="0" dirty="0">
                <a:solidFill>
                  <a:srgbClr val="202122"/>
                </a:solidFill>
                <a:effectLst/>
                <a:latin typeface="Arial" panose="020B0604020202020204" pitchFamily="34" charset="0"/>
              </a:rPr>
              <a:t>1913;  Sixteenth Amendment. The Congress shall have the power to lay and collect taxes on incomes, from whatever source derived…</a:t>
            </a:r>
          </a:p>
          <a:p>
            <a:r>
              <a:rPr lang="en-US" dirty="0">
                <a:solidFill>
                  <a:srgbClr val="202122"/>
                </a:solidFill>
                <a:latin typeface="Arial" panose="020B0604020202020204" pitchFamily="34" charset="0"/>
              </a:rPr>
              <a:t>1930;  Smoot Hawley Tariff.</a:t>
            </a:r>
          </a:p>
          <a:p>
            <a:r>
              <a:rPr lang="en-US" dirty="0">
                <a:solidFill>
                  <a:srgbClr val="202122"/>
                </a:solidFill>
                <a:latin typeface="Arial" panose="020B0604020202020204" pitchFamily="34" charset="0"/>
              </a:rPr>
              <a:t>1935;  Social Security and Payroll taxes.</a:t>
            </a:r>
            <a:endParaRPr lang="en-US" dirty="0"/>
          </a:p>
        </p:txBody>
      </p:sp>
    </p:spTree>
    <p:extLst>
      <p:ext uri="{BB962C8B-B14F-4D97-AF65-F5344CB8AC3E}">
        <p14:creationId xmlns:p14="http://schemas.microsoft.com/office/powerpoint/2010/main" val="3063264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AEE57-C694-4011-A1B0-F821BEFEA940}"/>
              </a:ext>
            </a:extLst>
          </p:cNvPr>
          <p:cNvSpPr>
            <a:spLocks noGrp="1"/>
          </p:cNvSpPr>
          <p:nvPr>
            <p:ph type="title"/>
          </p:nvPr>
        </p:nvSpPr>
        <p:spPr/>
        <p:txBody>
          <a:bodyPr/>
          <a:lstStyle/>
          <a:p>
            <a:r>
              <a:rPr lang="en-US" spc="-100" dirty="0"/>
              <a:t> </a:t>
            </a:r>
            <a:r>
              <a:rPr lang="en-US" spc="-100" dirty="0">
                <a:solidFill>
                  <a:srgbClr val="FAF7F0"/>
                </a:solidFill>
              </a:rPr>
              <a:t>Su</a:t>
            </a:r>
            <a:r>
              <a:rPr lang="en-US" spc="-100" dirty="0"/>
              <a:t>mmary</a:t>
            </a:r>
          </a:p>
        </p:txBody>
      </p:sp>
      <p:sp>
        <p:nvSpPr>
          <p:cNvPr id="3" name="Content Placeholder 2">
            <a:extLst>
              <a:ext uri="{FF2B5EF4-FFF2-40B4-BE49-F238E27FC236}">
                <a16:creationId xmlns:a16="http://schemas.microsoft.com/office/drawing/2014/main" id="{34D9E74C-D208-4572-BA7E-1B16BCD3E212}"/>
              </a:ext>
            </a:extLst>
          </p:cNvPr>
          <p:cNvSpPr>
            <a:spLocks noGrp="1"/>
          </p:cNvSpPr>
          <p:nvPr>
            <p:ph idx="1"/>
          </p:nvPr>
        </p:nvSpPr>
        <p:spPr>
          <a:xfrm>
            <a:off x="838200" y="1181686"/>
            <a:ext cx="10515600" cy="4740382"/>
          </a:xfrm>
        </p:spPr>
        <p:txBody>
          <a:bodyPr>
            <a:normAutofit/>
          </a:bodyPr>
          <a:lstStyle/>
          <a:p>
            <a:pPr>
              <a:spcBef>
                <a:spcPts val="1800"/>
              </a:spcBef>
            </a:pPr>
            <a:r>
              <a:rPr lang="en-US" sz="2400" dirty="0"/>
              <a:t>Trade and growth are positively related.</a:t>
            </a:r>
          </a:p>
          <a:p>
            <a:pPr>
              <a:spcBef>
                <a:spcPts val="1800"/>
              </a:spcBef>
            </a:pPr>
            <a:r>
              <a:rPr lang="en-US" sz="2400" dirty="0"/>
              <a:t>Gains from trade are large but spread thin across millions of consumers while losses are highly concentrated on a few workers, firms, and communities.</a:t>
            </a:r>
          </a:p>
          <a:p>
            <a:pPr>
              <a:spcBef>
                <a:spcPts val="1800"/>
              </a:spcBef>
            </a:pPr>
            <a:r>
              <a:rPr lang="en-US" sz="2400" dirty="0"/>
              <a:t>Tariffs reduce trade overall, thus imposing widespread losses to both producers (who use imported inputs) and consumers (who buy lower-priced imported goods).</a:t>
            </a:r>
          </a:p>
          <a:p>
            <a:pPr>
              <a:spcBef>
                <a:spcPts val="1800"/>
              </a:spcBef>
            </a:pPr>
            <a:r>
              <a:rPr lang="en-US" sz="2400" dirty="0"/>
              <a:t>More direct policies to help those hurt by trade can be more efficient and save gains from trade.</a:t>
            </a:r>
          </a:p>
          <a:p>
            <a:pPr marL="0" indent="0">
              <a:spcBef>
                <a:spcPts val="1800"/>
              </a:spcBef>
              <a:buNone/>
            </a:pPr>
            <a:endParaRPr lang="en-US" sz="2400" dirty="0"/>
          </a:p>
        </p:txBody>
      </p:sp>
      <p:sp>
        <p:nvSpPr>
          <p:cNvPr id="4" name="Slide Number Placeholder 3">
            <a:extLst>
              <a:ext uri="{FF2B5EF4-FFF2-40B4-BE49-F238E27FC236}">
                <a16:creationId xmlns:a16="http://schemas.microsoft.com/office/drawing/2014/main" id="{2DD5CE9B-180B-0660-D360-5F5CBC9D8C05}"/>
              </a:ext>
            </a:extLst>
          </p:cNvPr>
          <p:cNvSpPr>
            <a:spLocks noGrp="1"/>
          </p:cNvSpPr>
          <p:nvPr>
            <p:ph type="sldNum" sz="quarter" idx="12"/>
          </p:nvPr>
        </p:nvSpPr>
        <p:spPr/>
        <p:txBody>
          <a:bodyPr/>
          <a:lstStyle/>
          <a:p>
            <a:fld id="{D9F085D5-EC86-4F6A-B501-C1359CB39116}" type="slidenum">
              <a:rPr lang="en-GB" smtClean="0"/>
              <a:t>55</a:t>
            </a:fld>
            <a:endParaRPr lang="en-GB"/>
          </a:p>
        </p:txBody>
      </p:sp>
    </p:spTree>
    <p:extLst>
      <p:ext uri="{BB962C8B-B14F-4D97-AF65-F5344CB8AC3E}">
        <p14:creationId xmlns:p14="http://schemas.microsoft.com/office/powerpoint/2010/main" val="390693996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AEE57-C694-4011-A1B0-F821BEFEA940}"/>
              </a:ext>
            </a:extLst>
          </p:cNvPr>
          <p:cNvSpPr>
            <a:spLocks noGrp="1"/>
          </p:cNvSpPr>
          <p:nvPr>
            <p:ph type="title"/>
          </p:nvPr>
        </p:nvSpPr>
        <p:spPr/>
        <p:txBody>
          <a:bodyPr/>
          <a:lstStyle/>
          <a:p>
            <a:r>
              <a:rPr lang="en-US" spc="-100" dirty="0">
                <a:solidFill>
                  <a:schemeClr val="bg1"/>
                </a:solidFill>
              </a:rPr>
              <a:t> Th </a:t>
            </a:r>
            <a:r>
              <a:rPr lang="en-US" spc="-100" dirty="0"/>
              <a:t>e Future of Globalization?</a:t>
            </a:r>
          </a:p>
        </p:txBody>
      </p:sp>
      <p:sp>
        <p:nvSpPr>
          <p:cNvPr id="3" name="Content Placeholder 2">
            <a:extLst>
              <a:ext uri="{FF2B5EF4-FFF2-40B4-BE49-F238E27FC236}">
                <a16:creationId xmlns:a16="http://schemas.microsoft.com/office/drawing/2014/main" id="{34D9E74C-D208-4572-BA7E-1B16BCD3E212}"/>
              </a:ext>
            </a:extLst>
          </p:cNvPr>
          <p:cNvSpPr>
            <a:spLocks noGrp="1"/>
          </p:cNvSpPr>
          <p:nvPr>
            <p:ph idx="1"/>
          </p:nvPr>
        </p:nvSpPr>
        <p:spPr>
          <a:xfrm>
            <a:off x="609600" y="1111625"/>
            <a:ext cx="10744200" cy="4810444"/>
          </a:xfrm>
        </p:spPr>
        <p:txBody>
          <a:bodyPr>
            <a:normAutofit/>
          </a:bodyPr>
          <a:lstStyle/>
          <a:p>
            <a:pPr>
              <a:spcBef>
                <a:spcPts val="1800"/>
              </a:spcBef>
            </a:pPr>
            <a:r>
              <a:rPr lang="en-US" sz="2400" dirty="0"/>
              <a:t> Geopolitics overrides Economics:</a:t>
            </a:r>
          </a:p>
          <a:p>
            <a:pPr lvl="2">
              <a:spcBef>
                <a:spcPts val="1800"/>
              </a:spcBef>
            </a:pPr>
            <a:r>
              <a:rPr lang="en-US" sz="2000" dirty="0">
                <a:solidFill>
                  <a:schemeClr val="tx1"/>
                </a:solidFill>
              </a:rPr>
              <a:t>Countries prioritize national security and strategic competition over free trade</a:t>
            </a:r>
          </a:p>
          <a:p>
            <a:pPr lvl="2">
              <a:spcBef>
                <a:spcPts val="1800"/>
              </a:spcBef>
            </a:pPr>
            <a:r>
              <a:rPr lang="en-US" sz="2000" dirty="0">
                <a:solidFill>
                  <a:schemeClr val="tx1"/>
                </a:solidFill>
              </a:rPr>
              <a:t>The rules-based system of the World Trade Organization is being challenged. </a:t>
            </a:r>
          </a:p>
          <a:p>
            <a:pPr>
              <a:spcBef>
                <a:spcPts val="1800"/>
              </a:spcBef>
            </a:pPr>
            <a:r>
              <a:rPr lang="en-US" sz="2400" dirty="0"/>
              <a:t>The Rise of Regional Trade Blocs:</a:t>
            </a:r>
          </a:p>
          <a:p>
            <a:pPr lvl="2">
              <a:spcBef>
                <a:spcPts val="1800"/>
              </a:spcBef>
            </a:pPr>
            <a:r>
              <a:rPr lang="en-US" sz="2000" dirty="0"/>
              <a:t>We’ll see trade expansion within regional blocs (e.g. North America, Europe, Southeast Asia) because of geopolitical tensions and a shift towards resilience of global supply chains.</a:t>
            </a:r>
          </a:p>
          <a:p>
            <a:pPr>
              <a:spcBef>
                <a:spcPts val="1800"/>
              </a:spcBef>
            </a:pPr>
            <a:r>
              <a:rPr lang="en-US" sz="2400" dirty="0"/>
              <a:t>New Technology Makes “Local” Possible:</a:t>
            </a:r>
          </a:p>
          <a:p>
            <a:pPr lvl="2">
              <a:spcBef>
                <a:spcPts val="1800"/>
              </a:spcBef>
            </a:pPr>
            <a:r>
              <a:rPr lang="en-US" sz="2000" dirty="0"/>
              <a:t>AI is revolutionizing manufacturing and design which will erode the old advantage of cheap labor making it possible to produce closer to the consumer.</a:t>
            </a:r>
            <a:endParaRPr lang="en-US" sz="2400" dirty="0">
              <a:solidFill>
                <a:schemeClr val="tx1"/>
              </a:solidFill>
            </a:endParaRPr>
          </a:p>
          <a:p>
            <a:pPr marL="0" indent="0">
              <a:spcBef>
                <a:spcPts val="1800"/>
              </a:spcBef>
              <a:buNone/>
            </a:pPr>
            <a:endParaRPr lang="en-US" sz="2400" dirty="0">
              <a:solidFill>
                <a:schemeClr val="tx1"/>
              </a:solidFill>
            </a:endParaRPr>
          </a:p>
        </p:txBody>
      </p:sp>
    </p:spTree>
    <p:extLst>
      <p:ext uri="{BB962C8B-B14F-4D97-AF65-F5344CB8AC3E}">
        <p14:creationId xmlns:p14="http://schemas.microsoft.com/office/powerpoint/2010/main" val="106323003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4E189-2B23-2F41-BBEB-10A29FA49EB0}"/>
              </a:ext>
            </a:extLst>
          </p:cNvPr>
          <p:cNvSpPr>
            <a:spLocks noGrp="1"/>
          </p:cNvSpPr>
          <p:nvPr>
            <p:ph type="title"/>
          </p:nvPr>
        </p:nvSpPr>
        <p:spPr>
          <a:xfrm>
            <a:off x="756920" y="0"/>
            <a:ext cx="10515600" cy="1325563"/>
          </a:xfrm>
        </p:spPr>
        <p:txBody>
          <a:bodyPr/>
          <a:lstStyle/>
          <a:p>
            <a:r>
              <a:rPr lang="en-US" dirty="0">
                <a:solidFill>
                  <a:schemeClr val="bg1"/>
                </a:solidFill>
              </a:rPr>
              <a:t>Tha</a:t>
            </a:r>
            <a:r>
              <a:rPr lang="en-US" dirty="0"/>
              <a:t>nk you!</a:t>
            </a:r>
          </a:p>
        </p:txBody>
      </p:sp>
      <p:sp>
        <p:nvSpPr>
          <p:cNvPr id="3" name="Content Placeholder 2">
            <a:extLst>
              <a:ext uri="{FF2B5EF4-FFF2-40B4-BE49-F238E27FC236}">
                <a16:creationId xmlns:a16="http://schemas.microsoft.com/office/drawing/2014/main" id="{09C9064E-051C-1042-85AE-F335B853ADE1}"/>
              </a:ext>
            </a:extLst>
          </p:cNvPr>
          <p:cNvSpPr>
            <a:spLocks noGrp="1"/>
          </p:cNvSpPr>
          <p:nvPr>
            <p:ph idx="1"/>
          </p:nvPr>
        </p:nvSpPr>
        <p:spPr>
          <a:xfrm>
            <a:off x="838200" y="662781"/>
            <a:ext cx="10515600" cy="5624946"/>
          </a:xfrm>
        </p:spPr>
        <p:txBody>
          <a:bodyPr>
            <a:normAutofit fontScale="85000" lnSpcReduction="20000"/>
          </a:bodyPr>
          <a:lstStyle/>
          <a:p>
            <a:pPr marL="0" indent="0" algn="ctr">
              <a:buNone/>
            </a:pPr>
            <a:endParaRPr lang="en-US" sz="6000" dirty="0"/>
          </a:p>
          <a:p>
            <a:pPr marL="0" indent="0" algn="ctr">
              <a:buNone/>
            </a:pPr>
            <a:r>
              <a:rPr lang="en-US" sz="6500" dirty="0"/>
              <a:t>Any Questions?</a:t>
            </a:r>
          </a:p>
          <a:p>
            <a:pPr marL="0" indent="0" algn="ctr">
              <a:buNone/>
            </a:pPr>
            <a:endParaRPr lang="en-US" dirty="0"/>
          </a:p>
          <a:p>
            <a:pPr marL="0" indent="0" algn="ctr">
              <a:buNone/>
            </a:pPr>
            <a:endParaRPr lang="en-US" dirty="0"/>
          </a:p>
          <a:p>
            <a:pPr marL="0" indent="0" algn="ctr">
              <a:buNone/>
            </a:pPr>
            <a:r>
              <a:rPr lang="en-US" dirty="0">
                <a:hlinkClick r:id="rId2"/>
              </a:rPr>
              <a:t>www.NEEDEcon.org</a:t>
            </a:r>
            <a:endParaRPr lang="en-US" dirty="0"/>
          </a:p>
          <a:p>
            <a:pPr marL="0" indent="0" algn="ctr">
              <a:buNone/>
            </a:pPr>
            <a:r>
              <a:rPr lang="en-US" dirty="0"/>
              <a:t>Adina Ardelean, Ph.D.</a:t>
            </a:r>
          </a:p>
          <a:p>
            <a:pPr marL="0" indent="0" algn="ctr">
              <a:buNone/>
            </a:pPr>
            <a:r>
              <a:rPr lang="en-US" dirty="0"/>
              <a:t>atardelean@scu.edu</a:t>
            </a:r>
          </a:p>
          <a:p>
            <a:pPr marL="0" indent="0" algn="ctr">
              <a:buNone/>
            </a:pPr>
            <a:endParaRPr lang="en-US" dirty="0"/>
          </a:p>
          <a:p>
            <a:pPr marL="0" indent="0" algn="ctr">
              <a:buNone/>
            </a:pPr>
            <a:r>
              <a:rPr lang="en-US" dirty="0"/>
              <a:t>Contact NEED: </a:t>
            </a:r>
            <a:r>
              <a:rPr lang="en-US" dirty="0">
                <a:hlinkClick r:id="rId3"/>
              </a:rPr>
              <a:t>info@NEEDEcon.org</a:t>
            </a:r>
            <a:endParaRPr lang="en-US" dirty="0"/>
          </a:p>
          <a:p>
            <a:pPr marL="0" indent="0" algn="ctr">
              <a:buNone/>
            </a:pPr>
            <a:endParaRPr lang="en-US" dirty="0"/>
          </a:p>
          <a:p>
            <a:pPr marL="0" indent="0" algn="ctr">
              <a:buNone/>
            </a:pPr>
            <a:r>
              <a:rPr lang="en-US" dirty="0"/>
              <a:t>Submit a testimonial:  </a:t>
            </a:r>
            <a:r>
              <a:rPr lang="en-US" dirty="0">
                <a:hlinkClick r:id="rId4"/>
              </a:rPr>
              <a:t>www.NEEDEcon.org/testimonials.php</a:t>
            </a:r>
            <a:endParaRPr lang="en-US" dirty="0"/>
          </a:p>
          <a:p>
            <a:pPr marL="0" indent="0" algn="ctr">
              <a:buNone/>
            </a:pPr>
            <a:endParaRPr lang="en-US" dirty="0"/>
          </a:p>
          <a:p>
            <a:pPr marL="0" indent="0" algn="ctr">
              <a:buNone/>
            </a:pPr>
            <a:r>
              <a:rPr lang="en-US" dirty="0"/>
              <a:t>Become a Friend of NEED:  </a:t>
            </a:r>
            <a:r>
              <a:rPr lang="en-US" dirty="0" err="1"/>
              <a:t>www.NEEDEcon.org</a:t>
            </a:r>
            <a:r>
              <a:rPr lang="en-US" dirty="0"/>
              <a:t>/</a:t>
            </a:r>
            <a:r>
              <a:rPr lang="en-US" dirty="0" err="1"/>
              <a:t>friend.php</a:t>
            </a:r>
            <a:endParaRPr lang="en-US" dirty="0"/>
          </a:p>
          <a:p>
            <a:pPr marL="0" indent="0" algn="ctr">
              <a:buNone/>
            </a:pPr>
            <a:endParaRPr lang="en-US" dirty="0"/>
          </a:p>
        </p:txBody>
      </p:sp>
      <p:sp>
        <p:nvSpPr>
          <p:cNvPr id="4" name="Slide Number Placeholder 3">
            <a:extLst>
              <a:ext uri="{FF2B5EF4-FFF2-40B4-BE49-F238E27FC236}">
                <a16:creationId xmlns:a16="http://schemas.microsoft.com/office/drawing/2014/main" id="{052F218B-F99A-4145-A67C-DBBA7AD4E305}"/>
              </a:ext>
            </a:extLst>
          </p:cNvPr>
          <p:cNvSpPr>
            <a:spLocks noGrp="1"/>
          </p:cNvSpPr>
          <p:nvPr>
            <p:ph type="sldNum" sz="quarter" idx="12"/>
          </p:nvPr>
        </p:nvSpPr>
        <p:spPr/>
        <p:txBody>
          <a:bodyPr/>
          <a:lstStyle/>
          <a:p>
            <a:fld id="{D9F085D5-EC86-4F6A-B501-C1359CB39116}" type="slidenum">
              <a:rPr lang="en-GB" smtClean="0"/>
              <a:t>57</a:t>
            </a:fld>
            <a:endParaRPr lang="en-GB"/>
          </a:p>
        </p:txBody>
      </p:sp>
    </p:spTree>
    <p:extLst>
      <p:ext uri="{BB962C8B-B14F-4D97-AF65-F5344CB8AC3E}">
        <p14:creationId xmlns:p14="http://schemas.microsoft.com/office/powerpoint/2010/main" val="39301143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DC32A-704C-A84D-9727-D67EE1E4D681}"/>
              </a:ext>
            </a:extLst>
          </p:cNvPr>
          <p:cNvSpPr>
            <a:spLocks noGrp="1"/>
          </p:cNvSpPr>
          <p:nvPr>
            <p:ph type="title"/>
          </p:nvPr>
        </p:nvSpPr>
        <p:spPr/>
        <p:txBody>
          <a:bodyPr/>
          <a:lstStyle/>
          <a:p>
            <a:r>
              <a:rPr lang="en-US" dirty="0">
                <a:solidFill>
                  <a:schemeClr val="bg1"/>
                </a:solidFill>
              </a:rPr>
              <a:t>Wh</a:t>
            </a:r>
            <a:r>
              <a:rPr lang="en-US" dirty="0"/>
              <a:t>at is Globalization?</a:t>
            </a:r>
          </a:p>
        </p:txBody>
      </p:sp>
      <p:sp>
        <p:nvSpPr>
          <p:cNvPr id="3" name="Content Placeholder 2">
            <a:extLst>
              <a:ext uri="{FF2B5EF4-FFF2-40B4-BE49-F238E27FC236}">
                <a16:creationId xmlns:a16="http://schemas.microsoft.com/office/drawing/2014/main" id="{43552112-1245-E445-A73B-1EE710C1D8E8}"/>
              </a:ext>
            </a:extLst>
          </p:cNvPr>
          <p:cNvSpPr>
            <a:spLocks noGrp="1"/>
          </p:cNvSpPr>
          <p:nvPr>
            <p:ph sz="half" idx="1"/>
          </p:nvPr>
        </p:nvSpPr>
        <p:spPr>
          <a:xfrm>
            <a:off x="838200" y="1441942"/>
            <a:ext cx="5181600" cy="3827050"/>
          </a:xfrm>
        </p:spPr>
        <p:txBody>
          <a:bodyPr/>
          <a:lstStyle/>
          <a:p>
            <a:r>
              <a:rPr lang="en-US" dirty="0"/>
              <a:t>The growing interdependence of the world’s:</a:t>
            </a:r>
          </a:p>
          <a:p>
            <a:pPr lvl="1"/>
            <a:r>
              <a:rPr lang="en-US" dirty="0"/>
              <a:t>Economies</a:t>
            </a:r>
          </a:p>
          <a:p>
            <a:pPr lvl="1"/>
            <a:r>
              <a:rPr lang="en-US" dirty="0"/>
              <a:t>Cultures</a:t>
            </a:r>
          </a:p>
          <a:p>
            <a:pPr lvl="1"/>
            <a:r>
              <a:rPr lang="en-US" dirty="0"/>
              <a:t>Populations</a:t>
            </a:r>
          </a:p>
          <a:p>
            <a:pPr lvl="1"/>
            <a:endParaRPr lang="en-US" dirty="0"/>
          </a:p>
          <a:p>
            <a:pPr lvl="1"/>
            <a:endParaRPr lang="en-US" dirty="0"/>
          </a:p>
          <a:p>
            <a:pPr lvl="1"/>
            <a:endParaRPr lang="en-US" dirty="0"/>
          </a:p>
        </p:txBody>
      </p:sp>
      <p:sp>
        <p:nvSpPr>
          <p:cNvPr id="4" name="Content Placeholder 3">
            <a:extLst>
              <a:ext uri="{FF2B5EF4-FFF2-40B4-BE49-F238E27FC236}">
                <a16:creationId xmlns:a16="http://schemas.microsoft.com/office/drawing/2014/main" id="{B49F4C98-C7E3-D44D-8F43-0C4C7BFE1D6F}"/>
              </a:ext>
            </a:extLst>
          </p:cNvPr>
          <p:cNvSpPr>
            <a:spLocks noGrp="1"/>
          </p:cNvSpPr>
          <p:nvPr>
            <p:ph sz="half" idx="2"/>
          </p:nvPr>
        </p:nvSpPr>
        <p:spPr>
          <a:xfrm>
            <a:off x="6172200" y="1441942"/>
            <a:ext cx="5181600" cy="3827050"/>
          </a:xfrm>
        </p:spPr>
        <p:txBody>
          <a:bodyPr/>
          <a:lstStyle/>
          <a:p>
            <a:r>
              <a:rPr lang="en-US" dirty="0"/>
              <a:t>Brought about by cross-border flows of:</a:t>
            </a:r>
          </a:p>
          <a:p>
            <a:pPr lvl="1"/>
            <a:r>
              <a:rPr lang="en-US" dirty="0"/>
              <a:t>Goods and services</a:t>
            </a:r>
          </a:p>
          <a:p>
            <a:pPr lvl="1"/>
            <a:r>
              <a:rPr lang="en-US" dirty="0"/>
              <a:t>Technology</a:t>
            </a:r>
          </a:p>
          <a:p>
            <a:pPr lvl="1"/>
            <a:r>
              <a:rPr lang="en-US" dirty="0"/>
              <a:t>Investment</a:t>
            </a:r>
          </a:p>
          <a:p>
            <a:pPr lvl="1"/>
            <a:r>
              <a:rPr lang="en-US" dirty="0"/>
              <a:t>People</a:t>
            </a:r>
          </a:p>
          <a:p>
            <a:pPr lvl="1"/>
            <a:r>
              <a:rPr lang="en-US" dirty="0"/>
              <a:t>Information</a:t>
            </a:r>
          </a:p>
          <a:p>
            <a:pPr lvl="2"/>
            <a:endParaRPr lang="en-US" dirty="0"/>
          </a:p>
        </p:txBody>
      </p:sp>
      <p:sp>
        <p:nvSpPr>
          <p:cNvPr id="5" name="Slide Number Placeholder 4">
            <a:extLst>
              <a:ext uri="{FF2B5EF4-FFF2-40B4-BE49-F238E27FC236}">
                <a16:creationId xmlns:a16="http://schemas.microsoft.com/office/drawing/2014/main" id="{535A046C-7C79-B842-8CB9-13E48C1C6F72}"/>
              </a:ext>
            </a:extLst>
          </p:cNvPr>
          <p:cNvSpPr>
            <a:spLocks noGrp="1"/>
          </p:cNvSpPr>
          <p:nvPr>
            <p:ph type="sldNum" sz="quarter" idx="12"/>
          </p:nvPr>
        </p:nvSpPr>
        <p:spPr/>
        <p:txBody>
          <a:bodyPr/>
          <a:lstStyle/>
          <a:p>
            <a:fld id="{D9F085D5-EC86-4F6A-B501-C1359CB39116}" type="slidenum">
              <a:rPr lang="en-GB" smtClean="0"/>
              <a:t>6</a:t>
            </a:fld>
            <a:endParaRPr lang="en-GB"/>
          </a:p>
        </p:txBody>
      </p:sp>
    </p:spTree>
    <p:extLst>
      <p:ext uri="{BB962C8B-B14F-4D97-AF65-F5344CB8AC3E}">
        <p14:creationId xmlns:p14="http://schemas.microsoft.com/office/powerpoint/2010/main" val="2739930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ECF919C-8EF4-CC49-ACE3-B6362DD22A81}"/>
              </a:ext>
            </a:extLst>
          </p:cNvPr>
          <p:cNvSpPr>
            <a:spLocks noGrp="1"/>
          </p:cNvSpPr>
          <p:nvPr>
            <p:ph type="sldNum" sz="quarter" idx="12"/>
          </p:nvPr>
        </p:nvSpPr>
        <p:spPr/>
        <p:txBody>
          <a:bodyPr/>
          <a:lstStyle/>
          <a:p>
            <a:fld id="{D9F085D5-EC86-4F6A-B501-C1359CB39116}" type="slidenum">
              <a:rPr lang="en-GB" smtClean="0"/>
              <a:t>7</a:t>
            </a:fld>
            <a:endParaRPr lang="en-GB"/>
          </a:p>
        </p:txBody>
      </p:sp>
      <p:pic>
        <p:nvPicPr>
          <p:cNvPr id="2" name="Picture 1">
            <a:extLst>
              <a:ext uri="{FF2B5EF4-FFF2-40B4-BE49-F238E27FC236}">
                <a16:creationId xmlns:a16="http://schemas.microsoft.com/office/drawing/2014/main" id="{9BBD233D-D7BE-4FCC-E4D7-5E6F5B433891}"/>
              </a:ext>
            </a:extLst>
          </p:cNvPr>
          <p:cNvPicPr>
            <a:picLocks noChangeAspect="1"/>
          </p:cNvPicPr>
          <p:nvPr/>
        </p:nvPicPr>
        <p:blipFill>
          <a:blip r:embed="rId3"/>
          <a:stretch>
            <a:fillRect/>
          </a:stretch>
        </p:blipFill>
        <p:spPr>
          <a:xfrm>
            <a:off x="926870" y="166967"/>
            <a:ext cx="8815005" cy="6063259"/>
          </a:xfrm>
          <a:prstGeom prst="rect">
            <a:avLst/>
          </a:prstGeom>
        </p:spPr>
      </p:pic>
      <p:sp>
        <p:nvSpPr>
          <p:cNvPr id="3" name="Google Shape;88;p6">
            <a:extLst>
              <a:ext uri="{FF2B5EF4-FFF2-40B4-BE49-F238E27FC236}">
                <a16:creationId xmlns:a16="http://schemas.microsoft.com/office/drawing/2014/main" id="{44A3F351-B643-63E2-19D1-60F5C24929D1}"/>
              </a:ext>
            </a:extLst>
          </p:cNvPr>
          <p:cNvSpPr txBox="1"/>
          <p:nvPr/>
        </p:nvSpPr>
        <p:spPr>
          <a:xfrm>
            <a:off x="7523306" y="6446251"/>
            <a:ext cx="3668100" cy="2982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100"/>
              <a:buFont typeface="Arial"/>
              <a:buNone/>
            </a:pPr>
            <a:r>
              <a:rPr lang="en" sz="1100" b="0" i="0" u="sng" strike="noStrike" cap="none" dirty="0">
                <a:solidFill>
                  <a:schemeClr val="hlink"/>
                </a:solidFill>
                <a:latin typeface="Arial"/>
                <a:ea typeface="Arial"/>
                <a:cs typeface="Arial"/>
                <a:sym typeface="Arial"/>
                <a:hlinkClick r:id="rId4"/>
              </a:rPr>
              <a:t>Source: https://ourworldindata.org/international-trade</a:t>
            </a:r>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37496414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DC14F-366A-FC47-B6F2-0D262FCFDA9A}"/>
              </a:ext>
            </a:extLst>
          </p:cNvPr>
          <p:cNvSpPr>
            <a:spLocks noGrp="1"/>
          </p:cNvSpPr>
          <p:nvPr>
            <p:ph type="title"/>
          </p:nvPr>
        </p:nvSpPr>
        <p:spPr/>
        <p:txBody>
          <a:bodyPr/>
          <a:lstStyle/>
          <a:p>
            <a:r>
              <a:rPr lang="en-US" dirty="0">
                <a:solidFill>
                  <a:schemeClr val="bg1"/>
                </a:solidFill>
              </a:rPr>
              <a:t>Wh</a:t>
            </a:r>
            <a:r>
              <a:rPr lang="en-US" dirty="0"/>
              <a:t>at Drives Globalization?</a:t>
            </a:r>
          </a:p>
        </p:txBody>
      </p:sp>
      <p:sp>
        <p:nvSpPr>
          <p:cNvPr id="3" name="Content Placeholder 2">
            <a:extLst>
              <a:ext uri="{FF2B5EF4-FFF2-40B4-BE49-F238E27FC236}">
                <a16:creationId xmlns:a16="http://schemas.microsoft.com/office/drawing/2014/main" id="{A2EC9409-A856-A740-BE59-FE24DF5F6330}"/>
              </a:ext>
            </a:extLst>
          </p:cNvPr>
          <p:cNvSpPr>
            <a:spLocks noGrp="1"/>
          </p:cNvSpPr>
          <p:nvPr>
            <p:ph idx="1"/>
          </p:nvPr>
        </p:nvSpPr>
        <p:spPr>
          <a:xfrm>
            <a:off x="3812931" y="1325563"/>
            <a:ext cx="4566138" cy="4351338"/>
          </a:xfrm>
        </p:spPr>
        <p:txBody>
          <a:bodyPr/>
          <a:lstStyle/>
          <a:p>
            <a:r>
              <a:rPr lang="en-US" dirty="0"/>
              <a:t>Transportation</a:t>
            </a:r>
          </a:p>
          <a:p>
            <a:pPr marL="0" indent="0">
              <a:buNone/>
            </a:pPr>
            <a:endParaRPr lang="en-US" dirty="0"/>
          </a:p>
          <a:p>
            <a:r>
              <a:rPr lang="en-US" dirty="0"/>
              <a:t>Technology</a:t>
            </a:r>
          </a:p>
          <a:p>
            <a:pPr marL="0" indent="0">
              <a:buNone/>
            </a:pPr>
            <a:endParaRPr lang="en-US" dirty="0"/>
          </a:p>
          <a:p>
            <a:r>
              <a:rPr lang="en-US" dirty="0"/>
              <a:t>International Cooperation</a:t>
            </a:r>
          </a:p>
        </p:txBody>
      </p:sp>
      <p:sp>
        <p:nvSpPr>
          <p:cNvPr id="4" name="Slide Number Placeholder 3">
            <a:extLst>
              <a:ext uri="{FF2B5EF4-FFF2-40B4-BE49-F238E27FC236}">
                <a16:creationId xmlns:a16="http://schemas.microsoft.com/office/drawing/2014/main" id="{C96C8B24-C8B1-0441-A629-7A0186835F11}"/>
              </a:ext>
            </a:extLst>
          </p:cNvPr>
          <p:cNvSpPr>
            <a:spLocks noGrp="1"/>
          </p:cNvSpPr>
          <p:nvPr>
            <p:ph type="sldNum" sz="quarter" idx="12"/>
          </p:nvPr>
        </p:nvSpPr>
        <p:spPr/>
        <p:txBody>
          <a:bodyPr/>
          <a:lstStyle/>
          <a:p>
            <a:fld id="{D9F085D5-EC86-4F6A-B501-C1359CB39116}" type="slidenum">
              <a:rPr lang="en-GB" smtClean="0"/>
              <a:t>8</a:t>
            </a:fld>
            <a:endParaRPr lang="en-GB"/>
          </a:p>
        </p:txBody>
      </p:sp>
    </p:spTree>
    <p:extLst>
      <p:ext uri="{BB962C8B-B14F-4D97-AF65-F5344CB8AC3E}">
        <p14:creationId xmlns:p14="http://schemas.microsoft.com/office/powerpoint/2010/main" val="22981762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8618F-083A-7440-BCFC-8C949B33A0F1}"/>
              </a:ext>
            </a:extLst>
          </p:cNvPr>
          <p:cNvSpPr>
            <a:spLocks noGrp="1"/>
          </p:cNvSpPr>
          <p:nvPr>
            <p:ph type="title"/>
          </p:nvPr>
        </p:nvSpPr>
        <p:spPr/>
        <p:txBody>
          <a:bodyPr/>
          <a:lstStyle/>
          <a:p>
            <a:r>
              <a:rPr lang="en-US" dirty="0"/>
              <a:t>International Trade</a:t>
            </a:r>
          </a:p>
        </p:txBody>
      </p:sp>
      <p:sp>
        <p:nvSpPr>
          <p:cNvPr id="3" name="Text Placeholder 2">
            <a:extLst>
              <a:ext uri="{FF2B5EF4-FFF2-40B4-BE49-F238E27FC236}">
                <a16:creationId xmlns:a16="http://schemas.microsoft.com/office/drawing/2014/main" id="{6657F36D-9C16-4B4C-95E9-1F4AEC596F4E}"/>
              </a:ext>
            </a:extLst>
          </p:cNvPr>
          <p:cNvSpPr>
            <a:spLocks noGrp="1"/>
          </p:cNvSpPr>
          <p:nvPr>
            <p:ph type="body" idx="1"/>
          </p:nvPr>
        </p:nvSpPr>
        <p:spPr/>
        <p:txBody>
          <a:bodyPr/>
          <a:lstStyle/>
          <a:p>
            <a:r>
              <a:rPr lang="en-US" dirty="0"/>
              <a:t>Exports and Imports</a:t>
            </a:r>
          </a:p>
        </p:txBody>
      </p:sp>
      <p:sp>
        <p:nvSpPr>
          <p:cNvPr id="4" name="Slide Number Placeholder 3">
            <a:extLst>
              <a:ext uri="{FF2B5EF4-FFF2-40B4-BE49-F238E27FC236}">
                <a16:creationId xmlns:a16="http://schemas.microsoft.com/office/drawing/2014/main" id="{02987BD9-4F3B-504B-8E27-2D9DB8E4CBEC}"/>
              </a:ext>
            </a:extLst>
          </p:cNvPr>
          <p:cNvSpPr>
            <a:spLocks noGrp="1"/>
          </p:cNvSpPr>
          <p:nvPr>
            <p:ph type="sldNum" sz="quarter" idx="12"/>
          </p:nvPr>
        </p:nvSpPr>
        <p:spPr/>
        <p:txBody>
          <a:bodyPr/>
          <a:lstStyle/>
          <a:p>
            <a:fld id="{D9F085D5-EC86-4F6A-B501-C1359CB39116}" type="slidenum">
              <a:rPr lang="en-GB" smtClean="0"/>
              <a:pPr/>
              <a:t>9</a:t>
            </a:fld>
            <a:endParaRPr lang="en-GB"/>
          </a:p>
        </p:txBody>
      </p:sp>
    </p:spTree>
    <p:extLst>
      <p:ext uri="{BB962C8B-B14F-4D97-AF65-F5344CB8AC3E}">
        <p14:creationId xmlns:p14="http://schemas.microsoft.com/office/powerpoint/2010/main" val="2809030095"/>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26060</TotalTime>
  <Words>3764</Words>
  <Application>Microsoft Macintosh PowerPoint</Application>
  <PresentationFormat>Widescreen</PresentationFormat>
  <Paragraphs>522</Paragraphs>
  <Slides>57</Slides>
  <Notes>38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57</vt:i4>
      </vt:variant>
    </vt:vector>
  </HeadingPairs>
  <TitlesOfParts>
    <vt:vector size="66" baseType="lpstr">
      <vt:lpstr>Arial</vt:lpstr>
      <vt:lpstr>Calibri</vt:lpstr>
      <vt:lpstr>Courier New</vt:lpstr>
      <vt:lpstr>Google Sans</vt:lpstr>
      <vt:lpstr>nyt-cheltenham-cond</vt:lpstr>
      <vt:lpstr>Retina Narrow</vt:lpstr>
      <vt:lpstr>Times New Roman</vt:lpstr>
      <vt:lpstr>var(--ds-type-system-serif-lining)</vt:lpstr>
      <vt:lpstr>Custom Design</vt:lpstr>
      <vt:lpstr>PowerPoint Presentation</vt:lpstr>
      <vt:lpstr> Course Schedule</vt:lpstr>
      <vt:lpstr>Submitting Questions</vt:lpstr>
      <vt:lpstr>PowerPoint Presentation</vt:lpstr>
      <vt:lpstr>Outline</vt:lpstr>
      <vt:lpstr>What is Globalization?</vt:lpstr>
      <vt:lpstr>PowerPoint Presentation</vt:lpstr>
      <vt:lpstr>What Drives Globalization?</vt:lpstr>
      <vt:lpstr>International Trade</vt:lpstr>
      <vt:lpstr> </vt:lpstr>
      <vt:lpstr>Global Value Chains (Offshoring)</vt:lpstr>
      <vt:lpstr>What is Offshoring?</vt:lpstr>
      <vt:lpstr>Growth of Global Value Chains</vt:lpstr>
      <vt:lpstr>An Example: Bicycles</vt:lpstr>
      <vt:lpstr>An Example: The iPhone 4</vt:lpstr>
      <vt:lpstr>How Much Offshoring Has Happened?</vt:lpstr>
      <vt:lpstr>What are the Gains From Trade? </vt:lpstr>
      <vt:lpstr>Why is the public turning against trade?</vt:lpstr>
      <vt:lpstr> Costs of Trade</vt:lpstr>
      <vt:lpstr>Trade Policy</vt:lpstr>
      <vt:lpstr>  Trade Policies that Affect Globalization</vt:lpstr>
      <vt:lpstr>Tariff Reductions</vt:lpstr>
      <vt:lpstr>  Tariffs, 1860-2019</vt:lpstr>
      <vt:lpstr> The Role of Trade Agreements</vt:lpstr>
      <vt:lpstr> Institutions that Encourage Globalization</vt:lpstr>
      <vt:lpstr>WTO </vt:lpstr>
      <vt:lpstr>Tariff Effects</vt:lpstr>
      <vt:lpstr> Economic Effects of a Tariff on Prices</vt:lpstr>
      <vt:lpstr> Effects of a Tariff on the Economy</vt:lpstr>
      <vt:lpstr> Effects of a Tariff on the Economy</vt:lpstr>
      <vt:lpstr> Effects of a Tariff</vt:lpstr>
      <vt:lpstr>Possible Economic Arguments for Tariffs</vt:lpstr>
      <vt:lpstr>Trump I Tariffs  and the Trade War</vt:lpstr>
      <vt:lpstr>Trump I Tariffs &amp; Trade War</vt:lpstr>
      <vt:lpstr>Tariffs on Washing Machines</vt:lpstr>
      <vt:lpstr>Tariffs on Solar Panels</vt:lpstr>
      <vt:lpstr>Tariffs on Metals</vt:lpstr>
      <vt:lpstr>Tariffs on Metals - Retaliation</vt:lpstr>
      <vt:lpstr>Subsidies to American Farmers</vt:lpstr>
      <vt:lpstr>US-China Tariff War – Tariff Rates</vt:lpstr>
      <vt:lpstr>U.S.- China Trade War</vt:lpstr>
      <vt:lpstr>US Trade Balance with China and the World</vt:lpstr>
      <vt:lpstr>History of Saving, Investment and Trade Balance</vt:lpstr>
      <vt:lpstr> Effects of a Tariff</vt:lpstr>
      <vt:lpstr>Trump I Tariffs &amp; Trade War</vt:lpstr>
      <vt:lpstr>Trump II Tariffs</vt:lpstr>
      <vt:lpstr>Trump II Tariff Actions and Plans</vt:lpstr>
      <vt:lpstr> Reciprocal Trade and Tariffs</vt:lpstr>
      <vt:lpstr>Example, Lesotho (2022 data)</vt:lpstr>
      <vt:lpstr>Example, Switzerland</vt:lpstr>
      <vt:lpstr>PowerPoint Presentation</vt:lpstr>
      <vt:lpstr> Effects of Tariffs on Households</vt:lpstr>
      <vt:lpstr> Effects of a Tariff</vt:lpstr>
      <vt:lpstr>History of the Source of Federal Revenues</vt:lpstr>
      <vt:lpstr> Summary</vt:lpstr>
      <vt:lpstr> Th e Future of Globalization?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Adina Ardelean</cp:lastModifiedBy>
  <cp:revision>517</cp:revision>
  <cp:lastPrinted>2022-01-18T19:59:29Z</cp:lastPrinted>
  <dcterms:created xsi:type="dcterms:W3CDTF">2017-05-03T22:30:38Z</dcterms:created>
  <dcterms:modified xsi:type="dcterms:W3CDTF">2025-11-17T18:16:33Z</dcterms:modified>
</cp:coreProperties>
</file>