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8.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9.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0.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3.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4"/>
  </p:notesMasterIdLst>
  <p:sldIdLst>
    <p:sldId id="1026" r:id="rId2"/>
    <p:sldId id="4318" r:id="rId3"/>
    <p:sldId id="4182" r:id="rId4"/>
    <p:sldId id="4241" r:id="rId5"/>
    <p:sldId id="4154" r:id="rId6"/>
    <p:sldId id="4332" r:id="rId7"/>
    <p:sldId id="4338" r:id="rId8"/>
    <p:sldId id="4128" r:id="rId9"/>
    <p:sldId id="4173" r:id="rId10"/>
    <p:sldId id="4249" r:id="rId11"/>
    <p:sldId id="4174" r:id="rId12"/>
    <p:sldId id="4181" r:id="rId13"/>
    <p:sldId id="4377" r:id="rId14"/>
    <p:sldId id="4179" r:id="rId15"/>
    <p:sldId id="4238" r:id="rId16"/>
    <p:sldId id="4183" r:id="rId17"/>
    <p:sldId id="4185" r:id="rId18"/>
    <p:sldId id="4186" r:id="rId19"/>
    <p:sldId id="4247" r:id="rId20"/>
    <p:sldId id="4187" r:id="rId21"/>
    <p:sldId id="4188" r:id="rId22"/>
    <p:sldId id="4248" r:id="rId23"/>
    <p:sldId id="4190" r:id="rId24"/>
    <p:sldId id="4177" r:id="rId25"/>
    <p:sldId id="4191" r:id="rId26"/>
    <p:sldId id="4192" r:id="rId27"/>
    <p:sldId id="4194" r:id="rId28"/>
    <p:sldId id="4334" r:id="rId29"/>
    <p:sldId id="4197" r:id="rId30"/>
    <p:sldId id="4198" r:id="rId31"/>
    <p:sldId id="4193" r:id="rId32"/>
    <p:sldId id="4106" r:id="rId33"/>
    <p:sldId id="4200" r:id="rId34"/>
    <p:sldId id="4199" r:id="rId35"/>
    <p:sldId id="4202" r:id="rId36"/>
    <p:sldId id="4201" r:id="rId37"/>
    <p:sldId id="4335" r:id="rId38"/>
    <p:sldId id="4203" r:id="rId39"/>
    <p:sldId id="4204" r:id="rId40"/>
    <p:sldId id="4205" r:id="rId41"/>
    <p:sldId id="4206" r:id="rId42"/>
    <p:sldId id="4207" r:id="rId43"/>
    <p:sldId id="4208" r:id="rId44"/>
    <p:sldId id="4336" r:id="rId45"/>
    <p:sldId id="4337" r:id="rId46"/>
    <p:sldId id="4239" r:id="rId47"/>
    <p:sldId id="4213" r:id="rId48"/>
    <p:sldId id="4222" r:id="rId49"/>
    <p:sldId id="4214" r:id="rId50"/>
    <p:sldId id="4237" r:id="rId51"/>
    <p:sldId id="4252" r:id="rId52"/>
    <p:sldId id="4244" r:id="rId53"/>
    <p:sldId id="4210" r:id="rId54"/>
    <p:sldId id="4254" r:id="rId55"/>
    <p:sldId id="4211" r:id="rId56"/>
    <p:sldId id="4212" r:id="rId57"/>
    <p:sldId id="4255" r:id="rId58"/>
    <p:sldId id="4215" r:id="rId59"/>
    <p:sldId id="4256" r:id="rId60"/>
    <p:sldId id="4216" r:id="rId61"/>
    <p:sldId id="4240" r:id="rId62"/>
    <p:sldId id="4257" r:id="rId63"/>
    <p:sldId id="4217" r:id="rId64"/>
    <p:sldId id="4258" r:id="rId65"/>
    <p:sldId id="4223" r:id="rId66"/>
    <p:sldId id="4224" r:id="rId67"/>
    <p:sldId id="319" r:id="rId68"/>
    <p:sldId id="4225" r:id="rId69"/>
    <p:sldId id="4226" r:id="rId70"/>
    <p:sldId id="4227" r:id="rId71"/>
    <p:sldId id="4228" r:id="rId72"/>
    <p:sldId id="4231" r:id="rId73"/>
    <p:sldId id="4339" r:id="rId74"/>
    <p:sldId id="4340" r:id="rId75"/>
    <p:sldId id="4233" r:id="rId76"/>
    <p:sldId id="4230" r:id="rId77"/>
    <p:sldId id="4341" r:id="rId78"/>
    <p:sldId id="4342" r:id="rId79"/>
    <p:sldId id="4343" r:id="rId80"/>
    <p:sldId id="4376" r:id="rId81"/>
    <p:sldId id="4373" r:id="rId82"/>
    <p:sldId id="4375"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58" autoAdjust="0"/>
    <p:restoredTop sz="83944"/>
  </p:normalViewPr>
  <p:slideViewPr>
    <p:cSldViewPr snapToGrid="0" snapToObjects="1">
      <p:cViewPr varScale="1">
        <p:scale>
          <a:sx n="102" d="100"/>
          <a:sy n="102" d="100"/>
        </p:scale>
        <p:origin x="360" y="19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400" dirty="0"/>
              <a:t>Trade-Weighted</a:t>
            </a:r>
            <a:r>
              <a:rPr lang="en-US" sz="2000" dirty="0"/>
              <a:t> Dollar Index </a:t>
            </a:r>
          </a:p>
          <a:p>
            <a:pPr>
              <a:defRPr sz="2000" b="1" i="0" u="none" strike="noStrike" baseline="0">
                <a:solidFill>
                  <a:srgbClr val="000000"/>
                </a:solidFill>
                <a:latin typeface="Arial"/>
                <a:ea typeface="Arial"/>
                <a:cs typeface="Arial"/>
              </a:defRPr>
            </a:pPr>
            <a:r>
              <a:rPr lang="en-US" sz="2000" dirty="0"/>
              <a:t>(Real</a:t>
            </a:r>
            <a:r>
              <a:rPr lang="en-US" sz="2000" baseline="0" dirty="0"/>
              <a:t> -- i.e., adjusted for inflation</a:t>
            </a:r>
            <a:r>
              <a:rPr lang="en-US" sz="2000" dirty="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real'!$H$15:$H$602</c:f>
              <c:numCache>
                <c:formatCode>General</c:formatCode>
                <c:ptCount val="588"/>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numCache>
            </c:numRef>
          </c:val>
          <c:smooth val="0"/>
          <c:extLst>
            <c:ext xmlns:c16="http://schemas.microsoft.com/office/drawing/2014/chart" uri="{C3380CC4-5D6E-409C-BE32-E72D297353CC}">
              <c16:uniqueId val="{00000000-13EC-3047-9586-FF44C906A9B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Switzerland!$I$5:$BG$5</c:f>
              <c:strCache>
                <c:ptCount val="51"/>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strCache>
            </c:strRef>
          </c:cat>
          <c:val>
            <c:numRef>
              <c:f>Switzerland!$I$6:$BG$6</c:f>
              <c:numCache>
                <c:formatCode>#,##0.00</c:formatCode>
                <c:ptCount val="51"/>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numCache>
            </c:numRef>
          </c:val>
          <c:smooth val="0"/>
          <c:extLst>
            <c:ext xmlns:c16="http://schemas.microsoft.com/office/drawing/2014/chart" uri="{C3380CC4-5D6E-409C-BE32-E72D297353CC}">
              <c16:uniqueId val="{00000000-AF8D-4140-B441-E41A7F4954F9}"/>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a:t>
            </a:r>
          </a:p>
          <a:p>
            <a:pPr>
              <a:defRPr/>
            </a:pPr>
            <a:r>
              <a:rPr lang="en-US"/>
              <a:t>Reserve Assets, Net</a:t>
            </a:r>
          </a:p>
          <a:p>
            <a:pPr>
              <a:defRPr/>
            </a:pPr>
            <a:r>
              <a:rPr lang="en-US"/>
              <a:t>US$ Trillions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Data'!$J$5:$BC$5</c:f>
              <c:strCache>
                <c:ptCount val="46"/>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strCache>
            </c:strRef>
          </c:cat>
          <c:val>
            <c:numRef>
              <c:f>'China Data'!$J$6:$BC$6</c:f>
              <c:numCache>
                <c:formatCode>#,##0.00</c:formatCode>
                <c:ptCount val="46"/>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numCache>
            </c:numRef>
          </c:val>
          <c:smooth val="0"/>
          <c:extLst>
            <c:ext xmlns:c16="http://schemas.microsoft.com/office/drawing/2014/chart" uri="{C3380CC4-5D6E-409C-BE32-E72D297353CC}">
              <c16:uniqueId val="{00000000-F362-8349-8FB9-8E568996AEAC}"/>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nominal'!$H$15:$H$602</c:f>
              <c:numCache>
                <c:formatCode>General</c:formatCode>
                <c:ptCount val="588"/>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numCache>
            </c:numRef>
          </c:val>
          <c:smooth val="0"/>
          <c:extLst>
            <c:ext xmlns:c16="http://schemas.microsoft.com/office/drawing/2014/chart" uri="{C3380CC4-5D6E-409C-BE32-E72D297353CC}">
              <c16:uniqueId val="{00000000-A293-2A4D-A334-8232F568136B}"/>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400" dirty="0"/>
              <a:t>Trade-Weighted</a:t>
            </a:r>
            <a:r>
              <a:rPr lang="en-US" sz="2000" dirty="0"/>
              <a:t> Dollar Index </a:t>
            </a:r>
          </a:p>
          <a:p>
            <a:pPr>
              <a:defRPr sz="2000" b="1" i="0" u="none" strike="noStrike" baseline="0">
                <a:solidFill>
                  <a:srgbClr val="000000"/>
                </a:solidFill>
                <a:latin typeface="Arial"/>
                <a:ea typeface="Arial"/>
                <a:cs typeface="Arial"/>
              </a:defRPr>
            </a:pPr>
            <a:r>
              <a:rPr lang="en-US" sz="2000" dirty="0"/>
              <a:t>(Real</a:t>
            </a:r>
            <a:r>
              <a:rPr lang="en-US" sz="2000" baseline="0" dirty="0"/>
              <a:t> -- i.e., adjusted for inflation</a:t>
            </a:r>
            <a:r>
              <a:rPr lang="en-US" sz="2000" dirty="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real'!$H$15:$H$602</c:f>
              <c:numCache>
                <c:formatCode>General</c:formatCode>
                <c:ptCount val="588"/>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numCache>
            </c:numRef>
          </c:val>
          <c:smooth val="0"/>
          <c:extLst>
            <c:ext xmlns:c16="http://schemas.microsoft.com/office/drawing/2014/chart" uri="{C3380CC4-5D6E-409C-BE32-E72D297353CC}">
              <c16:uniqueId val="{00000000-13EC-3047-9586-FF44C906A9B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274808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81476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22709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577256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476519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190939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2388266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536152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67</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2116437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79</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[I can’t figure out now how I got all these in one.]</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960389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Revised data:  https://</a:t>
            </a:r>
            <a:r>
              <a:rPr lang="en-US" sz="1200" b="0" i="0" kern="1200" dirty="0" err="1">
                <a:solidFill>
                  <a:schemeClr val="tx1"/>
                </a:solidFill>
                <a:effectLst/>
                <a:latin typeface="+mn-lt"/>
                <a:ea typeface="+mn-ea"/>
                <a:cs typeface="+mn-cs"/>
              </a:rPr>
              <a:t>www.reuters.com</a:t>
            </a:r>
            <a:r>
              <a:rPr lang="en-US" sz="1200" b="0" i="0" kern="1200" dirty="0">
                <a:solidFill>
                  <a:schemeClr val="tx1"/>
                </a:solidFill>
                <a:effectLst/>
                <a:latin typeface="+mn-lt"/>
                <a:ea typeface="+mn-ea"/>
                <a:cs typeface="+mn-cs"/>
              </a:rPr>
              <a:t>/markets/</a:t>
            </a:r>
            <a:r>
              <a:rPr lang="en-US" sz="1200" b="0" i="0" kern="1200" dirty="0" err="1">
                <a:solidFill>
                  <a:schemeClr val="tx1"/>
                </a:solidFill>
                <a:effectLst/>
                <a:latin typeface="+mn-lt"/>
                <a:ea typeface="+mn-ea"/>
                <a:cs typeface="+mn-cs"/>
              </a:rPr>
              <a:t>europe</a:t>
            </a:r>
            <a:r>
              <a:rPr lang="en-US" sz="1200" b="0" i="0" kern="1200" dirty="0">
                <a:solidFill>
                  <a:schemeClr val="tx1"/>
                </a:solidFill>
                <a:effectLst/>
                <a:latin typeface="+mn-lt"/>
                <a:ea typeface="+mn-ea"/>
                <a:cs typeface="+mn-cs"/>
              </a:rPr>
              <a:t>/german-exports-surge-record-level-june-2022-08-03/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34941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97594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Southern Maine University</a:t>
            </a:r>
          </a:p>
          <a:p>
            <a:pPr>
              <a:lnSpc>
                <a:spcPct val="100000"/>
              </a:lnSpc>
              <a:spcBef>
                <a:spcPts val="0"/>
              </a:spcBef>
            </a:pPr>
            <a:r>
              <a:rPr lang="en-US" sz="3100" dirty="0">
                <a:solidFill>
                  <a:schemeClr val="tx2"/>
                </a:solidFill>
              </a:rPr>
              <a:t>January-February,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3" name="Picture 2">
            <a:extLst>
              <a:ext uri="{FF2B5EF4-FFF2-40B4-BE49-F238E27FC236}">
                <a16:creationId xmlns:a16="http://schemas.microsoft.com/office/drawing/2014/main" id="{0463F78B-9590-EEBB-858D-BCBE09441FB3}"/>
              </a:ext>
            </a:extLst>
          </p:cNvPr>
          <p:cNvPicPr>
            <a:picLocks noChangeAspect="1"/>
          </p:cNvPicPr>
          <p:nvPr/>
        </p:nvPicPr>
        <p:blipFill>
          <a:blip r:embed="rId3"/>
          <a:stretch>
            <a:fillRect/>
          </a:stretch>
        </p:blipFill>
        <p:spPr>
          <a:xfrm>
            <a:off x="-4599" y="1425463"/>
            <a:ext cx="12031245" cy="3689167"/>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11</a:t>
            </a:fld>
            <a:endParaRPr lang="en-GB"/>
          </a:p>
        </p:txBody>
      </p:sp>
      <p:pic>
        <p:nvPicPr>
          <p:cNvPr id="5" name="Picture 4">
            <a:extLst>
              <a:ext uri="{FF2B5EF4-FFF2-40B4-BE49-F238E27FC236}">
                <a16:creationId xmlns:a16="http://schemas.microsoft.com/office/drawing/2014/main" id="{BD316BDA-CF6D-ABAE-93B0-33039BF8B184}"/>
              </a:ext>
            </a:extLst>
          </p:cNvPr>
          <p:cNvPicPr>
            <a:picLocks noChangeAspect="1"/>
          </p:cNvPicPr>
          <p:nvPr/>
        </p:nvPicPr>
        <p:blipFill>
          <a:blip r:embed="rId3"/>
          <a:stretch>
            <a:fillRect/>
          </a:stretch>
        </p:blipFill>
        <p:spPr>
          <a:xfrm>
            <a:off x="0" y="1206062"/>
            <a:ext cx="12192000" cy="4445876"/>
          </a:xfrm>
          <a:prstGeom prst="rect">
            <a:avLst/>
          </a:prstGeom>
        </p:spPr>
      </p:pic>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424472" y="269823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424472" y="3605773"/>
            <a:ext cx="2218544" cy="369332"/>
          </a:xfrm>
          <a:prstGeom prst="rect">
            <a:avLst/>
          </a:prstGeom>
          <a:noFill/>
        </p:spPr>
        <p:txBody>
          <a:bodyPr wrap="square" rtlCol="0">
            <a:spAutoFit/>
          </a:bodyPr>
          <a:lstStyle/>
          <a:p>
            <a:pPr algn="ctr"/>
            <a:r>
              <a:rPr lang="en-US" dirty="0">
                <a:solidFill>
                  <a:srgbClr val="FF000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95136" y="360881"/>
            <a:ext cx="4622104" cy="1754326"/>
          </a:xfrm>
          <a:prstGeom prst="rect">
            <a:avLst/>
          </a:prstGeom>
          <a:solidFill>
            <a:schemeClr val="bg1"/>
          </a:solidFill>
        </p:spPr>
        <p:txBody>
          <a:bodyPr wrap="square" rtlCol="0">
            <a:spAutoFit/>
          </a:bodyPr>
          <a:lstStyle/>
          <a:p>
            <a:r>
              <a:rPr lang="en-US" dirty="0">
                <a:solidFill>
                  <a:srgbClr val="00B050"/>
                </a:solidFill>
              </a:rPr>
              <a:t>Examples of services trade:</a:t>
            </a:r>
          </a:p>
          <a:p>
            <a:pPr marL="285750" indent="-285750">
              <a:buFont typeface="Arial" panose="020B0604020202020204" pitchFamily="34" charset="0"/>
              <a:buChar char="•"/>
            </a:pPr>
            <a:r>
              <a:rPr lang="en-US" dirty="0">
                <a:solidFill>
                  <a:srgbClr val="00B050"/>
                </a:solidFill>
              </a:rPr>
              <a:t>Professional (legal, engineering, accounting)</a:t>
            </a:r>
          </a:p>
          <a:p>
            <a:pPr marL="285750" indent="-285750">
              <a:buFont typeface="Arial" panose="020B0604020202020204" pitchFamily="34" charset="0"/>
              <a:buChar char="•"/>
            </a:pPr>
            <a:r>
              <a:rPr lang="en-US" dirty="0">
                <a:solidFill>
                  <a:srgbClr val="00B050"/>
                </a:solidFill>
              </a:rPr>
              <a:t>Banking</a:t>
            </a:r>
          </a:p>
          <a:p>
            <a:pPr marL="285750" indent="-285750">
              <a:buFont typeface="Arial" panose="020B0604020202020204" pitchFamily="34" charset="0"/>
              <a:buChar char="•"/>
            </a:pPr>
            <a:r>
              <a:rPr lang="en-US" dirty="0">
                <a:solidFill>
                  <a:srgbClr val="00B050"/>
                </a:solidFill>
              </a:rPr>
              <a:t>Computer</a:t>
            </a:r>
          </a:p>
          <a:p>
            <a:pPr marL="285750" indent="-285750">
              <a:buFont typeface="Arial" panose="020B0604020202020204" pitchFamily="34" charset="0"/>
              <a:buChar char="•"/>
            </a:pPr>
            <a:r>
              <a:rPr lang="en-US" dirty="0">
                <a:solidFill>
                  <a:srgbClr val="00B050"/>
                </a:solidFill>
              </a:rPr>
              <a:t>Construction</a:t>
            </a:r>
          </a:p>
          <a:p>
            <a:pPr marL="285750" indent="-285750">
              <a:buFont typeface="Arial" panose="020B0604020202020204" pitchFamily="34" charset="0"/>
              <a:buChar char="•"/>
            </a:pPr>
            <a:r>
              <a:rPr lang="en-US" dirty="0">
                <a:solidFill>
                  <a:srgbClr val="00B05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424472" y="1935276"/>
            <a:ext cx="2218544" cy="369332"/>
          </a:xfrm>
          <a:prstGeom prst="rect">
            <a:avLst/>
          </a:prstGeom>
          <a:noFill/>
        </p:spPr>
        <p:txBody>
          <a:bodyPr wrap="square" rtlCol="0">
            <a:spAutoFit/>
          </a:bodyPr>
          <a:lstStyle/>
          <a:p>
            <a:pPr algn="ctr"/>
            <a:r>
              <a:rPr lang="en-US" dirty="0">
                <a:solidFill>
                  <a:srgbClr val="00B050"/>
                </a:solidFill>
              </a:rPr>
              <a:t>Services Only</a:t>
            </a:r>
          </a:p>
        </p:txBody>
      </p:sp>
    </p:spTree>
    <p:extLst>
      <p:ext uri="{BB962C8B-B14F-4D97-AF65-F5344CB8AC3E}">
        <p14:creationId xmlns:p14="http://schemas.microsoft.com/office/powerpoint/2010/main" val="37462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12</a:t>
            </a:fld>
            <a:endParaRPr lang="en-US"/>
          </a:p>
        </p:txBody>
      </p:sp>
    </p:spTree>
    <p:extLst>
      <p:ext uri="{BB962C8B-B14F-4D97-AF65-F5344CB8AC3E}">
        <p14:creationId xmlns:p14="http://schemas.microsoft.com/office/powerpoint/2010/main" val="209193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14</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7" name="TextBox 6">
            <a:extLst>
              <a:ext uri="{FF2B5EF4-FFF2-40B4-BE49-F238E27FC236}">
                <a16:creationId xmlns:a16="http://schemas.microsoft.com/office/drawing/2014/main" id="{DCF87B1E-EEC5-8062-2BDC-DF3F0FB7A50E}"/>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pic>
        <p:nvPicPr>
          <p:cNvPr id="2" name="Picture 1">
            <a:extLst>
              <a:ext uri="{FF2B5EF4-FFF2-40B4-BE49-F238E27FC236}">
                <a16:creationId xmlns:a16="http://schemas.microsoft.com/office/drawing/2014/main" id="{08EAF409-4283-A16E-66FA-4E2451BC3B87}"/>
              </a:ext>
            </a:extLst>
          </p:cNvPr>
          <p:cNvPicPr>
            <a:picLocks noChangeAspect="1"/>
          </p:cNvPicPr>
          <p:nvPr/>
        </p:nvPicPr>
        <p:blipFill>
          <a:blip r:embed="rId3"/>
          <a:stretch>
            <a:fillRect/>
          </a:stretch>
        </p:blipFill>
        <p:spPr>
          <a:xfrm>
            <a:off x="2482241" y="1704294"/>
            <a:ext cx="7227518" cy="4525932"/>
          </a:xfrm>
          <a:prstGeom prst="rect">
            <a:avLst/>
          </a:prstGeom>
        </p:spPr>
      </p:pic>
      <p:sp>
        <p:nvSpPr>
          <p:cNvPr id="3" name="TextBox 2">
            <a:extLst>
              <a:ext uri="{FF2B5EF4-FFF2-40B4-BE49-F238E27FC236}">
                <a16:creationId xmlns:a16="http://schemas.microsoft.com/office/drawing/2014/main" id="{F7984F9D-B7E2-0F45-875D-8914F0F958AC}"/>
              </a:ext>
            </a:extLst>
          </p:cNvPr>
          <p:cNvSpPr txBox="1"/>
          <p:nvPr/>
        </p:nvSpPr>
        <p:spPr>
          <a:xfrm>
            <a:off x="838200" y="1242629"/>
            <a:ext cx="5924811" cy="461665"/>
          </a:xfrm>
          <a:prstGeom prst="rect">
            <a:avLst/>
          </a:prstGeom>
          <a:noFill/>
        </p:spPr>
        <p:txBody>
          <a:bodyPr wrap="square" rtlCol="0">
            <a:spAutoFit/>
          </a:bodyPr>
          <a:lstStyle/>
          <a:p>
            <a:r>
              <a:rPr lang="en-US" sz="2400" dirty="0"/>
              <a:t>But note the recent data for Germany:</a:t>
            </a:r>
          </a:p>
        </p:txBody>
      </p:sp>
      <p:sp>
        <p:nvSpPr>
          <p:cNvPr id="17" name="Oval 16">
            <a:extLst>
              <a:ext uri="{FF2B5EF4-FFF2-40B4-BE49-F238E27FC236}">
                <a16:creationId xmlns:a16="http://schemas.microsoft.com/office/drawing/2014/main" id="{087F2460-EB1E-3388-5871-FB09BB5CCD35}"/>
              </a:ext>
            </a:extLst>
          </p:cNvPr>
          <p:cNvSpPr/>
          <p:nvPr/>
        </p:nvSpPr>
        <p:spPr>
          <a:xfrm>
            <a:off x="9362162" y="4772706"/>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EF450F99-648B-DD0A-677D-584AE52F77DD}"/>
              </a:ext>
            </a:extLst>
          </p:cNvPr>
          <p:cNvSpPr txBox="1"/>
          <p:nvPr/>
        </p:nvSpPr>
        <p:spPr>
          <a:xfrm>
            <a:off x="9819362" y="4645874"/>
            <a:ext cx="1778696" cy="646331"/>
          </a:xfrm>
          <a:prstGeom prst="rect">
            <a:avLst/>
          </a:prstGeom>
          <a:noFill/>
        </p:spPr>
        <p:txBody>
          <a:bodyPr wrap="square" rtlCol="0">
            <a:spAutoFit/>
          </a:bodyPr>
          <a:lstStyle/>
          <a:p>
            <a:r>
              <a:rPr lang="en-US" dirty="0">
                <a:solidFill>
                  <a:srgbClr val="FF0000"/>
                </a:solidFill>
              </a:rPr>
              <a:t>Negative for first time since 1991</a:t>
            </a:r>
          </a:p>
        </p:txBody>
      </p:sp>
      <p:sp>
        <p:nvSpPr>
          <p:cNvPr id="5" name="TextBox 4">
            <a:extLst>
              <a:ext uri="{FF2B5EF4-FFF2-40B4-BE49-F238E27FC236}">
                <a16:creationId xmlns:a16="http://schemas.microsoft.com/office/drawing/2014/main" id="{89F8D0F9-5011-EAF1-7ADD-40D2A2C7B040}"/>
              </a:ext>
            </a:extLst>
          </p:cNvPr>
          <p:cNvSpPr txBox="1"/>
          <p:nvPr/>
        </p:nvSpPr>
        <p:spPr>
          <a:xfrm>
            <a:off x="8274090" y="5615370"/>
            <a:ext cx="3323968" cy="923330"/>
          </a:xfrm>
          <a:prstGeom prst="rect">
            <a:avLst/>
          </a:prstGeom>
          <a:noFill/>
        </p:spPr>
        <p:txBody>
          <a:bodyPr wrap="square" rtlCol="0">
            <a:spAutoFit/>
          </a:bodyPr>
          <a:lstStyle/>
          <a:p>
            <a:r>
              <a:rPr lang="en-US" dirty="0"/>
              <a:t>(This was based on preliminary data.  Revised data a month later showed a small surplus.)</a:t>
            </a:r>
          </a:p>
        </p:txBody>
      </p:sp>
    </p:spTree>
    <p:extLst>
      <p:ext uri="{BB962C8B-B14F-4D97-AF65-F5344CB8AC3E}">
        <p14:creationId xmlns:p14="http://schemas.microsoft.com/office/powerpoint/2010/main" val="26848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16</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5" y="1383463"/>
            <a:ext cx="2073728" cy="461665"/>
          </a:xfrm>
          <a:prstGeom prst="rect">
            <a:avLst/>
          </a:prstGeom>
          <a:noFill/>
        </p:spPr>
        <p:txBody>
          <a:bodyPr wrap="square" rtlCol="0">
            <a:spAutoFit/>
          </a:bodyPr>
          <a:lstStyle/>
          <a:p>
            <a:r>
              <a:rPr lang="en-US" sz="2400" dirty="0"/>
              <a:t>Production</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19</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799986"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 C + I + G </a:t>
            </a:r>
            <a:r>
              <a:rPr lang="en-US" sz="3600" dirty="0">
                <a:solidFill>
                  <a:srgbClr val="FF0000"/>
                </a:solidFill>
              </a:rPr>
              <a:t>– T</a:t>
            </a:r>
            <a:r>
              <a:rPr lang="en-US" sz="3600" dirty="0"/>
              <a:t>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16680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dirty="0"/>
              <a:t>Week 1 (1/10): 	Trade and Globalization (Alan Deardorff, Univ. Michigan</a:t>
            </a:r>
            <a:r>
              <a:rPr lang="en-US" b="1" dirty="0"/>
              <a:t>)</a:t>
            </a:r>
          </a:p>
          <a:p>
            <a:pPr lvl="1"/>
            <a:r>
              <a:rPr lang="en-US" b="1" dirty="0"/>
              <a:t>Week 2 (1/17): 	Trade Deficits and Exchange Rates (Alan Deardorff</a:t>
            </a:r>
          </a:p>
          <a:p>
            <a:pPr lvl="1"/>
            <a:r>
              <a:rPr lang="en-US" dirty="0"/>
              <a:t>Week 3 (1/24): 	US Economic Update (Geoffrey </a:t>
            </a:r>
            <a:r>
              <a:rPr lang="en-US" dirty="0" err="1"/>
              <a:t>Woglom</a:t>
            </a:r>
            <a:r>
              <a:rPr lang="en-US" dirty="0"/>
              <a:t>, Amherst College)</a:t>
            </a:r>
          </a:p>
          <a:p>
            <a:pPr lvl="1"/>
            <a:r>
              <a:rPr lang="en-US" dirty="0"/>
              <a:t>Week 4 (1/31): 	Monetary Economics (Geoffrey </a:t>
            </a:r>
            <a:r>
              <a:rPr lang="en-US" dirty="0" err="1"/>
              <a:t>Woglom</a:t>
            </a:r>
            <a:r>
              <a:rPr lang="en-US" dirty="0"/>
              <a:t>)</a:t>
            </a:r>
          </a:p>
          <a:p>
            <a:pPr lvl="1"/>
            <a:r>
              <a:rPr lang="en-US" dirty="0"/>
              <a:t>Week 5 (2/7):	The Black-White Wealth Gap(Jon </a:t>
            </a:r>
            <a:r>
              <a:rPr lang="en-US" dirty="0" err="1"/>
              <a:t>Haveman</a:t>
            </a:r>
            <a:r>
              <a:rPr lang="en-US" dirty="0"/>
              <a:t>, NEED)</a:t>
            </a:r>
          </a:p>
          <a:p>
            <a:pPr lvl="1"/>
            <a:r>
              <a:rPr lang="en-US" dirty="0"/>
              <a:t>Week 6 (2/14):	Autonomous Vehicles (Jon </a:t>
            </a:r>
            <a:r>
              <a:rPr lang="en-US" dirty="0" err="1"/>
              <a:t>Haveman</a:t>
            </a:r>
            <a:r>
              <a:rPr lang="en-US" dirty="0"/>
              <a:t>)</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84192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253DC6-77B0-59A1-A5AA-4E891DC98030}"/>
              </a:ext>
            </a:extLst>
          </p:cNvPr>
          <p:cNvPicPr>
            <a:picLocks noChangeAspect="1"/>
          </p:cNvPicPr>
          <p:nvPr/>
        </p:nvPicPr>
        <p:blipFill>
          <a:blip r:embed="rId2"/>
          <a:stretch>
            <a:fillRect/>
          </a:stretch>
        </p:blipFill>
        <p:spPr>
          <a:xfrm>
            <a:off x="-4599" y="1425463"/>
            <a:ext cx="12031245" cy="3689167"/>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p:nvPr/>
        </p:nvCxnSpPr>
        <p:spPr>
          <a:xfrm rot="5400000" flipH="1" flipV="1">
            <a:off x="11085809" y="4839992"/>
            <a:ext cx="960895" cy="42491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80464"/>
            <a:ext cx="6453689" cy="1586600"/>
            <a:chOff x="4492488" y="4580464"/>
            <a:chExt cx="6453689" cy="1586600"/>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044552" y="5469877"/>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may be in a recession now.</a:t>
            </a:r>
          </a:p>
        </p:txBody>
      </p:sp>
    </p:spTree>
    <p:extLst>
      <p:ext uri="{BB962C8B-B14F-4D97-AF65-F5344CB8AC3E}">
        <p14:creationId xmlns:p14="http://schemas.microsoft.com/office/powerpoint/2010/main" val="32016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BB490-2739-2C84-7E60-5FD32CBF8B87}"/>
              </a:ext>
            </a:extLst>
          </p:cNvPr>
          <p:cNvPicPr>
            <a:picLocks noChangeAspect="1"/>
          </p:cNvPicPr>
          <p:nvPr/>
        </p:nvPicPr>
        <p:blipFill>
          <a:blip r:embed="rId3"/>
          <a:stretch>
            <a:fillRect/>
          </a:stretch>
        </p:blipFill>
        <p:spPr>
          <a:xfrm>
            <a:off x="248339" y="1206295"/>
            <a:ext cx="11767612" cy="356686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079263" cy="310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643270" y="3429000"/>
            <a:ext cx="3874127" cy="70567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349284"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7018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of the opposite, dollar appreciation:  Volker policy in 1980-81 </a:t>
            </a:r>
          </a:p>
          <a:p>
            <a:pPr lvl="2"/>
            <a:r>
              <a:rPr lang="en-US" dirty="0"/>
              <a:t>Raised US interest rates</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Kong, 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4</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00351" y="4611211"/>
            <a:ext cx="9144000" cy="87497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Alan Deardorff</a:t>
            </a:r>
          </a:p>
          <a:p>
            <a:pPr>
              <a:lnSpc>
                <a:spcPct val="100000"/>
              </a:lnSpc>
              <a:spcBef>
                <a:spcPts val="0"/>
              </a:spcBef>
            </a:pPr>
            <a:r>
              <a:rPr lang="en-US" sz="2900" i="1" dirty="0">
                <a:solidFill>
                  <a:schemeClr val="tx2"/>
                </a:solidFill>
              </a:rPr>
              <a:t>University </a:t>
            </a:r>
            <a:r>
              <a:rPr lang="en-US" sz="2900" i="1">
                <a:solidFill>
                  <a:schemeClr val="tx2"/>
                </a:solidFill>
              </a:rPr>
              <a:t>of Michigan</a:t>
            </a:r>
            <a:endParaRPr lang="en-US" sz="2900" i="1" dirty="0">
              <a:solidFill>
                <a:schemeClr val="tx2"/>
              </a:solidFill>
            </a:endParaRPr>
          </a:p>
        </p:txBody>
      </p:sp>
    </p:spTree>
    <p:extLst>
      <p:ext uri="{BB962C8B-B14F-4D97-AF65-F5344CB8AC3E}">
        <p14:creationId xmlns:p14="http://schemas.microsoft.com/office/powerpoint/2010/main" val="3460386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Tree>
    <p:extLst>
      <p:ext uri="{BB962C8B-B14F-4D97-AF65-F5344CB8AC3E}">
        <p14:creationId xmlns:p14="http://schemas.microsoft.com/office/powerpoint/2010/main" val="196637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100-000007040000}"/>
              </a:ext>
            </a:extLst>
          </p:cNvPr>
          <p:cNvGraphicFramePr>
            <a:graphicFrameLocks/>
          </p:cNvGraphicFramePr>
          <p:nvPr/>
        </p:nvGraphicFramePr>
        <p:xfrm>
          <a:off x="838200" y="946869"/>
          <a:ext cx="10382573"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16611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nvGraphicFramePr>
        <p:xfrm>
          <a:off x="838200" y="1004324"/>
          <a:ext cx="10382572"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11" name="Oval 10">
            <a:extLst>
              <a:ext uri="{FF2B5EF4-FFF2-40B4-BE49-F238E27FC236}">
                <a16:creationId xmlns:a16="http://schemas.microsoft.com/office/drawing/2014/main" id="{C68E080D-B013-3BD8-EA96-D3ED2A970C3B}"/>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E87BD5-E469-7D23-C0A5-C2FC089C2226}"/>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13" name="TextBox 12">
            <a:extLst>
              <a:ext uri="{FF2B5EF4-FFF2-40B4-BE49-F238E27FC236}">
                <a16:creationId xmlns:a16="http://schemas.microsoft.com/office/drawing/2014/main" id="{97C6252F-7FCC-435C-405D-1DDAC04EDA75}"/>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5443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7" name="Picture 6">
            <a:extLst>
              <a:ext uri="{FF2B5EF4-FFF2-40B4-BE49-F238E27FC236}">
                <a16:creationId xmlns:a16="http://schemas.microsoft.com/office/drawing/2014/main" id="{437B2EA2-AB0F-59A1-CF5F-E4563B905F69}"/>
              </a:ext>
            </a:extLst>
          </p:cNvPr>
          <p:cNvPicPr>
            <a:picLocks noChangeAspect="1"/>
          </p:cNvPicPr>
          <p:nvPr/>
        </p:nvPicPr>
        <p:blipFill>
          <a:blip r:embed="rId3"/>
          <a:stretch>
            <a:fillRect/>
          </a:stretch>
        </p:blipFill>
        <p:spPr>
          <a:xfrm>
            <a:off x="2242158" y="1078347"/>
            <a:ext cx="7127309" cy="5118068"/>
          </a:xfrm>
          <a:prstGeom prst="rect">
            <a:avLst/>
          </a:prstGeom>
        </p:spPr>
      </p:pic>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Tree>
    <p:extLst>
      <p:ext uri="{BB962C8B-B14F-4D97-AF65-F5344CB8AC3E}">
        <p14:creationId xmlns:p14="http://schemas.microsoft.com/office/powerpoint/2010/main" val="2745084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1026" name="Picture 2">
            <a:extLst>
              <a:ext uri="{FF2B5EF4-FFF2-40B4-BE49-F238E27FC236}">
                <a16:creationId xmlns:a16="http://schemas.microsoft.com/office/drawing/2014/main" id="{E5B5D9E2-C5FC-457F-486B-EF47F939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95" y="557463"/>
            <a:ext cx="5807241" cy="5807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8D4A1B-3957-EB68-353E-92073BF0AA57}"/>
              </a:ext>
            </a:extLst>
          </p:cNvPr>
          <p:cNvPicPr>
            <a:picLocks noChangeAspect="1"/>
          </p:cNvPicPr>
          <p:nvPr/>
        </p:nvPicPr>
        <p:blipFill>
          <a:blip r:embed="rId3"/>
          <a:stretch>
            <a:fillRect/>
          </a:stretch>
        </p:blipFill>
        <p:spPr>
          <a:xfrm>
            <a:off x="8967536" y="4938964"/>
            <a:ext cx="1917700" cy="381000"/>
          </a:xfrm>
          <a:prstGeom prst="rect">
            <a:avLst/>
          </a:prstGeom>
        </p:spPr>
      </p:pic>
      <p:pic>
        <p:nvPicPr>
          <p:cNvPr id="6" name="Picture 5">
            <a:extLst>
              <a:ext uri="{FF2B5EF4-FFF2-40B4-BE49-F238E27FC236}">
                <a16:creationId xmlns:a16="http://schemas.microsoft.com/office/drawing/2014/main" id="{D85A14A1-0A65-CF22-F535-6DCCDE2DDE3D}"/>
              </a:ext>
            </a:extLst>
          </p:cNvPr>
          <p:cNvPicPr>
            <a:picLocks noChangeAspect="1"/>
          </p:cNvPicPr>
          <p:nvPr/>
        </p:nvPicPr>
        <p:blipFill>
          <a:blip r:embed="rId4"/>
          <a:stretch>
            <a:fillRect/>
          </a:stretch>
        </p:blipFill>
        <p:spPr>
          <a:xfrm>
            <a:off x="8967536" y="4583364"/>
            <a:ext cx="1917700" cy="355600"/>
          </a:xfrm>
          <a:prstGeom prst="rect">
            <a:avLst/>
          </a:prstGeom>
        </p:spPr>
      </p:pic>
      <p:sp>
        <p:nvSpPr>
          <p:cNvPr id="3" name="TextBox 2">
            <a:extLst>
              <a:ext uri="{FF2B5EF4-FFF2-40B4-BE49-F238E27FC236}">
                <a16:creationId xmlns:a16="http://schemas.microsoft.com/office/drawing/2014/main" id="{9E58F717-ED23-FE12-FBCF-331B17980D6F}"/>
              </a:ext>
            </a:extLst>
          </p:cNvPr>
          <p:cNvSpPr txBox="1"/>
          <p:nvPr/>
        </p:nvSpPr>
        <p:spPr>
          <a:xfrm>
            <a:off x="9296400" y="2209800"/>
            <a:ext cx="1981200" cy="923330"/>
          </a:xfrm>
          <a:prstGeom prst="rect">
            <a:avLst/>
          </a:prstGeom>
          <a:noFill/>
          <a:ln w="38100">
            <a:solidFill>
              <a:srgbClr val="0070C0"/>
            </a:solidFill>
          </a:ln>
        </p:spPr>
        <p:txBody>
          <a:bodyPr wrap="square" rtlCol="0">
            <a:spAutoFit/>
          </a:bodyPr>
          <a:lstStyle/>
          <a:p>
            <a:r>
              <a:rPr lang="en-US" dirty="0"/>
              <a:t>Croatia adopted the euro January 1, 2023.</a:t>
            </a:r>
          </a:p>
        </p:txBody>
      </p:sp>
      <p:cxnSp>
        <p:nvCxnSpPr>
          <p:cNvPr id="8" name="Straight Arrow Connector 7">
            <a:extLst>
              <a:ext uri="{FF2B5EF4-FFF2-40B4-BE49-F238E27FC236}">
                <a16:creationId xmlns:a16="http://schemas.microsoft.com/office/drawing/2014/main" id="{F87E74CD-C211-C5DB-0CC5-7D9C19D94BC1}"/>
              </a:ext>
            </a:extLst>
          </p:cNvPr>
          <p:cNvCxnSpPr/>
          <p:nvPr/>
        </p:nvCxnSpPr>
        <p:spPr>
          <a:xfrm flipH="1">
            <a:off x="6477000" y="3124200"/>
            <a:ext cx="2819400" cy="1600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8157" y="647700"/>
            <a:ext cx="10223500" cy="1754326"/>
          </a:xfrm>
        </p:spPr>
        <p:txBody>
          <a:bodyPr/>
          <a:lstStyle/>
          <a:p>
            <a:pPr>
              <a:lnSpc>
                <a:spcPct val="100000"/>
              </a:lnSpc>
              <a:spcBef>
                <a:spcPts val="0"/>
              </a:spcBef>
            </a:pPr>
            <a:r>
              <a:rPr lang="en-US" sz="3600" b="1" dirty="0"/>
              <a:t>Trade Deficits and Exchange Rates</a:t>
            </a:r>
          </a:p>
        </p:txBody>
      </p:sp>
      <p:sp>
        <p:nvSpPr>
          <p:cNvPr id="3" name="Subtitle 2"/>
          <p:cNvSpPr>
            <a:spLocks noGrp="1"/>
          </p:cNvSpPr>
          <p:nvPr>
            <p:ph type="subTitle" idx="1"/>
          </p:nvPr>
        </p:nvSpPr>
        <p:spPr>
          <a:xfrm>
            <a:off x="1425681" y="3224176"/>
            <a:ext cx="8940800" cy="1040285"/>
          </a:xfrm>
        </p:spPr>
        <p:txBody>
          <a:bodyPr/>
          <a:lstStyle/>
          <a:p>
            <a:pPr algn="ctr"/>
            <a:r>
              <a:rPr lang="en-US" sz="2800" dirty="0"/>
              <a:t>Alan V. Deardorff</a:t>
            </a:r>
          </a:p>
          <a:p>
            <a:pPr algn="ctr"/>
            <a:r>
              <a:rPr lang="en-US" sz="2800" dirty="0"/>
              <a:t>University of Michigan</a:t>
            </a:r>
          </a:p>
        </p:txBody>
      </p:sp>
      <p:sp>
        <p:nvSpPr>
          <p:cNvPr id="4" name="Subtitle 2">
            <a:extLst>
              <a:ext uri="{FF2B5EF4-FFF2-40B4-BE49-F238E27FC236}">
                <a16:creationId xmlns:a16="http://schemas.microsoft.com/office/drawing/2014/main" id="{AE06AD7B-5060-9E40-8F85-26D4556A0282}"/>
              </a:ext>
            </a:extLst>
          </p:cNvPr>
          <p:cNvSpPr txBox="1">
            <a:spLocks/>
          </p:cNvSpPr>
          <p:nvPr/>
        </p:nvSpPr>
        <p:spPr bwMode="auto">
          <a:xfrm>
            <a:off x="1242998" y="4689416"/>
            <a:ext cx="9543239" cy="90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fontAlgn="base">
              <a:spcBef>
                <a:spcPct val="20000"/>
              </a:spcBef>
              <a:spcAft>
                <a:spcPct val="0"/>
              </a:spcAft>
              <a:buFont typeface="Arial" charset="0"/>
              <a:buNone/>
              <a:defRPr sz="3200" b="0" i="1" kern="1200">
                <a:solidFill>
                  <a:srgbClr val="002F52"/>
                </a:solidFill>
                <a:latin typeface="Palatino Linotype"/>
                <a:ea typeface="ＭＳ Ｐゴシック" charset="-128"/>
                <a:cs typeface="Palatino Linotype"/>
              </a:defRPr>
            </a:lvl1pPr>
            <a:lvl2pPr marL="457200" indent="0" algn="ctr" defTabSz="457200" rtl="0" fontAlgn="base">
              <a:spcBef>
                <a:spcPct val="20000"/>
              </a:spcBef>
              <a:spcAft>
                <a:spcPct val="0"/>
              </a:spcAft>
              <a:buFont typeface="Arial" charset="0"/>
              <a:buNone/>
              <a:defRPr sz="2800" kern="1200">
                <a:solidFill>
                  <a:schemeClr val="tx1">
                    <a:tint val="75000"/>
                  </a:schemeClr>
                </a:solidFill>
                <a:latin typeface="Palatino Linotype"/>
                <a:ea typeface="ＭＳ Ｐゴシック" charset="-128"/>
                <a:cs typeface="Palatino Linotype"/>
              </a:defRPr>
            </a:lvl2pPr>
            <a:lvl3pPr marL="914400" indent="0" algn="ctr" defTabSz="457200" rtl="0" fontAlgn="base">
              <a:spcBef>
                <a:spcPct val="20000"/>
              </a:spcBef>
              <a:spcAft>
                <a:spcPct val="0"/>
              </a:spcAft>
              <a:buFont typeface="Arial" charset="0"/>
              <a:buNone/>
              <a:defRPr sz="2400" kern="1200">
                <a:solidFill>
                  <a:schemeClr val="tx1">
                    <a:tint val="75000"/>
                  </a:schemeClr>
                </a:solidFill>
                <a:latin typeface="Palatino Linotype"/>
                <a:ea typeface="ＭＳ Ｐゴシック" charset="-128"/>
                <a:cs typeface="Palatino Linotype"/>
              </a:defRPr>
            </a:lvl3pPr>
            <a:lvl4pPr marL="1371600" indent="0" algn="ctr" defTabSz="457200" rtl="0" fontAlgn="base">
              <a:spcBef>
                <a:spcPct val="20000"/>
              </a:spcBef>
              <a:spcAft>
                <a:spcPct val="0"/>
              </a:spcAft>
              <a:buFont typeface="Arial" charset="0"/>
              <a:buNone/>
              <a:defRPr sz="2000" kern="1200">
                <a:solidFill>
                  <a:schemeClr val="tx1">
                    <a:tint val="75000"/>
                  </a:schemeClr>
                </a:solidFill>
                <a:latin typeface="Palatino Linotype"/>
                <a:ea typeface="ＭＳ Ｐゴシック" charset="-128"/>
                <a:cs typeface="Palatino Linotype"/>
              </a:defRPr>
            </a:lvl4pPr>
            <a:lvl5pPr marL="1828800" indent="0" algn="ctr" defTabSz="457200" rtl="0" fontAlgn="base">
              <a:spcBef>
                <a:spcPct val="20000"/>
              </a:spcBef>
              <a:spcAft>
                <a:spcPct val="0"/>
              </a:spcAft>
              <a:buFont typeface="Arial" charset="0"/>
              <a:buNone/>
              <a:defRPr sz="2000" kern="1200">
                <a:solidFill>
                  <a:schemeClr val="tx1">
                    <a:tint val="75000"/>
                  </a:schemeClr>
                </a:solidFill>
                <a:latin typeface="Palatino Linotype"/>
                <a:ea typeface="ＭＳ Ｐゴシック" charset="-128"/>
                <a:cs typeface="Palatino Linotype"/>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2400" i="0" dirty="0"/>
              <a:t>Presentation to </a:t>
            </a:r>
            <a:r>
              <a:rPr lang="en-US" sz="2400" i="0" dirty="0">
                <a:solidFill>
                  <a:schemeClr val="tx2"/>
                </a:solidFill>
              </a:rPr>
              <a:t>Southern Maine University</a:t>
            </a:r>
            <a:endParaRPr lang="en-US" sz="2400" i="0" dirty="0"/>
          </a:p>
          <a:p>
            <a:pPr algn="ctr"/>
            <a:r>
              <a:rPr lang="en-US" sz="2400" i="0" dirty="0"/>
              <a:t>January 17, 2023</a:t>
            </a:r>
          </a:p>
        </p:txBody>
      </p:sp>
    </p:spTree>
    <p:extLst>
      <p:ext uri="{BB962C8B-B14F-4D97-AF65-F5344CB8AC3E}">
        <p14:creationId xmlns:p14="http://schemas.microsoft.com/office/powerpoint/2010/main" val="906146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280891"/>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2" name="Picture 1">
            <a:extLst>
              <a:ext uri="{FF2B5EF4-FFF2-40B4-BE49-F238E27FC236}">
                <a16:creationId xmlns:a16="http://schemas.microsoft.com/office/drawing/2014/main" id="{07ED79FD-D742-8FE5-22B0-C1ED8106AF30}"/>
              </a:ext>
            </a:extLst>
          </p:cNvPr>
          <p:cNvPicPr>
            <a:picLocks noChangeAspect="1"/>
          </p:cNvPicPr>
          <p:nvPr/>
        </p:nvPicPr>
        <p:blipFill>
          <a:blip r:embed="rId3"/>
          <a:stretch>
            <a:fillRect/>
          </a:stretch>
        </p:blipFill>
        <p:spPr>
          <a:xfrm>
            <a:off x="3327400" y="1574800"/>
            <a:ext cx="5537200" cy="3708400"/>
          </a:xfrm>
          <a:prstGeom prst="rect">
            <a:avLst/>
          </a:prstGeom>
        </p:spPr>
      </p:pic>
    </p:spTree>
    <p:extLst>
      <p:ext uri="{BB962C8B-B14F-4D97-AF65-F5344CB8AC3E}">
        <p14:creationId xmlns:p14="http://schemas.microsoft.com/office/powerpoint/2010/main" val="764278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2" name="Picture 1">
            <a:extLst>
              <a:ext uri="{FF2B5EF4-FFF2-40B4-BE49-F238E27FC236}">
                <a16:creationId xmlns:a16="http://schemas.microsoft.com/office/drawing/2014/main" id="{3B8F1339-810C-7242-C258-1D0D055B72D8}"/>
              </a:ext>
            </a:extLst>
          </p:cNvPr>
          <p:cNvPicPr>
            <a:picLocks noChangeAspect="1"/>
          </p:cNvPicPr>
          <p:nvPr/>
        </p:nvPicPr>
        <p:blipFill>
          <a:blip r:embed="rId3"/>
          <a:stretch>
            <a:fillRect/>
          </a:stretch>
        </p:blipFill>
        <p:spPr>
          <a:xfrm>
            <a:off x="3327400" y="1574800"/>
            <a:ext cx="5537200" cy="37084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55</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56</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2" name="Picture 1">
            <a:extLst>
              <a:ext uri="{FF2B5EF4-FFF2-40B4-BE49-F238E27FC236}">
                <a16:creationId xmlns:a16="http://schemas.microsoft.com/office/drawing/2014/main" id="{156C270F-577C-9376-9F59-9FF7FB4D950B}"/>
              </a:ext>
            </a:extLst>
          </p:cNvPr>
          <p:cNvPicPr>
            <a:picLocks noChangeAspect="1"/>
          </p:cNvPicPr>
          <p:nvPr/>
        </p:nvPicPr>
        <p:blipFill>
          <a:blip r:embed="rId3"/>
          <a:stretch>
            <a:fillRect/>
          </a:stretch>
        </p:blipFill>
        <p:spPr>
          <a:xfrm>
            <a:off x="3327400" y="1574800"/>
            <a:ext cx="5537200" cy="3708400"/>
          </a:xfrm>
          <a:prstGeom prst="rect">
            <a:avLst/>
          </a:prstGeom>
        </p:spPr>
      </p:pic>
    </p:spTree>
    <p:extLst>
      <p:ext uri="{BB962C8B-B14F-4D97-AF65-F5344CB8AC3E}">
        <p14:creationId xmlns:p14="http://schemas.microsoft.com/office/powerpoint/2010/main" val="39847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pic>
        <p:nvPicPr>
          <p:cNvPr id="2" name="Picture 1">
            <a:extLst>
              <a:ext uri="{FF2B5EF4-FFF2-40B4-BE49-F238E27FC236}">
                <a16:creationId xmlns:a16="http://schemas.microsoft.com/office/drawing/2014/main" id="{0C600027-1EFF-C5BF-0924-0A903C3CA431}"/>
              </a:ext>
            </a:extLst>
          </p:cNvPr>
          <p:cNvPicPr>
            <a:picLocks noChangeAspect="1"/>
          </p:cNvPicPr>
          <p:nvPr/>
        </p:nvPicPr>
        <p:blipFill>
          <a:blip r:embed="rId3"/>
          <a:stretch>
            <a:fillRect/>
          </a:stretch>
        </p:blipFill>
        <p:spPr>
          <a:xfrm>
            <a:off x="3327400" y="1574800"/>
            <a:ext cx="5537200" cy="37084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E23E33-AFF2-A599-AF5E-20CCFCEC54AF}"/>
              </a:ext>
            </a:extLst>
          </p:cNvPr>
          <p:cNvPicPr>
            <a:picLocks noChangeAspect="1"/>
          </p:cNvPicPr>
          <p:nvPr/>
        </p:nvPicPr>
        <p:blipFill>
          <a:blip r:embed="rId3"/>
          <a:stretch>
            <a:fillRect/>
          </a:stretch>
        </p:blipFill>
        <p:spPr>
          <a:xfrm>
            <a:off x="-4599" y="1425463"/>
            <a:ext cx="12031245" cy="3689167"/>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555321" y="2309496"/>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735460" y="1368045"/>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144261" y="1391789"/>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96146" y="1307403"/>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292612"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718963" y="1737749"/>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1158792" y="1942466"/>
            <a:ext cx="1204320" cy="43542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546600" y="4580464"/>
            <a:ext cx="6399577" cy="1586600"/>
            <a:chOff x="4546600" y="4580464"/>
            <a:chExt cx="6399577" cy="1586600"/>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7108399" y="4792056"/>
              <a:ext cx="996170" cy="953625"/>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027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60</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115,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pic>
        <p:nvPicPr>
          <p:cNvPr id="3" name="Picture 2">
            <a:extLst>
              <a:ext uri="{FF2B5EF4-FFF2-40B4-BE49-F238E27FC236}">
                <a16:creationId xmlns:a16="http://schemas.microsoft.com/office/drawing/2014/main" id="{E97129FC-7107-C052-954B-B92D43FABD2F}"/>
              </a:ext>
            </a:extLst>
          </p:cNvPr>
          <p:cNvPicPr>
            <a:picLocks noChangeAspect="1"/>
          </p:cNvPicPr>
          <p:nvPr/>
        </p:nvPicPr>
        <p:blipFill>
          <a:blip r:embed="rId3"/>
          <a:stretch>
            <a:fillRect/>
          </a:stretch>
        </p:blipFill>
        <p:spPr>
          <a:xfrm>
            <a:off x="3327400" y="1574800"/>
            <a:ext cx="5537200" cy="37084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2" name="Picture 1">
            <a:extLst>
              <a:ext uri="{FF2B5EF4-FFF2-40B4-BE49-F238E27FC236}">
                <a16:creationId xmlns:a16="http://schemas.microsoft.com/office/drawing/2014/main" id="{8D3FCFB8-506F-E704-BBF2-9DA2BC6046A2}"/>
              </a:ext>
            </a:extLst>
          </p:cNvPr>
          <p:cNvPicPr>
            <a:picLocks noChangeAspect="1"/>
          </p:cNvPicPr>
          <p:nvPr/>
        </p:nvPicPr>
        <p:blipFill>
          <a:blip r:embed="rId3"/>
          <a:stretch>
            <a:fillRect/>
          </a:stretch>
        </p:blipFill>
        <p:spPr>
          <a:xfrm>
            <a:off x="3327400" y="1346200"/>
            <a:ext cx="5537200" cy="41656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67</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68</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Tree>
    <p:extLst>
      <p:ext uri="{BB962C8B-B14F-4D97-AF65-F5344CB8AC3E}">
        <p14:creationId xmlns:p14="http://schemas.microsoft.com/office/powerpoint/2010/main" val="343988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7</a:t>
            </a:fld>
            <a:endParaRPr lang="en-GB"/>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nvGraphicFramePr>
        <p:xfrm>
          <a:off x="838200" y="1004324"/>
          <a:ext cx="10382572"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219129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1542995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797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5636D7-DF36-1F44-8F38-79B2FB5D71D4}"/>
              </a:ext>
            </a:extLst>
          </p:cNvPr>
          <p:cNvGraphicFramePr>
            <a:graphicFrameLocks/>
          </p:cNvGraphicFramePr>
          <p:nvPr/>
        </p:nvGraphicFramePr>
        <p:xfrm>
          <a:off x="1689000" y="2168320"/>
          <a:ext cx="8038096" cy="4070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652503">
            <a:off x="8759984" y="3443089"/>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spTree>
    <p:extLst>
      <p:ext uri="{BB962C8B-B14F-4D97-AF65-F5344CB8AC3E}">
        <p14:creationId xmlns:p14="http://schemas.microsoft.com/office/powerpoint/2010/main" val="38994845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3" name="Chart 2">
            <a:extLst>
              <a:ext uri="{FF2B5EF4-FFF2-40B4-BE49-F238E27FC236}">
                <a16:creationId xmlns:a16="http://schemas.microsoft.com/office/drawing/2014/main" id="{AC6E81E9-D6DE-2842-8642-EADB8189C3AF}"/>
              </a:ext>
            </a:extLst>
          </p:cNvPr>
          <p:cNvGraphicFramePr>
            <a:graphicFrameLocks/>
          </p:cNvGraphicFramePr>
          <p:nvPr/>
        </p:nvGraphicFramePr>
        <p:xfrm>
          <a:off x="2385705" y="2448232"/>
          <a:ext cx="7108509" cy="3767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76</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0388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1226012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3698118" y="2251881"/>
            <a:ext cx="4576702" cy="2677656"/>
          </a:xfrm>
          <a:prstGeom prst="rect">
            <a:avLst/>
          </a:prstGeom>
          <a:noFill/>
        </p:spPr>
        <p:txBody>
          <a:bodyPr wrap="none" rtlCol="0">
            <a:spAutoFit/>
          </a:bodyPr>
          <a:lstStyle/>
          <a:p>
            <a:pPr algn="ctr"/>
            <a:r>
              <a:rPr lang="en-US" sz="4800" dirty="0"/>
              <a:t>Economic Update</a:t>
            </a:r>
          </a:p>
          <a:p>
            <a:pPr algn="ctr"/>
            <a:endParaRPr lang="en-US" sz="4000" dirty="0"/>
          </a:p>
          <a:p>
            <a:pPr algn="ctr"/>
            <a:r>
              <a:rPr lang="en-US" sz="4000" dirty="0"/>
              <a:t>Jeoffrey </a:t>
            </a:r>
            <a:r>
              <a:rPr lang="en-US" sz="4000" dirty="0" err="1"/>
              <a:t>Woglom</a:t>
            </a:r>
            <a:endParaRPr lang="en-US" sz="4000" dirty="0"/>
          </a:p>
          <a:p>
            <a:pPr algn="ctr"/>
            <a:r>
              <a:rPr lang="en-US" sz="4000" dirty="0"/>
              <a:t>Amherst College</a:t>
            </a:r>
          </a:p>
        </p:txBody>
      </p:sp>
    </p:spTree>
    <p:extLst>
      <p:ext uri="{BB962C8B-B14F-4D97-AF65-F5344CB8AC3E}">
        <p14:creationId xmlns:p14="http://schemas.microsoft.com/office/powerpoint/2010/main" val="36233599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36430" y="21020"/>
            <a:ext cx="10515600" cy="1325563"/>
          </a:xfrm>
        </p:spPr>
        <p:txBody>
          <a:bodyPr/>
          <a:lstStyle/>
          <a:p>
            <a:r>
              <a:rPr lang="en-US" dirty="0">
                <a:solidFill>
                  <a:schemeClr val="bg1"/>
                </a:solidFill>
              </a:rPr>
              <a:t>Eco</a:t>
            </a:r>
            <a:r>
              <a:rPr lang="en-US" dirty="0"/>
              <a:t>nomic Update</a:t>
            </a:r>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3" name="TextBox 2">
            <a:extLst>
              <a:ext uri="{FF2B5EF4-FFF2-40B4-BE49-F238E27FC236}">
                <a16:creationId xmlns:a16="http://schemas.microsoft.com/office/drawing/2014/main" id="{4675D965-38A0-CE42-91CF-4EBB17D62A03}"/>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pic>
        <p:nvPicPr>
          <p:cNvPr id="6" name="Picture 5" descr="Graphical user interface, chart, line chart&#10;&#10;Description automatically generated">
            <a:extLst>
              <a:ext uri="{FF2B5EF4-FFF2-40B4-BE49-F238E27FC236}">
                <a16:creationId xmlns:a16="http://schemas.microsoft.com/office/drawing/2014/main" id="{21412D10-D4BF-214A-863E-4B5F7CA4806C}"/>
              </a:ext>
            </a:extLst>
          </p:cNvPr>
          <p:cNvPicPr>
            <a:picLocks noChangeAspect="1"/>
          </p:cNvPicPr>
          <p:nvPr/>
        </p:nvPicPr>
        <p:blipFill>
          <a:blip r:embed="rId2"/>
          <a:stretch>
            <a:fillRect/>
          </a:stretch>
        </p:blipFill>
        <p:spPr>
          <a:xfrm>
            <a:off x="927100" y="1187450"/>
            <a:ext cx="10337800" cy="4483100"/>
          </a:xfrm>
          <a:prstGeom prst="rect">
            <a:avLst/>
          </a:prstGeom>
        </p:spPr>
      </p:pic>
    </p:spTree>
    <p:extLst>
      <p:ext uri="{BB962C8B-B14F-4D97-AF65-F5344CB8AC3E}">
        <p14:creationId xmlns:p14="http://schemas.microsoft.com/office/powerpoint/2010/main" val="7400778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82</a:t>
            </a:fld>
            <a:endParaRPr lang="en-GB" dirty="0"/>
          </a:p>
        </p:txBody>
      </p:sp>
    </p:spTree>
    <p:extLst>
      <p:ext uri="{BB962C8B-B14F-4D97-AF65-F5344CB8AC3E}">
        <p14:creationId xmlns:p14="http://schemas.microsoft.com/office/powerpoint/2010/main" val="231911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104397</TotalTime>
  <Words>5349</Words>
  <Application>Microsoft Macintosh PowerPoint</Application>
  <PresentationFormat>Widescreen</PresentationFormat>
  <Paragraphs>869</Paragraphs>
  <Slides>82</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Calibri</vt:lpstr>
      <vt:lpstr>Courier New</vt:lpstr>
      <vt:lpstr>Lucida Grande</vt:lpstr>
      <vt:lpstr>Palatino Linotype</vt:lpstr>
      <vt:lpstr>Custom Design</vt:lpstr>
      <vt:lpstr>PowerPoint Presentation</vt:lpstr>
      <vt:lpstr> Course Outline</vt:lpstr>
      <vt:lpstr>Submitting Questions</vt:lpstr>
      <vt:lpstr>PowerPoint Presentation</vt:lpstr>
      <vt:lpstr>Trade Deficits and Exchange Rates</vt:lpstr>
      <vt:lpstr>US Trade Balance = Exports minus Imports</vt:lpstr>
      <vt:lpstr>US Exchange Rate </vt:lpstr>
      <vt:lpstr> Outline</vt:lpstr>
      <vt:lpstr> Trade Deficit</vt:lpstr>
      <vt:lpstr>US Trade Balance: Goods and Services</vt:lpstr>
      <vt:lpstr>US Trade Balances</vt:lpstr>
      <vt:lpstr> Trade Deficit</vt:lpstr>
      <vt:lpstr>PowerPoint Presentation</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Dollar Value of Other Currencies</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Economic Update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331</cp:revision>
  <cp:lastPrinted>2022-09-09T18:17:38Z</cp:lastPrinted>
  <dcterms:created xsi:type="dcterms:W3CDTF">2017-05-03T22:30:38Z</dcterms:created>
  <dcterms:modified xsi:type="dcterms:W3CDTF">2023-01-18T23:19:35Z</dcterms:modified>
</cp:coreProperties>
</file>