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5"/>
  </p:notesMasterIdLst>
  <p:sldIdLst>
    <p:sldId id="4418" r:id="rId2"/>
    <p:sldId id="4001" r:id="rId3"/>
    <p:sldId id="4419" r:id="rId4"/>
    <p:sldId id="4241" r:id="rId5"/>
    <p:sldId id="4397" r:id="rId6"/>
    <p:sldId id="4391" r:id="rId7"/>
    <p:sldId id="4128" r:id="rId8"/>
    <p:sldId id="4173" r:id="rId9"/>
    <p:sldId id="4249" r:id="rId10"/>
    <p:sldId id="4394" r:id="rId11"/>
    <p:sldId id="4385" r:id="rId12"/>
    <p:sldId id="4181" r:id="rId13"/>
    <p:sldId id="4182" r:id="rId14"/>
    <p:sldId id="4179" r:id="rId15"/>
    <p:sldId id="4183" r:id="rId16"/>
    <p:sldId id="4185" r:id="rId17"/>
    <p:sldId id="4186" r:id="rId18"/>
    <p:sldId id="4396" r:id="rId19"/>
    <p:sldId id="4187" r:id="rId20"/>
    <p:sldId id="4188" r:id="rId21"/>
    <p:sldId id="4395" r:id="rId22"/>
    <p:sldId id="4190" r:id="rId23"/>
    <p:sldId id="4177" r:id="rId24"/>
    <p:sldId id="4191" r:id="rId25"/>
    <p:sldId id="4192" r:id="rId26"/>
    <p:sldId id="4194" r:id="rId27"/>
    <p:sldId id="4334" r:id="rId28"/>
    <p:sldId id="4197" r:id="rId29"/>
    <p:sldId id="4198" r:id="rId30"/>
    <p:sldId id="4193" r:id="rId31"/>
    <p:sldId id="4106" r:id="rId32"/>
    <p:sldId id="4200" r:id="rId33"/>
    <p:sldId id="4199" r:id="rId34"/>
    <p:sldId id="4202" r:id="rId35"/>
    <p:sldId id="4201" r:id="rId36"/>
    <p:sldId id="4335" r:id="rId37"/>
    <p:sldId id="4203" r:id="rId38"/>
    <p:sldId id="4204" r:id="rId39"/>
    <p:sldId id="4205" r:id="rId40"/>
    <p:sldId id="4206" r:id="rId41"/>
    <p:sldId id="4207" r:id="rId42"/>
    <p:sldId id="4208" r:id="rId43"/>
    <p:sldId id="4392" r:id="rId44"/>
    <p:sldId id="4393" r:id="rId45"/>
    <p:sldId id="4377" r:id="rId46"/>
    <p:sldId id="4398" r:id="rId47"/>
    <p:sldId id="4213" r:id="rId48"/>
    <p:sldId id="4214" r:id="rId49"/>
    <p:sldId id="4237" r:id="rId50"/>
    <p:sldId id="4379" r:id="rId51"/>
    <p:sldId id="4244" r:id="rId52"/>
    <p:sldId id="4378" r:id="rId53"/>
    <p:sldId id="4210" r:id="rId54"/>
    <p:sldId id="4254" r:id="rId55"/>
    <p:sldId id="4211" r:id="rId56"/>
    <p:sldId id="4212" r:id="rId57"/>
    <p:sldId id="4255" r:id="rId58"/>
    <p:sldId id="4390" r:id="rId59"/>
    <p:sldId id="4215" r:id="rId60"/>
    <p:sldId id="4256" r:id="rId61"/>
    <p:sldId id="4216" r:id="rId62"/>
    <p:sldId id="4240" r:id="rId63"/>
    <p:sldId id="4257" r:id="rId64"/>
    <p:sldId id="4217" r:id="rId65"/>
    <p:sldId id="4258" r:id="rId66"/>
    <p:sldId id="4223" r:id="rId67"/>
    <p:sldId id="4224" r:id="rId68"/>
    <p:sldId id="319" r:id="rId69"/>
    <p:sldId id="4225" r:id="rId70"/>
    <p:sldId id="4226" r:id="rId71"/>
    <p:sldId id="4227" r:id="rId72"/>
    <p:sldId id="4389" r:id="rId73"/>
    <p:sldId id="4231" r:id="rId74"/>
    <p:sldId id="4339" r:id="rId75"/>
    <p:sldId id="4340" r:id="rId76"/>
    <p:sldId id="4233" r:id="rId77"/>
    <p:sldId id="4230" r:id="rId78"/>
    <p:sldId id="4341" r:id="rId79"/>
    <p:sldId id="4342" r:id="rId80"/>
    <p:sldId id="4388" r:id="rId81"/>
    <p:sldId id="4376" r:id="rId82"/>
    <p:sldId id="532" r:id="rId83"/>
    <p:sldId id="411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debra soled" initials="ds" lastIdx="7" clrIdx="2">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13" autoAdjust="0"/>
    <p:restoredTop sz="94674"/>
  </p:normalViewPr>
  <p:slideViewPr>
    <p:cSldViewPr snapToGrid="0" snapToObjects="1">
      <p:cViewPr varScale="1">
        <p:scale>
          <a:sx n="115" d="100"/>
          <a:sy n="115" d="100"/>
        </p:scale>
        <p:origin x="208" y="480"/>
      </p:cViewPr>
      <p:guideLst>
        <p:guide orient="horz" pos="2160"/>
        <p:guide pos="3840"/>
      </p:guideLst>
    </p:cSldViewPr>
  </p:slideViewPr>
  <p:notesTextViewPr>
    <p:cViewPr>
      <p:scale>
        <a:sx n="1" d="1"/>
        <a:sy n="1" d="1"/>
      </p:scale>
      <p:origin x="0" y="0"/>
    </p:cViewPr>
  </p:notesTextViewPr>
  <p:sorterViewPr>
    <p:cViewPr varScale="1">
      <p:scale>
        <a:sx n="1" d="1"/>
        <a:sy n="1" d="1"/>
      </p:scale>
      <p:origin x="0" y="-2199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D4ED-1A4F-B1C4-39526B32C54B}"/>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nominal'!$H$15:$H$604</c:f>
              <c:numCache>
                <c:formatCode>General</c:formatCode>
                <c:ptCount val="590"/>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numCache>
            </c:numRef>
          </c:val>
          <c:smooth val="0"/>
          <c:extLst>
            <c:ext xmlns:c16="http://schemas.microsoft.com/office/drawing/2014/chart" uri="{C3380CC4-5D6E-409C-BE32-E72D297353CC}">
              <c16:uniqueId val="{00000000-659E-034E-BD91-692B7F20033F}"/>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F032-CB4F-B52D-B6DDC800CCD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ommonwealthfund.org/publications/issue-briefs/2015/oct/us-health-care-global-perspective"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s://axenehp.com/international-healthcare-systems-us-versus-world/" TargetMode="External"/><Relationship Id="rId4" Type="http://schemas.openxmlformats.org/officeDocument/2006/relationships/hyperlink" Target="https://www.healthsystemtracker.org/chart-collection/quality-u-s-healthcare-system-compare-countries/#item-overall-age-specific-potential-years-of-life-lost-per-100000-population-1990-201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Mar 21, 2023</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308862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15486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99708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/wiki/Eurozone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991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EUR&amp;to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07118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Feb 15,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68</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409368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 action="ppaction://noaction"/>
            </a:endParaRPr>
          </a:p>
          <a:p>
            <a:endParaRPr lang="en-US" dirty="0">
              <a:hlinkClick r:id="" action="ppaction://noaction"/>
            </a:endParaRPr>
          </a:p>
          <a:p>
            <a:endParaRPr lang="en-US" dirty="0">
              <a:hlinkClick r:id="" action="ppaction://noaction"/>
            </a:endParaRPr>
          </a:p>
          <a:p>
            <a:r>
              <a:rPr lang="en-US" dirty="0">
                <a:hlinkClick r:id="" action="ppaction://noaction"/>
              </a:rPr>
              <a:t>https://www.commonwealthfund.org/publications/issue-briefs/2020/jan/us-health-care-global-perspective-2019</a:t>
            </a:r>
            <a:endParaRPr lang="en-US" dirty="0"/>
          </a:p>
          <a:p>
            <a:endParaRPr lang="en-US" dirty="0"/>
          </a:p>
          <a:p>
            <a:r>
              <a:rPr lang="en-US" dirty="0"/>
              <a:t>A bit older report: </a:t>
            </a:r>
            <a:r>
              <a:rPr lang="en-US" dirty="0">
                <a:hlinkClick r:id="rId3"/>
              </a:rPr>
              <a:t>https://www.commonwealthfund.org/publications/issue-briefs/2015/oct/us-health-care-global-perspective</a:t>
            </a:r>
            <a:endParaRPr lang="en-US" dirty="0"/>
          </a:p>
          <a:p>
            <a:endParaRPr lang="en-US" dirty="0"/>
          </a:p>
          <a:p>
            <a:r>
              <a:rPr lang="en-US" dirty="0">
                <a:hlinkClick r:id="rId4"/>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82</a:t>
            </a:fld>
            <a:endParaRPr lang="en-US" dirty="0"/>
          </a:p>
        </p:txBody>
      </p:sp>
    </p:spTree>
    <p:extLst>
      <p:ext uri="{BB962C8B-B14F-4D97-AF65-F5344CB8AC3E}">
        <p14:creationId xmlns:p14="http://schemas.microsoft.com/office/powerpoint/2010/main" val="344415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8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Massachusetts, Boston</a:t>
            </a:r>
          </a:p>
          <a:p>
            <a:pPr>
              <a:lnSpc>
                <a:spcPct val="100000"/>
              </a:lnSpc>
              <a:spcBef>
                <a:spcPts val="0"/>
              </a:spcBef>
            </a:pPr>
            <a:r>
              <a:rPr lang="en-US" sz="3100" dirty="0">
                <a:solidFill>
                  <a:schemeClr val="tx2"/>
                </a:solidFill>
              </a:rPr>
              <a:t>March-April,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17512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21970-25FA-AD8B-DBE6-F49D8879D5B2}"/>
              </a:ext>
            </a:extLst>
          </p:cNvPr>
          <p:cNvPicPr>
            <a:picLocks noChangeAspect="1"/>
          </p:cNvPicPr>
          <p:nvPr/>
        </p:nvPicPr>
        <p:blipFill>
          <a:blip r:embed="rId3"/>
          <a:stretch>
            <a:fillRect/>
          </a:stretch>
        </p:blipFill>
        <p:spPr>
          <a:xfrm>
            <a:off x="0" y="1219200"/>
            <a:ext cx="12192000" cy="41148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10</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25908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4290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18288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31971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15</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993A0-0F87-D7E3-EA59-61570E0F5DE6}"/>
              </a:ext>
            </a:extLst>
          </p:cNvPr>
          <p:cNvPicPr>
            <a:picLocks noChangeAspect="1"/>
          </p:cNvPicPr>
          <p:nvPr/>
        </p:nvPicPr>
        <p:blipFill>
          <a:blip r:embed="rId2"/>
          <a:stretch>
            <a:fillRect/>
          </a:stretch>
        </p:blipFill>
        <p:spPr>
          <a:xfrm>
            <a:off x="0" y="1295400"/>
            <a:ext cx="12191999" cy="38100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a:cxnSpLocks/>
          </p:cNvCxnSpPr>
          <p:nvPr/>
        </p:nvCxnSpPr>
        <p:spPr>
          <a:xfrm rot="5400000" flipH="1" flipV="1">
            <a:off x="11087101" y="4838699"/>
            <a:ext cx="1295400" cy="45720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72000"/>
            <a:ext cx="6556512" cy="1595064"/>
            <a:chOff x="4492488" y="4572000"/>
            <a:chExt cx="6556512" cy="1595064"/>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1513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(3/13): 	US Economic Update (Geoffrey </a:t>
            </a:r>
            <a:r>
              <a:rPr lang="en-US" dirty="0" err="1"/>
              <a:t>Woglom</a:t>
            </a:r>
            <a:r>
              <a:rPr lang="en-US" dirty="0"/>
              <a:t>, Amherst College)</a:t>
            </a:r>
          </a:p>
          <a:p>
            <a:pPr lvl="1"/>
            <a:r>
              <a:rPr lang="en-US" dirty="0"/>
              <a:t>Week 2 (3/20): 	Monetary Economics (Geoffrey Woglom)</a:t>
            </a:r>
          </a:p>
          <a:p>
            <a:pPr lvl="1"/>
            <a:r>
              <a:rPr lang="en-US" dirty="0"/>
              <a:t>Week 3 (3/27): 	Trade and Globalization (Alan Deardorff, Univ. Michigan)</a:t>
            </a:r>
          </a:p>
          <a:p>
            <a:pPr lvl="1"/>
            <a:r>
              <a:rPr lang="en-US" b="1" dirty="0"/>
              <a:t>Week 4 (4/3): 	Trade Deficits and Exchange Rates (Alan Deardorff)</a:t>
            </a:r>
          </a:p>
          <a:p>
            <a:pPr lvl="1"/>
            <a:r>
              <a:rPr lang="en-US" dirty="0"/>
              <a:t>Week 5 (4/10):	Healthcare Economics (Jon </a:t>
            </a:r>
            <a:r>
              <a:rPr lang="en-US" dirty="0" err="1"/>
              <a:t>Haveman</a:t>
            </a:r>
            <a:r>
              <a:rPr lang="en-US" dirty="0"/>
              <a:t>, NEED)</a:t>
            </a:r>
          </a:p>
          <a:p>
            <a:pPr lvl="1"/>
            <a:r>
              <a:rPr lang="en-US" dirty="0"/>
              <a:t>Week 6 (4/17):	Climate Change Economics (Sarah Jacobson, Williams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573235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a:t>
            </a:r>
            <a:r>
              <a:rPr lang="en-US"/>
              <a:t>Kong, </a:t>
            </a:r>
            <a:r>
              <a:rPr lang="en-US" b="0" i="0">
                <a:solidFill>
                  <a:srgbClr val="222222"/>
                </a:solidFill>
                <a:effectLst/>
                <a:latin typeface="Exchange"/>
              </a:rPr>
              <a:t>Zimbabwe,</a:t>
            </a:r>
            <a:r>
              <a:rPr lang="en-US"/>
              <a:t> </a:t>
            </a:r>
            <a:r>
              <a:rPr lang="en-US" dirty="0"/>
              <a:t>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4</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a:t>
            </a:r>
          </a:p>
          <a:p>
            <a:pPr>
              <a:lnSpc>
                <a:spcPct val="100000"/>
              </a:lnSpc>
              <a:spcBef>
                <a:spcPts val="0"/>
              </a:spcBef>
            </a:pPr>
            <a:r>
              <a:rPr lang="en-US" sz="2800" dirty="0">
                <a:solidFill>
                  <a:schemeClr val="tx2"/>
                </a:solidFill>
              </a:rPr>
              <a:t>March 21,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990600" y="946869"/>
          <a:ext cx="101346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78311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895563C-83CB-46F8-5C84-FB5953306B39}"/>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1205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18C0E973-973F-4140-58C8-C7E1BD1FEB4A}"/>
              </a:ext>
            </a:extLst>
          </p:cNvPr>
          <p:cNvPicPr>
            <a:picLocks noChangeAspect="1"/>
          </p:cNvPicPr>
          <p:nvPr/>
        </p:nvPicPr>
        <p:blipFill>
          <a:blip r:embed="rId3"/>
          <a:stretch>
            <a:fillRect/>
          </a:stretch>
        </p:blipFill>
        <p:spPr>
          <a:xfrm>
            <a:off x="4495800" y="152400"/>
            <a:ext cx="6061921" cy="6466821"/>
          </a:xfrm>
          <a:prstGeom prst="rect">
            <a:avLst/>
          </a:prstGeom>
        </p:spPr>
      </p:pic>
      <p:pic>
        <p:nvPicPr>
          <p:cNvPr id="9" name="Picture 8">
            <a:extLst>
              <a:ext uri="{FF2B5EF4-FFF2-40B4-BE49-F238E27FC236}">
                <a16:creationId xmlns:a16="http://schemas.microsoft.com/office/drawing/2014/main" id="{4AE2C7BD-7DB8-B291-0FAC-E59FFE16E28F}"/>
              </a:ext>
            </a:extLst>
          </p:cNvPr>
          <p:cNvPicPr>
            <a:picLocks noChangeAspect="1"/>
          </p:cNvPicPr>
          <p:nvPr/>
        </p:nvPicPr>
        <p:blipFill>
          <a:blip r:embed="rId4"/>
          <a:stretch>
            <a:fillRect/>
          </a:stretch>
        </p:blipFill>
        <p:spPr>
          <a:xfrm>
            <a:off x="457200" y="1600200"/>
            <a:ext cx="3953510" cy="3594100"/>
          </a:xfrm>
          <a:prstGeom prst="rect">
            <a:avLst/>
          </a:prstGeom>
        </p:spPr>
      </p:pic>
    </p:spTree>
    <p:extLst>
      <p:ext uri="{BB962C8B-B14F-4D97-AF65-F5344CB8AC3E}">
        <p14:creationId xmlns:p14="http://schemas.microsoft.com/office/powerpoint/2010/main" val="3414265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C74152-E66E-7368-421E-978BA8687654}"/>
              </a:ext>
            </a:extLst>
          </p:cNvPr>
          <p:cNvPicPr>
            <a:picLocks noChangeAspect="1"/>
          </p:cNvPicPr>
          <p:nvPr/>
        </p:nvPicPr>
        <p:blipFill>
          <a:blip r:embed="rId3"/>
          <a:stretch>
            <a:fillRect/>
          </a:stretch>
        </p:blipFill>
        <p:spPr>
          <a:xfrm>
            <a:off x="0" y="1446751"/>
            <a:ext cx="12192000" cy="3964498"/>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447800" y="236220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29800" y="1371600"/>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201400" y="1371600"/>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34200" y="1295400"/>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1910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611442" y="1729105"/>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959279" y="1957704"/>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72000" y="4419600"/>
            <a:ext cx="6502400" cy="1595064"/>
            <a:chOff x="4546600" y="4572000"/>
            <a:chExt cx="6502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6974771" y="4658429"/>
              <a:ext cx="1194954" cy="1022096"/>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2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2" name="Picture 1">
            <a:extLst>
              <a:ext uri="{FF2B5EF4-FFF2-40B4-BE49-F238E27FC236}">
                <a16:creationId xmlns:a16="http://schemas.microsoft.com/office/drawing/2014/main" id="{E55F4A6D-774C-DDA2-B17A-9E363342B5EA}"/>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2" name="Picture 1">
            <a:extLst>
              <a:ext uri="{FF2B5EF4-FFF2-40B4-BE49-F238E27FC236}">
                <a16:creationId xmlns:a16="http://schemas.microsoft.com/office/drawing/2014/main" id="{5FF88101-2017-1D3F-813D-85BED195EB5A}"/>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Tree>
    <p:extLst>
      <p:ext uri="{BB962C8B-B14F-4D97-AF65-F5344CB8AC3E}">
        <p14:creationId xmlns:p14="http://schemas.microsoft.com/office/powerpoint/2010/main" val="39847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2" name="Picture 1">
            <a:extLst>
              <a:ext uri="{FF2B5EF4-FFF2-40B4-BE49-F238E27FC236}">
                <a16:creationId xmlns:a16="http://schemas.microsoft.com/office/drawing/2014/main" id="{D68184C4-1FB8-3A55-9025-65F5A784F8A7}"/>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1422647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6</a:t>
            </a:fld>
            <a:endParaRPr lang="en-GB"/>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755903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2" name="Picture 1">
            <a:extLst>
              <a:ext uri="{FF2B5EF4-FFF2-40B4-BE49-F238E27FC236}">
                <a16:creationId xmlns:a16="http://schemas.microsoft.com/office/drawing/2014/main" id="{C3F3981B-087C-1104-8B0F-08AA927431D5}"/>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61</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3" name="Picture 2">
            <a:extLst>
              <a:ext uri="{FF2B5EF4-FFF2-40B4-BE49-F238E27FC236}">
                <a16:creationId xmlns:a16="http://schemas.microsoft.com/office/drawing/2014/main" id="{416C5D5B-FB5E-6708-0852-74370291A308}"/>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BF31B811-5886-A20A-BBD8-FA1CD66007E0}"/>
              </a:ext>
            </a:extLst>
          </p:cNvPr>
          <p:cNvPicPr>
            <a:picLocks noChangeAspect="1"/>
          </p:cNvPicPr>
          <p:nvPr/>
        </p:nvPicPr>
        <p:blipFill>
          <a:blip r:embed="rId3"/>
          <a:stretch>
            <a:fillRect/>
          </a:stretch>
        </p:blipFill>
        <p:spPr>
          <a:xfrm>
            <a:off x="3352800" y="1352550"/>
            <a:ext cx="5486400" cy="41529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68</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69</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7</a:t>
            </a:fld>
            <a:endParaRPr lang="en-US"/>
          </a:p>
        </p:txBody>
      </p:sp>
    </p:spTree>
    <p:extLst>
      <p:ext uri="{BB962C8B-B14F-4D97-AF65-F5344CB8AC3E}">
        <p14:creationId xmlns:p14="http://schemas.microsoft.com/office/powerpoint/2010/main" val="1226012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542995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77</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2472395" y="1881179"/>
            <a:ext cx="7072962" cy="2862322"/>
          </a:xfrm>
          <a:prstGeom prst="rect">
            <a:avLst/>
          </a:prstGeom>
          <a:noFill/>
        </p:spPr>
        <p:txBody>
          <a:bodyPr wrap="none" rtlCol="0">
            <a:spAutoFit/>
          </a:bodyPr>
          <a:lstStyle/>
          <a:p>
            <a:pPr algn="ctr"/>
            <a:r>
              <a:rPr lang="en-US" sz="6000" dirty="0"/>
              <a:t>Healthcare Economics</a:t>
            </a:r>
          </a:p>
          <a:p>
            <a:pPr algn="ctr"/>
            <a:endParaRPr lang="en-US" sz="4000" dirty="0"/>
          </a:p>
          <a:p>
            <a:pPr algn="ctr"/>
            <a:r>
              <a:rPr lang="en-US" sz="4000" dirty="0"/>
              <a:t>Jon </a:t>
            </a:r>
            <a:r>
              <a:rPr lang="en-US" sz="4000" dirty="0" err="1"/>
              <a:t>Haveman</a:t>
            </a:r>
            <a:endParaRPr lang="en-US" sz="4000" dirty="0"/>
          </a:p>
          <a:p>
            <a:pPr algn="ctr"/>
            <a:r>
              <a:rPr lang="en-US" sz="4000" dirty="0"/>
              <a:t>NEED</a:t>
            </a:r>
          </a:p>
        </p:txBody>
      </p:sp>
    </p:spTree>
    <p:extLst>
      <p:ext uri="{BB962C8B-B14F-4D97-AF65-F5344CB8AC3E}">
        <p14:creationId xmlns:p14="http://schemas.microsoft.com/office/powerpoint/2010/main" val="3623359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Comparison: Health Spending</a:t>
            </a:r>
          </a:p>
        </p:txBody>
      </p:sp>
      <p:sp>
        <p:nvSpPr>
          <p:cNvPr id="3" name="Content Placeholder 2">
            <a:extLst>
              <a:ext uri="{FF2B5EF4-FFF2-40B4-BE49-F238E27FC236}">
                <a16:creationId xmlns:a16="http://schemas.microsoft.com/office/drawing/2014/main" id="{94A6239B-1605-4C30-BEE7-CDEBAA6633C6}"/>
              </a:ext>
            </a:extLst>
          </p:cNvPr>
          <p:cNvSpPr>
            <a:spLocks noGrp="1"/>
          </p:cNvSpPr>
          <p:nvPr>
            <p:ph idx="1"/>
          </p:nvPr>
        </p:nvSpPr>
        <p:spPr>
          <a:xfrm>
            <a:off x="1981200" y="1561933"/>
            <a:ext cx="8229600" cy="4525963"/>
          </a:xfrm>
        </p:spPr>
        <p:txBody>
          <a:bodyPr/>
          <a:lstStyle/>
          <a:p>
            <a:pPr marL="0" indent="0">
              <a:buNone/>
            </a:pPr>
            <a:endParaRPr lang="en-US" dirty="0"/>
          </a:p>
        </p:txBody>
      </p:sp>
      <p:pic>
        <p:nvPicPr>
          <p:cNvPr id="7" name="Picture 6">
            <a:extLst>
              <a:ext uri="{FF2B5EF4-FFF2-40B4-BE49-F238E27FC236}">
                <a16:creationId xmlns:a16="http://schemas.microsoft.com/office/drawing/2014/main" id="{AE4D625F-C7AE-4A88-BC66-495165B72B50}"/>
              </a:ext>
            </a:extLst>
          </p:cNvPr>
          <p:cNvPicPr>
            <a:picLocks noChangeAspect="1"/>
          </p:cNvPicPr>
          <p:nvPr/>
        </p:nvPicPr>
        <p:blipFill>
          <a:blip r:embed="rId3"/>
          <a:stretch>
            <a:fillRect/>
          </a:stretch>
        </p:blipFill>
        <p:spPr>
          <a:xfrm>
            <a:off x="1587062" y="896557"/>
            <a:ext cx="9443544" cy="5326077"/>
          </a:xfrm>
          <a:prstGeom prst="rect">
            <a:avLst/>
          </a:prstGeom>
        </p:spPr>
      </p:pic>
    </p:spTree>
    <p:extLst>
      <p:ext uri="{BB962C8B-B14F-4D97-AF65-F5344CB8AC3E}">
        <p14:creationId xmlns:p14="http://schemas.microsoft.com/office/powerpoint/2010/main" val="1537528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83</a:t>
            </a:fld>
            <a:endParaRPr lang="en-GB" dirty="0"/>
          </a:p>
        </p:txBody>
      </p:sp>
    </p:spTree>
    <p:extLst>
      <p:ext uri="{BB962C8B-B14F-4D97-AF65-F5344CB8AC3E}">
        <p14:creationId xmlns:p14="http://schemas.microsoft.com/office/powerpoint/2010/main" val="416650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73D54385-EA92-7D8A-9C81-C48D5E40ABB8}"/>
              </a:ext>
            </a:extLst>
          </p:cNvPr>
          <p:cNvPicPr>
            <a:picLocks noChangeAspect="1"/>
          </p:cNvPicPr>
          <p:nvPr/>
        </p:nvPicPr>
        <p:blipFill>
          <a:blip r:embed="rId3"/>
          <a:stretch>
            <a:fillRect/>
          </a:stretch>
        </p:blipFill>
        <p:spPr>
          <a:xfrm>
            <a:off x="0" y="1295400"/>
            <a:ext cx="12191999" cy="3810000"/>
          </a:xfrm>
          <a:prstGeom prst="rect">
            <a:avLst/>
          </a:prstGeom>
        </p:spPr>
      </p:pic>
    </p:spTree>
    <p:extLst>
      <p:ext uri="{BB962C8B-B14F-4D97-AF65-F5344CB8AC3E}">
        <p14:creationId xmlns:p14="http://schemas.microsoft.com/office/powerpoint/2010/main" val="2043491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55208</TotalTime>
  <Words>5397</Words>
  <Application>Microsoft Macintosh PowerPoint</Application>
  <PresentationFormat>Widescreen</PresentationFormat>
  <Paragraphs>895</Paragraphs>
  <Slides>83</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Courier New</vt:lpstr>
      <vt:lpstr>Exchange</vt:lpstr>
      <vt:lpstr>FinancierDisplayWeb</vt:lpstr>
      <vt:lpstr>Lucida Grande</vt:lpstr>
      <vt:lpstr>Custom Design</vt:lpstr>
      <vt:lpstr>PowerPoint Presentation</vt:lpstr>
      <vt:lpstr> Available NEED Topics Include:</vt:lpstr>
      <vt:lpstr> Course Outline</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International Comparison: Health Spending</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312</cp:revision>
  <cp:lastPrinted>2023-03-13T02:41:35Z</cp:lastPrinted>
  <dcterms:created xsi:type="dcterms:W3CDTF">2017-05-03T22:30:38Z</dcterms:created>
  <dcterms:modified xsi:type="dcterms:W3CDTF">2023-04-03T22:14:25Z</dcterms:modified>
</cp:coreProperties>
</file>