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6"/>
  </p:notesMasterIdLst>
  <p:sldIdLst>
    <p:sldId id="1026" r:id="rId2"/>
    <p:sldId id="4001" r:id="rId3"/>
    <p:sldId id="4094" r:id="rId4"/>
    <p:sldId id="4420" r:id="rId5"/>
    <p:sldId id="4241" r:id="rId6"/>
    <p:sldId id="4397" r:id="rId7"/>
    <p:sldId id="4391" r:id="rId8"/>
    <p:sldId id="4128" r:id="rId9"/>
    <p:sldId id="4173" r:id="rId10"/>
    <p:sldId id="4249" r:id="rId11"/>
    <p:sldId id="4394" r:id="rId12"/>
    <p:sldId id="4385" r:id="rId13"/>
    <p:sldId id="4181" r:id="rId14"/>
    <p:sldId id="4182" r:id="rId15"/>
    <p:sldId id="4179" r:id="rId16"/>
    <p:sldId id="4183" r:id="rId17"/>
    <p:sldId id="4185" r:id="rId18"/>
    <p:sldId id="4186" r:id="rId19"/>
    <p:sldId id="4396" r:id="rId20"/>
    <p:sldId id="4187" r:id="rId21"/>
    <p:sldId id="4188" r:id="rId22"/>
    <p:sldId id="4395" r:id="rId23"/>
    <p:sldId id="4190" r:id="rId24"/>
    <p:sldId id="4177" r:id="rId25"/>
    <p:sldId id="4191" r:id="rId26"/>
    <p:sldId id="4192" r:id="rId27"/>
    <p:sldId id="4194"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392" r:id="rId45"/>
    <p:sldId id="4393" r:id="rId46"/>
    <p:sldId id="4377" r:id="rId47"/>
    <p:sldId id="4398" r:id="rId48"/>
    <p:sldId id="4213" r:id="rId49"/>
    <p:sldId id="4214" r:id="rId50"/>
    <p:sldId id="4237" r:id="rId51"/>
    <p:sldId id="4379" r:id="rId52"/>
    <p:sldId id="4244" r:id="rId53"/>
    <p:sldId id="4378" r:id="rId54"/>
    <p:sldId id="4210" r:id="rId55"/>
    <p:sldId id="4254" r:id="rId56"/>
    <p:sldId id="4211" r:id="rId57"/>
    <p:sldId id="4212" r:id="rId58"/>
    <p:sldId id="4255" r:id="rId59"/>
    <p:sldId id="4390"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389" r:id="rId74"/>
    <p:sldId id="4231" r:id="rId75"/>
    <p:sldId id="4339" r:id="rId76"/>
    <p:sldId id="4340" r:id="rId77"/>
    <p:sldId id="4233" r:id="rId78"/>
    <p:sldId id="4230" r:id="rId79"/>
    <p:sldId id="4341" r:id="rId80"/>
    <p:sldId id="4342" r:id="rId81"/>
    <p:sldId id="4388" r:id="rId82"/>
    <p:sldId id="4376" r:id="rId83"/>
    <p:sldId id="4111" r:id="rId84"/>
    <p:sldId id="4116"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23" autoAdjust="0"/>
    <p:restoredTop sz="83944"/>
  </p:normalViewPr>
  <p:slideViewPr>
    <p:cSldViewPr snapToGrid="0" snapToObjects="1">
      <p:cViewPr varScale="1">
        <p:scale>
          <a:sx n="99" d="100"/>
          <a:sy n="99" d="100"/>
        </p:scale>
        <p:origin x="200" y="256"/>
      </p:cViewPr>
      <p:guideLst>
        <p:guide orient="horz" pos="2160"/>
        <p:guide pos="3840"/>
      </p:guideLst>
    </p:cSldViewPr>
  </p:slideViewPr>
  <p:notesTextViewPr>
    <p:cViewPr>
      <p:scale>
        <a:sx n="3" d="2"/>
        <a:sy n="3" d="2"/>
      </p:scale>
      <p:origin x="0" y="0"/>
    </p:cViewPr>
  </p:notesTextViewPr>
  <p:sorterViewPr>
    <p:cViewPr>
      <p:scale>
        <a:sx n="1" d="1"/>
        <a:sy n="1" d="1"/>
      </p:scale>
      <p:origin x="0" y="-4956"/>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D4ED-1A4F-B1C4-39526B32C54B}"/>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nominal'!$H$15:$H$604</c:f>
              <c:numCache>
                <c:formatCode>General</c:formatCode>
                <c:ptCount val="590"/>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pt idx="589">
                  <c:v>120.3156</c:v>
                </c:pt>
              </c:numCache>
            </c:numRef>
          </c:val>
          <c:smooth val="0"/>
          <c:extLst>
            <c:ext xmlns:c16="http://schemas.microsoft.com/office/drawing/2014/chart" uri="{C3380CC4-5D6E-409C-BE32-E72D297353CC}">
              <c16:uniqueId val="{00000000-659E-034E-BD91-692B7F20033F}"/>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real'!$G$15:$G$604</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real'!$H$15:$H$604</c:f>
              <c:numCache>
                <c:formatCode>General</c:formatCode>
                <c:ptCount val="590"/>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114.2449</c:v>
                </c:pt>
                <c:pt idx="589">
                  <c:v>114.7782</c:v>
                </c:pt>
              </c:numCache>
            </c:numRef>
          </c:val>
          <c:smooth val="0"/>
          <c:extLst>
            <c:ext xmlns:c16="http://schemas.microsoft.com/office/drawing/2014/chart" uri="{C3380CC4-5D6E-409C-BE32-E72D297353CC}">
              <c16:uniqueId val="{00000000-F032-CB4F-B52D-B6DDC800CCDC}"/>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Mar 21, 2023</a:t>
            </a:r>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3088621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2154868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997087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/wiki/Eurozone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99121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www.x-rates.com</a:t>
            </a:r>
            <a:r>
              <a:rPr lang="en-US" dirty="0"/>
              <a:t>/graph/?from=</a:t>
            </a:r>
            <a:r>
              <a:rPr lang="en-US" dirty="0" err="1"/>
              <a:t>EUR&amp;to</a:t>
            </a:r>
            <a:r>
              <a:rPr lang="en-US" dirty="0"/>
              <a:t>=</a:t>
            </a:r>
            <a:r>
              <a:rPr lang="en-US" dirty="0" err="1"/>
              <a:t>USD&amp;amount</a:t>
            </a:r>
            <a:r>
              <a:rPr lang="en-US" dirty="0"/>
              <a:t>=1</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Mar 7,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307118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1896280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Got breakdown by adding lines for Balance of trade in services.</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093687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83</a:t>
            </a:fld>
            <a:endParaRPr lang="en-US"/>
          </a:p>
        </p:txBody>
      </p:sp>
    </p:spTree>
    <p:extLst>
      <p:ext uri="{BB962C8B-B14F-4D97-AF65-F5344CB8AC3E}">
        <p14:creationId xmlns:p14="http://schemas.microsoft.com/office/powerpoint/2010/main" val="2158618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67.xml"/></Relationships>
</file>

<file path=ppt/slides/_rels/slide5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0.USGraphs/Monetary/bitcoin.png"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2022</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Pittsburgh, PA</a:t>
            </a:r>
          </a:p>
          <a:p>
            <a:pPr>
              <a:lnSpc>
                <a:spcPct val="100000"/>
              </a:lnSpc>
              <a:spcBef>
                <a:spcPts val="0"/>
              </a:spcBef>
            </a:pPr>
            <a:r>
              <a:rPr lang="en-US" sz="3100" dirty="0">
                <a:solidFill>
                  <a:schemeClr val="tx2"/>
                </a:solidFill>
              </a:rPr>
              <a:t>March-April,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73D54385-EA92-7D8A-9C81-C48D5E40ABB8}"/>
              </a:ext>
            </a:extLst>
          </p:cNvPr>
          <p:cNvPicPr>
            <a:picLocks noChangeAspect="1"/>
          </p:cNvPicPr>
          <p:nvPr/>
        </p:nvPicPr>
        <p:blipFill>
          <a:blip r:embed="rId3"/>
          <a:stretch>
            <a:fillRect/>
          </a:stretch>
        </p:blipFill>
        <p:spPr>
          <a:xfrm>
            <a:off x="0" y="1295400"/>
            <a:ext cx="12191999" cy="3810000"/>
          </a:xfrm>
          <a:prstGeom prst="rect">
            <a:avLst/>
          </a:prstGeom>
        </p:spPr>
      </p:pic>
    </p:spTree>
    <p:extLst>
      <p:ext uri="{BB962C8B-B14F-4D97-AF65-F5344CB8AC3E}">
        <p14:creationId xmlns:p14="http://schemas.microsoft.com/office/powerpoint/2010/main" val="20434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21970-25FA-AD8B-DBE6-F49D8879D5B2}"/>
              </a:ext>
            </a:extLst>
          </p:cNvPr>
          <p:cNvPicPr>
            <a:picLocks noChangeAspect="1"/>
          </p:cNvPicPr>
          <p:nvPr/>
        </p:nvPicPr>
        <p:blipFill>
          <a:blip r:embed="rId3"/>
          <a:stretch>
            <a:fillRect/>
          </a:stretch>
        </p:blipFill>
        <p:spPr>
          <a:xfrm>
            <a:off x="0" y="1219200"/>
            <a:ext cx="12192000" cy="41148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11</a:t>
            </a:fld>
            <a:endParaRPr lang="en-GB"/>
          </a:p>
        </p:txBody>
      </p:sp>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382000" y="259080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382000" y="3429000"/>
            <a:ext cx="2218544" cy="369332"/>
          </a:xfrm>
          <a:prstGeom prst="rect">
            <a:avLst/>
          </a:prstGeom>
          <a:noFill/>
        </p:spPr>
        <p:txBody>
          <a:bodyPr wrap="square" rtlCol="0">
            <a:spAutoFit/>
          </a:bodyPr>
          <a:lstStyle/>
          <a:p>
            <a:pPr algn="ctr"/>
            <a:r>
              <a:rPr lang="en-US" dirty="0">
                <a:solidFill>
                  <a:srgbClr val="00B05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81600" y="152400"/>
            <a:ext cx="4622104" cy="1754326"/>
          </a:xfrm>
          <a:prstGeom prst="rect">
            <a:avLst/>
          </a:prstGeom>
          <a:solidFill>
            <a:schemeClr val="bg1"/>
          </a:solidFill>
        </p:spPr>
        <p:txBody>
          <a:bodyPr wrap="square" rtlCol="0">
            <a:spAutoFit/>
          </a:bodyPr>
          <a:lstStyle/>
          <a:p>
            <a:r>
              <a:rPr lang="en-US" dirty="0">
                <a:solidFill>
                  <a:srgbClr val="FF0000"/>
                </a:solidFill>
              </a:rPr>
              <a:t>Examples of services trade:</a:t>
            </a:r>
          </a:p>
          <a:p>
            <a:pPr marL="285750" indent="-285750">
              <a:buFont typeface="Arial" panose="020B0604020202020204" pitchFamily="34" charset="0"/>
              <a:buChar char="•"/>
            </a:pPr>
            <a:r>
              <a:rPr lang="en-US" dirty="0">
                <a:solidFill>
                  <a:srgbClr val="FF0000"/>
                </a:solidFill>
              </a:rPr>
              <a:t>Professional (legal, engineering, accounting)</a:t>
            </a:r>
          </a:p>
          <a:p>
            <a:pPr marL="285750" indent="-285750">
              <a:buFont typeface="Arial" panose="020B0604020202020204" pitchFamily="34" charset="0"/>
              <a:buChar char="•"/>
            </a:pPr>
            <a:r>
              <a:rPr lang="en-US" dirty="0">
                <a:solidFill>
                  <a:srgbClr val="FF0000"/>
                </a:solidFill>
              </a:rPr>
              <a:t>Banking</a:t>
            </a:r>
          </a:p>
          <a:p>
            <a:pPr marL="285750" indent="-285750">
              <a:buFont typeface="Arial" panose="020B0604020202020204" pitchFamily="34" charset="0"/>
              <a:buChar char="•"/>
            </a:pPr>
            <a:r>
              <a:rPr lang="en-US" dirty="0">
                <a:solidFill>
                  <a:srgbClr val="FF0000"/>
                </a:solidFill>
              </a:rPr>
              <a:t>Computer</a:t>
            </a:r>
          </a:p>
          <a:p>
            <a:pPr marL="285750" indent="-285750">
              <a:buFont typeface="Arial" panose="020B0604020202020204" pitchFamily="34" charset="0"/>
              <a:buChar char="•"/>
            </a:pPr>
            <a:r>
              <a:rPr lang="en-US" dirty="0">
                <a:solidFill>
                  <a:srgbClr val="FF0000"/>
                </a:solidFill>
              </a:rPr>
              <a:t>Construction</a:t>
            </a:r>
          </a:p>
          <a:p>
            <a:pPr marL="285750" indent="-285750">
              <a:buFont typeface="Arial" panose="020B0604020202020204" pitchFamily="34" charset="0"/>
              <a:buChar char="•"/>
            </a:pPr>
            <a:r>
              <a:rPr lang="en-US" dirty="0">
                <a:solidFill>
                  <a:srgbClr val="FF000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382000" y="1828800"/>
            <a:ext cx="2218544" cy="369332"/>
          </a:xfrm>
          <a:prstGeom prst="rect">
            <a:avLst/>
          </a:prstGeom>
          <a:noFill/>
        </p:spPr>
        <p:txBody>
          <a:bodyPr wrap="square" rtlCol="0">
            <a:spAutoFit/>
          </a:bodyPr>
          <a:lstStyle/>
          <a:p>
            <a:pPr algn="ctr"/>
            <a:r>
              <a:rPr lang="en-US" dirty="0">
                <a:solidFill>
                  <a:srgbClr val="FF0000"/>
                </a:solidFill>
              </a:rPr>
              <a:t>Services Only</a:t>
            </a:r>
          </a:p>
        </p:txBody>
      </p:sp>
    </p:spTree>
    <p:extLst>
      <p:ext uri="{BB962C8B-B14F-4D97-AF65-F5344CB8AC3E}">
        <p14:creationId xmlns:p14="http://schemas.microsoft.com/office/powerpoint/2010/main" val="319710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13</a:t>
            </a:fld>
            <a:endParaRPr lang="en-US"/>
          </a:p>
        </p:txBody>
      </p:sp>
    </p:spTree>
    <p:extLst>
      <p:ext uri="{BB962C8B-B14F-4D97-AF65-F5344CB8AC3E}">
        <p14:creationId xmlns:p14="http://schemas.microsoft.com/office/powerpoint/2010/main" val="2091939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4" y="1383463"/>
            <a:ext cx="3058885" cy="461665"/>
          </a:xfrm>
          <a:prstGeom prst="rect">
            <a:avLst/>
          </a:prstGeom>
          <a:noFill/>
        </p:spPr>
        <p:txBody>
          <a:bodyPr wrap="square" rtlCol="0">
            <a:spAutoFit/>
          </a:bodyPr>
          <a:lstStyle/>
          <a:p>
            <a:r>
              <a:rPr lang="en-US" sz="2400" dirty="0"/>
              <a:t>Production (=Income)</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904180"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a:t>
            </a:r>
            <a:r>
              <a:rPr lang="en-US" sz="3600" dirty="0">
                <a:solidFill>
                  <a:srgbClr val="00B050"/>
                </a:solidFill>
              </a:rPr>
              <a:t>+ T</a:t>
            </a:r>
            <a:r>
              <a:rPr lang="en-US" sz="3600" dirty="0"/>
              <a:t> = C + I + G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cxnSp>
        <p:nvCxnSpPr>
          <p:cNvPr id="7" name="Straight Arrow Connector 6">
            <a:extLst>
              <a:ext uri="{FF2B5EF4-FFF2-40B4-BE49-F238E27FC236}">
                <a16:creationId xmlns:a16="http://schemas.microsoft.com/office/drawing/2014/main" id="{27BDB469-A218-79F6-A336-B7C4E8CC7021}"/>
              </a:ext>
            </a:extLst>
          </p:cNvPr>
          <p:cNvCxnSpPr/>
          <p:nvPr/>
        </p:nvCxnSpPr>
        <p:spPr>
          <a:xfrm flipH="1">
            <a:off x="3810000" y="2819400"/>
            <a:ext cx="152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4DC8FEA-B44E-4D6B-1FC2-54037DDF618A}"/>
              </a:ext>
            </a:extLst>
          </p:cNvPr>
          <p:cNvCxnSpPr>
            <a:cxnSpLocks/>
          </p:cNvCxnSpPr>
          <p:nvPr/>
        </p:nvCxnSpPr>
        <p:spPr>
          <a:xfrm>
            <a:off x="4724400" y="2819400"/>
            <a:ext cx="5334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CF444B7-38BE-E9E0-FC37-CE88CAB6BC39}"/>
              </a:ext>
            </a:extLst>
          </p:cNvPr>
          <p:cNvCxnSpPr>
            <a:cxnSpLocks/>
          </p:cNvCxnSpPr>
          <p:nvPr/>
        </p:nvCxnSpPr>
        <p:spPr>
          <a:xfrm flipH="1">
            <a:off x="4572000" y="2743200"/>
            <a:ext cx="6858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0355E4-88CD-C116-FDC5-2E67E4F6CDA3}"/>
              </a:ext>
            </a:extLst>
          </p:cNvPr>
          <p:cNvCxnSpPr>
            <a:cxnSpLocks/>
          </p:cNvCxnSpPr>
          <p:nvPr/>
        </p:nvCxnSpPr>
        <p:spPr>
          <a:xfrm>
            <a:off x="6019800" y="2819400"/>
            <a:ext cx="1143000" cy="304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EF44AC-DCB7-A324-9A56-70AC3D6856E3}"/>
              </a:ext>
            </a:extLst>
          </p:cNvPr>
          <p:cNvCxnSpPr>
            <a:cxnSpLocks/>
          </p:cNvCxnSpPr>
          <p:nvPr/>
        </p:nvCxnSpPr>
        <p:spPr>
          <a:xfrm flipH="1">
            <a:off x="6248400" y="2819400"/>
            <a:ext cx="228600" cy="1524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73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47991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6993A0-0F87-D7E3-EA59-61570E0F5DE6}"/>
              </a:ext>
            </a:extLst>
          </p:cNvPr>
          <p:cNvPicPr>
            <a:picLocks noChangeAspect="1"/>
          </p:cNvPicPr>
          <p:nvPr/>
        </p:nvPicPr>
        <p:blipFill>
          <a:blip r:embed="rId2"/>
          <a:stretch>
            <a:fillRect/>
          </a:stretch>
        </p:blipFill>
        <p:spPr>
          <a:xfrm>
            <a:off x="0" y="1295400"/>
            <a:ext cx="12191999" cy="3810000"/>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a:cxnSpLocks/>
          </p:cNvCxnSpPr>
          <p:nvPr/>
        </p:nvCxnSpPr>
        <p:spPr>
          <a:xfrm rot="5400000" flipH="1" flipV="1">
            <a:off x="11087101" y="4838699"/>
            <a:ext cx="1295400" cy="45720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72000"/>
            <a:ext cx="6556512" cy="1595064"/>
            <a:chOff x="4492488" y="4572000"/>
            <a:chExt cx="6556512" cy="1595064"/>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220200" y="5791200"/>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1513223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199" y="1253331"/>
            <a:ext cx="11177751" cy="4351338"/>
          </a:xfrm>
        </p:spPr>
        <p:txBody>
          <a:bodyPr/>
          <a:lstStyle/>
          <a:p>
            <a:pPr>
              <a:spcAft>
                <a:spcPts val="1000"/>
              </a:spcAft>
            </a:pPr>
            <a:r>
              <a:rPr lang="en-US" dirty="0"/>
              <a:t>Contemporary Economic Policy</a:t>
            </a:r>
          </a:p>
          <a:p>
            <a:pPr lvl="1">
              <a:spcAft>
                <a:spcPts val="1000"/>
              </a:spcAft>
            </a:pPr>
            <a:r>
              <a:rPr lang="en-US" dirty="0"/>
              <a:t>Week 1 (3/15): 	US Economic Update (Geoffrey </a:t>
            </a:r>
            <a:r>
              <a:rPr lang="en-US" dirty="0" err="1"/>
              <a:t>Woglom</a:t>
            </a:r>
            <a:r>
              <a:rPr lang="en-US" dirty="0"/>
              <a:t>, Amherst College)</a:t>
            </a:r>
          </a:p>
          <a:p>
            <a:pPr lvl="1">
              <a:spcAft>
                <a:spcPts val="1000"/>
              </a:spcAft>
            </a:pPr>
            <a:r>
              <a:rPr lang="en-US" b="1" dirty="0"/>
              <a:t>Week 2 (3/22): 	</a:t>
            </a:r>
            <a:r>
              <a:rPr lang="en-US" sz="2400" b="1" dirty="0"/>
              <a:t>Trade Deficits &amp; Exch. Rates </a:t>
            </a:r>
            <a:r>
              <a:rPr lang="en-US" b="1" dirty="0"/>
              <a:t>(Alan Deardorff, U of Michigan)</a:t>
            </a:r>
          </a:p>
          <a:p>
            <a:pPr lvl="1">
              <a:spcAft>
                <a:spcPts val="1000"/>
              </a:spcAft>
            </a:pPr>
            <a:r>
              <a:rPr lang="en-US" dirty="0"/>
              <a:t>Week 3 (3/29): 	Cryptocurrencies (Geoffrey </a:t>
            </a:r>
            <a:r>
              <a:rPr lang="en-US" dirty="0" err="1"/>
              <a:t>Woglom</a:t>
            </a:r>
            <a:r>
              <a:rPr lang="en-US" dirty="0"/>
              <a:t>)</a:t>
            </a:r>
          </a:p>
          <a:p>
            <a:pPr lvl="1">
              <a:spcAft>
                <a:spcPts val="1000"/>
              </a:spcAft>
            </a:pPr>
            <a:r>
              <a:rPr lang="en-US" dirty="0"/>
              <a:t>Week 4 (4/5):	Climate Change Economics (Sarah Jacobson)</a:t>
            </a:r>
          </a:p>
          <a:p>
            <a:pPr lvl="1">
              <a:spcAft>
                <a:spcPts val="1000"/>
              </a:spcAft>
            </a:pPr>
            <a:r>
              <a:rPr lang="en-US" dirty="0"/>
              <a:t>Week 5 (4/12):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961545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handle them during the break or at the end.</a:t>
            </a:r>
          </a:p>
          <a:p>
            <a:endParaRPr lang="en-US" dirty="0"/>
          </a:p>
          <a:p>
            <a:r>
              <a:rPr lang="en-US" dirty="0"/>
              <a:t>We will do a verbal Q&amp;A once the material has been presented.</a:t>
            </a:r>
          </a:p>
          <a:p>
            <a:endParaRPr lang="en-US" dirty="0"/>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8431498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
        <p:nvSpPr>
          <p:cNvPr id="2" name="Right Brace 1">
            <a:extLst>
              <a:ext uri="{FF2B5EF4-FFF2-40B4-BE49-F238E27FC236}">
                <a16:creationId xmlns:a16="http://schemas.microsoft.com/office/drawing/2014/main" id="{EE636F3C-C99A-983F-70E1-4D9613DE1034}"/>
              </a:ext>
            </a:extLst>
          </p:cNvPr>
          <p:cNvSpPr/>
          <p:nvPr/>
        </p:nvSpPr>
        <p:spPr>
          <a:xfrm>
            <a:off x="3962400" y="3200400"/>
            <a:ext cx="381000" cy="1828800"/>
          </a:xfrm>
          <a:prstGeom prst="rightBrace">
            <a:avLst>
              <a:gd name="adj1" fmla="val 35849"/>
              <a:gd name="adj2" fmla="val 50000"/>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D4889BF3-3612-C85B-E0FC-5E0CB39EA41D}"/>
              </a:ext>
            </a:extLst>
          </p:cNvPr>
          <p:cNvSpPr txBox="1"/>
          <p:nvPr/>
        </p:nvSpPr>
        <p:spPr>
          <a:xfrm>
            <a:off x="4343400" y="3810000"/>
            <a:ext cx="1600200" cy="646331"/>
          </a:xfrm>
          <a:prstGeom prst="rect">
            <a:avLst/>
          </a:prstGeom>
          <a:noFill/>
          <a:ln w="28575">
            <a:solidFill>
              <a:srgbClr val="FFC000"/>
            </a:solidFill>
          </a:ln>
        </p:spPr>
        <p:txBody>
          <a:bodyPr wrap="square" rtlCol="0">
            <a:spAutoFit/>
          </a:bodyPr>
          <a:lstStyle/>
          <a:p>
            <a:r>
              <a:rPr lang="en-US" dirty="0">
                <a:solidFill>
                  <a:srgbClr val="FFC000"/>
                </a:solidFill>
              </a:rPr>
              <a:t>I’ll skip these if time is short.</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00000000-0008-0000-0100-000007040000}"/>
              </a:ext>
            </a:extLst>
          </p:cNvPr>
          <p:cNvGraphicFramePr>
            <a:graphicFrameLocks/>
          </p:cNvGraphicFramePr>
          <p:nvPr/>
        </p:nvGraphicFramePr>
        <p:xfrm>
          <a:off x="990600" y="946869"/>
          <a:ext cx="101346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78311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1895563C-83CB-46F8-5C84-FB5953306B39}"/>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12055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7" name="Picture 6">
            <a:extLst>
              <a:ext uri="{FF2B5EF4-FFF2-40B4-BE49-F238E27FC236}">
                <a16:creationId xmlns:a16="http://schemas.microsoft.com/office/drawing/2014/main" id="{18C0E973-973F-4140-58C8-C7E1BD1FEB4A}"/>
              </a:ext>
            </a:extLst>
          </p:cNvPr>
          <p:cNvPicPr>
            <a:picLocks noChangeAspect="1"/>
          </p:cNvPicPr>
          <p:nvPr/>
        </p:nvPicPr>
        <p:blipFill>
          <a:blip r:embed="rId3"/>
          <a:stretch>
            <a:fillRect/>
          </a:stretch>
        </p:blipFill>
        <p:spPr>
          <a:xfrm>
            <a:off x="4495800" y="152400"/>
            <a:ext cx="6061921" cy="6466821"/>
          </a:xfrm>
          <a:prstGeom prst="rect">
            <a:avLst/>
          </a:prstGeom>
        </p:spPr>
      </p:pic>
      <p:pic>
        <p:nvPicPr>
          <p:cNvPr id="9" name="Picture 8">
            <a:extLst>
              <a:ext uri="{FF2B5EF4-FFF2-40B4-BE49-F238E27FC236}">
                <a16:creationId xmlns:a16="http://schemas.microsoft.com/office/drawing/2014/main" id="{4AE2C7BD-7DB8-B291-0FAC-E59FFE16E28F}"/>
              </a:ext>
            </a:extLst>
          </p:cNvPr>
          <p:cNvPicPr>
            <a:picLocks noChangeAspect="1"/>
          </p:cNvPicPr>
          <p:nvPr/>
        </p:nvPicPr>
        <p:blipFill>
          <a:blip r:embed="rId4"/>
          <a:stretch>
            <a:fillRect/>
          </a:stretch>
        </p:blipFill>
        <p:spPr>
          <a:xfrm>
            <a:off x="457200" y="1600200"/>
            <a:ext cx="3953510" cy="3594100"/>
          </a:xfrm>
          <a:prstGeom prst="rect">
            <a:avLst/>
          </a:prstGeom>
        </p:spPr>
      </p:pic>
    </p:spTree>
    <p:extLst>
      <p:ext uri="{BB962C8B-B14F-4D97-AF65-F5344CB8AC3E}">
        <p14:creationId xmlns:p14="http://schemas.microsoft.com/office/powerpoint/2010/main" val="34142653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5</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University of Pittsburgh</a:t>
            </a:r>
          </a:p>
          <a:p>
            <a:pPr>
              <a:lnSpc>
                <a:spcPct val="100000"/>
              </a:lnSpc>
              <a:spcBef>
                <a:spcPts val="0"/>
              </a:spcBef>
            </a:pPr>
            <a:r>
              <a:rPr lang="en-US" sz="2800" dirty="0">
                <a:solidFill>
                  <a:schemeClr val="tx2"/>
                </a:solidFill>
              </a:rPr>
              <a:t>March 22,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50</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2" name="Picture 1">
            <a:extLst>
              <a:ext uri="{FF2B5EF4-FFF2-40B4-BE49-F238E27FC236}">
                <a16:creationId xmlns:a16="http://schemas.microsoft.com/office/drawing/2014/main" id="{E55F4A6D-774C-DDA2-B17A-9E363342B5EA}"/>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
        <p:nvSpPr>
          <p:cNvPr id="2" name="Folded Corner 1">
            <a:hlinkClick r:id="rId4" action="ppaction://hlinksldjump"/>
            <a:extLst>
              <a:ext uri="{FF2B5EF4-FFF2-40B4-BE49-F238E27FC236}">
                <a16:creationId xmlns:a16="http://schemas.microsoft.com/office/drawing/2014/main" id="{2BB24587-EC8F-1F49-CA80-02BE2C486E12}"/>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C465ED-FDCA-E8D9-343D-1B20040B5B2C}"/>
              </a:ext>
            </a:extLst>
          </p:cNvPr>
          <p:cNvSpPr txBox="1"/>
          <p:nvPr/>
        </p:nvSpPr>
        <p:spPr>
          <a:xfrm>
            <a:off x="10134600" y="3352800"/>
            <a:ext cx="2057400" cy="2554545"/>
          </a:xfrm>
          <a:prstGeom prst="rect">
            <a:avLst/>
          </a:prstGeom>
          <a:noFill/>
        </p:spPr>
        <p:txBody>
          <a:bodyPr wrap="square" rtlCol="0">
            <a:spAutoFit/>
          </a:bodyPr>
          <a:lstStyle/>
          <a:p>
            <a:pPr algn="ctr"/>
            <a:r>
              <a:rPr lang="en-US" sz="3200" b="1" dirty="0">
                <a:solidFill>
                  <a:srgbClr val="7030A0"/>
                </a:solidFill>
              </a:rPr>
              <a:t>Skip  Canada, Mexico, UK, Japan, China</a:t>
            </a:r>
          </a:p>
        </p:txBody>
      </p:sp>
    </p:spTree>
    <p:extLst>
      <p:ext uri="{BB962C8B-B14F-4D97-AF65-F5344CB8AC3E}">
        <p14:creationId xmlns:p14="http://schemas.microsoft.com/office/powerpoint/2010/main" val="29797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2" name="Picture 1">
            <a:extLst>
              <a:ext uri="{FF2B5EF4-FFF2-40B4-BE49-F238E27FC236}">
                <a16:creationId xmlns:a16="http://schemas.microsoft.com/office/drawing/2014/main" id="{5FF88101-2017-1D3F-813D-85BED195EB5A}"/>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56</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58</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3" name="Picture 2">
            <a:extLst>
              <a:ext uri="{FF2B5EF4-FFF2-40B4-BE49-F238E27FC236}">
                <a16:creationId xmlns:a16="http://schemas.microsoft.com/office/drawing/2014/main" id="{28B1BC51-50CD-606F-6A81-7A4F1F35B24F}"/>
              </a:ext>
            </a:extLst>
          </p:cNvPr>
          <p:cNvPicPr>
            <a:picLocks noChangeAspect="1"/>
          </p:cNvPicPr>
          <p:nvPr/>
        </p:nvPicPr>
        <p:blipFill>
          <a:blip r:embed="rId3"/>
          <a:stretch>
            <a:fillRect/>
          </a:stretch>
        </p:blipFill>
        <p:spPr>
          <a:xfrm>
            <a:off x="2209800" y="740229"/>
            <a:ext cx="7772400" cy="5377542"/>
          </a:xfrm>
          <a:prstGeom prst="rect">
            <a:avLst/>
          </a:prstGeom>
        </p:spPr>
      </p:pic>
      <p:sp>
        <p:nvSpPr>
          <p:cNvPr id="5" name="TextBox 4">
            <a:extLst>
              <a:ext uri="{FF2B5EF4-FFF2-40B4-BE49-F238E27FC236}">
                <a16:creationId xmlns:a16="http://schemas.microsoft.com/office/drawing/2014/main" id="{0603A606-2A44-FE09-E490-3326DECA7762}"/>
              </a:ext>
            </a:extLst>
          </p:cNvPr>
          <p:cNvSpPr txBox="1"/>
          <p:nvPr/>
        </p:nvSpPr>
        <p:spPr>
          <a:xfrm>
            <a:off x="33867" y="2057400"/>
            <a:ext cx="2209800" cy="830997"/>
          </a:xfrm>
          <a:prstGeom prst="rect">
            <a:avLst/>
          </a:prstGeom>
          <a:noFill/>
        </p:spPr>
        <p:txBody>
          <a:bodyPr wrap="square" rtlCol="0">
            <a:spAutoFit/>
          </a:bodyPr>
          <a:lstStyle/>
          <a:p>
            <a:pPr algn="r"/>
            <a:r>
              <a:rPr lang="en-US" sz="2400" dirty="0"/>
              <a:t>Financial Times</a:t>
            </a:r>
          </a:p>
          <a:p>
            <a:pPr algn="r"/>
            <a:r>
              <a:rPr lang="en-US" sz="2400" dirty="0"/>
              <a:t>Mar 7, 2023</a:t>
            </a:r>
          </a:p>
        </p:txBody>
      </p:sp>
    </p:spTree>
    <p:extLst>
      <p:ext uri="{BB962C8B-B14F-4D97-AF65-F5344CB8AC3E}">
        <p14:creationId xmlns:p14="http://schemas.microsoft.com/office/powerpoint/2010/main" val="39847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2" name="Picture 1">
            <a:extLst>
              <a:ext uri="{FF2B5EF4-FFF2-40B4-BE49-F238E27FC236}">
                <a16:creationId xmlns:a16="http://schemas.microsoft.com/office/drawing/2014/main" id="{D68184C4-1FB8-3A55-9025-65F5A784F8A7}"/>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142264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C74152-E66E-7368-421E-978BA8687654}"/>
              </a:ext>
            </a:extLst>
          </p:cNvPr>
          <p:cNvPicPr>
            <a:picLocks noChangeAspect="1"/>
          </p:cNvPicPr>
          <p:nvPr/>
        </p:nvPicPr>
        <p:blipFill>
          <a:blip r:embed="rId3"/>
          <a:stretch>
            <a:fillRect/>
          </a:stretch>
        </p:blipFill>
        <p:spPr>
          <a:xfrm>
            <a:off x="0" y="1446751"/>
            <a:ext cx="12192000" cy="3964498"/>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447800" y="2362200"/>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829800" y="1371600"/>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201400" y="1371600"/>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34200" y="1295400"/>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191000" y="1295400"/>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611442" y="1729105"/>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959279" y="1957704"/>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72000" y="4419600"/>
            <a:ext cx="6502400" cy="1595064"/>
            <a:chOff x="4546600" y="4572000"/>
            <a:chExt cx="6502400" cy="1595064"/>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6974771" y="4658429"/>
              <a:ext cx="1194954" cy="1022096"/>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72000"/>
              <a:ext cx="2277120" cy="119495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427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2" name="Picture 1">
            <a:extLst>
              <a:ext uri="{FF2B5EF4-FFF2-40B4-BE49-F238E27FC236}">
                <a16:creationId xmlns:a16="http://schemas.microsoft.com/office/drawing/2014/main" id="{C3F3981B-087C-1104-8B0F-08AA927431D5}"/>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3" name="Picture 2">
            <a:extLst>
              <a:ext uri="{FF2B5EF4-FFF2-40B4-BE49-F238E27FC236}">
                <a16:creationId xmlns:a16="http://schemas.microsoft.com/office/drawing/2014/main" id="{416C5D5B-FB5E-6708-0852-74370291A308}"/>
              </a:ext>
            </a:extLst>
          </p:cNvPr>
          <p:cNvPicPr>
            <a:picLocks noChangeAspect="1"/>
          </p:cNvPicPr>
          <p:nvPr/>
        </p:nvPicPr>
        <p:blipFill>
          <a:blip r:embed="rId3"/>
          <a:stretch>
            <a:fillRect/>
          </a:stretch>
        </p:blipFill>
        <p:spPr>
          <a:xfrm>
            <a:off x="3352800" y="1593850"/>
            <a:ext cx="5486400" cy="36703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Mar 21,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BF31B811-5886-A20A-BBD8-FA1CD66007E0}"/>
              </a:ext>
            </a:extLst>
          </p:cNvPr>
          <p:cNvPicPr>
            <a:picLocks noChangeAspect="1"/>
          </p:cNvPicPr>
          <p:nvPr/>
        </p:nvPicPr>
        <p:blipFill>
          <a:blip r:embed="rId3"/>
          <a:stretch>
            <a:fillRect/>
          </a:stretch>
        </p:blipFill>
        <p:spPr>
          <a:xfrm>
            <a:off x="3352800" y="1352550"/>
            <a:ext cx="5486400" cy="41529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
        <p:nvSpPr>
          <p:cNvPr id="2" name="Folded Corner 1">
            <a:hlinkClick r:id="rId2" action="ppaction://hlinksldjump"/>
            <a:extLst>
              <a:ext uri="{FF2B5EF4-FFF2-40B4-BE49-F238E27FC236}">
                <a16:creationId xmlns:a16="http://schemas.microsoft.com/office/drawing/2014/main" id="{4A3C8C31-A54D-2787-2E3C-E5822F405660}"/>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55BEE49-785C-4230-DADD-5D7472F850A4}"/>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7</a:t>
            </a:fld>
            <a:endParaRPr lang="en-GB"/>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7559039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2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12260127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48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2970962" y="2251881"/>
            <a:ext cx="6031010" cy="3231654"/>
          </a:xfrm>
          <a:prstGeom prst="rect">
            <a:avLst/>
          </a:prstGeom>
          <a:noFill/>
        </p:spPr>
        <p:txBody>
          <a:bodyPr wrap="none" rtlCol="0">
            <a:spAutoFit/>
          </a:bodyPr>
          <a:lstStyle/>
          <a:p>
            <a:pPr algn="ctr"/>
            <a:r>
              <a:rPr lang="en-US" sz="6600" dirty="0"/>
              <a:t>Cryptocurrencies</a:t>
            </a:r>
            <a:endParaRPr lang="en-US" sz="4800" dirty="0"/>
          </a:p>
          <a:p>
            <a:pPr algn="ctr"/>
            <a:endParaRPr lang="en-US" sz="4000" dirty="0"/>
          </a:p>
          <a:p>
            <a:pPr algn="ctr"/>
            <a:r>
              <a:rPr lang="en-US" sz="5400" dirty="0"/>
              <a:t>Geoffrey </a:t>
            </a:r>
            <a:r>
              <a:rPr lang="en-US" sz="5400" dirty="0" err="1"/>
              <a:t>Woglom</a:t>
            </a:r>
            <a:endParaRPr lang="en-US" sz="5400" dirty="0"/>
          </a:p>
          <a:p>
            <a:pPr algn="ctr"/>
            <a:r>
              <a:rPr lang="en-US" sz="4400" dirty="0"/>
              <a:t>Amherst College</a:t>
            </a:r>
            <a:endParaRPr lang="en-US" sz="3200" dirty="0"/>
          </a:p>
        </p:txBody>
      </p:sp>
    </p:spTree>
    <p:extLst>
      <p:ext uri="{BB962C8B-B14F-4D97-AF65-F5344CB8AC3E}">
        <p14:creationId xmlns:p14="http://schemas.microsoft.com/office/powerpoint/2010/main" val="3623359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FECFEF-05E2-4673-ABA0-EE19ACCD46CD}"/>
              </a:ext>
            </a:extLst>
          </p:cNvPr>
          <p:cNvSpPr>
            <a:spLocks noGrp="1"/>
          </p:cNvSpPr>
          <p:nvPr>
            <p:ph type="sldNum" sz="quarter" idx="12"/>
          </p:nvPr>
        </p:nvSpPr>
        <p:spPr/>
        <p:txBody>
          <a:bodyPr/>
          <a:lstStyle/>
          <a:p>
            <a:fld id="{D9F085D5-EC86-4F6A-B501-C1359CB39116}" type="slidenum">
              <a:rPr lang="en-GB" smtClean="0"/>
              <a:t>83</a:t>
            </a:fld>
            <a:endParaRPr lang="en-GB"/>
          </a:p>
        </p:txBody>
      </p:sp>
      <p:sp>
        <p:nvSpPr>
          <p:cNvPr id="7" name="Title 1">
            <a:extLst>
              <a:ext uri="{FF2B5EF4-FFF2-40B4-BE49-F238E27FC236}">
                <a16:creationId xmlns:a16="http://schemas.microsoft.com/office/drawing/2014/main" id="{9E6204B2-99B2-4226-9178-EA778323B47E}"/>
              </a:ext>
            </a:extLst>
          </p:cNvPr>
          <p:cNvSpPr>
            <a:spLocks noGrp="1"/>
          </p:cNvSpPr>
          <p:nvPr>
            <p:ph type="title"/>
          </p:nvPr>
        </p:nvSpPr>
        <p:spPr>
          <a:xfrm>
            <a:off x="726987" y="0"/>
            <a:ext cx="10515600" cy="1325563"/>
          </a:xfrm>
        </p:spPr>
        <p:txBody>
          <a:bodyPr/>
          <a:lstStyle/>
          <a:p>
            <a:r>
              <a:rPr lang="en-US" dirty="0">
                <a:solidFill>
                  <a:schemeClr val="bg1"/>
                </a:solidFill>
              </a:rPr>
              <a:t>Bitc</a:t>
            </a:r>
            <a:r>
              <a:rPr lang="en-US" dirty="0">
                <a:solidFill>
                  <a:schemeClr val="accent5">
                    <a:lumMod val="50000"/>
                  </a:schemeClr>
                </a:solidFill>
              </a:rPr>
              <a:t>oins: What   Is   All the Excitement About?</a:t>
            </a:r>
            <a:endParaRPr lang="en-US" dirty="0"/>
          </a:p>
        </p:txBody>
      </p:sp>
      <p:sp>
        <p:nvSpPr>
          <p:cNvPr id="10" name="TextBox 9">
            <a:extLst>
              <a:ext uri="{FF2B5EF4-FFF2-40B4-BE49-F238E27FC236}">
                <a16:creationId xmlns:a16="http://schemas.microsoft.com/office/drawing/2014/main" id="{DE25FDF2-55A1-8347-5B62-2B11B43269BD}"/>
              </a:ext>
            </a:extLst>
          </p:cNvPr>
          <p:cNvSpPr txBox="1"/>
          <p:nvPr/>
        </p:nvSpPr>
        <p:spPr>
          <a:xfrm>
            <a:off x="3839483" y="284124"/>
            <a:ext cx="1098395" cy="707886"/>
          </a:xfrm>
          <a:prstGeom prst="rect">
            <a:avLst/>
          </a:prstGeom>
          <a:solidFill>
            <a:schemeClr val="bg1"/>
          </a:solidFill>
        </p:spPr>
        <p:txBody>
          <a:bodyPr wrap="square" rtlCol="0">
            <a:spAutoFit/>
          </a:bodyPr>
          <a:lstStyle/>
          <a:p>
            <a:r>
              <a:rPr lang="en-US" sz="4000" b="1" dirty="0">
                <a:solidFill>
                  <a:srgbClr val="C00000"/>
                </a:solidFill>
              </a:rPr>
              <a:t>Was</a:t>
            </a:r>
          </a:p>
        </p:txBody>
      </p:sp>
      <p:pic>
        <p:nvPicPr>
          <p:cNvPr id="3" name="Picture 2" descr="Chart, line chart&#10;&#10;Description automatically generated">
            <a:extLst>
              <a:ext uri="{FF2B5EF4-FFF2-40B4-BE49-F238E27FC236}">
                <a16:creationId xmlns:a16="http://schemas.microsoft.com/office/drawing/2014/main" id="{299BCCDF-9C07-3340-810B-10BF24A95A96}"/>
              </a:ext>
            </a:extLst>
          </p:cNvPr>
          <p:cNvPicPr>
            <a:picLocks noChangeAspect="1"/>
          </p:cNvPicPr>
          <p:nvPr/>
        </p:nvPicPr>
        <p:blipFill>
          <a:blip r:embed="rId3" r:link="rId4"/>
          <a:stretch>
            <a:fillRect/>
          </a:stretch>
        </p:blipFill>
        <p:spPr>
          <a:xfrm>
            <a:off x="951470" y="1201026"/>
            <a:ext cx="10058400" cy="5029200"/>
          </a:xfrm>
          <a:prstGeom prst="rect">
            <a:avLst/>
          </a:prstGeom>
        </p:spPr>
      </p:pic>
      <p:sp>
        <p:nvSpPr>
          <p:cNvPr id="2" name="TextBox 1">
            <a:extLst>
              <a:ext uri="{FF2B5EF4-FFF2-40B4-BE49-F238E27FC236}">
                <a16:creationId xmlns:a16="http://schemas.microsoft.com/office/drawing/2014/main" id="{D69E91ED-A123-2315-609E-DC727A70B92F}"/>
              </a:ext>
            </a:extLst>
          </p:cNvPr>
          <p:cNvSpPr txBox="1"/>
          <p:nvPr/>
        </p:nvSpPr>
        <p:spPr>
          <a:xfrm>
            <a:off x="4144247" y="2526589"/>
            <a:ext cx="3903506" cy="1200329"/>
          </a:xfrm>
          <a:prstGeom prst="rect">
            <a:avLst/>
          </a:prstGeom>
          <a:noFill/>
        </p:spPr>
        <p:txBody>
          <a:bodyPr wrap="none" rtlCol="0">
            <a:spAutoFit/>
          </a:bodyPr>
          <a:lstStyle/>
          <a:p>
            <a:pPr algn="ctr"/>
            <a:r>
              <a:rPr lang="en-US" sz="2400" dirty="0"/>
              <a:t>Next Week: Geoffrey </a:t>
            </a:r>
            <a:r>
              <a:rPr lang="en-US" sz="2400" dirty="0" err="1"/>
              <a:t>Woglom</a:t>
            </a:r>
            <a:endParaRPr lang="en-US" sz="2400" dirty="0"/>
          </a:p>
          <a:p>
            <a:pPr algn="ctr"/>
            <a:endParaRPr lang="en-US" sz="2400" dirty="0"/>
          </a:p>
          <a:p>
            <a:pPr algn="ctr"/>
            <a:r>
              <a:rPr lang="en-US" sz="2400" dirty="0"/>
              <a:t>Cryptocurrencies</a:t>
            </a:r>
          </a:p>
        </p:txBody>
      </p:sp>
    </p:spTree>
    <p:extLst>
      <p:ext uri="{BB962C8B-B14F-4D97-AF65-F5344CB8AC3E}">
        <p14:creationId xmlns:p14="http://schemas.microsoft.com/office/powerpoint/2010/main" val="23566098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dirty="0"/>
          </a:p>
        </p:txBody>
      </p:sp>
    </p:spTree>
    <p:extLst>
      <p:ext uri="{BB962C8B-B14F-4D97-AF65-F5344CB8AC3E}">
        <p14:creationId xmlns:p14="http://schemas.microsoft.com/office/powerpoint/2010/main" val="416650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9</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110098</TotalTime>
  <Words>5388</Words>
  <Application>Microsoft Macintosh PowerPoint</Application>
  <PresentationFormat>Widescreen</PresentationFormat>
  <Paragraphs>897</Paragraphs>
  <Slides>84</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FinancierDisplayWeb</vt:lpstr>
      <vt:lpstr>Lucida Grande</vt:lpstr>
      <vt:lpstr>Custom Design</vt:lpstr>
      <vt:lpstr>PowerPoint Presentation</vt:lpstr>
      <vt:lpstr> Available NEED Topics Include:</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Bitcoins: What   Is   All the Excitement About?</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396</cp:revision>
  <cp:lastPrinted>2022-09-09T18:17:38Z</cp:lastPrinted>
  <dcterms:created xsi:type="dcterms:W3CDTF">2017-05-03T22:30:38Z</dcterms:created>
  <dcterms:modified xsi:type="dcterms:W3CDTF">2023-03-22T18:49:17Z</dcterms:modified>
</cp:coreProperties>
</file>