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5"/>
  </p:notesMasterIdLst>
  <p:sldIdLst>
    <p:sldId id="1026" r:id="rId2"/>
    <p:sldId id="4001" r:id="rId3"/>
    <p:sldId id="4094" r:id="rId4"/>
    <p:sldId id="4420" r:id="rId5"/>
    <p:sldId id="4241" r:id="rId6"/>
    <p:sldId id="4399" r:id="rId7"/>
    <p:sldId id="4400" r:id="rId8"/>
    <p:sldId id="4128" r:id="rId9"/>
    <p:sldId id="4173" r:id="rId10"/>
    <p:sldId id="4249" r:id="rId11"/>
    <p:sldId id="4394" r:id="rId12"/>
    <p:sldId id="4385" r:id="rId13"/>
    <p:sldId id="4181" r:id="rId14"/>
    <p:sldId id="4182" r:id="rId15"/>
    <p:sldId id="4179" r:id="rId16"/>
    <p:sldId id="4183" r:id="rId17"/>
    <p:sldId id="4185" r:id="rId18"/>
    <p:sldId id="4186" r:id="rId19"/>
    <p:sldId id="4396" r:id="rId20"/>
    <p:sldId id="4187" r:id="rId21"/>
    <p:sldId id="4188" r:id="rId22"/>
    <p:sldId id="4395" r:id="rId23"/>
    <p:sldId id="4190" r:id="rId24"/>
    <p:sldId id="4177" r:id="rId25"/>
    <p:sldId id="4191" r:id="rId26"/>
    <p:sldId id="4192" r:id="rId27"/>
    <p:sldId id="4194"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401" r:id="rId45"/>
    <p:sldId id="4402" r:id="rId46"/>
    <p:sldId id="4377" r:id="rId47"/>
    <p:sldId id="4398" r:id="rId48"/>
    <p:sldId id="4213" r:id="rId49"/>
    <p:sldId id="4214" r:id="rId50"/>
    <p:sldId id="4237" r:id="rId51"/>
    <p:sldId id="4379" r:id="rId52"/>
    <p:sldId id="4244" r:id="rId53"/>
    <p:sldId id="4378" r:id="rId54"/>
    <p:sldId id="4210" r:id="rId55"/>
    <p:sldId id="4254" r:id="rId56"/>
    <p:sldId id="4211" r:id="rId57"/>
    <p:sldId id="4212" r:id="rId58"/>
    <p:sldId id="4255" r:id="rId59"/>
    <p:sldId id="4390" r:id="rId60"/>
    <p:sldId id="4215" r:id="rId61"/>
    <p:sldId id="4256" r:id="rId62"/>
    <p:sldId id="4216" r:id="rId63"/>
    <p:sldId id="4240" r:id="rId64"/>
    <p:sldId id="4257" r:id="rId65"/>
    <p:sldId id="4217" r:id="rId66"/>
    <p:sldId id="4258" r:id="rId67"/>
    <p:sldId id="4223" r:id="rId68"/>
    <p:sldId id="4224" r:id="rId69"/>
    <p:sldId id="319" r:id="rId70"/>
    <p:sldId id="4225" r:id="rId71"/>
    <p:sldId id="4226" r:id="rId72"/>
    <p:sldId id="4227" r:id="rId73"/>
    <p:sldId id="4389" r:id="rId74"/>
    <p:sldId id="4231" r:id="rId75"/>
    <p:sldId id="4403" r:id="rId76"/>
    <p:sldId id="4340" r:id="rId77"/>
    <p:sldId id="4233" r:id="rId78"/>
    <p:sldId id="4230" r:id="rId79"/>
    <p:sldId id="4341" r:id="rId80"/>
    <p:sldId id="4342" r:id="rId81"/>
    <p:sldId id="4388" r:id="rId82"/>
    <p:sldId id="4243" r:id="rId83"/>
    <p:sldId id="411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93944"/>
  </p:normalViewPr>
  <p:slideViewPr>
    <p:cSldViewPr snapToGrid="0" snapToObjects="1">
      <p:cViewPr varScale="1">
        <p:scale>
          <a:sx n="107" d="100"/>
          <a:sy n="107" d="100"/>
        </p:scale>
        <p:origin x="200" y="35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real'!$G$15:$G$607</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real'!$H$15:$H$607</c:f>
              <c:numCache>
                <c:formatCode>General</c:formatCode>
                <c:ptCount val="593"/>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numCache>
            </c:numRef>
          </c:val>
          <c:smooth val="0"/>
          <c:extLst>
            <c:ext xmlns:c16="http://schemas.microsoft.com/office/drawing/2014/chart" uri="{C3380CC4-5D6E-409C-BE32-E72D297353CC}">
              <c16:uniqueId val="{00000000-B302-9C4A-AD43-6DE43B3925F1}"/>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endParaRPr lang="en-US" sz="1800" dirty="0"/>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091150014015234E-2"/>
          <c:y val="0.31322069116360457"/>
          <c:w val="0.89301888234844429"/>
          <c:h val="0.39629839238845144"/>
        </c:manualLayout>
      </c:layout>
      <c:lineChart>
        <c:grouping val="standard"/>
        <c:varyColors val="0"/>
        <c:ser>
          <c:idx val="0"/>
          <c:order val="0"/>
          <c:spPr>
            <a:ln w="28575" cap="rnd">
              <a:solidFill>
                <a:schemeClr val="accent1"/>
              </a:solidFill>
              <a:round/>
            </a:ln>
            <a:effectLst/>
          </c:spPr>
          <c:marker>
            <c:symbol val="none"/>
          </c:marker>
          <c:cat>
            <c:strRef>
              <c:f>Switzerland!$I$5:$BH$5</c:f>
              <c:strCache>
                <c:ptCount val="52"/>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strCache>
            </c:strRef>
          </c:cat>
          <c:val>
            <c:numRef>
              <c:f>Switzerland!$I$6:$BH$6</c:f>
              <c:numCache>
                <c:formatCode>#,##0.00</c:formatCode>
                <c:ptCount val="52"/>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pt idx="51">
                  <c:v>0.92200000000000004</c:v>
                </c:pt>
              </c:numCache>
            </c:numRef>
          </c:val>
          <c:smooth val="0"/>
          <c:extLst>
            <c:ext xmlns:c16="http://schemas.microsoft.com/office/drawing/2014/chart" uri="{C3380CC4-5D6E-409C-BE32-E72D297353CC}">
              <c16:uniqueId val="{00000000-2481-7144-944D-8462184096F2}"/>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China</a:t>
            </a:r>
            <a:endParaRPr lang="en-US" sz="1800" dirty="0"/>
          </a:p>
          <a:p>
            <a:pPr>
              <a:defRPr sz="1800"/>
            </a:pPr>
            <a:r>
              <a:rPr lang="en-US" sz="1800" dirty="0"/>
              <a:t>Reserve Assets, Net</a:t>
            </a:r>
          </a:p>
          <a:p>
            <a:pPr>
              <a:defRPr sz="1800"/>
            </a:pPr>
            <a:r>
              <a:rPr lang="en-US" sz="1800" dirty="0"/>
              <a:t>US$ Trillions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Data'!$J$5:$BE$5</c:f>
              <c:strCache>
                <c:ptCount val="4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pt idx="46">
                  <c:v>2022Q3</c:v>
                </c:pt>
                <c:pt idx="47">
                  <c:v>2022Q4</c:v>
                </c:pt>
              </c:strCache>
            </c:strRef>
          </c:cat>
          <c:val>
            <c:numRef>
              <c:f>'China Data'!$J$6:$BE$6</c:f>
              <c:numCache>
                <c:formatCode>#,##0.00</c:formatCode>
                <c:ptCount val="48"/>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pt idx="46">
                  <c:v>3.1930000000000001</c:v>
                </c:pt>
                <c:pt idx="47">
                  <c:v>3.306</c:v>
                </c:pt>
              </c:numCache>
            </c:numRef>
          </c:val>
          <c:smooth val="0"/>
          <c:extLst>
            <c:ext xmlns:c16="http://schemas.microsoft.com/office/drawing/2014/chart" uri="{C3380CC4-5D6E-409C-BE32-E72D297353CC}">
              <c16:uniqueId val="{00000000-E3BA-7B4E-BF9D-35AE06828BD9}"/>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nominal'!$G$15:$G$608</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nominal'!$H$15:$H$608</c:f>
              <c:numCache>
                <c:formatCode>General</c:formatCode>
                <c:ptCount val="594"/>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pt idx="590">
                  <c:v>120.806</c:v>
                </c:pt>
                <c:pt idx="591">
                  <c:v>119.4183</c:v>
                </c:pt>
                <c:pt idx="592">
                  <c:v>119.8552</c:v>
                </c:pt>
              </c:numCache>
            </c:numRef>
          </c:val>
          <c:smooth val="0"/>
          <c:extLst>
            <c:ext xmlns:c16="http://schemas.microsoft.com/office/drawing/2014/chart" uri="{C3380CC4-5D6E-409C-BE32-E72D297353CC}">
              <c16:uniqueId val="{00000000-D47B-3940-BB94-FF41E2ED9DA3}"/>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real'!$G$15:$G$607</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real'!$H$15:$H$607</c:f>
              <c:numCache>
                <c:formatCode>General</c:formatCode>
                <c:ptCount val="593"/>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numCache>
            </c:numRef>
          </c:val>
          <c:smooth val="0"/>
          <c:extLst>
            <c:ext xmlns:c16="http://schemas.microsoft.com/office/drawing/2014/chart" uri="{C3380CC4-5D6E-409C-BE32-E72D297353CC}">
              <c16:uniqueId val="{00000000-44F4-3B47-9F35-40D44EA9855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Jun 12, 2023</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13023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a:p>
            <a:r>
              <a:rPr lang="en-US" dirty="0"/>
              <a:t>June 13, 2023</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68719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09665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/wiki/Eurozone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991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EUR&amp;to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155294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Jun 12, 2023</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  (Edit graph / Add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 12,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09368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https://</a:t>
            </a:r>
            <a:r>
              <a:rPr lang="en-US" dirty="0" err="1"/>
              <a:t>data.imf.org</a:t>
            </a:r>
            <a:r>
              <a:rPr lang="en-US" dirty="0"/>
              <a:t>/?</a:t>
            </a:r>
            <a:r>
              <a:rPr lang="en-US" dirty="0" err="1"/>
              <a:t>sk</a:t>
            </a:r>
            <a:r>
              <a:rPr lang="en-US" dirty="0"/>
              <a:t>=4c514d48-b6ba-49ed-8ab9-52b0c1a0179b&amp;sId=1409151240976</a:t>
            </a:r>
          </a:p>
          <a:p>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440754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Projects/Data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Summer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Oklahoma State University, OK</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7031322A-A23D-06A6-D148-297C411C10A0}"/>
              </a:ext>
            </a:extLst>
          </p:cNvPr>
          <p:cNvPicPr>
            <a:picLocks noChangeAspect="1"/>
          </p:cNvPicPr>
          <p:nvPr/>
        </p:nvPicPr>
        <p:blipFill>
          <a:blip r:embed="rId3"/>
          <a:stretch>
            <a:fillRect/>
          </a:stretch>
        </p:blipFill>
        <p:spPr>
          <a:xfrm>
            <a:off x="-88620" y="1447800"/>
            <a:ext cx="12318720" cy="3352800"/>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80887-8760-7601-B5EA-3BB48282E57C}"/>
              </a:ext>
            </a:extLst>
          </p:cNvPr>
          <p:cNvPicPr>
            <a:picLocks noChangeAspect="1"/>
          </p:cNvPicPr>
          <p:nvPr/>
        </p:nvPicPr>
        <p:blipFill>
          <a:blip r:embed="rId3"/>
          <a:stretch>
            <a:fillRect/>
          </a:stretch>
        </p:blipFill>
        <p:spPr>
          <a:xfrm>
            <a:off x="0" y="1527496"/>
            <a:ext cx="12217400" cy="3810931"/>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25908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4290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18288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31971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13</a:t>
            </a:fld>
            <a:endParaRPr lang="en-US"/>
          </a:p>
        </p:txBody>
      </p:sp>
    </p:spTree>
    <p:extLst>
      <p:ext uri="{BB962C8B-B14F-4D97-AF65-F5344CB8AC3E}">
        <p14:creationId xmlns:p14="http://schemas.microsoft.com/office/powerpoint/2010/main" val="209193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DBF97C-10D3-AD16-1900-286554BB9C2B}"/>
              </a:ext>
            </a:extLst>
          </p:cNvPr>
          <p:cNvPicPr>
            <a:picLocks noChangeAspect="1"/>
          </p:cNvPicPr>
          <p:nvPr/>
        </p:nvPicPr>
        <p:blipFill>
          <a:blip r:embed="rId2"/>
          <a:stretch>
            <a:fillRect/>
          </a:stretch>
        </p:blipFill>
        <p:spPr>
          <a:xfrm>
            <a:off x="-88620" y="1447800"/>
            <a:ext cx="12318720" cy="36576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a:cxnSpLocks/>
          </p:cNvCxnSpPr>
          <p:nvPr/>
        </p:nvCxnSpPr>
        <p:spPr>
          <a:xfrm rot="5400000" flipH="1" flipV="1">
            <a:off x="11087101" y="4838699"/>
            <a:ext cx="1295400" cy="45720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72000"/>
            <a:ext cx="6556512" cy="1595064"/>
            <a:chOff x="4492488" y="4572000"/>
            <a:chExt cx="6556512" cy="1595064"/>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are not in a recession now.</a:t>
            </a:r>
          </a:p>
        </p:txBody>
      </p:sp>
    </p:spTree>
    <p:extLst>
      <p:ext uri="{BB962C8B-B14F-4D97-AF65-F5344CB8AC3E}">
        <p14:creationId xmlns:p14="http://schemas.microsoft.com/office/powerpoint/2010/main" val="1513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E666E-0F70-6503-B849-578DFE364C6A}"/>
              </a:ext>
            </a:extLst>
          </p:cNvPr>
          <p:cNvPicPr>
            <a:picLocks noChangeAspect="1"/>
          </p:cNvPicPr>
          <p:nvPr/>
        </p:nvPicPr>
        <p:blipFill>
          <a:blip r:embed="rId3"/>
          <a:stretch>
            <a:fillRect/>
          </a:stretch>
        </p:blipFill>
        <p:spPr>
          <a:xfrm>
            <a:off x="228600" y="1600200"/>
            <a:ext cx="11725836" cy="3200400"/>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114800"/>
            <a:ext cx="731393" cy="23753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371600" y="3429000"/>
            <a:ext cx="4145797" cy="7620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120684" cy="8382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07124" y="1253331"/>
            <a:ext cx="11380076" cy="4351338"/>
          </a:xfrm>
        </p:spPr>
        <p:txBody>
          <a:bodyPr/>
          <a:lstStyle/>
          <a:p>
            <a:pPr>
              <a:spcAft>
                <a:spcPts val="1000"/>
              </a:spcAft>
            </a:pPr>
            <a:r>
              <a:rPr lang="en-US" dirty="0"/>
              <a:t>Contemporary Economic Policy</a:t>
            </a:r>
          </a:p>
          <a:p>
            <a:pPr lvl="1">
              <a:spcAft>
                <a:spcPts val="1000"/>
              </a:spcAft>
            </a:pPr>
            <a:r>
              <a:rPr lang="en-US" dirty="0"/>
              <a:t>Week 1 (5/24): 	US Economic Update (Jon </a:t>
            </a:r>
            <a:r>
              <a:rPr lang="en-US" dirty="0" err="1"/>
              <a:t>Haveman</a:t>
            </a:r>
            <a:r>
              <a:rPr lang="en-US" dirty="0"/>
              <a:t>, NEED)</a:t>
            </a:r>
          </a:p>
          <a:p>
            <a:pPr lvl="1">
              <a:spcAft>
                <a:spcPts val="1000"/>
              </a:spcAft>
            </a:pPr>
            <a:r>
              <a:rPr lang="en-US" dirty="0"/>
              <a:t>Week 2 (5/31): 	Healthcare Economics (Jon </a:t>
            </a:r>
            <a:r>
              <a:rPr lang="en-US" dirty="0" err="1"/>
              <a:t>Haveman</a:t>
            </a:r>
            <a:r>
              <a:rPr lang="en-US" dirty="0"/>
              <a:t>)</a:t>
            </a:r>
          </a:p>
          <a:p>
            <a:pPr lvl="1">
              <a:spcAft>
                <a:spcPts val="1000"/>
              </a:spcAft>
            </a:pPr>
            <a:r>
              <a:rPr lang="en-US" dirty="0"/>
              <a:t>Week 3 (6/7):	Federal Debt (Brian Peterson, Lagrange College)</a:t>
            </a:r>
          </a:p>
          <a:p>
            <a:pPr lvl="1">
              <a:spcAft>
                <a:spcPts val="1000"/>
              </a:spcAft>
            </a:pPr>
            <a:r>
              <a:rPr lang="en-US" b="1" dirty="0"/>
              <a:t>Week 4 (6/14): 	Trade Deficits and Exchange Rates (Alan Deardorff, Univ. Michigan)</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6154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rises in value, it makes</a:t>
            </a:r>
          </a:p>
          <a:p>
            <a:pPr lvl="2"/>
            <a:r>
              <a:rPr lang="en-US" dirty="0"/>
              <a:t>Exports more expensive</a:t>
            </a:r>
          </a:p>
          <a:p>
            <a:pPr lvl="2"/>
            <a:r>
              <a:rPr lang="en-US" dirty="0"/>
              <a:t>Imports cheaper</a:t>
            </a:r>
          </a:p>
          <a:p>
            <a:pPr lvl="2"/>
            <a:r>
              <a:rPr lang="en-US" dirty="0"/>
              <a:t>Raises real income and therefore expenditure</a:t>
            </a:r>
          </a:p>
          <a:p>
            <a:pPr lvl="2"/>
            <a:r>
              <a:rPr lang="en-US" dirty="0"/>
              <a:t>Result:  Trade balance “</a:t>
            </a:r>
            <a:r>
              <a:rPr lang="en-US" dirty="0" err="1"/>
              <a:t>worses</a:t>
            </a:r>
            <a:r>
              <a:rPr lang="en-US" dirty="0"/>
              <a:t>” </a:t>
            </a:r>
          </a:p>
          <a:p>
            <a:pPr lvl="3"/>
            <a:r>
              <a:rPr lang="en-US" dirty="0"/>
              <a:t>Deficit grows, or</a:t>
            </a:r>
          </a:p>
          <a:p>
            <a:pPr lvl="3"/>
            <a:r>
              <a:rPr lang="en-US" dirty="0"/>
              <a:t>Surplus shrinks</a:t>
            </a:r>
          </a:p>
          <a:p>
            <a:pPr lvl="1"/>
            <a:r>
              <a:rPr lang="en-US" dirty="0"/>
              <a:t>Example or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a:t>
            </a:r>
            <a:r>
              <a:rPr lang="en-US"/>
              <a:t>Kong, </a:t>
            </a:r>
            <a:r>
              <a:rPr lang="en-US" b="0" i="0">
                <a:solidFill>
                  <a:srgbClr val="222222"/>
                </a:solidFill>
                <a:effectLst/>
                <a:latin typeface="Exchange"/>
              </a:rPr>
              <a:t>Zimbabwe,</a:t>
            </a:r>
            <a:r>
              <a:rPr lang="en-US"/>
              <a:t> </a:t>
            </a:r>
            <a:r>
              <a:rPr lang="en-US" dirty="0"/>
              <a:t>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shortly after the talk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84314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7040000}"/>
              </a:ext>
            </a:extLst>
          </p:cNvPr>
          <p:cNvGraphicFramePr>
            <a:graphicFrameLocks/>
          </p:cNvGraphicFramePr>
          <p:nvPr/>
        </p:nvGraphicFramePr>
        <p:xfrm>
          <a:off x="1143000" y="946869"/>
          <a:ext cx="99060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30222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1346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6612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7" name="Picture 6">
            <a:extLst>
              <a:ext uri="{FF2B5EF4-FFF2-40B4-BE49-F238E27FC236}">
                <a16:creationId xmlns:a16="http://schemas.microsoft.com/office/drawing/2014/main" id="{18C0E973-973F-4140-58C8-C7E1BD1FEB4A}"/>
              </a:ext>
            </a:extLst>
          </p:cNvPr>
          <p:cNvPicPr>
            <a:picLocks noChangeAspect="1"/>
          </p:cNvPicPr>
          <p:nvPr/>
        </p:nvPicPr>
        <p:blipFill>
          <a:blip r:embed="rId3"/>
          <a:stretch>
            <a:fillRect/>
          </a:stretch>
        </p:blipFill>
        <p:spPr>
          <a:xfrm>
            <a:off x="4495800" y="152400"/>
            <a:ext cx="6061921" cy="6466821"/>
          </a:xfrm>
          <a:prstGeom prst="rect">
            <a:avLst/>
          </a:prstGeom>
        </p:spPr>
      </p:pic>
      <p:pic>
        <p:nvPicPr>
          <p:cNvPr id="9" name="Picture 8">
            <a:extLst>
              <a:ext uri="{FF2B5EF4-FFF2-40B4-BE49-F238E27FC236}">
                <a16:creationId xmlns:a16="http://schemas.microsoft.com/office/drawing/2014/main" id="{4AE2C7BD-7DB8-B291-0FAC-E59FFE16E28F}"/>
              </a:ext>
            </a:extLst>
          </p:cNvPr>
          <p:cNvPicPr>
            <a:picLocks noChangeAspect="1"/>
          </p:cNvPicPr>
          <p:nvPr/>
        </p:nvPicPr>
        <p:blipFill>
          <a:blip r:embed="rId4"/>
          <a:stretch>
            <a:fillRect/>
          </a:stretch>
        </p:blipFill>
        <p:spPr>
          <a:xfrm>
            <a:off x="457200" y="1600200"/>
            <a:ext cx="3953510" cy="3594100"/>
          </a:xfrm>
          <a:prstGeom prst="rect">
            <a:avLst/>
          </a:prstGeom>
        </p:spPr>
      </p:pic>
    </p:spTree>
    <p:extLst>
      <p:ext uri="{BB962C8B-B14F-4D97-AF65-F5344CB8AC3E}">
        <p14:creationId xmlns:p14="http://schemas.microsoft.com/office/powerpoint/2010/main" val="3414265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Oklahoma State University</a:t>
            </a:r>
          </a:p>
          <a:p>
            <a:pPr>
              <a:lnSpc>
                <a:spcPct val="100000"/>
              </a:lnSpc>
              <a:spcBef>
                <a:spcPts val="0"/>
              </a:spcBef>
            </a:pPr>
            <a:r>
              <a:rPr lang="en-US" sz="2800" dirty="0">
                <a:solidFill>
                  <a:schemeClr val="tx2"/>
                </a:solidFill>
              </a:rPr>
              <a:t>Jun 14,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sp>
        <p:nvSpPr>
          <p:cNvPr id="5" name="TextBox 4">
            <a:extLst>
              <a:ext uri="{FF2B5EF4-FFF2-40B4-BE49-F238E27FC236}">
                <a16:creationId xmlns:a16="http://schemas.microsoft.com/office/drawing/2014/main" id="{527871E4-EFB8-5510-3EAD-6FA3F30E0650}"/>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29BC6793-A058-531F-3D2A-F85496DFFBC5}"/>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sp>
        <p:nvSpPr>
          <p:cNvPr id="5" name="TextBox 4">
            <a:extLst>
              <a:ext uri="{FF2B5EF4-FFF2-40B4-BE49-F238E27FC236}">
                <a16:creationId xmlns:a16="http://schemas.microsoft.com/office/drawing/2014/main" id="{9C4E554B-9528-574B-CA2C-B7D4737DA313}"/>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9872C632-3BD0-314C-CD13-C14207459C2A}"/>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
        <p:nvSpPr>
          <p:cNvPr id="2" name="TextBox 1">
            <a:extLst>
              <a:ext uri="{FF2B5EF4-FFF2-40B4-BE49-F238E27FC236}">
                <a16:creationId xmlns:a16="http://schemas.microsoft.com/office/drawing/2014/main" id="{9A47AF62-8EC8-E178-3990-6B4BC8D3F80E}"/>
              </a:ext>
            </a:extLst>
          </p:cNvPr>
          <p:cNvSpPr txBox="1"/>
          <p:nvPr/>
        </p:nvSpPr>
        <p:spPr>
          <a:xfrm>
            <a:off x="9982200" y="1676400"/>
            <a:ext cx="1066800" cy="923330"/>
          </a:xfrm>
          <a:prstGeom prst="rect">
            <a:avLst/>
          </a:prstGeom>
          <a:noFill/>
        </p:spPr>
        <p:txBody>
          <a:bodyPr wrap="square" rtlCol="0">
            <a:spAutoFit/>
          </a:bodyPr>
          <a:lstStyle/>
          <a:p>
            <a:pPr algn="ctr"/>
            <a:r>
              <a:rPr lang="en-US" dirty="0"/>
              <a:t>(Inverted scale, Peso/$)</a:t>
            </a:r>
          </a:p>
        </p:txBody>
      </p:sp>
      <p:sp>
        <p:nvSpPr>
          <p:cNvPr id="7" name="TextBox 6">
            <a:extLst>
              <a:ext uri="{FF2B5EF4-FFF2-40B4-BE49-F238E27FC236}">
                <a16:creationId xmlns:a16="http://schemas.microsoft.com/office/drawing/2014/main" id="{5828E1BD-BBB9-1370-0D5F-91CF39A9C1CA}"/>
              </a:ext>
            </a:extLst>
          </p:cNvPr>
          <p:cNvSpPr txBox="1"/>
          <p:nvPr/>
        </p:nvSpPr>
        <p:spPr>
          <a:xfrm>
            <a:off x="10439400" y="22098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0DBA473-96A8-4D53-D5F7-40B0392BDAC1}"/>
              </a:ext>
            </a:extLst>
          </p:cNvPr>
          <p:cNvSpPr txBox="1"/>
          <p:nvPr/>
        </p:nvSpPr>
        <p:spPr>
          <a:xfrm>
            <a:off x="9982200" y="4114800"/>
            <a:ext cx="1752600" cy="923330"/>
          </a:xfrm>
          <a:prstGeom prst="rect">
            <a:avLst/>
          </a:prstGeom>
          <a:noFill/>
        </p:spPr>
        <p:txBody>
          <a:bodyPr wrap="square" rtlCol="0">
            <a:spAutoFit/>
          </a:bodyPr>
          <a:lstStyle/>
          <a:p>
            <a:pPr algn="ctr"/>
            <a:r>
              <a:rPr lang="en-US" dirty="0">
                <a:solidFill>
                  <a:schemeClr val="accent1">
                    <a:lumMod val="75000"/>
                  </a:schemeClr>
                </a:solidFill>
              </a:rPr>
              <a:t>(After this it fell, but then rose even more)</a:t>
            </a:r>
          </a:p>
        </p:txBody>
      </p:sp>
      <p:sp>
        <p:nvSpPr>
          <p:cNvPr id="9" name="Down Arrow 8">
            <a:extLst>
              <a:ext uri="{FF2B5EF4-FFF2-40B4-BE49-F238E27FC236}">
                <a16:creationId xmlns:a16="http://schemas.microsoft.com/office/drawing/2014/main" id="{6D87CE28-159B-8A42-CDC9-76407DA12242}"/>
              </a:ext>
            </a:extLst>
          </p:cNvPr>
          <p:cNvSpPr/>
          <p:nvPr/>
        </p:nvSpPr>
        <p:spPr>
          <a:xfrm>
            <a:off x="10668000" y="5029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sp>
        <p:nvSpPr>
          <p:cNvPr id="5" name="TextBox 4">
            <a:extLst>
              <a:ext uri="{FF2B5EF4-FFF2-40B4-BE49-F238E27FC236}">
                <a16:creationId xmlns:a16="http://schemas.microsoft.com/office/drawing/2014/main" id="{FEF235EE-FB3F-0C93-EE3E-B82A989EB176}"/>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E1A99B03-C18E-5398-CA40-D4A9E9D51255}"/>
              </a:ext>
            </a:extLst>
          </p:cNvPr>
          <p:cNvPicPr>
            <a:picLocks noChangeAspect="1"/>
          </p:cNvPicPr>
          <p:nvPr/>
        </p:nvPicPr>
        <p:blipFill>
          <a:blip r:embed="rId3"/>
          <a:stretch>
            <a:fillRect/>
          </a:stretch>
        </p:blipFill>
        <p:spPr>
          <a:xfrm>
            <a:off x="3314700" y="1555750"/>
            <a:ext cx="5562600" cy="3746500"/>
          </a:xfrm>
          <a:prstGeom prst="rect">
            <a:avLst/>
          </a:prstGeom>
        </p:spPr>
      </p:pic>
      <p:sp>
        <p:nvSpPr>
          <p:cNvPr id="8" name="Oval 7">
            <a:extLst>
              <a:ext uri="{FF2B5EF4-FFF2-40B4-BE49-F238E27FC236}">
                <a16:creationId xmlns:a16="http://schemas.microsoft.com/office/drawing/2014/main" id="{BD3DEF0E-6351-8F20-897A-0662BB0A1731}"/>
              </a:ext>
            </a:extLst>
          </p:cNvPr>
          <p:cNvSpPr/>
          <p:nvPr/>
        </p:nvSpPr>
        <p:spPr>
          <a:xfrm rot="19611372">
            <a:off x="6904682" y="2833985"/>
            <a:ext cx="2040235" cy="1056638"/>
          </a:xfrm>
          <a:prstGeom prst="ellipse">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A80E22-1333-F2D5-AEF9-67E59E64AEEA}"/>
              </a:ext>
            </a:extLst>
          </p:cNvPr>
          <p:cNvSpPr txBox="1"/>
          <p:nvPr/>
        </p:nvSpPr>
        <p:spPr>
          <a:xfrm>
            <a:off x="9220200" y="2743200"/>
            <a:ext cx="1752600" cy="923330"/>
          </a:xfrm>
          <a:prstGeom prst="rect">
            <a:avLst/>
          </a:prstGeom>
          <a:noFill/>
        </p:spPr>
        <p:txBody>
          <a:bodyPr wrap="square" rtlCol="0">
            <a:spAutoFit/>
          </a:bodyPr>
          <a:lstStyle/>
          <a:p>
            <a:pPr algn="ctr"/>
            <a:r>
              <a:rPr lang="en-US" dirty="0">
                <a:solidFill>
                  <a:schemeClr val="accent1">
                    <a:lumMod val="75000"/>
                  </a:schemeClr>
                </a:solidFill>
              </a:rPr>
              <a:t>Since last July, peso has risen more than 20%.</a:t>
            </a:r>
          </a:p>
        </p:txBody>
      </p:sp>
    </p:spTree>
    <p:extLst>
      <p:ext uri="{BB962C8B-B14F-4D97-AF65-F5344CB8AC3E}">
        <p14:creationId xmlns:p14="http://schemas.microsoft.com/office/powerpoint/2010/main" val="14226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9C8E7B-887C-E806-7871-7F2285CB7E80}"/>
              </a:ext>
            </a:extLst>
          </p:cNvPr>
          <p:cNvPicPr>
            <a:picLocks noChangeAspect="1"/>
          </p:cNvPicPr>
          <p:nvPr/>
        </p:nvPicPr>
        <p:blipFill>
          <a:blip r:embed="rId3"/>
          <a:stretch>
            <a:fillRect/>
          </a:stretch>
        </p:blipFill>
        <p:spPr>
          <a:xfrm>
            <a:off x="-88620" y="1447800"/>
            <a:ext cx="12318720" cy="3352800"/>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447800" y="236220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29800" y="1371600"/>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201400" y="1371600"/>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34200" y="1295400"/>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1910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611442" y="1729105"/>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959279" y="1957704"/>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419600" y="4419600"/>
            <a:ext cx="6553200" cy="1595064"/>
            <a:chOff x="4546600" y="4572000"/>
            <a:chExt cx="6502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040635" y="4724291"/>
              <a:ext cx="1194954" cy="890371"/>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71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sp>
        <p:nvSpPr>
          <p:cNvPr id="8" name="TextBox 7">
            <a:extLst>
              <a:ext uri="{FF2B5EF4-FFF2-40B4-BE49-F238E27FC236}">
                <a16:creationId xmlns:a16="http://schemas.microsoft.com/office/drawing/2014/main" id="{69B33D1C-ADAF-EAD5-06D0-F5A04BDA314B}"/>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836EE76E-15A6-A6B2-A197-602B4C3EE69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sp>
        <p:nvSpPr>
          <p:cNvPr id="5" name="TextBox 4">
            <a:extLst>
              <a:ext uri="{FF2B5EF4-FFF2-40B4-BE49-F238E27FC236}">
                <a16:creationId xmlns:a16="http://schemas.microsoft.com/office/drawing/2014/main" id="{B24F8A7B-BF88-5BB2-971A-3DF75103ED7D}"/>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3" name="Picture 2">
            <a:extLst>
              <a:ext uri="{FF2B5EF4-FFF2-40B4-BE49-F238E27FC236}">
                <a16:creationId xmlns:a16="http://schemas.microsoft.com/office/drawing/2014/main" id="{92A02FBB-35FE-4239-D84D-9D0233E2892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49BD6257-E95C-2ADD-C7E0-702EEE22677F}"/>
              </a:ext>
            </a:extLst>
          </p:cNvPr>
          <p:cNvPicPr>
            <a:picLocks noChangeAspect="1"/>
          </p:cNvPicPr>
          <p:nvPr/>
        </p:nvPicPr>
        <p:blipFill>
          <a:blip r:embed="rId3"/>
          <a:stretch>
            <a:fillRect/>
          </a:stretch>
        </p:blipFill>
        <p:spPr>
          <a:xfrm>
            <a:off x="3314700" y="1339850"/>
            <a:ext cx="5562600" cy="41783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69</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143000" y="1140460"/>
          <a:ext cx="10058400" cy="4577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190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4299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134455">
            <a:off x="8526213" y="3264352"/>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graphicFrame>
        <p:nvGraphicFramePr>
          <p:cNvPr id="3" name="Table 2">
            <a:extLst>
              <a:ext uri="{FF2B5EF4-FFF2-40B4-BE49-F238E27FC236}">
                <a16:creationId xmlns:a16="http://schemas.microsoft.com/office/drawing/2014/main" id="{677BF4E0-F3B8-2D3D-C7E6-63C9FDE57299}"/>
              </a:ext>
            </a:extLst>
          </p:cNvPr>
          <p:cNvGraphicFramePr>
            <a:graphicFrameLocks noGrp="1"/>
          </p:cNvGraphicFramePr>
          <p:nvPr/>
        </p:nvGraphicFramePr>
        <p:xfrm>
          <a:off x="5683250" y="3327400"/>
          <a:ext cx="825500" cy="2032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646341802"/>
                    </a:ext>
                  </a:extLst>
                </a:gridCol>
              </a:tblGrid>
              <a:tr h="203200">
                <a:tc>
                  <a:txBody>
                    <a:bodyPr/>
                    <a:lstStyle/>
                    <a:p>
                      <a:pPr algn="ctr" fontAlgn="t"/>
                      <a:r>
                        <a:rPr lang="en-US" sz="800" b="1" u="none" strike="noStrike" dirty="0">
                          <a:effectLst/>
                        </a:rPr>
                        <a:t>2022Q2</a:t>
                      </a:r>
                      <a:endParaRPr lang="en-US" sz="8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174291662"/>
                  </a:ext>
                </a:extLst>
              </a:tr>
            </a:tbl>
          </a:graphicData>
        </a:graphic>
      </p:graphicFrame>
      <p:graphicFrame>
        <p:nvGraphicFramePr>
          <p:cNvPr id="5" name="Chart 4">
            <a:extLst>
              <a:ext uri="{FF2B5EF4-FFF2-40B4-BE49-F238E27FC236}">
                <a16:creationId xmlns:a16="http://schemas.microsoft.com/office/drawing/2014/main" id="{305636D7-DF36-1F44-8F38-79B2FB5D71D4}"/>
              </a:ext>
            </a:extLst>
          </p:cNvPr>
          <p:cNvGraphicFramePr>
            <a:graphicFrameLocks/>
          </p:cNvGraphicFramePr>
          <p:nvPr/>
        </p:nvGraphicFramePr>
        <p:xfrm>
          <a:off x="1676400" y="2133600"/>
          <a:ext cx="7848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009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4" name="Chart 3">
            <a:extLst>
              <a:ext uri="{FF2B5EF4-FFF2-40B4-BE49-F238E27FC236}">
                <a16:creationId xmlns:a16="http://schemas.microsoft.com/office/drawing/2014/main" id="{AC6E81E9-D6DE-2842-8642-EADB8189C3AF}"/>
              </a:ext>
            </a:extLst>
          </p:cNvPr>
          <p:cNvGraphicFramePr>
            <a:graphicFrameLocks/>
          </p:cNvGraphicFramePr>
          <p:nvPr/>
        </p:nvGraphicFramePr>
        <p:xfrm>
          <a:off x="2514600" y="2209800"/>
          <a:ext cx="6934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82</a:t>
            </a:fld>
            <a:endParaRPr lang="en-GB" dirty="0"/>
          </a:p>
        </p:txBody>
      </p:sp>
    </p:spTree>
    <p:extLst>
      <p:ext uri="{BB962C8B-B14F-4D97-AF65-F5344CB8AC3E}">
        <p14:creationId xmlns:p14="http://schemas.microsoft.com/office/powerpoint/2010/main" val="3767942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83</a:t>
            </a:fld>
            <a:endParaRPr lang="en-GB" dirty="0"/>
          </a:p>
        </p:txBody>
      </p:sp>
    </p:spTree>
    <p:extLst>
      <p:ext uri="{BB962C8B-B14F-4D97-AF65-F5344CB8AC3E}">
        <p14:creationId xmlns:p14="http://schemas.microsoft.com/office/powerpoint/2010/main" val="416650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19452</TotalTime>
  <Words>5472</Words>
  <Application>Microsoft Macintosh PowerPoint</Application>
  <PresentationFormat>Widescreen</PresentationFormat>
  <Paragraphs>905</Paragraphs>
  <Slides>83</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Courier New</vt:lpstr>
      <vt:lpstr>Exchange</vt:lpstr>
      <vt:lpstr>FinancierDisplayWeb</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 Thank you!</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307</cp:revision>
  <cp:lastPrinted>2023-06-16T20:03:12Z</cp:lastPrinted>
  <dcterms:created xsi:type="dcterms:W3CDTF">2017-05-03T22:30:38Z</dcterms:created>
  <dcterms:modified xsi:type="dcterms:W3CDTF">2023-06-16T20:03:14Z</dcterms:modified>
</cp:coreProperties>
</file>