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1026" r:id="rId2"/>
    <p:sldId id="4001" r:id="rId3"/>
    <p:sldId id="4420" r:id="rId4"/>
    <p:sldId id="4094" r:id="rId5"/>
    <p:sldId id="4241" r:id="rId6"/>
    <p:sldId id="4397" r:id="rId7"/>
    <p:sldId id="4391" r:id="rId8"/>
    <p:sldId id="4128" r:id="rId9"/>
    <p:sldId id="4173" r:id="rId10"/>
    <p:sldId id="4249" r:id="rId11"/>
    <p:sldId id="4394" r:id="rId12"/>
    <p:sldId id="4385" r:id="rId13"/>
    <p:sldId id="4181" r:id="rId14"/>
    <p:sldId id="4182" r:id="rId15"/>
    <p:sldId id="4179" r:id="rId16"/>
    <p:sldId id="4183" r:id="rId17"/>
    <p:sldId id="4185" r:id="rId18"/>
    <p:sldId id="4186" r:id="rId19"/>
    <p:sldId id="4396" r:id="rId20"/>
    <p:sldId id="4187" r:id="rId21"/>
    <p:sldId id="4188" r:id="rId22"/>
    <p:sldId id="4395" r:id="rId23"/>
    <p:sldId id="4190" r:id="rId24"/>
    <p:sldId id="4177" r:id="rId25"/>
    <p:sldId id="4191" r:id="rId26"/>
    <p:sldId id="4192" r:id="rId27"/>
    <p:sldId id="4194"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92" r:id="rId45"/>
    <p:sldId id="4393" r:id="rId46"/>
    <p:sldId id="4377" r:id="rId47"/>
    <p:sldId id="4398" r:id="rId48"/>
    <p:sldId id="4213" r:id="rId49"/>
    <p:sldId id="4214" r:id="rId50"/>
    <p:sldId id="4237" r:id="rId51"/>
    <p:sldId id="4379" r:id="rId52"/>
    <p:sldId id="4244" r:id="rId53"/>
    <p:sldId id="4378" r:id="rId54"/>
    <p:sldId id="4210" r:id="rId55"/>
    <p:sldId id="4254" r:id="rId56"/>
    <p:sldId id="4211" r:id="rId57"/>
    <p:sldId id="4212" r:id="rId58"/>
    <p:sldId id="4255" r:id="rId59"/>
    <p:sldId id="4390"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389" r:id="rId74"/>
    <p:sldId id="4231" r:id="rId75"/>
    <p:sldId id="4339" r:id="rId76"/>
    <p:sldId id="4340" r:id="rId77"/>
    <p:sldId id="4233" r:id="rId78"/>
    <p:sldId id="4230" r:id="rId79"/>
    <p:sldId id="4341" r:id="rId80"/>
    <p:sldId id="4342" r:id="rId81"/>
    <p:sldId id="4388" r:id="rId82"/>
    <p:sldId id="4376" r:id="rId83"/>
    <p:sldId id="4111" r:id="rId84"/>
    <p:sldId id="411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33" autoAdjust="0"/>
    <p:restoredTop sz="83946"/>
  </p:normalViewPr>
  <p:slideViewPr>
    <p:cSldViewPr snapToGrid="0" snapToObjects="1">
      <p:cViewPr varScale="1">
        <p:scale>
          <a:sx n="106" d="100"/>
          <a:sy n="106" d="100"/>
        </p:scale>
        <p:origin x="384" y="184"/>
      </p:cViewPr>
      <p:guideLst>
        <p:guide orient="horz" pos="2160"/>
        <p:guide pos="3840"/>
      </p:guideLst>
    </p:cSldViewPr>
  </p:slideViewPr>
  <p:notesTextViewPr>
    <p:cViewPr>
      <p:scale>
        <a:sx n="3" d="2"/>
        <a:sy n="3" d="2"/>
      </p:scale>
      <p:origin x="0" y="0"/>
    </p:cViewPr>
  </p:notesTextViewPr>
  <p:sorterViewPr>
    <p:cViewPr>
      <p:scale>
        <a:sx n="1" d="1"/>
        <a:sy n="1" d="1"/>
      </p:scale>
      <p:origin x="0" y="-4956"/>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D4ED-1A4F-B1C4-39526B32C54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nominal'!$H$15:$H$604</c:f>
              <c:numCache>
                <c:formatCode>General</c:formatCode>
                <c:ptCount val="590"/>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numCache>
            </c:numRef>
          </c:val>
          <c:smooth val="0"/>
          <c:extLst>
            <c:ext xmlns:c16="http://schemas.microsoft.com/office/drawing/2014/chart" uri="{C3380CC4-5D6E-409C-BE32-E72D297353CC}">
              <c16:uniqueId val="{00000000-659E-034E-BD91-692B7F20033F}"/>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F032-CB4F-B52D-B6DDC800CCD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Mar 21, 2023</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08862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15486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99708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07118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edec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Monetary/bitcoin.pn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Dartmouth College</a:t>
            </a:r>
          </a:p>
          <a:p>
            <a:pPr>
              <a:lnSpc>
                <a:spcPct val="100000"/>
              </a:lnSpc>
              <a:spcBef>
                <a:spcPts val="0"/>
              </a:spcBef>
            </a:pPr>
            <a:r>
              <a:rPr lang="en-US" sz="3100" dirty="0">
                <a:solidFill>
                  <a:schemeClr val="tx2"/>
                </a:solidFill>
              </a:rPr>
              <a:t>April-May,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73D54385-EA92-7D8A-9C81-C48D5E40ABB8}"/>
              </a:ext>
            </a:extLst>
          </p:cNvPr>
          <p:cNvPicPr>
            <a:picLocks noChangeAspect="1"/>
          </p:cNvPicPr>
          <p:nvPr/>
        </p:nvPicPr>
        <p:blipFill>
          <a:blip r:embed="rId3"/>
          <a:stretch>
            <a:fillRect/>
          </a:stretch>
        </p:blipFill>
        <p:spPr>
          <a:xfrm>
            <a:off x="0" y="1295400"/>
            <a:ext cx="12191999" cy="3810000"/>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21970-25FA-AD8B-DBE6-F49D8879D5B2}"/>
              </a:ext>
            </a:extLst>
          </p:cNvPr>
          <p:cNvPicPr>
            <a:picLocks noChangeAspect="1"/>
          </p:cNvPicPr>
          <p:nvPr/>
        </p:nvPicPr>
        <p:blipFill>
          <a:blip r:embed="rId3"/>
          <a:stretch>
            <a:fillRect/>
          </a:stretch>
        </p:blipFill>
        <p:spPr>
          <a:xfrm>
            <a:off x="0" y="1219200"/>
            <a:ext cx="12192000" cy="41148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13</a:t>
            </a:fld>
            <a:endParaRPr lang="en-US"/>
          </a:p>
        </p:txBody>
      </p:sp>
    </p:spTree>
    <p:extLst>
      <p:ext uri="{BB962C8B-B14F-4D97-AF65-F5344CB8AC3E}">
        <p14:creationId xmlns:p14="http://schemas.microsoft.com/office/powerpoint/2010/main" val="209193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993A0-0F87-D7E3-EA59-61570E0F5DE6}"/>
              </a:ext>
            </a:extLst>
          </p:cNvPr>
          <p:cNvPicPr>
            <a:picLocks noChangeAspect="1"/>
          </p:cNvPicPr>
          <p:nvPr/>
        </p:nvPicPr>
        <p:blipFill>
          <a:blip r:embed="rId2"/>
          <a:stretch>
            <a:fillRect/>
          </a:stretch>
        </p:blipFill>
        <p:spPr>
          <a:xfrm>
            <a:off x="0" y="1295400"/>
            <a:ext cx="12191999" cy="38100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lnSpcReduction="10000"/>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a:t>
            </a:r>
            <a:r>
              <a:rPr lang="en-US" dirty="0">
                <a:hlinkClick r:id="rId2"/>
              </a:rPr>
              <a:t>https://needecon.org/delivered_presentations.php</a:t>
            </a:r>
            <a:r>
              <a:rPr lang="en-US" dirty="0"/>
              <a:t>)</a:t>
            </a:r>
          </a:p>
          <a:p>
            <a:endParaRPr lang="en-US" dirty="0"/>
          </a:p>
          <a:p>
            <a:r>
              <a:rPr lang="en-US" dirty="0"/>
              <a:t>PLEASE NOTE THE NEW URL:   </a:t>
            </a:r>
            <a:r>
              <a:rPr lang="en-US" dirty="0" err="1"/>
              <a:t>NEEDEcon.org</a:t>
            </a: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43149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74296" y="12032"/>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(4/3): 	US Economic Update (Geoffrey </a:t>
            </a:r>
            <a:r>
              <a:rPr lang="en-US" dirty="0" err="1"/>
              <a:t>Woglom</a:t>
            </a:r>
            <a:r>
              <a:rPr lang="en-US" dirty="0"/>
              <a:t>, Amherst College)</a:t>
            </a:r>
          </a:p>
          <a:p>
            <a:pPr lvl="1">
              <a:spcAft>
                <a:spcPts val="1000"/>
              </a:spcAft>
            </a:pPr>
            <a:r>
              <a:rPr lang="en-US" dirty="0"/>
              <a:t>Week 2 (4/10): 	Monetary Policy (Geoffrey </a:t>
            </a:r>
            <a:r>
              <a:rPr lang="en-US" dirty="0" err="1"/>
              <a:t>Woglom</a:t>
            </a:r>
            <a:r>
              <a:rPr lang="en-US" dirty="0"/>
              <a:t>)</a:t>
            </a:r>
          </a:p>
          <a:p>
            <a:pPr lvl="1">
              <a:spcAft>
                <a:spcPts val="1000"/>
              </a:spcAft>
            </a:pPr>
            <a:r>
              <a:rPr lang="en-US" dirty="0"/>
              <a:t>Week 3 (4/17): 	Healthcare Economics (Jon </a:t>
            </a:r>
            <a:r>
              <a:rPr lang="en-US" dirty="0" err="1"/>
              <a:t>Haveman</a:t>
            </a:r>
            <a:r>
              <a:rPr lang="en-US" dirty="0"/>
              <a:t>, NEED)</a:t>
            </a:r>
          </a:p>
          <a:p>
            <a:pPr lvl="1">
              <a:spcAft>
                <a:spcPts val="1000"/>
              </a:spcAft>
            </a:pPr>
            <a:r>
              <a:rPr lang="en-US" dirty="0"/>
              <a:t>Week 4 (4/24):	Trade and Globalization (Alan Deardorff, University of Michigan)</a:t>
            </a:r>
          </a:p>
          <a:p>
            <a:pPr lvl="1">
              <a:spcAft>
                <a:spcPts val="1000"/>
              </a:spcAft>
            </a:pPr>
            <a:r>
              <a:rPr lang="en-US" b="1" dirty="0"/>
              <a:t>Week 5 (5/1):	Trade Deficits and Exchange Rates (Alan Deardorff)</a:t>
            </a:r>
          </a:p>
          <a:p>
            <a:pPr lvl="1">
              <a:spcAft>
                <a:spcPts val="1000"/>
              </a:spcAft>
            </a:pPr>
            <a:r>
              <a:rPr lang="en-US" dirty="0"/>
              <a:t>Week 6 (5/8):	 Cryptocurrencies (Jon </a:t>
            </a:r>
            <a:r>
              <a:rPr lang="en-US" dirty="0" err="1"/>
              <a:t>Haveman</a:t>
            </a:r>
            <a:r>
              <a:rPr lang="en-US"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961545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990600" y="946869"/>
          <a:ext cx="101346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7831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895563C-83CB-46F8-5C84-FB5953306B39}"/>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1205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Dartmouth College</a:t>
            </a:r>
          </a:p>
          <a:p>
            <a:pPr>
              <a:lnSpc>
                <a:spcPct val="100000"/>
              </a:lnSpc>
              <a:spcBef>
                <a:spcPts val="0"/>
              </a:spcBef>
            </a:pPr>
            <a:r>
              <a:rPr lang="en-US" sz="2800" dirty="0">
                <a:solidFill>
                  <a:schemeClr val="tx2"/>
                </a:solidFill>
              </a:rPr>
              <a:t>May 1,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40F08404-009A-6208-FE4A-0F96AF104755}"/>
              </a:ext>
            </a:extLst>
          </p:cNvPr>
          <p:cNvPicPr>
            <a:picLocks noChangeAspect="1"/>
          </p:cNvPicPr>
          <p:nvPr/>
        </p:nvPicPr>
        <p:blipFill>
          <a:blip r:embed="rId3"/>
          <a:stretch>
            <a:fillRect/>
          </a:stretch>
        </p:blipFill>
        <p:spPr>
          <a:xfrm>
            <a:off x="3327400" y="1638300"/>
            <a:ext cx="5537200" cy="3581400"/>
          </a:xfrm>
          <a:prstGeom prst="rect">
            <a:avLst/>
          </a:prstGeom>
        </p:spPr>
      </p:pic>
      <p:sp>
        <p:nvSpPr>
          <p:cNvPr id="5" name="TextBox 4">
            <a:extLst>
              <a:ext uri="{FF2B5EF4-FFF2-40B4-BE49-F238E27FC236}">
                <a16:creationId xmlns:a16="http://schemas.microsoft.com/office/drawing/2014/main" id="{527871E4-EFB8-5510-3EAD-6FA3F30E0650}"/>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Tree>
    <p:extLst>
      <p:ext uri="{BB962C8B-B14F-4D97-AF65-F5344CB8AC3E}">
        <p14:creationId xmlns:p14="http://schemas.microsoft.com/office/powerpoint/2010/main" val="4054385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74B23712-DF38-7B23-B0D0-0855BCD0D5EC}"/>
              </a:ext>
            </a:extLst>
          </p:cNvPr>
          <p:cNvPicPr>
            <a:picLocks noChangeAspect="1"/>
          </p:cNvPicPr>
          <p:nvPr/>
        </p:nvPicPr>
        <p:blipFill>
          <a:blip r:embed="rId3"/>
          <a:stretch>
            <a:fillRect/>
          </a:stretch>
        </p:blipFill>
        <p:spPr>
          <a:xfrm>
            <a:off x="3327400" y="1574800"/>
            <a:ext cx="5537200" cy="3708400"/>
          </a:xfrm>
          <a:prstGeom prst="rect">
            <a:avLst/>
          </a:prstGeom>
        </p:spPr>
      </p:pic>
      <p:sp>
        <p:nvSpPr>
          <p:cNvPr id="5" name="TextBox 4">
            <a:extLst>
              <a:ext uri="{FF2B5EF4-FFF2-40B4-BE49-F238E27FC236}">
                <a16:creationId xmlns:a16="http://schemas.microsoft.com/office/drawing/2014/main" id="{9C4E554B-9528-574B-CA2C-B7D4737DA313}"/>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Tree>
    <p:extLst>
      <p:ext uri="{BB962C8B-B14F-4D97-AF65-F5344CB8AC3E}">
        <p14:creationId xmlns:p14="http://schemas.microsoft.com/office/powerpoint/2010/main" val="2800161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Tree>
    <p:extLst>
      <p:ext uri="{BB962C8B-B14F-4D97-AF65-F5344CB8AC3E}">
        <p14:creationId xmlns:p14="http://schemas.microsoft.com/office/powerpoint/2010/main" val="39847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2FD12DE5-B7B1-412D-1C46-EDE43725850B}"/>
              </a:ext>
            </a:extLst>
          </p:cNvPr>
          <p:cNvPicPr>
            <a:picLocks noChangeAspect="1"/>
          </p:cNvPicPr>
          <p:nvPr/>
        </p:nvPicPr>
        <p:blipFill>
          <a:blip r:embed="rId3"/>
          <a:stretch>
            <a:fillRect/>
          </a:stretch>
        </p:blipFill>
        <p:spPr>
          <a:xfrm>
            <a:off x="3327400" y="1574800"/>
            <a:ext cx="5537200" cy="3708400"/>
          </a:xfrm>
          <a:prstGeom prst="rect">
            <a:avLst/>
          </a:prstGeom>
        </p:spPr>
      </p:pic>
      <p:sp>
        <p:nvSpPr>
          <p:cNvPr id="5" name="TextBox 4">
            <a:extLst>
              <a:ext uri="{FF2B5EF4-FFF2-40B4-BE49-F238E27FC236}">
                <a16:creationId xmlns:a16="http://schemas.microsoft.com/office/drawing/2014/main" id="{FEF235EE-FB3F-0C93-EE3E-B82A989EB176}"/>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Tree>
    <p:extLst>
      <p:ext uri="{BB962C8B-B14F-4D97-AF65-F5344CB8AC3E}">
        <p14:creationId xmlns:p14="http://schemas.microsoft.com/office/powerpoint/2010/main" val="142264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C74152-E66E-7368-421E-978BA8687654}"/>
              </a:ext>
            </a:extLst>
          </p:cNvPr>
          <p:cNvPicPr>
            <a:picLocks noChangeAspect="1"/>
          </p:cNvPicPr>
          <p:nvPr/>
        </p:nvPicPr>
        <p:blipFill>
          <a:blip r:embed="rId3"/>
          <a:stretch>
            <a:fillRect/>
          </a:stretch>
        </p:blipFill>
        <p:spPr>
          <a:xfrm>
            <a:off x="0" y="1446751"/>
            <a:ext cx="12192000" cy="3964498"/>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72000" y="4419600"/>
            <a:ext cx="65024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6974771" y="4658429"/>
              <a:ext cx="1194954" cy="1022096"/>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2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3" name="Picture 2">
            <a:extLst>
              <a:ext uri="{FF2B5EF4-FFF2-40B4-BE49-F238E27FC236}">
                <a16:creationId xmlns:a16="http://schemas.microsoft.com/office/drawing/2014/main" id="{10E304ED-E2ED-ED54-D0CE-8165C7396317}"/>
              </a:ext>
            </a:extLst>
          </p:cNvPr>
          <p:cNvPicPr>
            <a:picLocks noChangeAspect="1"/>
          </p:cNvPicPr>
          <p:nvPr/>
        </p:nvPicPr>
        <p:blipFill>
          <a:blip r:embed="rId3"/>
          <a:stretch>
            <a:fillRect/>
          </a:stretch>
        </p:blipFill>
        <p:spPr>
          <a:xfrm>
            <a:off x="3327400" y="1574800"/>
            <a:ext cx="5537200" cy="3708400"/>
          </a:xfrm>
          <a:prstGeom prst="rect">
            <a:avLst/>
          </a:prstGeom>
        </p:spPr>
      </p:pic>
      <p:sp>
        <p:nvSpPr>
          <p:cNvPr id="8" name="TextBox 7">
            <a:extLst>
              <a:ext uri="{FF2B5EF4-FFF2-40B4-BE49-F238E27FC236}">
                <a16:creationId xmlns:a16="http://schemas.microsoft.com/office/drawing/2014/main" id="{69B33D1C-ADAF-EAD5-06D0-F5A04BDA314B}"/>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4CB98636-F98E-DCCC-C43F-E701BA7F4F73}"/>
              </a:ext>
            </a:extLst>
          </p:cNvPr>
          <p:cNvPicPr>
            <a:picLocks noChangeAspect="1"/>
          </p:cNvPicPr>
          <p:nvPr/>
        </p:nvPicPr>
        <p:blipFill>
          <a:blip r:embed="rId3"/>
          <a:stretch>
            <a:fillRect/>
          </a:stretch>
        </p:blipFill>
        <p:spPr>
          <a:xfrm>
            <a:off x="3327400" y="1574800"/>
            <a:ext cx="5537200" cy="3708400"/>
          </a:xfrm>
          <a:prstGeom prst="rect">
            <a:avLst/>
          </a:prstGeom>
        </p:spPr>
      </p:pic>
      <p:sp>
        <p:nvSpPr>
          <p:cNvPr id="5" name="TextBox 4">
            <a:extLst>
              <a:ext uri="{FF2B5EF4-FFF2-40B4-BE49-F238E27FC236}">
                <a16:creationId xmlns:a16="http://schemas.microsoft.com/office/drawing/2014/main" id="{B24F8A7B-BF88-5BB2-971A-3DF75103ED7D}"/>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Apr 29,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AE7620E7-A87E-D6BC-AA8E-45D115295902}"/>
              </a:ext>
            </a:extLst>
          </p:cNvPr>
          <p:cNvPicPr>
            <a:picLocks noChangeAspect="1"/>
          </p:cNvPicPr>
          <p:nvPr/>
        </p:nvPicPr>
        <p:blipFill>
          <a:blip r:embed="rId3"/>
          <a:stretch>
            <a:fillRect/>
          </a:stretch>
        </p:blipFill>
        <p:spPr>
          <a:xfrm>
            <a:off x="3327400" y="1352550"/>
            <a:ext cx="5537200" cy="41529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755903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548755" y="2251881"/>
            <a:ext cx="4875437" cy="2677656"/>
          </a:xfrm>
          <a:prstGeom prst="rect">
            <a:avLst/>
          </a:prstGeom>
          <a:noFill/>
        </p:spPr>
        <p:txBody>
          <a:bodyPr wrap="none" rtlCol="0">
            <a:spAutoFit/>
          </a:bodyPr>
          <a:lstStyle/>
          <a:p>
            <a:pPr algn="ctr"/>
            <a:r>
              <a:rPr lang="en-US" sz="4800" dirty="0"/>
              <a:t>Cryptocurrencies</a:t>
            </a:r>
          </a:p>
          <a:p>
            <a:pPr algn="ctr"/>
            <a:endParaRPr lang="en-US" sz="4000" dirty="0"/>
          </a:p>
          <a:p>
            <a:pPr algn="ctr"/>
            <a:r>
              <a:rPr lang="en-US" sz="4000" dirty="0"/>
              <a:t>Speaker: Jon </a:t>
            </a:r>
            <a:r>
              <a:rPr lang="en-US" sz="4000" dirty="0" err="1"/>
              <a:t>Haveman</a:t>
            </a:r>
            <a:endParaRPr lang="en-US" sz="4000" dirty="0"/>
          </a:p>
          <a:p>
            <a:pPr algn="ctr"/>
            <a:endParaRPr lang="en-US" sz="4000" dirty="0"/>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83</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26987"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839483" y="284124"/>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descr="Chart, line chart&#10;&#10;Description automatically generated">
            <a:extLst>
              <a:ext uri="{FF2B5EF4-FFF2-40B4-BE49-F238E27FC236}">
                <a16:creationId xmlns:a16="http://schemas.microsoft.com/office/drawing/2014/main" id="{299BCCDF-9C07-3340-810B-10BF24A95A96}"/>
              </a:ext>
            </a:extLst>
          </p:cNvPr>
          <p:cNvPicPr>
            <a:picLocks noChangeAspect="1"/>
          </p:cNvPicPr>
          <p:nvPr/>
        </p:nvPicPr>
        <p:blipFill>
          <a:blip r:embed="rId2" r:link="rId3"/>
          <a:stretch>
            <a:fillRect/>
          </a:stretch>
        </p:blipFill>
        <p:spPr>
          <a:xfrm>
            <a:off x="951470" y="1201026"/>
            <a:ext cx="10058400" cy="5029200"/>
          </a:xfrm>
          <a:prstGeom prst="rect">
            <a:avLst/>
          </a:prstGeom>
        </p:spPr>
      </p:pic>
    </p:spTree>
    <p:extLst>
      <p:ext uri="{BB962C8B-B14F-4D97-AF65-F5344CB8AC3E}">
        <p14:creationId xmlns:p14="http://schemas.microsoft.com/office/powerpoint/2010/main" val="2496686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err="1">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41665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114745</TotalTime>
  <Words>5407</Words>
  <Application>Microsoft Macintosh PowerPoint</Application>
  <PresentationFormat>Widescreen</PresentationFormat>
  <Paragraphs>895</Paragraphs>
  <Slides>84</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Courier New</vt:lpstr>
      <vt:lpstr>Exchange</vt:lpstr>
      <vt:lpstr>FinancierDisplayWeb</vt:lpstr>
      <vt:lpstr>Lucida Grande</vt:lpstr>
      <vt:lpstr>Custom Design</vt:lpstr>
      <vt:lpstr>PowerPoint Presentation</vt:lpstr>
      <vt:lpstr> Available NEED Topics Include:</vt:lpstr>
      <vt:lpstr>Submitting Questions</vt:lpstr>
      <vt:lpstr> Course Outline</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Bitcoins: What   Is   All the Excitement About?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413</cp:revision>
  <cp:lastPrinted>2022-09-09T18:17:38Z</cp:lastPrinted>
  <dcterms:created xsi:type="dcterms:W3CDTF">2017-05-03T22:30:38Z</dcterms:created>
  <dcterms:modified xsi:type="dcterms:W3CDTF">2023-05-01T20:16:11Z</dcterms:modified>
</cp:coreProperties>
</file>