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0"/>
  </p:notesMasterIdLst>
  <p:sldIdLst>
    <p:sldId id="4306" r:id="rId2"/>
    <p:sldId id="4001" r:id="rId3"/>
    <p:sldId id="4311" r:id="rId4"/>
    <p:sldId id="4130" r:id="rId5"/>
    <p:sldId id="4241" r:id="rId6"/>
    <p:sldId id="4169" r:id="rId7"/>
    <p:sldId id="4171" r:id="rId8"/>
    <p:sldId id="4128" r:id="rId9"/>
    <p:sldId id="4173" r:id="rId10"/>
    <p:sldId id="4249" r:id="rId11"/>
    <p:sldId id="4174" r:id="rId12"/>
    <p:sldId id="4181" r:id="rId13"/>
    <p:sldId id="4182" r:id="rId14"/>
    <p:sldId id="4179" r:id="rId15"/>
    <p:sldId id="4238" r:id="rId16"/>
    <p:sldId id="4183" r:id="rId17"/>
    <p:sldId id="4185" r:id="rId18"/>
    <p:sldId id="4186" r:id="rId19"/>
    <p:sldId id="4247" r:id="rId20"/>
    <p:sldId id="4246" r:id="rId21"/>
    <p:sldId id="4187" r:id="rId22"/>
    <p:sldId id="4188" r:id="rId23"/>
    <p:sldId id="4248" r:id="rId24"/>
    <p:sldId id="4190" r:id="rId25"/>
    <p:sldId id="4177" r:id="rId26"/>
    <p:sldId id="4191" r:id="rId27"/>
    <p:sldId id="4192" r:id="rId28"/>
    <p:sldId id="4194" r:id="rId29"/>
    <p:sldId id="4250" r:id="rId30"/>
    <p:sldId id="4197" r:id="rId31"/>
    <p:sldId id="4198" r:id="rId32"/>
    <p:sldId id="4193" r:id="rId33"/>
    <p:sldId id="4106" r:id="rId34"/>
    <p:sldId id="4200" r:id="rId35"/>
    <p:sldId id="4199" r:id="rId36"/>
    <p:sldId id="4202" r:id="rId37"/>
    <p:sldId id="4201" r:id="rId38"/>
    <p:sldId id="4203" r:id="rId39"/>
    <p:sldId id="4204" r:id="rId40"/>
    <p:sldId id="4205" r:id="rId41"/>
    <p:sldId id="4206" r:id="rId42"/>
    <p:sldId id="4207" r:id="rId43"/>
    <p:sldId id="4208" r:id="rId44"/>
    <p:sldId id="4172" r:id="rId45"/>
    <p:sldId id="4251" r:id="rId46"/>
    <p:sldId id="4239" r:id="rId47"/>
    <p:sldId id="4213" r:id="rId48"/>
    <p:sldId id="4222" r:id="rId49"/>
    <p:sldId id="4214" r:id="rId50"/>
    <p:sldId id="4237" r:id="rId51"/>
    <p:sldId id="4252" r:id="rId52"/>
    <p:sldId id="4244" r:id="rId53"/>
    <p:sldId id="4210" r:id="rId54"/>
    <p:sldId id="4254" r:id="rId55"/>
    <p:sldId id="4211" r:id="rId56"/>
    <p:sldId id="4212" r:id="rId57"/>
    <p:sldId id="4255" r:id="rId58"/>
    <p:sldId id="4215" r:id="rId59"/>
    <p:sldId id="4256" r:id="rId60"/>
    <p:sldId id="4216" r:id="rId61"/>
    <p:sldId id="4240" r:id="rId62"/>
    <p:sldId id="4257" r:id="rId63"/>
    <p:sldId id="4217" r:id="rId64"/>
    <p:sldId id="4258" r:id="rId65"/>
    <p:sldId id="4223" r:id="rId66"/>
    <p:sldId id="4224" r:id="rId67"/>
    <p:sldId id="319" r:id="rId68"/>
    <p:sldId id="4225" r:id="rId69"/>
    <p:sldId id="4226" r:id="rId70"/>
    <p:sldId id="4227" r:id="rId71"/>
    <p:sldId id="4228" r:id="rId72"/>
    <p:sldId id="4231" r:id="rId73"/>
    <p:sldId id="4232" r:id="rId74"/>
    <p:sldId id="4233" r:id="rId75"/>
    <p:sldId id="4230" r:id="rId76"/>
    <p:sldId id="4235" r:id="rId77"/>
    <p:sldId id="4234" r:id="rId78"/>
    <p:sldId id="411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1"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6" autoAdjust="0"/>
    <p:restoredTop sz="94648"/>
  </p:normalViewPr>
  <p:slideViewPr>
    <p:cSldViewPr snapToGrid="0" snapToObjects="1">
      <p:cViewPr varScale="1">
        <p:scale>
          <a:sx n="105" d="100"/>
          <a:sy n="105" d="100"/>
        </p:scale>
        <p:origin x="216" y="440"/>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Book9"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Data'!$J$5:$BB$5</c:f>
              <c:strCache>
                <c:ptCount val="45"/>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strCache>
            </c:strRef>
          </c:cat>
          <c:val>
            <c:numRef>
              <c:f>'China Data'!$J$6:$BB$6</c:f>
              <c:numCache>
                <c:formatCode>#,##0.00</c:formatCode>
                <c:ptCount val="45"/>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numCache>
            </c:numRef>
          </c:val>
          <c:smooth val="0"/>
          <c:extLst>
            <c:ext xmlns:c16="http://schemas.microsoft.com/office/drawing/2014/chart" uri="{C3380CC4-5D6E-409C-BE32-E72D297353CC}">
              <c16:uniqueId val="{00000000-B5A7-EE4F-BA71-72CC9DAC2642}"/>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Sheet1!$A$187:$A$275</c:f>
              <c:strCache>
                <c:ptCount val="89"/>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strCache>
            </c:strRef>
          </c:cat>
          <c:val>
            <c:numRef>
              <c:f>Sheet1!$B$187:$B$275</c:f>
              <c:numCache>
                <c:formatCode>#,##0.00</c:formatCode>
                <c:ptCount val="89"/>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numCache>
            </c:numRef>
          </c:val>
          <c:smooth val="0"/>
          <c:extLst>
            <c:ext xmlns:c16="http://schemas.microsoft.com/office/drawing/2014/chart" uri="{C3380CC4-5D6E-409C-BE32-E72D297353CC}">
              <c16:uniqueId val="{00000000-1488-B748-9622-4FC71EFAAFD9}"/>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China’s Exchange Rate, US$/Yuan, 2000-2022</a:t>
            </a:r>
            <a:r>
              <a:rPr lang="en-US" sz="1800" b="0" i="0" u="none" strike="noStrike" baseline="0" dirty="0"/>
              <a:t>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Sheet1!$A$16:$A$284</c:f>
              <c:strCache>
                <c:ptCount val="269"/>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strCache>
            </c:strRef>
          </c:cat>
          <c:val>
            <c:numRef>
              <c:f>Sheet1!$B$16:$B$284</c:f>
              <c:numCache>
                <c:formatCode>0.000</c:formatCode>
                <c:ptCount val="269"/>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numCache>
            </c:numRef>
          </c:val>
          <c:smooth val="0"/>
          <c:extLst>
            <c:ext xmlns:c16="http://schemas.microsoft.com/office/drawing/2014/chart" uri="{C3380CC4-5D6E-409C-BE32-E72D297353CC}">
              <c16:uniqueId val="{00000000-4064-6147-B539-6AB84CF60D18}"/>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nominal'!$G$15:$G$600</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nominal'!$H$15:$H$600</c:f>
              <c:numCache>
                <c:formatCode>General</c:formatCode>
                <c:ptCount val="586"/>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numCache>
            </c:numRef>
          </c:val>
          <c:smooth val="0"/>
          <c:extLst>
            <c:ext xmlns:c16="http://schemas.microsoft.com/office/drawing/2014/chart" uri="{C3380CC4-5D6E-409C-BE32-E72D297353CC}">
              <c16:uniqueId val="{00000000-DBD9-FF4B-BC16-B4EB68DF3701}"/>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47811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1018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Oct 22, 2022</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3944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jrxwtfbc_nm.htm</a:t>
            </a:r>
            <a:endParaRPr lang="en-US" dirty="0"/>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59711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jrxwtfbc_nm.htm</a:t>
            </a:r>
            <a:endParaRPr lang="en-US" dirty="0"/>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405493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67</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1655111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if’s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781420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111584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California State University, Dominguez Hills</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09902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03A30131-F179-1B64-DFF5-D68CB29F15B7}"/>
              </a:ext>
            </a:extLst>
          </p:cNvPr>
          <p:cNvPicPr>
            <a:picLocks noChangeAspect="1"/>
          </p:cNvPicPr>
          <p:nvPr/>
        </p:nvPicPr>
        <p:blipFill>
          <a:blip r:embed="rId3"/>
          <a:stretch>
            <a:fillRect/>
          </a:stretch>
        </p:blipFill>
        <p:spPr>
          <a:xfrm>
            <a:off x="1" y="1448055"/>
            <a:ext cx="12226322" cy="3712882"/>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211795"/>
            <a:ext cx="4622104" cy="1754326"/>
          </a:xfrm>
          <a:prstGeom prst="rect">
            <a:avLst/>
          </a:prstGeom>
          <a:solidFill>
            <a:schemeClr val="bg1"/>
          </a:solidFill>
        </p:spPr>
        <p:txBody>
          <a:bodyPr wrap="square" rtlCol="0">
            <a:spAutoFit/>
          </a:bodyPr>
          <a:lstStyle/>
          <a:p>
            <a:r>
              <a:rPr lang="en-US" dirty="0">
                <a:solidFill>
                  <a:srgbClr val="00B050"/>
                </a:solidFill>
              </a:rPr>
              <a:t>Services trade examples:</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078556" y="932081"/>
            <a:ext cx="276588" cy="1549506"/>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6940010" y="1029349"/>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6532558" cy="646331"/>
          </a:xfrm>
          <a:prstGeom prst="rect">
            <a:avLst/>
          </a:prstGeom>
          <a:noFill/>
        </p:spPr>
        <p:txBody>
          <a:bodyPr wrap="none" rtlCol="0">
            <a:spAutoFit/>
          </a:bodyPr>
          <a:lstStyle/>
          <a:p>
            <a:r>
              <a:rPr lang="en-US" sz="3600" dirty="0"/>
              <a:t>(GDP – T – C) + (T – G) – I=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7829719" y="3064500"/>
            <a:ext cx="218339"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7175871"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70632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20</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71F90647-3816-A29F-4AAA-E3F362CC186B}"/>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Slide Number Placeholder 3">
            <a:extLst>
              <a:ext uri="{FF2B5EF4-FFF2-40B4-BE49-F238E27FC236}">
                <a16:creationId xmlns:a16="http://schemas.microsoft.com/office/drawing/2014/main" id="{4CE299AA-39FD-9D0B-95DE-065D5A23CAA6}"/>
              </a:ext>
            </a:extLst>
          </p:cNvPr>
          <p:cNvSpPr txBox="1">
            <a:spLocks/>
          </p:cNvSpPr>
          <p:nvPr/>
        </p:nvSpPr>
        <p:spPr>
          <a:xfrm>
            <a:off x="3687789" y="324249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z="3600" smtClean="0"/>
              <a:pPr/>
              <a:t>20</a:t>
            </a:fld>
            <a:endParaRPr lang="en-GB" sz="3600"/>
          </a:p>
        </p:txBody>
      </p:sp>
      <p:sp>
        <p:nvSpPr>
          <p:cNvPr id="30" name="TextBox 29">
            <a:extLst>
              <a:ext uri="{FF2B5EF4-FFF2-40B4-BE49-F238E27FC236}">
                <a16:creationId xmlns:a16="http://schemas.microsoft.com/office/drawing/2014/main" id="{F6D1357B-8536-CAEF-A775-80E91630DAC9}"/>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1" name="TextBox 30">
            <a:extLst>
              <a:ext uri="{FF2B5EF4-FFF2-40B4-BE49-F238E27FC236}">
                <a16:creationId xmlns:a16="http://schemas.microsoft.com/office/drawing/2014/main" id="{6433FA21-4EFD-D5F6-EDF4-4E523FC9618F}"/>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9" name="TextBox 38">
            <a:extLst>
              <a:ext uri="{FF2B5EF4-FFF2-40B4-BE49-F238E27FC236}">
                <a16:creationId xmlns:a16="http://schemas.microsoft.com/office/drawing/2014/main" id="{DB0A4D73-3D14-A42B-C8BE-D40B647DE107}"/>
              </a:ext>
            </a:extLst>
          </p:cNvPr>
          <p:cNvSpPr txBox="1"/>
          <p:nvPr/>
        </p:nvSpPr>
        <p:spPr>
          <a:xfrm>
            <a:off x="2209800" y="2899682"/>
            <a:ext cx="6532558" cy="646331"/>
          </a:xfrm>
          <a:prstGeom prst="rect">
            <a:avLst/>
          </a:prstGeom>
          <a:noFill/>
        </p:spPr>
        <p:txBody>
          <a:bodyPr wrap="none" rtlCol="0">
            <a:spAutoFit/>
          </a:bodyPr>
          <a:lstStyle/>
          <a:p>
            <a:r>
              <a:rPr lang="en-US" sz="3600" dirty="0"/>
              <a:t>(GDP – T – C) + (T – G) – I= (X – M)</a:t>
            </a:r>
          </a:p>
        </p:txBody>
      </p:sp>
      <p:sp>
        <p:nvSpPr>
          <p:cNvPr id="40" name="Right Brace 39">
            <a:extLst>
              <a:ext uri="{FF2B5EF4-FFF2-40B4-BE49-F238E27FC236}">
                <a16:creationId xmlns:a16="http://schemas.microsoft.com/office/drawing/2014/main" id="{7AC5C482-2EEA-FE73-DE55-79CBE1579CEE}"/>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TextBox 40">
            <a:extLst>
              <a:ext uri="{FF2B5EF4-FFF2-40B4-BE49-F238E27FC236}">
                <a16:creationId xmlns:a16="http://schemas.microsoft.com/office/drawing/2014/main" id="{47674CAE-B923-8882-57B2-524BA47C86E9}"/>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2" name="Right Brace 41">
            <a:extLst>
              <a:ext uri="{FF2B5EF4-FFF2-40B4-BE49-F238E27FC236}">
                <a16:creationId xmlns:a16="http://schemas.microsoft.com/office/drawing/2014/main" id="{6F6589FF-FE60-22A6-658F-B85E5BD7AEB0}"/>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3" name="TextBox 42">
            <a:extLst>
              <a:ext uri="{FF2B5EF4-FFF2-40B4-BE49-F238E27FC236}">
                <a16:creationId xmlns:a16="http://schemas.microsoft.com/office/drawing/2014/main" id="{A492FFC0-3CB5-EE4D-2B76-DF9935DDF6C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Right Brace 43">
            <a:extLst>
              <a:ext uri="{FF2B5EF4-FFF2-40B4-BE49-F238E27FC236}">
                <a16:creationId xmlns:a16="http://schemas.microsoft.com/office/drawing/2014/main" id="{86DCA42D-EDE1-35A6-04A7-C5B950660CBF}"/>
              </a:ext>
            </a:extLst>
          </p:cNvPr>
          <p:cNvSpPr/>
          <p:nvPr/>
        </p:nvSpPr>
        <p:spPr>
          <a:xfrm rot="5400000" flipV="1">
            <a:off x="7829719" y="3064500"/>
            <a:ext cx="218339"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5" name="TextBox 44">
            <a:extLst>
              <a:ext uri="{FF2B5EF4-FFF2-40B4-BE49-F238E27FC236}">
                <a16:creationId xmlns:a16="http://schemas.microsoft.com/office/drawing/2014/main" id="{905C626E-8EAB-60C3-A462-9926E09D7441}"/>
              </a:ext>
            </a:extLst>
          </p:cNvPr>
          <p:cNvSpPr txBox="1"/>
          <p:nvPr/>
        </p:nvSpPr>
        <p:spPr>
          <a:xfrm>
            <a:off x="7175871" y="3791180"/>
            <a:ext cx="1711408" cy="954107"/>
          </a:xfrm>
          <a:prstGeom prst="rect">
            <a:avLst/>
          </a:prstGeom>
          <a:noFill/>
        </p:spPr>
        <p:txBody>
          <a:bodyPr wrap="square" rtlCol="0">
            <a:spAutoFit/>
          </a:bodyPr>
          <a:lstStyle/>
          <a:p>
            <a:pPr algn="ctr"/>
            <a:r>
              <a:rPr lang="en-US" sz="2800" dirty="0"/>
              <a:t>Trade Balance</a:t>
            </a:r>
          </a:p>
        </p:txBody>
      </p:sp>
      <p:sp>
        <p:nvSpPr>
          <p:cNvPr id="46" name="Right Brace 45">
            <a:extLst>
              <a:ext uri="{FF2B5EF4-FFF2-40B4-BE49-F238E27FC236}">
                <a16:creationId xmlns:a16="http://schemas.microsoft.com/office/drawing/2014/main" id="{6511239D-F903-D0B0-9017-E40D2CD36619}"/>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1101D80D-BB5C-8629-98E9-480BA3C562FC}"/>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48" name="TextBox 47">
            <a:extLst>
              <a:ext uri="{FF2B5EF4-FFF2-40B4-BE49-F238E27FC236}">
                <a16:creationId xmlns:a16="http://schemas.microsoft.com/office/drawing/2014/main" id="{94600C67-2D06-787D-F97F-31BA21C07C60}"/>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04376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E1C30E12-081E-C71A-A4F0-F310752E52B7}"/>
              </a:ext>
            </a:extLst>
          </p:cNvPr>
          <p:cNvPicPr>
            <a:picLocks noChangeAspect="1"/>
          </p:cNvPicPr>
          <p:nvPr/>
        </p:nvPicPr>
        <p:blipFill>
          <a:blip r:embed="rId2"/>
          <a:stretch>
            <a:fillRect/>
          </a:stretch>
        </p:blipFill>
        <p:spPr>
          <a:xfrm>
            <a:off x="0" y="1448055"/>
            <a:ext cx="12011543" cy="3647658"/>
          </a:xfrm>
          <a:prstGeom prst="rect">
            <a:avLst/>
          </a:prstGeom>
        </p:spPr>
      </p:pic>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546600" y="4580464"/>
            <a:ext cx="6399577" cy="1586600"/>
            <a:chOff x="4546600" y="4580464"/>
            <a:chExt cx="6399577"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37255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trust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EBAB5-359E-A5C6-B5A9-423B9D3EE513}"/>
              </a:ext>
            </a:extLst>
          </p:cNvPr>
          <p:cNvPicPr>
            <a:picLocks noChangeAspect="1"/>
          </p:cNvPicPr>
          <p:nvPr/>
        </p:nvPicPr>
        <p:blipFill>
          <a:blip r:embed="rId3"/>
          <a:stretch>
            <a:fillRect/>
          </a:stretch>
        </p:blipFill>
        <p:spPr>
          <a:xfrm>
            <a:off x="289814" y="1325563"/>
            <a:ext cx="11612371" cy="350261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192078"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2030278" y="3429000"/>
            <a:ext cx="3487119"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216257"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463297" y="1570730"/>
            <a:ext cx="11552654" cy="4351338"/>
          </a:xfrm>
        </p:spPr>
        <p:txBody>
          <a:bodyPr/>
          <a:lstStyle/>
          <a:p>
            <a:pPr>
              <a:spcAft>
                <a:spcPts val="1000"/>
              </a:spcAft>
            </a:pPr>
            <a:r>
              <a:rPr lang="en-US" dirty="0"/>
              <a:t>Contemporary Economic Policy</a:t>
            </a:r>
          </a:p>
          <a:p>
            <a:pPr lvl="1">
              <a:spcAft>
                <a:spcPts val="1000"/>
              </a:spcAft>
            </a:pPr>
            <a:r>
              <a:rPr lang="en-US" dirty="0"/>
              <a:t>Week 1 (9/19): 	Economic Update (Jon </a:t>
            </a:r>
            <a:r>
              <a:rPr lang="en-US" dirty="0" err="1"/>
              <a:t>Haveman</a:t>
            </a:r>
            <a:r>
              <a:rPr lang="en-US" dirty="0"/>
              <a:t>, NEED)</a:t>
            </a:r>
          </a:p>
          <a:p>
            <a:pPr lvl="1">
              <a:spcAft>
                <a:spcPts val="1000"/>
              </a:spcAft>
            </a:pPr>
            <a:r>
              <a:rPr lang="en-US" dirty="0"/>
              <a:t>Week 2 (9/26): 	Trade and Globalization (Alan Deardorff, University of Michigan)</a:t>
            </a:r>
          </a:p>
          <a:p>
            <a:pPr lvl="1">
              <a:spcAft>
                <a:spcPts val="1000"/>
              </a:spcAft>
            </a:pPr>
            <a:r>
              <a:rPr lang="en-US" dirty="0"/>
              <a:t>Week 3 (10/3): 	Cryptocurrencies (Geoffrey </a:t>
            </a:r>
            <a:r>
              <a:rPr lang="en-US" dirty="0" err="1"/>
              <a:t>Woglom</a:t>
            </a:r>
            <a:r>
              <a:rPr lang="en-US" dirty="0"/>
              <a:t>, Amherst College)</a:t>
            </a:r>
          </a:p>
          <a:p>
            <a:pPr lvl="1">
              <a:spcAft>
                <a:spcPts val="1000"/>
              </a:spcAft>
            </a:pPr>
            <a:r>
              <a:rPr lang="en-US" dirty="0"/>
              <a:t>Week 4 (10/10):	The Federal Debt (Ryan Herzog, Gonzaga University)</a:t>
            </a:r>
          </a:p>
          <a:p>
            <a:pPr lvl="1">
              <a:spcAft>
                <a:spcPts val="1000"/>
              </a:spcAft>
            </a:pPr>
            <a:r>
              <a:rPr lang="en-US" dirty="0"/>
              <a:t>Week 5 (10/17):	Economic Inequality (Ryan Herzog, Gonzaga University)</a:t>
            </a:r>
          </a:p>
          <a:p>
            <a:pPr lvl="1">
              <a:spcAft>
                <a:spcPts val="1000"/>
              </a:spcAft>
            </a:pPr>
            <a:r>
              <a:rPr lang="en-US" b="1" dirty="0"/>
              <a:t>Week 6 (10/24):	Trade Deficit and Exchange Rates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65199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Volker policy in 1980-81 </a:t>
            </a:r>
          </a:p>
          <a:p>
            <a:pPr lvl="2"/>
            <a:r>
              <a:rPr lang="en-US" dirty="0"/>
              <a:t>Raised US interest rates</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those </a:t>
            </a:r>
            <a:r>
              <a:rPr lang="en-US" u="sng" dirty="0"/>
              <a:t>between</a:t>
            </a:r>
            <a:r>
              <a:rPr lang="en-US" dirty="0"/>
              <a:t>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Confusing!  Hard to know what is up and what is down</a:t>
            </a:r>
          </a:p>
          <a:p>
            <a:pPr lvl="2"/>
            <a:r>
              <a:rPr lang="en-US" dirty="0">
                <a:ea typeface="Arial" charset="0"/>
                <a:cs typeface="Arial" charset="0"/>
              </a:rPr>
              <a:t>i.e., “The Japanese yen rose today from 95 to 90”  </a:t>
            </a:r>
          </a:p>
          <a:p>
            <a:pPr lvl="2"/>
            <a:r>
              <a:rPr lang="en-US" dirty="0">
                <a:ea typeface="Arial" charset="0"/>
                <a:cs typeface="Arial" charset="0"/>
              </a:rPr>
              <a:t>Makes sense because the numbers are understood to be ¥/$, not $/¥, so the change from 95 to 90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$0.0105 to $0.0111”</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“strength” may appear as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083098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Tree>
    <p:extLst>
      <p:ext uri="{BB962C8B-B14F-4D97-AF65-F5344CB8AC3E}">
        <p14:creationId xmlns:p14="http://schemas.microsoft.com/office/powerpoint/2010/main" val="3750378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73384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of $ assets</a:t>
            </a:r>
          </a:p>
          <a:p>
            <a:pPr lvl="1"/>
            <a:r>
              <a:rPr lang="en-US" dirty="0"/>
              <a:t>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Tree>
    <p:extLst>
      <p:ext uri="{BB962C8B-B14F-4D97-AF65-F5344CB8AC3E}">
        <p14:creationId xmlns:p14="http://schemas.microsoft.com/office/powerpoint/2010/main" val="17633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a:solidFill>
                  <a:schemeClr val="bg1"/>
                </a:solidFill>
              </a:rPr>
              <a:t>US</a:t>
            </a:r>
            <a:r>
              <a:rPr lang="en-US"/>
              <a:t> Exchange Rate </a:t>
            </a:r>
            <a:endParaRPr lang="en-US" dirty="0"/>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a:extLst>
              <a:ext uri="{FF2B5EF4-FFF2-40B4-BE49-F238E27FC236}">
                <a16:creationId xmlns:a16="http://schemas.microsoft.com/office/drawing/2014/main" id="{647C50C2-957C-9F35-095C-8680F7223B71}"/>
              </a:ext>
            </a:extLst>
          </p:cNvPr>
          <p:cNvPicPr>
            <a:picLocks noChangeAspect="1"/>
          </p:cNvPicPr>
          <p:nvPr/>
        </p:nvPicPr>
        <p:blipFill>
          <a:blip r:embed="rId3"/>
          <a:stretch>
            <a:fillRect/>
          </a:stretch>
        </p:blipFill>
        <p:spPr>
          <a:xfrm>
            <a:off x="838200" y="1115877"/>
            <a:ext cx="10227590" cy="5103901"/>
          </a:xfrm>
          <a:prstGeom prst="rect">
            <a:avLst/>
          </a:prstGeom>
        </p:spPr>
      </p:pic>
      <p:sp>
        <p:nvSpPr>
          <p:cNvPr id="3" name="Oval 2">
            <a:extLst>
              <a:ext uri="{FF2B5EF4-FFF2-40B4-BE49-F238E27FC236}">
                <a16:creationId xmlns:a16="http://schemas.microsoft.com/office/drawing/2014/main" id="{B5312BBE-1C11-4297-FA3A-6449517F2473}"/>
              </a:ext>
            </a:extLst>
          </p:cNvPr>
          <p:cNvSpPr/>
          <p:nvPr/>
        </p:nvSpPr>
        <p:spPr>
          <a:xfrm rot="19402128">
            <a:off x="2541858" y="2749617"/>
            <a:ext cx="16764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795C77-F10F-89B2-8F25-DF656DF53BE5}"/>
              </a:ext>
            </a:extLst>
          </p:cNvPr>
          <p:cNvSpPr txBox="1"/>
          <p:nvPr/>
        </p:nvSpPr>
        <p:spPr>
          <a:xfrm>
            <a:off x="2806553" y="3526117"/>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6" name="TextBox 5">
            <a:extLst>
              <a:ext uri="{FF2B5EF4-FFF2-40B4-BE49-F238E27FC236}">
                <a16:creationId xmlns:a16="http://schemas.microsoft.com/office/drawing/2014/main" id="{821F38A1-BD8F-72EE-C684-1D077734F37E}"/>
              </a:ext>
            </a:extLst>
          </p:cNvPr>
          <p:cNvSpPr txBox="1"/>
          <p:nvPr/>
        </p:nvSpPr>
        <p:spPr>
          <a:xfrm>
            <a:off x="2806553" y="4222693"/>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12887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Tree>
    <p:extLst>
      <p:ext uri="{BB962C8B-B14F-4D97-AF65-F5344CB8AC3E}">
        <p14:creationId xmlns:p14="http://schemas.microsoft.com/office/powerpoint/2010/main" val="1573660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12" name="Picture 11">
            <a:extLst>
              <a:ext uri="{FF2B5EF4-FFF2-40B4-BE49-F238E27FC236}">
                <a16:creationId xmlns:a16="http://schemas.microsoft.com/office/drawing/2014/main" id="{0443C040-B847-723B-E38A-E24D4FCEC9AC}"/>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76427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no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58A3A6B0-E35F-D023-C04A-2EB5062013BD}"/>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no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no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5" name="Picture 4">
            <a:extLst>
              <a:ext uri="{FF2B5EF4-FFF2-40B4-BE49-F238E27FC236}">
                <a16:creationId xmlns:a16="http://schemas.microsoft.com/office/drawing/2014/main" id="{7D9F06AC-27C1-7049-2692-5A90BC46F16B}"/>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5" name="Picture 4">
            <a:extLst>
              <a:ext uri="{FF2B5EF4-FFF2-40B4-BE49-F238E27FC236}">
                <a16:creationId xmlns:a16="http://schemas.microsoft.com/office/drawing/2014/main" id="{A1B0A57E-5F0E-DDF2-9D14-08A9218F5C58}"/>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0A7F2E-07C8-9742-2EFD-5CDBA942F58B}"/>
              </a:ext>
            </a:extLst>
          </p:cNvPr>
          <p:cNvPicPr>
            <a:picLocks noChangeAspect="1"/>
          </p:cNvPicPr>
          <p:nvPr/>
        </p:nvPicPr>
        <p:blipFill>
          <a:blip r:embed="rId3"/>
          <a:stretch>
            <a:fillRect/>
          </a:stretch>
        </p:blipFill>
        <p:spPr>
          <a:xfrm>
            <a:off x="0" y="1448055"/>
            <a:ext cx="12014171" cy="3648456"/>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175459" y="221741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59028" y="132556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344406" y="132556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768824"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61681"/>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075510"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96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456FCA40-9410-5835-D7D0-18A31D955B72}"/>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2948689C-BA8A-1B22-B19D-8884BD728D16}"/>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67</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68</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a:solidFill>
                  <a:schemeClr val="bg1"/>
                </a:solidFill>
              </a:rPr>
              <a:t>US</a:t>
            </a:r>
            <a:r>
              <a:rPr lang="en-US"/>
              <a:t> Exchange Rate </a:t>
            </a:r>
            <a:endParaRPr lang="en-US" dirty="0"/>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8" name="Picture 7">
            <a:extLst>
              <a:ext uri="{FF2B5EF4-FFF2-40B4-BE49-F238E27FC236}">
                <a16:creationId xmlns:a16="http://schemas.microsoft.com/office/drawing/2014/main" id="{647C50C2-957C-9F35-095C-8680F7223B71}"/>
              </a:ext>
            </a:extLst>
          </p:cNvPr>
          <p:cNvPicPr>
            <a:picLocks noChangeAspect="1"/>
          </p:cNvPicPr>
          <p:nvPr/>
        </p:nvPicPr>
        <p:blipFill>
          <a:blip r:embed="rId3"/>
          <a:stretch>
            <a:fillRect/>
          </a:stretch>
        </p:blipFill>
        <p:spPr>
          <a:xfrm>
            <a:off x="1410346" y="828991"/>
            <a:ext cx="9051010" cy="5390788"/>
          </a:xfrm>
          <a:prstGeom prst="rect">
            <a:avLst/>
          </a:prstGeom>
        </p:spPr>
      </p:pic>
    </p:spTree>
    <p:extLst>
      <p:ext uri="{BB962C8B-B14F-4D97-AF65-F5344CB8AC3E}">
        <p14:creationId xmlns:p14="http://schemas.microsoft.com/office/powerpoint/2010/main" val="1261716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542995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graphicFrame>
        <p:nvGraphicFramePr>
          <p:cNvPr id="9" name="Chart 8">
            <a:extLst>
              <a:ext uri="{FF2B5EF4-FFF2-40B4-BE49-F238E27FC236}">
                <a16:creationId xmlns:a16="http://schemas.microsoft.com/office/drawing/2014/main" id="{AC6E81E9-D6DE-2842-8642-EADB8189C3AF}"/>
              </a:ext>
            </a:extLst>
          </p:cNvPr>
          <p:cNvGraphicFramePr>
            <a:graphicFrameLocks/>
          </p:cNvGraphicFramePr>
          <p:nvPr/>
        </p:nvGraphicFramePr>
        <p:xfrm>
          <a:off x="1708107" y="2025645"/>
          <a:ext cx="7667513" cy="4204570"/>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Tree>
    <p:extLst>
      <p:ext uri="{BB962C8B-B14F-4D97-AF65-F5344CB8AC3E}">
        <p14:creationId xmlns:p14="http://schemas.microsoft.com/office/powerpoint/2010/main" val="42243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75</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graphicFrame>
        <p:nvGraphicFramePr>
          <p:cNvPr id="11" name="Chart 10">
            <a:extLst>
              <a:ext uri="{FF2B5EF4-FFF2-40B4-BE49-F238E27FC236}">
                <a16:creationId xmlns:a16="http://schemas.microsoft.com/office/drawing/2014/main" id="{DB289C85-9289-5387-A3AF-54B400C3E087}"/>
              </a:ext>
            </a:extLst>
          </p:cNvPr>
          <p:cNvGraphicFramePr>
            <a:graphicFrameLocks/>
          </p:cNvGraphicFramePr>
          <p:nvPr/>
        </p:nvGraphicFramePr>
        <p:xfrm>
          <a:off x="1708107" y="2025643"/>
          <a:ext cx="7667513" cy="42045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1C6AF11-1A62-351B-F9F1-938ACABA8549}"/>
              </a:ext>
            </a:extLst>
          </p:cNvPr>
          <p:cNvSpPr txBox="1"/>
          <p:nvPr/>
        </p:nvSpPr>
        <p:spPr>
          <a:xfrm>
            <a:off x="9612351" y="332306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987883" y="3200400"/>
            <a:ext cx="602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a:off x="9272751" y="3932663"/>
            <a:ext cx="33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227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graphicFrame>
        <p:nvGraphicFramePr>
          <p:cNvPr id="12" name="Chart 11">
            <a:extLst>
              <a:ext uri="{FF2B5EF4-FFF2-40B4-BE49-F238E27FC236}">
                <a16:creationId xmlns:a16="http://schemas.microsoft.com/office/drawing/2014/main" id="{36DDD761-1726-9335-88C2-DDF1D4DF6234}"/>
              </a:ext>
            </a:extLst>
          </p:cNvPr>
          <p:cNvGraphicFramePr>
            <a:graphicFrameLocks/>
          </p:cNvGraphicFramePr>
          <p:nvPr/>
        </p:nvGraphicFramePr>
        <p:xfrm>
          <a:off x="1708108" y="2049784"/>
          <a:ext cx="7667512" cy="4180431"/>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9222059" y="2943922"/>
            <a:ext cx="602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9272751" y="3107473"/>
            <a:ext cx="551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37234" y="2843561"/>
            <a:ext cx="1516566" cy="369332"/>
          </a:xfrm>
          <a:prstGeom prst="rect">
            <a:avLst/>
          </a:prstGeom>
          <a:noFill/>
        </p:spPr>
        <p:txBody>
          <a:bodyPr wrap="square" rtlCol="0">
            <a:spAutoFit/>
          </a:bodyPr>
          <a:lstStyle/>
          <a:p>
            <a:r>
              <a:rPr lang="en-US" dirty="0">
                <a:solidFill>
                  <a:srgbClr val="FF0000"/>
                </a:solidFill>
              </a:rPr>
              <a:t>4.4% drop</a:t>
            </a:r>
          </a:p>
        </p:txBody>
      </p:sp>
    </p:spTree>
    <p:extLst>
      <p:ext uri="{BB962C8B-B14F-4D97-AF65-F5344CB8AC3E}">
        <p14:creationId xmlns:p14="http://schemas.microsoft.com/office/powerpoint/2010/main" val="2833198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78</a:t>
            </a:fld>
            <a:endParaRPr lang="en-GB" dirty="0"/>
          </a:p>
        </p:txBody>
      </p:sp>
    </p:spTree>
    <p:extLst>
      <p:ext uri="{BB962C8B-B14F-4D97-AF65-F5344CB8AC3E}">
        <p14:creationId xmlns:p14="http://schemas.microsoft.com/office/powerpoint/2010/main" val="30497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16755</TotalTime>
  <Words>4760</Words>
  <Application>Microsoft Macintosh PowerPoint</Application>
  <PresentationFormat>Widescreen</PresentationFormat>
  <Paragraphs>814</Paragraphs>
  <Slides>78</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Courier New</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vt:lpstr>
      <vt:lpstr>PowerPoint Presentation</vt:lpstr>
      <vt:lpstr>PowerPoint Presentation</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319</cp:revision>
  <cp:lastPrinted>2022-10-25T02:20:42Z</cp:lastPrinted>
  <dcterms:created xsi:type="dcterms:W3CDTF">2017-05-03T22:30:38Z</dcterms:created>
  <dcterms:modified xsi:type="dcterms:W3CDTF">2022-10-25T02:21:01Z</dcterms:modified>
</cp:coreProperties>
</file>