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8.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1.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0"/>
  </p:notesMasterIdLst>
  <p:sldIdLst>
    <p:sldId id="4312" r:id="rId2"/>
    <p:sldId id="4001" r:id="rId3"/>
    <p:sldId id="4313" r:id="rId4"/>
    <p:sldId id="4130" r:id="rId5"/>
    <p:sldId id="4241" r:id="rId6"/>
    <p:sldId id="4169" r:id="rId7"/>
    <p:sldId id="4171" r:id="rId8"/>
    <p:sldId id="4128" r:id="rId9"/>
    <p:sldId id="4173" r:id="rId10"/>
    <p:sldId id="4249" r:id="rId11"/>
    <p:sldId id="4174" r:id="rId12"/>
    <p:sldId id="4181" r:id="rId13"/>
    <p:sldId id="4182" r:id="rId14"/>
    <p:sldId id="4179" r:id="rId15"/>
    <p:sldId id="4238" r:id="rId16"/>
    <p:sldId id="4183" r:id="rId17"/>
    <p:sldId id="4185" r:id="rId18"/>
    <p:sldId id="4186" r:id="rId19"/>
    <p:sldId id="4247" r:id="rId20"/>
    <p:sldId id="4246" r:id="rId21"/>
    <p:sldId id="4187" r:id="rId22"/>
    <p:sldId id="4188" r:id="rId23"/>
    <p:sldId id="4248" r:id="rId24"/>
    <p:sldId id="4190" r:id="rId25"/>
    <p:sldId id="4177" r:id="rId26"/>
    <p:sldId id="4191" r:id="rId27"/>
    <p:sldId id="4192" r:id="rId28"/>
    <p:sldId id="4194" r:id="rId29"/>
    <p:sldId id="4250" r:id="rId30"/>
    <p:sldId id="4197" r:id="rId31"/>
    <p:sldId id="4198" r:id="rId32"/>
    <p:sldId id="4193" r:id="rId33"/>
    <p:sldId id="4106" r:id="rId34"/>
    <p:sldId id="4200" r:id="rId35"/>
    <p:sldId id="4199" r:id="rId36"/>
    <p:sldId id="4202" r:id="rId37"/>
    <p:sldId id="4201" r:id="rId38"/>
    <p:sldId id="4203" r:id="rId39"/>
    <p:sldId id="4204" r:id="rId40"/>
    <p:sldId id="4205" r:id="rId41"/>
    <p:sldId id="4206" r:id="rId42"/>
    <p:sldId id="4207" r:id="rId43"/>
    <p:sldId id="4208" r:id="rId44"/>
    <p:sldId id="4172" r:id="rId45"/>
    <p:sldId id="4251" r:id="rId46"/>
    <p:sldId id="4239" r:id="rId47"/>
    <p:sldId id="4213" r:id="rId48"/>
    <p:sldId id="4222" r:id="rId49"/>
    <p:sldId id="4214" r:id="rId50"/>
    <p:sldId id="4237" r:id="rId51"/>
    <p:sldId id="4252" r:id="rId52"/>
    <p:sldId id="4244" r:id="rId53"/>
    <p:sldId id="4210" r:id="rId54"/>
    <p:sldId id="4254" r:id="rId55"/>
    <p:sldId id="4211" r:id="rId56"/>
    <p:sldId id="4212" r:id="rId57"/>
    <p:sldId id="4255" r:id="rId58"/>
    <p:sldId id="4215" r:id="rId59"/>
    <p:sldId id="4256" r:id="rId60"/>
    <p:sldId id="4216" r:id="rId61"/>
    <p:sldId id="4240" r:id="rId62"/>
    <p:sldId id="4257" r:id="rId63"/>
    <p:sldId id="4217" r:id="rId64"/>
    <p:sldId id="4258" r:id="rId65"/>
    <p:sldId id="4223" r:id="rId66"/>
    <p:sldId id="4224" r:id="rId67"/>
    <p:sldId id="319" r:id="rId68"/>
    <p:sldId id="4225" r:id="rId69"/>
    <p:sldId id="4226" r:id="rId70"/>
    <p:sldId id="4227" r:id="rId71"/>
    <p:sldId id="4228" r:id="rId72"/>
    <p:sldId id="4231" r:id="rId73"/>
    <p:sldId id="4232" r:id="rId74"/>
    <p:sldId id="4233" r:id="rId75"/>
    <p:sldId id="4230" r:id="rId76"/>
    <p:sldId id="4235" r:id="rId77"/>
    <p:sldId id="4234" r:id="rId78"/>
    <p:sldId id="4116"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1" clrIdx="1">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20" autoAdjust="0"/>
    <p:restoredTop sz="94694"/>
  </p:normalViewPr>
  <p:slideViewPr>
    <p:cSldViewPr snapToGrid="0" snapToObjects="1">
      <p:cViewPr varScale="1">
        <p:scale>
          <a:sx n="117" d="100"/>
          <a:sy n="117" d="100"/>
        </p:scale>
        <p:origin x="208" y="264"/>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Book9"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China</a:t>
            </a:r>
          </a:p>
          <a:p>
            <a:pPr>
              <a:defRPr sz="1800"/>
            </a:pPr>
            <a:r>
              <a:rPr lang="en-US" sz="1800" dirty="0"/>
              <a:t>Reserve Assets, Net</a:t>
            </a:r>
          </a:p>
          <a:p>
            <a:pPr>
              <a:defRPr sz="1800"/>
            </a:pPr>
            <a:r>
              <a:rPr lang="en-US" sz="1800" dirty="0"/>
              <a:t>US$ Trillions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Data'!$J$5:$BB$5</c:f>
              <c:strCache>
                <c:ptCount val="45"/>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strCache>
            </c:strRef>
          </c:cat>
          <c:val>
            <c:numRef>
              <c:f>'China Data'!$J$6:$BB$6</c:f>
              <c:numCache>
                <c:formatCode>#,##0.00</c:formatCode>
                <c:ptCount val="45"/>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numCache>
            </c:numRef>
          </c:val>
          <c:smooth val="0"/>
          <c:extLst>
            <c:ext xmlns:c16="http://schemas.microsoft.com/office/drawing/2014/chart" uri="{C3380CC4-5D6E-409C-BE32-E72D297353CC}">
              <c16:uniqueId val="{00000000-B5A7-EE4F-BA71-72CC9DAC2642}"/>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Sheet1!$A$187:$A$275</c:f>
              <c:strCache>
                <c:ptCount val="89"/>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strCache>
            </c:strRef>
          </c:cat>
          <c:val>
            <c:numRef>
              <c:f>Sheet1!$B$187:$B$275</c:f>
              <c:numCache>
                <c:formatCode>#,##0.00</c:formatCode>
                <c:ptCount val="89"/>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numCache>
            </c:numRef>
          </c:val>
          <c:smooth val="0"/>
          <c:extLst>
            <c:ext xmlns:c16="http://schemas.microsoft.com/office/drawing/2014/chart" uri="{C3380CC4-5D6E-409C-BE32-E72D297353CC}">
              <c16:uniqueId val="{00000000-1488-B748-9622-4FC71EFAAFD9}"/>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dirty="0">
                <a:effectLst/>
              </a:rPr>
              <a:t>China’s Exchange Rate, US$/Yuan, 2000-2022</a:t>
            </a:r>
            <a:r>
              <a:rPr lang="en-US" sz="1800" b="0" i="0" u="none" strike="noStrike" baseline="0" dirty="0"/>
              <a:t> </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Sheet1!$A$16:$A$284</c:f>
              <c:strCache>
                <c:ptCount val="269"/>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strCache>
            </c:strRef>
          </c:cat>
          <c:val>
            <c:numRef>
              <c:f>Sheet1!$B$16:$B$284</c:f>
              <c:numCache>
                <c:formatCode>0.000</c:formatCode>
                <c:ptCount val="269"/>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numCache>
            </c:numRef>
          </c:val>
          <c:smooth val="0"/>
          <c:extLst>
            <c:ext xmlns:c16="http://schemas.microsoft.com/office/drawing/2014/chart" uri="{C3380CC4-5D6E-409C-BE32-E72D297353CC}">
              <c16:uniqueId val="{00000000-4064-6147-B539-6AB84CF60D18}"/>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nominal'!$G$15:$G$600</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nominal'!$H$15:$H$600</c:f>
              <c:numCache>
                <c:formatCode>General</c:formatCode>
                <c:ptCount val="586"/>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numCache>
            </c:numRef>
          </c:val>
          <c:smooth val="0"/>
          <c:extLst>
            <c:ext xmlns:c16="http://schemas.microsoft.com/office/drawing/2014/chart" uri="{C3380CC4-5D6E-409C-BE32-E72D297353CC}">
              <c16:uniqueId val="{00000000-DBD9-FF4B-BC16-B4EB68DF3701}"/>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47811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10186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Oct 22, 2022</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639445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jrxwtfbc_nm.htm</a:t>
            </a:r>
            <a:endParaRPr lang="en-US" dirty="0"/>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259711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190939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jrxwtfbc_nm.htm</a:t>
            </a:r>
            <a:endParaRPr lang="en-US" dirty="0"/>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405493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67</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1655111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if’s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[I can’t figure out now how I got all these in one.]</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960389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1781420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1115849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34941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8147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OLLI – American University</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426821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2" name="Picture 1">
            <a:extLst>
              <a:ext uri="{FF2B5EF4-FFF2-40B4-BE49-F238E27FC236}">
                <a16:creationId xmlns:a16="http://schemas.microsoft.com/office/drawing/2014/main" id="{03A30131-F179-1B64-DFF5-D68CB29F15B7}"/>
              </a:ext>
            </a:extLst>
          </p:cNvPr>
          <p:cNvPicPr>
            <a:picLocks noChangeAspect="1"/>
          </p:cNvPicPr>
          <p:nvPr/>
        </p:nvPicPr>
        <p:blipFill>
          <a:blip r:embed="rId3"/>
          <a:stretch>
            <a:fillRect/>
          </a:stretch>
        </p:blipFill>
        <p:spPr>
          <a:xfrm>
            <a:off x="1" y="1448055"/>
            <a:ext cx="12226322" cy="3712882"/>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11</a:t>
            </a:fld>
            <a:endParaRPr lang="en-GB"/>
          </a:p>
        </p:txBody>
      </p:sp>
      <p:pic>
        <p:nvPicPr>
          <p:cNvPr id="5" name="Picture 4">
            <a:extLst>
              <a:ext uri="{FF2B5EF4-FFF2-40B4-BE49-F238E27FC236}">
                <a16:creationId xmlns:a16="http://schemas.microsoft.com/office/drawing/2014/main" id="{BD316BDA-CF6D-ABAE-93B0-33039BF8B184}"/>
              </a:ext>
            </a:extLst>
          </p:cNvPr>
          <p:cNvPicPr>
            <a:picLocks noChangeAspect="1"/>
          </p:cNvPicPr>
          <p:nvPr/>
        </p:nvPicPr>
        <p:blipFill>
          <a:blip r:embed="rId3"/>
          <a:stretch>
            <a:fillRect/>
          </a:stretch>
        </p:blipFill>
        <p:spPr>
          <a:xfrm>
            <a:off x="0" y="1206062"/>
            <a:ext cx="12192000" cy="4445876"/>
          </a:xfrm>
          <a:prstGeom prst="rect">
            <a:avLst/>
          </a:prstGeom>
        </p:spPr>
      </p:pic>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424472" y="269823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424472" y="3605773"/>
            <a:ext cx="2218544" cy="369332"/>
          </a:xfrm>
          <a:prstGeom prst="rect">
            <a:avLst/>
          </a:prstGeom>
          <a:noFill/>
        </p:spPr>
        <p:txBody>
          <a:bodyPr wrap="square" rtlCol="0">
            <a:spAutoFit/>
          </a:bodyPr>
          <a:lstStyle/>
          <a:p>
            <a:pPr algn="ctr"/>
            <a:r>
              <a:rPr lang="en-US" dirty="0">
                <a:solidFill>
                  <a:srgbClr val="FF0000"/>
                </a:solidFill>
              </a:rPr>
              <a:t>Goods Only</a:t>
            </a:r>
          </a:p>
        </p:txBody>
      </p:sp>
      <p:sp>
        <p:nvSpPr>
          <p:cNvPr id="9" name="TextBox 8">
            <a:extLst>
              <a:ext uri="{FF2B5EF4-FFF2-40B4-BE49-F238E27FC236}">
                <a16:creationId xmlns:a16="http://schemas.microsoft.com/office/drawing/2014/main" id="{32C411DF-5B21-BF81-BF1A-55D994B738DE}"/>
              </a:ext>
            </a:extLst>
          </p:cNvPr>
          <p:cNvSpPr txBox="1"/>
          <p:nvPr/>
        </p:nvSpPr>
        <p:spPr>
          <a:xfrm>
            <a:off x="8424472" y="1935276"/>
            <a:ext cx="2218544" cy="369332"/>
          </a:xfrm>
          <a:prstGeom prst="rect">
            <a:avLst/>
          </a:prstGeom>
          <a:noFill/>
        </p:spPr>
        <p:txBody>
          <a:bodyPr wrap="square" rtlCol="0">
            <a:spAutoFit/>
          </a:bodyPr>
          <a:lstStyle/>
          <a:p>
            <a:pPr algn="ctr"/>
            <a:r>
              <a:rPr lang="en-US" dirty="0">
                <a:solidFill>
                  <a:srgbClr val="00B050"/>
                </a:solidFill>
              </a:rPr>
              <a:t>Services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95136" y="211795"/>
            <a:ext cx="4622104" cy="1754326"/>
          </a:xfrm>
          <a:prstGeom prst="rect">
            <a:avLst/>
          </a:prstGeom>
          <a:solidFill>
            <a:schemeClr val="bg1"/>
          </a:solidFill>
        </p:spPr>
        <p:txBody>
          <a:bodyPr wrap="square" rtlCol="0">
            <a:spAutoFit/>
          </a:bodyPr>
          <a:lstStyle/>
          <a:p>
            <a:r>
              <a:rPr lang="en-US" dirty="0">
                <a:solidFill>
                  <a:srgbClr val="00B050"/>
                </a:solidFill>
              </a:rPr>
              <a:t>Services trade examples:</a:t>
            </a:r>
          </a:p>
          <a:p>
            <a:pPr marL="285750" indent="-285750">
              <a:buFont typeface="Arial" panose="020B0604020202020204" pitchFamily="34" charset="0"/>
              <a:buChar char="•"/>
            </a:pPr>
            <a:r>
              <a:rPr lang="en-US" dirty="0">
                <a:solidFill>
                  <a:srgbClr val="00B050"/>
                </a:solidFill>
              </a:rPr>
              <a:t>Professional (legal, engineering, accounting)</a:t>
            </a:r>
          </a:p>
          <a:p>
            <a:pPr marL="285750" indent="-285750">
              <a:buFont typeface="Arial" panose="020B0604020202020204" pitchFamily="34" charset="0"/>
              <a:buChar char="•"/>
            </a:pPr>
            <a:r>
              <a:rPr lang="en-US" dirty="0">
                <a:solidFill>
                  <a:srgbClr val="00B050"/>
                </a:solidFill>
              </a:rPr>
              <a:t>Banking</a:t>
            </a:r>
          </a:p>
          <a:p>
            <a:pPr marL="285750" indent="-285750">
              <a:buFont typeface="Arial" panose="020B0604020202020204" pitchFamily="34" charset="0"/>
              <a:buChar char="•"/>
            </a:pPr>
            <a:r>
              <a:rPr lang="en-US" dirty="0">
                <a:solidFill>
                  <a:srgbClr val="00B050"/>
                </a:solidFill>
              </a:rPr>
              <a:t>Computer</a:t>
            </a:r>
          </a:p>
          <a:p>
            <a:pPr marL="285750" indent="-285750">
              <a:buFont typeface="Arial" panose="020B0604020202020204" pitchFamily="34" charset="0"/>
              <a:buChar char="•"/>
            </a:pPr>
            <a:r>
              <a:rPr lang="en-US" dirty="0">
                <a:solidFill>
                  <a:srgbClr val="00B050"/>
                </a:solidFill>
              </a:rPr>
              <a:t>Construction</a:t>
            </a:r>
          </a:p>
          <a:p>
            <a:pPr marL="285750" indent="-285750">
              <a:buFont typeface="Arial" panose="020B0604020202020204" pitchFamily="34" charset="0"/>
              <a:buChar char="•"/>
            </a:pPr>
            <a:r>
              <a:rPr lang="en-US" dirty="0">
                <a:solidFill>
                  <a:srgbClr val="00B050"/>
                </a:solidFill>
              </a:rPr>
              <a:t>Logistics</a:t>
            </a:r>
          </a:p>
        </p:txBody>
      </p:sp>
    </p:spTree>
    <p:extLst>
      <p:ext uri="{BB962C8B-B14F-4D97-AF65-F5344CB8AC3E}">
        <p14:creationId xmlns:p14="http://schemas.microsoft.com/office/powerpoint/2010/main" val="37462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12</a:t>
            </a:fld>
            <a:endParaRPr lang="en-US"/>
          </a:p>
        </p:txBody>
      </p:sp>
    </p:spTree>
    <p:extLst>
      <p:ext uri="{BB962C8B-B14F-4D97-AF65-F5344CB8AC3E}">
        <p14:creationId xmlns:p14="http://schemas.microsoft.com/office/powerpoint/2010/main" val="209193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14</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7" name="TextBox 6">
            <a:extLst>
              <a:ext uri="{FF2B5EF4-FFF2-40B4-BE49-F238E27FC236}">
                <a16:creationId xmlns:a16="http://schemas.microsoft.com/office/drawing/2014/main" id="{DCF87B1E-EEC5-8062-2BDC-DF3F0FB7A50E}"/>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pic>
        <p:nvPicPr>
          <p:cNvPr id="2" name="Picture 1">
            <a:extLst>
              <a:ext uri="{FF2B5EF4-FFF2-40B4-BE49-F238E27FC236}">
                <a16:creationId xmlns:a16="http://schemas.microsoft.com/office/drawing/2014/main" id="{08EAF409-4283-A16E-66FA-4E2451BC3B87}"/>
              </a:ext>
            </a:extLst>
          </p:cNvPr>
          <p:cNvPicPr>
            <a:picLocks noChangeAspect="1"/>
          </p:cNvPicPr>
          <p:nvPr/>
        </p:nvPicPr>
        <p:blipFill>
          <a:blip r:embed="rId3"/>
          <a:stretch>
            <a:fillRect/>
          </a:stretch>
        </p:blipFill>
        <p:spPr>
          <a:xfrm>
            <a:off x="2482241" y="1704294"/>
            <a:ext cx="7227518" cy="4525932"/>
          </a:xfrm>
          <a:prstGeom prst="rect">
            <a:avLst/>
          </a:prstGeom>
        </p:spPr>
      </p:pic>
      <p:sp>
        <p:nvSpPr>
          <p:cNvPr id="3" name="TextBox 2">
            <a:extLst>
              <a:ext uri="{FF2B5EF4-FFF2-40B4-BE49-F238E27FC236}">
                <a16:creationId xmlns:a16="http://schemas.microsoft.com/office/drawing/2014/main" id="{F7984F9D-B7E2-0F45-875D-8914F0F958AC}"/>
              </a:ext>
            </a:extLst>
          </p:cNvPr>
          <p:cNvSpPr txBox="1"/>
          <p:nvPr/>
        </p:nvSpPr>
        <p:spPr>
          <a:xfrm>
            <a:off x="838200" y="1242629"/>
            <a:ext cx="5924811" cy="461665"/>
          </a:xfrm>
          <a:prstGeom prst="rect">
            <a:avLst/>
          </a:prstGeom>
          <a:noFill/>
        </p:spPr>
        <p:txBody>
          <a:bodyPr wrap="square" rtlCol="0">
            <a:spAutoFit/>
          </a:bodyPr>
          <a:lstStyle/>
          <a:p>
            <a:r>
              <a:rPr lang="en-US" sz="2400" dirty="0"/>
              <a:t>But note the recent data for Germany:</a:t>
            </a:r>
          </a:p>
        </p:txBody>
      </p:sp>
      <p:sp>
        <p:nvSpPr>
          <p:cNvPr id="17" name="Oval 16">
            <a:extLst>
              <a:ext uri="{FF2B5EF4-FFF2-40B4-BE49-F238E27FC236}">
                <a16:creationId xmlns:a16="http://schemas.microsoft.com/office/drawing/2014/main" id="{087F2460-EB1E-3388-5871-FB09BB5CCD35}"/>
              </a:ext>
            </a:extLst>
          </p:cNvPr>
          <p:cNvSpPr/>
          <p:nvPr/>
        </p:nvSpPr>
        <p:spPr>
          <a:xfrm>
            <a:off x="9362162" y="4772706"/>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EF450F99-648B-DD0A-677D-584AE52F77DD}"/>
              </a:ext>
            </a:extLst>
          </p:cNvPr>
          <p:cNvSpPr txBox="1"/>
          <p:nvPr/>
        </p:nvSpPr>
        <p:spPr>
          <a:xfrm>
            <a:off x="9819362" y="4645874"/>
            <a:ext cx="1778696" cy="646331"/>
          </a:xfrm>
          <a:prstGeom prst="rect">
            <a:avLst/>
          </a:prstGeom>
          <a:noFill/>
        </p:spPr>
        <p:txBody>
          <a:bodyPr wrap="square" rtlCol="0">
            <a:spAutoFit/>
          </a:bodyPr>
          <a:lstStyle/>
          <a:p>
            <a:r>
              <a:rPr lang="en-US" dirty="0">
                <a:solidFill>
                  <a:srgbClr val="FF0000"/>
                </a:solidFill>
              </a:rPr>
              <a:t>Negative for first time since 1991</a:t>
            </a:r>
          </a:p>
        </p:txBody>
      </p:sp>
    </p:spTree>
    <p:extLst>
      <p:ext uri="{BB962C8B-B14F-4D97-AF65-F5344CB8AC3E}">
        <p14:creationId xmlns:p14="http://schemas.microsoft.com/office/powerpoint/2010/main" val="26848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16</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5" y="1383463"/>
            <a:ext cx="2073728" cy="461665"/>
          </a:xfrm>
          <a:prstGeom prst="rect">
            <a:avLst/>
          </a:prstGeom>
          <a:noFill/>
        </p:spPr>
        <p:txBody>
          <a:bodyPr wrap="square" rtlCol="0">
            <a:spAutoFit/>
          </a:bodyPr>
          <a:lstStyle/>
          <a:p>
            <a:r>
              <a:rPr lang="en-US" sz="2400" dirty="0"/>
              <a:t>Production</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078556" y="932081"/>
            <a:ext cx="276588" cy="1549506"/>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6940010" y="1029349"/>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19</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799986"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 C + I + G </a:t>
            </a:r>
            <a:r>
              <a:rPr lang="en-US" sz="3600" dirty="0">
                <a:solidFill>
                  <a:srgbClr val="FF0000"/>
                </a:solidFill>
              </a:rPr>
              <a:t>– T</a:t>
            </a:r>
            <a:r>
              <a:rPr lang="en-US" sz="3600" dirty="0"/>
              <a:t>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6532558" cy="646331"/>
          </a:xfrm>
          <a:prstGeom prst="rect">
            <a:avLst/>
          </a:prstGeom>
          <a:noFill/>
        </p:spPr>
        <p:txBody>
          <a:bodyPr wrap="none" rtlCol="0">
            <a:spAutoFit/>
          </a:bodyPr>
          <a:lstStyle/>
          <a:p>
            <a:r>
              <a:rPr lang="en-US" sz="3600" dirty="0"/>
              <a:t>(GDP – T – C) + (T – G) – I=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7829719" y="3064500"/>
            <a:ext cx="218339"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7175871"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Tree>
    <p:extLst>
      <p:ext uri="{BB962C8B-B14F-4D97-AF65-F5344CB8AC3E}">
        <p14:creationId xmlns:p14="http://schemas.microsoft.com/office/powerpoint/2010/main" val="16680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70632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20</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71F90647-3816-A29F-4AAA-E3F362CC186B}"/>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Slide Number Placeholder 3">
            <a:extLst>
              <a:ext uri="{FF2B5EF4-FFF2-40B4-BE49-F238E27FC236}">
                <a16:creationId xmlns:a16="http://schemas.microsoft.com/office/drawing/2014/main" id="{4CE299AA-39FD-9D0B-95DE-065D5A23CAA6}"/>
              </a:ext>
            </a:extLst>
          </p:cNvPr>
          <p:cNvSpPr txBox="1">
            <a:spLocks/>
          </p:cNvSpPr>
          <p:nvPr/>
        </p:nvSpPr>
        <p:spPr>
          <a:xfrm>
            <a:off x="3687789" y="324249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z="3600" smtClean="0"/>
              <a:pPr/>
              <a:t>20</a:t>
            </a:fld>
            <a:endParaRPr lang="en-GB" sz="3600"/>
          </a:p>
        </p:txBody>
      </p:sp>
      <p:sp>
        <p:nvSpPr>
          <p:cNvPr id="30" name="TextBox 29">
            <a:extLst>
              <a:ext uri="{FF2B5EF4-FFF2-40B4-BE49-F238E27FC236}">
                <a16:creationId xmlns:a16="http://schemas.microsoft.com/office/drawing/2014/main" id="{F6D1357B-8536-CAEF-A775-80E91630DAC9}"/>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1" name="TextBox 30">
            <a:extLst>
              <a:ext uri="{FF2B5EF4-FFF2-40B4-BE49-F238E27FC236}">
                <a16:creationId xmlns:a16="http://schemas.microsoft.com/office/drawing/2014/main" id="{6433FA21-4EFD-D5F6-EDF4-4E523FC9618F}"/>
              </a:ext>
            </a:extLst>
          </p:cNvPr>
          <p:cNvSpPr txBox="1"/>
          <p:nvPr/>
        </p:nvSpPr>
        <p:spPr>
          <a:xfrm>
            <a:off x="2590800" y="2276571"/>
            <a:ext cx="5799986"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 C + I + G </a:t>
            </a:r>
            <a:r>
              <a:rPr lang="en-US" sz="3600" dirty="0">
                <a:solidFill>
                  <a:srgbClr val="FF0000"/>
                </a:solidFill>
              </a:rPr>
              <a:t>– T</a:t>
            </a:r>
            <a:r>
              <a:rPr lang="en-US" sz="3600" dirty="0"/>
              <a:t> + X – M</a:t>
            </a:r>
          </a:p>
        </p:txBody>
      </p:sp>
      <p:sp>
        <p:nvSpPr>
          <p:cNvPr id="39" name="TextBox 38">
            <a:extLst>
              <a:ext uri="{FF2B5EF4-FFF2-40B4-BE49-F238E27FC236}">
                <a16:creationId xmlns:a16="http://schemas.microsoft.com/office/drawing/2014/main" id="{DB0A4D73-3D14-A42B-C8BE-D40B647DE107}"/>
              </a:ext>
            </a:extLst>
          </p:cNvPr>
          <p:cNvSpPr txBox="1"/>
          <p:nvPr/>
        </p:nvSpPr>
        <p:spPr>
          <a:xfrm>
            <a:off x="2209800" y="2899682"/>
            <a:ext cx="6532558" cy="646331"/>
          </a:xfrm>
          <a:prstGeom prst="rect">
            <a:avLst/>
          </a:prstGeom>
          <a:noFill/>
        </p:spPr>
        <p:txBody>
          <a:bodyPr wrap="none" rtlCol="0">
            <a:spAutoFit/>
          </a:bodyPr>
          <a:lstStyle/>
          <a:p>
            <a:r>
              <a:rPr lang="en-US" sz="3600" dirty="0"/>
              <a:t>(GDP – T – C) + (T – G) – I= (X – M)</a:t>
            </a:r>
          </a:p>
        </p:txBody>
      </p:sp>
      <p:sp>
        <p:nvSpPr>
          <p:cNvPr id="40" name="Right Brace 39">
            <a:extLst>
              <a:ext uri="{FF2B5EF4-FFF2-40B4-BE49-F238E27FC236}">
                <a16:creationId xmlns:a16="http://schemas.microsoft.com/office/drawing/2014/main" id="{7AC5C482-2EEA-FE73-DE55-79CBE1579CEE}"/>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TextBox 40">
            <a:extLst>
              <a:ext uri="{FF2B5EF4-FFF2-40B4-BE49-F238E27FC236}">
                <a16:creationId xmlns:a16="http://schemas.microsoft.com/office/drawing/2014/main" id="{47674CAE-B923-8882-57B2-524BA47C86E9}"/>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2" name="Right Brace 41">
            <a:extLst>
              <a:ext uri="{FF2B5EF4-FFF2-40B4-BE49-F238E27FC236}">
                <a16:creationId xmlns:a16="http://schemas.microsoft.com/office/drawing/2014/main" id="{6F6589FF-FE60-22A6-658F-B85E5BD7AEB0}"/>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3" name="TextBox 42">
            <a:extLst>
              <a:ext uri="{FF2B5EF4-FFF2-40B4-BE49-F238E27FC236}">
                <a16:creationId xmlns:a16="http://schemas.microsoft.com/office/drawing/2014/main" id="{A492FFC0-3CB5-EE4D-2B76-DF9935DDF6C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Right Brace 43">
            <a:extLst>
              <a:ext uri="{FF2B5EF4-FFF2-40B4-BE49-F238E27FC236}">
                <a16:creationId xmlns:a16="http://schemas.microsoft.com/office/drawing/2014/main" id="{86DCA42D-EDE1-35A6-04A7-C5B950660CBF}"/>
              </a:ext>
            </a:extLst>
          </p:cNvPr>
          <p:cNvSpPr/>
          <p:nvPr/>
        </p:nvSpPr>
        <p:spPr>
          <a:xfrm rot="5400000" flipV="1">
            <a:off x="7829719" y="3064500"/>
            <a:ext cx="218339"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5" name="TextBox 44">
            <a:extLst>
              <a:ext uri="{FF2B5EF4-FFF2-40B4-BE49-F238E27FC236}">
                <a16:creationId xmlns:a16="http://schemas.microsoft.com/office/drawing/2014/main" id="{905C626E-8EAB-60C3-A462-9926E09D7441}"/>
              </a:ext>
            </a:extLst>
          </p:cNvPr>
          <p:cNvSpPr txBox="1"/>
          <p:nvPr/>
        </p:nvSpPr>
        <p:spPr>
          <a:xfrm>
            <a:off x="7175871" y="3791180"/>
            <a:ext cx="1711408" cy="954107"/>
          </a:xfrm>
          <a:prstGeom prst="rect">
            <a:avLst/>
          </a:prstGeom>
          <a:noFill/>
        </p:spPr>
        <p:txBody>
          <a:bodyPr wrap="square" rtlCol="0">
            <a:spAutoFit/>
          </a:bodyPr>
          <a:lstStyle/>
          <a:p>
            <a:pPr algn="ctr"/>
            <a:r>
              <a:rPr lang="en-US" sz="2800" dirty="0"/>
              <a:t>Trade Balance</a:t>
            </a:r>
          </a:p>
        </p:txBody>
      </p:sp>
      <p:sp>
        <p:nvSpPr>
          <p:cNvPr id="46" name="Right Brace 45">
            <a:extLst>
              <a:ext uri="{FF2B5EF4-FFF2-40B4-BE49-F238E27FC236}">
                <a16:creationId xmlns:a16="http://schemas.microsoft.com/office/drawing/2014/main" id="{6511239D-F903-D0B0-9017-E40D2CD36619}"/>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1101D80D-BB5C-8629-98E9-480BA3C562FC}"/>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48" name="TextBox 47">
            <a:extLst>
              <a:ext uri="{FF2B5EF4-FFF2-40B4-BE49-F238E27FC236}">
                <a16:creationId xmlns:a16="http://schemas.microsoft.com/office/drawing/2014/main" id="{94600C67-2D06-787D-F97F-31BA21C07C60}"/>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1043761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2" name="Picture 1">
            <a:extLst>
              <a:ext uri="{FF2B5EF4-FFF2-40B4-BE49-F238E27FC236}">
                <a16:creationId xmlns:a16="http://schemas.microsoft.com/office/drawing/2014/main" id="{E1C30E12-081E-C71A-A4F0-F310752E52B7}"/>
              </a:ext>
            </a:extLst>
          </p:cNvPr>
          <p:cNvPicPr>
            <a:picLocks noChangeAspect="1"/>
          </p:cNvPicPr>
          <p:nvPr/>
        </p:nvPicPr>
        <p:blipFill>
          <a:blip r:embed="rId2"/>
          <a:stretch>
            <a:fillRect/>
          </a:stretch>
        </p:blipFill>
        <p:spPr>
          <a:xfrm>
            <a:off x="0" y="1448055"/>
            <a:ext cx="12011543" cy="3647658"/>
          </a:xfrm>
          <a:prstGeom prst="rect">
            <a:avLst/>
          </a:prstGeom>
        </p:spPr>
      </p:pic>
      <p:cxnSp>
        <p:nvCxnSpPr>
          <p:cNvPr id="8" name="Curved Connector 7">
            <a:extLst>
              <a:ext uri="{FF2B5EF4-FFF2-40B4-BE49-F238E27FC236}">
                <a16:creationId xmlns:a16="http://schemas.microsoft.com/office/drawing/2014/main" id="{612D1A64-67F0-CB4A-4402-4F78A1A8E50E}"/>
              </a:ext>
            </a:extLst>
          </p:cNvPr>
          <p:cNvCxnSpPr/>
          <p:nvPr/>
        </p:nvCxnSpPr>
        <p:spPr>
          <a:xfrm rot="5400000" flipH="1" flipV="1">
            <a:off x="11085809" y="4839992"/>
            <a:ext cx="960895" cy="42491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546600" y="4580464"/>
            <a:ext cx="6399577" cy="1586600"/>
            <a:chOff x="4546600" y="4580464"/>
            <a:chExt cx="6399577" cy="1586600"/>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08399" y="4792056"/>
              <a:ext cx="996170" cy="953625"/>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044552" y="5469877"/>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may be in a recession now.</a:t>
            </a:r>
          </a:p>
        </p:txBody>
      </p:sp>
    </p:spTree>
    <p:extLst>
      <p:ext uri="{BB962C8B-B14F-4D97-AF65-F5344CB8AC3E}">
        <p14:creationId xmlns:p14="http://schemas.microsoft.com/office/powerpoint/2010/main" val="32016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372553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trust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EBAB5-359E-A5C6-B5A9-423B9D3EE513}"/>
              </a:ext>
            </a:extLst>
          </p:cNvPr>
          <p:cNvPicPr>
            <a:picLocks noChangeAspect="1"/>
          </p:cNvPicPr>
          <p:nvPr/>
        </p:nvPicPr>
        <p:blipFill>
          <a:blip r:embed="rId3"/>
          <a:stretch>
            <a:fillRect/>
          </a:stretch>
        </p:blipFill>
        <p:spPr>
          <a:xfrm>
            <a:off x="289814" y="1325563"/>
            <a:ext cx="11612371" cy="3502617"/>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041530"/>
            <a:ext cx="1192078"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2030278" y="3429000"/>
            <a:ext cx="3487119"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216257"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9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18280"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446315" y="1570730"/>
            <a:ext cx="11569636" cy="4351338"/>
          </a:xfrm>
        </p:spPr>
        <p:txBody>
          <a:bodyPr/>
          <a:lstStyle/>
          <a:p>
            <a:pPr>
              <a:spcAft>
                <a:spcPts val="1000"/>
              </a:spcAft>
            </a:pPr>
            <a:r>
              <a:rPr lang="en-US" dirty="0"/>
              <a:t>Contemporary Economic Policy</a:t>
            </a:r>
          </a:p>
          <a:p>
            <a:pPr lvl="1">
              <a:spcAft>
                <a:spcPts val="1000"/>
              </a:spcAft>
            </a:pPr>
            <a:r>
              <a:rPr lang="en-US" dirty="0"/>
              <a:t>Week 1 (9/23): 	Economic Update (Jon </a:t>
            </a:r>
            <a:r>
              <a:rPr lang="en-US" dirty="0" err="1"/>
              <a:t>Haveman</a:t>
            </a:r>
            <a:r>
              <a:rPr lang="en-US" dirty="0"/>
              <a:t>, NEED)</a:t>
            </a:r>
          </a:p>
          <a:p>
            <a:pPr lvl="1">
              <a:spcAft>
                <a:spcPts val="1000"/>
              </a:spcAft>
            </a:pPr>
            <a:r>
              <a:rPr lang="en-US" dirty="0"/>
              <a:t>Week 2 (9/30): 	Trade and Globalization (Alan Deardorff, University of Michigan)</a:t>
            </a:r>
          </a:p>
          <a:p>
            <a:pPr lvl="1">
              <a:spcAft>
                <a:spcPts val="1000"/>
              </a:spcAft>
            </a:pPr>
            <a:r>
              <a:rPr lang="en-US" dirty="0"/>
              <a:t>Week 3 (10/7): 	Autonomous Vehicles (Jon </a:t>
            </a:r>
            <a:r>
              <a:rPr lang="en-US" dirty="0" err="1"/>
              <a:t>Haveman</a:t>
            </a:r>
            <a:r>
              <a:rPr lang="en-US" dirty="0"/>
              <a:t>, NEED)</a:t>
            </a:r>
          </a:p>
          <a:p>
            <a:pPr lvl="1">
              <a:spcAft>
                <a:spcPts val="1000"/>
              </a:spcAft>
            </a:pPr>
            <a:r>
              <a:rPr lang="en-US" dirty="0"/>
              <a:t>Week 4 (10/14):	Climate Change Economics (Sarah Jacobson, Williams College)</a:t>
            </a:r>
          </a:p>
          <a:p>
            <a:pPr lvl="1">
              <a:spcAft>
                <a:spcPts val="1000"/>
              </a:spcAft>
            </a:pPr>
            <a:r>
              <a:rPr lang="en-US" dirty="0"/>
              <a:t>Week 5 (10/21):	The Federal Debt (Joseph Carolan, Oakland University)</a:t>
            </a:r>
          </a:p>
          <a:p>
            <a:pPr lvl="1">
              <a:spcAft>
                <a:spcPts val="1000"/>
              </a:spcAft>
            </a:pPr>
            <a:r>
              <a:rPr lang="en-US" b="1" dirty="0"/>
              <a:t>Week 6 (10/28):	Trade Deficit and Exchange Rates (Alan Deardorff, Univ. of Michigan)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63563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falls in value, it makes</a:t>
            </a:r>
          </a:p>
          <a:p>
            <a:pPr lvl="2"/>
            <a:r>
              <a:rPr lang="en-US" dirty="0"/>
              <a:t>Exports cheaper</a:t>
            </a:r>
          </a:p>
          <a:p>
            <a:pPr lvl="2"/>
            <a:r>
              <a:rPr lang="en-US" dirty="0"/>
              <a:t>Imports more expensive</a:t>
            </a:r>
          </a:p>
          <a:p>
            <a:pPr lvl="2"/>
            <a:r>
              <a:rPr lang="en-US" dirty="0"/>
              <a:t>Lowers real income and therefore expenditure</a:t>
            </a:r>
          </a:p>
          <a:p>
            <a:pPr lvl="2"/>
            <a:r>
              <a:rPr lang="en-US" dirty="0"/>
              <a:t>Result:  Trade balance ”improves” </a:t>
            </a:r>
          </a:p>
          <a:p>
            <a:pPr lvl="3"/>
            <a:r>
              <a:rPr lang="en-US" dirty="0"/>
              <a:t>Deficit shrinks, or</a:t>
            </a:r>
          </a:p>
          <a:p>
            <a:pPr lvl="3"/>
            <a:r>
              <a:rPr lang="en-US" dirty="0"/>
              <a:t>Surplus grows</a:t>
            </a:r>
          </a:p>
          <a:p>
            <a:pPr lvl="1"/>
            <a:r>
              <a:rPr lang="en-US" dirty="0"/>
              <a:t>Example:  Volker policy in 1980-81 </a:t>
            </a:r>
          </a:p>
          <a:p>
            <a:pPr lvl="2"/>
            <a:r>
              <a:rPr lang="en-US" dirty="0"/>
              <a:t>Raised US interest rates</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those </a:t>
            </a:r>
            <a:r>
              <a:rPr lang="en-US" u="sng" dirty="0"/>
              <a:t>between</a:t>
            </a:r>
            <a:r>
              <a:rPr lang="en-US" dirty="0"/>
              <a:t>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Confusing!  Hard to know what is up and what is down</a:t>
            </a:r>
          </a:p>
          <a:p>
            <a:pPr lvl="2"/>
            <a:r>
              <a:rPr lang="en-US" dirty="0">
                <a:ea typeface="Arial" charset="0"/>
                <a:cs typeface="Arial" charset="0"/>
              </a:rPr>
              <a:t>i.e., “The Japanese yen rose today from 95 to 90”  </a:t>
            </a:r>
          </a:p>
          <a:p>
            <a:pPr lvl="2"/>
            <a:r>
              <a:rPr lang="en-US" dirty="0">
                <a:ea typeface="Arial" charset="0"/>
                <a:cs typeface="Arial" charset="0"/>
              </a:rPr>
              <a:t>Makes sense because the numbers are understood to be ¥/$, not $/¥, so the change from 95 to 90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$0.0105 to $0.0111”</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“strength” may appear as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083098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Tree>
    <p:extLst>
      <p:ext uri="{BB962C8B-B14F-4D97-AF65-F5344CB8AC3E}">
        <p14:creationId xmlns:p14="http://schemas.microsoft.com/office/powerpoint/2010/main" val="3750378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173384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of $ assets</a:t>
            </a:r>
          </a:p>
          <a:p>
            <a:pPr lvl="1"/>
            <a:r>
              <a:rPr lang="en-US" dirty="0"/>
              <a:t>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Tree>
    <p:extLst>
      <p:ext uri="{BB962C8B-B14F-4D97-AF65-F5344CB8AC3E}">
        <p14:creationId xmlns:p14="http://schemas.microsoft.com/office/powerpoint/2010/main" val="196637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100-000007040000}"/>
              </a:ext>
            </a:extLst>
          </p:cNvPr>
          <p:cNvGraphicFramePr>
            <a:graphicFrameLocks/>
          </p:cNvGraphicFramePr>
          <p:nvPr/>
        </p:nvGraphicFramePr>
        <p:xfrm>
          <a:off x="838200" y="946869"/>
          <a:ext cx="10382573"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Tree>
    <p:extLst>
      <p:ext uri="{BB962C8B-B14F-4D97-AF65-F5344CB8AC3E}">
        <p14:creationId xmlns:p14="http://schemas.microsoft.com/office/powerpoint/2010/main" val="17633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a:solidFill>
                  <a:schemeClr val="bg1"/>
                </a:solidFill>
              </a:rPr>
              <a:t>US</a:t>
            </a:r>
            <a:r>
              <a:rPr lang="en-US"/>
              <a:t> Exchange Rate </a:t>
            </a:r>
            <a:endParaRPr lang="en-US" dirty="0"/>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8" name="Picture 7">
            <a:extLst>
              <a:ext uri="{FF2B5EF4-FFF2-40B4-BE49-F238E27FC236}">
                <a16:creationId xmlns:a16="http://schemas.microsoft.com/office/drawing/2014/main" id="{647C50C2-957C-9F35-095C-8680F7223B71}"/>
              </a:ext>
            </a:extLst>
          </p:cNvPr>
          <p:cNvPicPr>
            <a:picLocks noChangeAspect="1"/>
          </p:cNvPicPr>
          <p:nvPr/>
        </p:nvPicPr>
        <p:blipFill>
          <a:blip r:embed="rId3"/>
          <a:stretch>
            <a:fillRect/>
          </a:stretch>
        </p:blipFill>
        <p:spPr>
          <a:xfrm>
            <a:off x="838200" y="1115877"/>
            <a:ext cx="10227590" cy="5103901"/>
          </a:xfrm>
          <a:prstGeom prst="rect">
            <a:avLst/>
          </a:prstGeom>
        </p:spPr>
      </p:pic>
      <p:sp>
        <p:nvSpPr>
          <p:cNvPr id="3" name="Oval 2">
            <a:extLst>
              <a:ext uri="{FF2B5EF4-FFF2-40B4-BE49-F238E27FC236}">
                <a16:creationId xmlns:a16="http://schemas.microsoft.com/office/drawing/2014/main" id="{B5312BBE-1C11-4297-FA3A-6449517F2473}"/>
              </a:ext>
            </a:extLst>
          </p:cNvPr>
          <p:cNvSpPr/>
          <p:nvPr/>
        </p:nvSpPr>
        <p:spPr>
          <a:xfrm rot="19402128">
            <a:off x="2541858" y="2749617"/>
            <a:ext cx="16764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F795C77-F10F-89B2-8F25-DF656DF53BE5}"/>
              </a:ext>
            </a:extLst>
          </p:cNvPr>
          <p:cNvSpPr txBox="1"/>
          <p:nvPr/>
        </p:nvSpPr>
        <p:spPr>
          <a:xfrm>
            <a:off x="2806553" y="3526117"/>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6" name="TextBox 5">
            <a:extLst>
              <a:ext uri="{FF2B5EF4-FFF2-40B4-BE49-F238E27FC236}">
                <a16:creationId xmlns:a16="http://schemas.microsoft.com/office/drawing/2014/main" id="{821F38A1-BD8F-72EE-C684-1D077734F37E}"/>
              </a:ext>
            </a:extLst>
          </p:cNvPr>
          <p:cNvSpPr txBox="1"/>
          <p:nvPr/>
        </p:nvSpPr>
        <p:spPr>
          <a:xfrm>
            <a:off x="2806553" y="4222693"/>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128875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7" name="Picture 6">
            <a:extLst>
              <a:ext uri="{FF2B5EF4-FFF2-40B4-BE49-F238E27FC236}">
                <a16:creationId xmlns:a16="http://schemas.microsoft.com/office/drawing/2014/main" id="{437B2EA2-AB0F-59A1-CF5F-E4563B905F69}"/>
              </a:ext>
            </a:extLst>
          </p:cNvPr>
          <p:cNvPicPr>
            <a:picLocks noChangeAspect="1"/>
          </p:cNvPicPr>
          <p:nvPr/>
        </p:nvPicPr>
        <p:blipFill>
          <a:blip r:embed="rId3"/>
          <a:stretch>
            <a:fillRect/>
          </a:stretch>
        </p:blipFill>
        <p:spPr>
          <a:xfrm>
            <a:off x="2242158" y="1078347"/>
            <a:ext cx="7127309" cy="5118068"/>
          </a:xfrm>
          <a:prstGeom prst="rect">
            <a:avLst/>
          </a:prstGeom>
        </p:spPr>
      </p:pic>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Tree>
    <p:extLst>
      <p:ext uri="{BB962C8B-B14F-4D97-AF65-F5344CB8AC3E}">
        <p14:creationId xmlns:p14="http://schemas.microsoft.com/office/powerpoint/2010/main" val="2745084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47</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1026" name="Picture 2">
            <a:extLst>
              <a:ext uri="{FF2B5EF4-FFF2-40B4-BE49-F238E27FC236}">
                <a16:creationId xmlns:a16="http://schemas.microsoft.com/office/drawing/2014/main" id="{E5B5D9E2-C5FC-457F-486B-EF47F939A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295" y="557463"/>
            <a:ext cx="5807241" cy="5807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8D4A1B-3957-EB68-353E-92073BF0AA57}"/>
              </a:ext>
            </a:extLst>
          </p:cNvPr>
          <p:cNvPicPr>
            <a:picLocks noChangeAspect="1"/>
          </p:cNvPicPr>
          <p:nvPr/>
        </p:nvPicPr>
        <p:blipFill>
          <a:blip r:embed="rId3"/>
          <a:stretch>
            <a:fillRect/>
          </a:stretch>
        </p:blipFill>
        <p:spPr>
          <a:xfrm>
            <a:off x="8967536" y="4938964"/>
            <a:ext cx="1917700" cy="381000"/>
          </a:xfrm>
          <a:prstGeom prst="rect">
            <a:avLst/>
          </a:prstGeom>
        </p:spPr>
      </p:pic>
      <p:pic>
        <p:nvPicPr>
          <p:cNvPr id="6" name="Picture 5">
            <a:extLst>
              <a:ext uri="{FF2B5EF4-FFF2-40B4-BE49-F238E27FC236}">
                <a16:creationId xmlns:a16="http://schemas.microsoft.com/office/drawing/2014/main" id="{D85A14A1-0A65-CF22-F535-6DCCDE2DDE3D}"/>
              </a:ext>
            </a:extLst>
          </p:cNvPr>
          <p:cNvPicPr>
            <a:picLocks noChangeAspect="1"/>
          </p:cNvPicPr>
          <p:nvPr/>
        </p:nvPicPr>
        <p:blipFill>
          <a:blip r:embed="rId4"/>
          <a:stretch>
            <a:fillRect/>
          </a:stretch>
        </p:blipFill>
        <p:spPr>
          <a:xfrm>
            <a:off x="8967536" y="4583364"/>
            <a:ext cx="1917700" cy="355600"/>
          </a:xfrm>
          <a:prstGeom prst="rect">
            <a:avLst/>
          </a:prstGeom>
        </p:spPr>
      </p:pic>
    </p:spTree>
    <p:extLst>
      <p:ext uri="{BB962C8B-B14F-4D97-AF65-F5344CB8AC3E}">
        <p14:creationId xmlns:p14="http://schemas.microsoft.com/office/powerpoint/2010/main" val="1573660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5</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00351" y="4611211"/>
            <a:ext cx="9144000" cy="87497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Alan Deardorff</a:t>
            </a:r>
          </a:p>
          <a:p>
            <a:pPr>
              <a:lnSpc>
                <a:spcPct val="100000"/>
              </a:lnSpc>
              <a:spcBef>
                <a:spcPts val="0"/>
              </a:spcBef>
            </a:pPr>
            <a:r>
              <a:rPr lang="en-US" sz="2900" i="1" dirty="0">
                <a:solidFill>
                  <a:schemeClr val="tx2"/>
                </a:solidFill>
              </a:rPr>
              <a:t>University </a:t>
            </a:r>
            <a:r>
              <a:rPr lang="en-US" sz="2900" i="1">
                <a:solidFill>
                  <a:schemeClr val="tx2"/>
                </a:solidFill>
              </a:rPr>
              <a:t>of Michigan</a:t>
            </a:r>
            <a:endParaRPr lang="en-US" sz="2900" i="1" dirty="0">
              <a:solidFill>
                <a:schemeClr val="tx2"/>
              </a:solidFill>
            </a:endParaRPr>
          </a:p>
        </p:txBody>
      </p:sp>
    </p:spTree>
    <p:extLst>
      <p:ext uri="{BB962C8B-B14F-4D97-AF65-F5344CB8AC3E}">
        <p14:creationId xmlns:p14="http://schemas.microsoft.com/office/powerpoint/2010/main" val="3460386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280891"/>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pic>
        <p:nvPicPr>
          <p:cNvPr id="12" name="Picture 11">
            <a:extLst>
              <a:ext uri="{FF2B5EF4-FFF2-40B4-BE49-F238E27FC236}">
                <a16:creationId xmlns:a16="http://schemas.microsoft.com/office/drawing/2014/main" id="{0443C040-B847-723B-E38A-E24D4FCEC9AC}"/>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764278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no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pic>
        <p:nvPicPr>
          <p:cNvPr id="3" name="Picture 2">
            <a:extLst>
              <a:ext uri="{FF2B5EF4-FFF2-40B4-BE49-F238E27FC236}">
                <a16:creationId xmlns:a16="http://schemas.microsoft.com/office/drawing/2014/main" id="{58A3A6B0-E35F-D023-C04A-2EB5062013BD}"/>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56</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no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no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pic>
        <p:nvPicPr>
          <p:cNvPr id="5" name="Picture 4">
            <a:extLst>
              <a:ext uri="{FF2B5EF4-FFF2-40B4-BE49-F238E27FC236}">
                <a16:creationId xmlns:a16="http://schemas.microsoft.com/office/drawing/2014/main" id="{7D9F06AC-27C1-7049-2692-5A90BC46F16B}"/>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39847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pic>
        <p:nvPicPr>
          <p:cNvPr id="5" name="Picture 4">
            <a:extLst>
              <a:ext uri="{FF2B5EF4-FFF2-40B4-BE49-F238E27FC236}">
                <a16:creationId xmlns:a16="http://schemas.microsoft.com/office/drawing/2014/main" id="{A1B0A57E-5F0E-DDF2-9D14-08A9218F5C58}"/>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0A7F2E-07C8-9742-2EFD-5CDBA942F58B}"/>
              </a:ext>
            </a:extLst>
          </p:cNvPr>
          <p:cNvPicPr>
            <a:picLocks noChangeAspect="1"/>
          </p:cNvPicPr>
          <p:nvPr/>
        </p:nvPicPr>
        <p:blipFill>
          <a:blip r:embed="rId3"/>
          <a:stretch>
            <a:fillRect/>
          </a:stretch>
        </p:blipFill>
        <p:spPr>
          <a:xfrm>
            <a:off x="0" y="1448055"/>
            <a:ext cx="12014171" cy="3648456"/>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175459" y="2217410"/>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859028" y="132556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344406" y="132556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768824"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96146" y="1361681"/>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292612"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075510"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718963" y="1737749"/>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1158792" y="1942466"/>
            <a:ext cx="1204320" cy="43542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546600" y="4580464"/>
            <a:ext cx="6399577" cy="1586600"/>
            <a:chOff x="4546600" y="4580464"/>
            <a:chExt cx="6399577" cy="1586600"/>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7108399" y="4792056"/>
              <a:ext cx="996170" cy="953625"/>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968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60</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pic>
        <p:nvPicPr>
          <p:cNvPr id="2" name="Picture 1">
            <a:extLst>
              <a:ext uri="{FF2B5EF4-FFF2-40B4-BE49-F238E27FC236}">
                <a16:creationId xmlns:a16="http://schemas.microsoft.com/office/drawing/2014/main" id="{456FCA40-9410-5835-D7D0-18A31D955B72}"/>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3" name="Picture 2">
            <a:extLst>
              <a:ext uri="{FF2B5EF4-FFF2-40B4-BE49-F238E27FC236}">
                <a16:creationId xmlns:a16="http://schemas.microsoft.com/office/drawing/2014/main" id="{2948689C-BA8A-1B22-B19D-8884BD728D16}"/>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67</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68</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69</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Tree>
    <p:extLst>
      <p:ext uri="{BB962C8B-B14F-4D97-AF65-F5344CB8AC3E}">
        <p14:creationId xmlns:p14="http://schemas.microsoft.com/office/powerpoint/2010/main" val="343988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a:solidFill>
                  <a:schemeClr val="bg1"/>
                </a:solidFill>
              </a:rPr>
              <a:t>US</a:t>
            </a:r>
            <a:r>
              <a:rPr lang="en-US"/>
              <a:t> Exchange Rate </a:t>
            </a:r>
            <a:endParaRPr lang="en-US" dirty="0"/>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8" name="Picture 7">
            <a:extLst>
              <a:ext uri="{FF2B5EF4-FFF2-40B4-BE49-F238E27FC236}">
                <a16:creationId xmlns:a16="http://schemas.microsoft.com/office/drawing/2014/main" id="{647C50C2-957C-9F35-095C-8680F7223B71}"/>
              </a:ext>
            </a:extLst>
          </p:cNvPr>
          <p:cNvPicPr>
            <a:picLocks noChangeAspect="1"/>
          </p:cNvPicPr>
          <p:nvPr/>
        </p:nvPicPr>
        <p:blipFill>
          <a:blip r:embed="rId3"/>
          <a:stretch>
            <a:fillRect/>
          </a:stretch>
        </p:blipFill>
        <p:spPr>
          <a:xfrm>
            <a:off x="1410346" y="828991"/>
            <a:ext cx="9051010" cy="5390788"/>
          </a:xfrm>
          <a:prstGeom prst="rect">
            <a:avLst/>
          </a:prstGeom>
        </p:spPr>
      </p:pic>
    </p:spTree>
    <p:extLst>
      <p:ext uri="{BB962C8B-B14F-4D97-AF65-F5344CB8AC3E}">
        <p14:creationId xmlns:p14="http://schemas.microsoft.com/office/powerpoint/2010/main" val="12617164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1542995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797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graphicFrame>
        <p:nvGraphicFramePr>
          <p:cNvPr id="9" name="Chart 8">
            <a:extLst>
              <a:ext uri="{FF2B5EF4-FFF2-40B4-BE49-F238E27FC236}">
                <a16:creationId xmlns:a16="http://schemas.microsoft.com/office/drawing/2014/main" id="{AC6E81E9-D6DE-2842-8642-EADB8189C3AF}"/>
              </a:ext>
            </a:extLst>
          </p:cNvPr>
          <p:cNvGraphicFramePr>
            <a:graphicFrameLocks/>
          </p:cNvGraphicFramePr>
          <p:nvPr/>
        </p:nvGraphicFramePr>
        <p:xfrm>
          <a:off x="1708107" y="2025645"/>
          <a:ext cx="7667513" cy="4204570"/>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Tree>
    <p:extLst>
      <p:ext uri="{BB962C8B-B14F-4D97-AF65-F5344CB8AC3E}">
        <p14:creationId xmlns:p14="http://schemas.microsoft.com/office/powerpoint/2010/main" val="422432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75</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76</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graphicFrame>
        <p:nvGraphicFramePr>
          <p:cNvPr id="11" name="Chart 10">
            <a:extLst>
              <a:ext uri="{FF2B5EF4-FFF2-40B4-BE49-F238E27FC236}">
                <a16:creationId xmlns:a16="http://schemas.microsoft.com/office/drawing/2014/main" id="{DB289C85-9289-5387-A3AF-54B400C3E087}"/>
              </a:ext>
            </a:extLst>
          </p:cNvPr>
          <p:cNvGraphicFramePr>
            <a:graphicFrameLocks/>
          </p:cNvGraphicFramePr>
          <p:nvPr/>
        </p:nvGraphicFramePr>
        <p:xfrm>
          <a:off x="1708107" y="2025643"/>
          <a:ext cx="7667513" cy="420456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1C6AF11-1A62-351B-F9F1-938ACABA8549}"/>
              </a:ext>
            </a:extLst>
          </p:cNvPr>
          <p:cNvSpPr txBox="1"/>
          <p:nvPr/>
        </p:nvSpPr>
        <p:spPr>
          <a:xfrm>
            <a:off x="9612351" y="332306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987883" y="3200400"/>
            <a:ext cx="602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a:off x="9272751" y="3932663"/>
            <a:ext cx="33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2275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graphicFrame>
        <p:nvGraphicFramePr>
          <p:cNvPr id="12" name="Chart 11">
            <a:extLst>
              <a:ext uri="{FF2B5EF4-FFF2-40B4-BE49-F238E27FC236}">
                <a16:creationId xmlns:a16="http://schemas.microsoft.com/office/drawing/2014/main" id="{36DDD761-1726-9335-88C2-DDF1D4DF6234}"/>
              </a:ext>
            </a:extLst>
          </p:cNvPr>
          <p:cNvGraphicFramePr>
            <a:graphicFrameLocks/>
          </p:cNvGraphicFramePr>
          <p:nvPr/>
        </p:nvGraphicFramePr>
        <p:xfrm>
          <a:off x="1708108" y="2049784"/>
          <a:ext cx="7667512" cy="4180431"/>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9222059" y="2943922"/>
            <a:ext cx="602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9272751" y="3107473"/>
            <a:ext cx="5514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37234" y="2843561"/>
            <a:ext cx="1516566" cy="369332"/>
          </a:xfrm>
          <a:prstGeom prst="rect">
            <a:avLst/>
          </a:prstGeom>
          <a:noFill/>
        </p:spPr>
        <p:txBody>
          <a:bodyPr wrap="square" rtlCol="0">
            <a:spAutoFit/>
          </a:bodyPr>
          <a:lstStyle/>
          <a:p>
            <a:r>
              <a:rPr lang="en-US" dirty="0">
                <a:solidFill>
                  <a:srgbClr val="FF0000"/>
                </a:solidFill>
              </a:rPr>
              <a:t>4.4% drop</a:t>
            </a:r>
          </a:p>
        </p:txBody>
      </p:sp>
    </p:spTree>
    <p:extLst>
      <p:ext uri="{BB962C8B-B14F-4D97-AF65-F5344CB8AC3E}">
        <p14:creationId xmlns:p14="http://schemas.microsoft.com/office/powerpoint/2010/main" val="28331980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78</a:t>
            </a:fld>
            <a:endParaRPr lang="en-GB" dirty="0"/>
          </a:p>
        </p:txBody>
      </p:sp>
    </p:spTree>
    <p:extLst>
      <p:ext uri="{BB962C8B-B14F-4D97-AF65-F5344CB8AC3E}">
        <p14:creationId xmlns:p14="http://schemas.microsoft.com/office/powerpoint/2010/main" val="304971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122601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9</a:t>
            </a:fld>
            <a:endParaRPr lang="en-US"/>
          </a:p>
        </p:txBody>
      </p:sp>
    </p:spTree>
    <p:extLst>
      <p:ext uri="{BB962C8B-B14F-4D97-AF65-F5344CB8AC3E}">
        <p14:creationId xmlns:p14="http://schemas.microsoft.com/office/powerpoint/2010/main" val="31097850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15668</TotalTime>
  <Words>4759</Words>
  <Application>Microsoft Macintosh PowerPoint</Application>
  <PresentationFormat>Widescreen</PresentationFormat>
  <Paragraphs>814</Paragraphs>
  <Slides>78</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Courier New</vt:lpstr>
      <vt:lpstr>Lucida Grande</vt:lpstr>
      <vt:lpstr>Custom Design</vt:lpstr>
      <vt:lpstr>PowerPoint Presentation</vt:lpstr>
      <vt:lpstr> Available NEED Topics Include:</vt:lpstr>
      <vt:lpstr> Course Outline</vt:lpstr>
      <vt:lpstr>Submitting Questions</vt:lpstr>
      <vt:lpstr>PowerPoint Presentation</vt:lpstr>
      <vt:lpstr>US Trade Balance = Exports minus Imports</vt:lpstr>
      <vt:lpstr>US Exchange Rate </vt:lpstr>
      <vt:lpstr> Outline</vt:lpstr>
      <vt:lpstr> Trade Deficit</vt:lpstr>
      <vt:lpstr>US Trade Balance: Goods and Services</vt:lpstr>
      <vt:lpstr>US Trade Balances</vt:lpstr>
      <vt:lpstr> Trade Deficit</vt:lpstr>
      <vt:lpstr>PowerPoint Presentation</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vt:lpstr>
      <vt:lpstr>PowerPoint Presentation</vt:lpstr>
      <vt:lpstr>PowerPoint Presentation</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Dollar Value of Other Currencies</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317</cp:revision>
  <cp:lastPrinted>2022-03-31T21:23:13Z</cp:lastPrinted>
  <dcterms:created xsi:type="dcterms:W3CDTF">2017-05-03T22:30:38Z</dcterms:created>
  <dcterms:modified xsi:type="dcterms:W3CDTF">2022-10-31T17:42:34Z</dcterms:modified>
</cp:coreProperties>
</file>