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4"/>
  </p:notesMasterIdLst>
  <p:handoutMasterIdLst>
    <p:handoutMasterId r:id="rId55"/>
  </p:handoutMasterIdLst>
  <p:sldIdLst>
    <p:sldId id="4654" r:id="rId2"/>
    <p:sldId id="4782" r:id="rId3"/>
    <p:sldId id="4863" r:id="rId4"/>
    <p:sldId id="4861" r:id="rId5"/>
    <p:sldId id="4842" r:id="rId6"/>
    <p:sldId id="4843" r:id="rId7"/>
    <p:sldId id="4840" r:id="rId8"/>
    <p:sldId id="4859" r:id="rId9"/>
    <p:sldId id="4830" r:id="rId10"/>
    <p:sldId id="4829" r:id="rId11"/>
    <p:sldId id="4833" r:id="rId12"/>
    <p:sldId id="4860" r:id="rId13"/>
    <p:sldId id="4824" r:id="rId14"/>
    <p:sldId id="4813" r:id="rId15"/>
    <p:sldId id="4825" r:id="rId16"/>
    <p:sldId id="4826" r:id="rId17"/>
    <p:sldId id="4837" r:id="rId18"/>
    <p:sldId id="4835" r:id="rId19"/>
    <p:sldId id="4836" r:id="rId20"/>
    <p:sldId id="4838" r:id="rId21"/>
    <p:sldId id="4834" r:id="rId22"/>
    <p:sldId id="4844" r:id="rId23"/>
    <p:sldId id="4845" r:id="rId24"/>
    <p:sldId id="4864" r:id="rId25"/>
    <p:sldId id="4817" r:id="rId26"/>
    <p:sldId id="4815" r:id="rId27"/>
    <p:sldId id="4816" r:id="rId28"/>
    <p:sldId id="4827" r:id="rId29"/>
    <p:sldId id="4848" r:id="rId30"/>
    <p:sldId id="4868" r:id="rId31"/>
    <p:sldId id="4867" r:id="rId32"/>
    <p:sldId id="4781" r:id="rId33"/>
    <p:sldId id="4866" r:id="rId34"/>
    <p:sldId id="4783" r:id="rId35"/>
    <p:sldId id="4785" r:id="rId36"/>
    <p:sldId id="4847" r:id="rId37"/>
    <p:sldId id="4857" r:id="rId38"/>
    <p:sldId id="4849" r:id="rId39"/>
    <p:sldId id="4823" r:id="rId40"/>
    <p:sldId id="4850" r:id="rId41"/>
    <p:sldId id="4851" r:id="rId42"/>
    <p:sldId id="4852" r:id="rId43"/>
    <p:sldId id="4858" r:id="rId44"/>
    <p:sldId id="4828" r:id="rId45"/>
    <p:sldId id="4862" r:id="rId46"/>
    <p:sldId id="4841" r:id="rId47"/>
    <p:sldId id="4855" r:id="rId48"/>
    <p:sldId id="4856" r:id="rId49"/>
    <p:sldId id="4786" r:id="rId50"/>
    <p:sldId id="4869" r:id="rId51"/>
    <p:sldId id="1644" r:id="rId52"/>
    <p:sldId id="4100" r:id="rId5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E3C"/>
    <a:srgbClr val="70ABB0"/>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7" autoAdjust="0"/>
    <p:restoredTop sz="91408"/>
  </p:normalViewPr>
  <p:slideViewPr>
    <p:cSldViewPr snapToGrid="0" snapToObjects="1">
      <p:cViewPr varScale="1">
        <p:scale>
          <a:sx n="59" d="100"/>
          <a:sy n="59" d="100"/>
        </p:scale>
        <p:origin x="456" y="22"/>
      </p:cViewPr>
      <p:guideLst>
        <p:guide orient="horz" pos="2160"/>
        <p:guide pos="3840"/>
      </p:guideLst>
    </p:cSldViewPr>
  </p:slideViewPr>
  <p:notesTextViewPr>
    <p:cViewPr>
      <p:scale>
        <a:sx n="3" d="2"/>
        <a:sy n="3" d="2"/>
      </p:scale>
      <p:origin x="0" y="0"/>
    </p:cViewPr>
  </p:notesTextViewPr>
  <p:sorterViewPr>
    <p:cViewPr>
      <p:scale>
        <a:sx n="1" d="1"/>
        <a:sy n="1" d="1"/>
      </p:scale>
      <p:origin x="0" y="-27866"/>
    </p:cViewPr>
  </p:sorterViewPr>
  <p:notesViewPr>
    <p:cSldViewPr snapToGrid="0" snapToObjects="1">
      <p:cViewPr varScale="1">
        <p:scale>
          <a:sx n="47" d="100"/>
          <a:sy n="47" d="100"/>
        </p:scale>
        <p:origin x="1502"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224523564989157E-2"/>
          <c:y val="4.335681506792783E-2"/>
          <c:w val="0.9417712731560729"/>
          <c:h val="0.75502484359266409"/>
        </c:manualLayout>
      </c:layout>
      <c:lineChart>
        <c:grouping val="standard"/>
        <c:varyColors val="0"/>
        <c:ser>
          <c:idx val="1"/>
          <c:order val="0"/>
          <c:tx>
            <c:strRef>
              <c:f>'Cleaned Up'!$B$1</c:f>
              <c:strCache>
                <c:ptCount val="1"/>
                <c:pt idx="0">
                  <c:v>Top 10%</c:v>
                </c:pt>
              </c:strCache>
            </c:strRef>
          </c:tx>
          <c:spPr>
            <a:ln w="28575" cap="rnd">
              <a:solidFill>
                <a:srgbClr val="C00000"/>
              </a:solidFill>
              <a:round/>
            </a:ln>
            <a:effectLst/>
          </c:spPr>
          <c:marker>
            <c:symbol val="none"/>
          </c:marker>
          <c:cat>
            <c:numRef>
              <c:f>'Cleaned Up'!$A$2:$A$112</c:f>
              <c:numCache>
                <c:formatCode>General</c:formatCode>
                <c:ptCount val="111"/>
                <c:pt idx="0">
                  <c:v>1913</c:v>
                </c:pt>
                <c:pt idx="1">
                  <c:v>1914</c:v>
                </c:pt>
                <c:pt idx="2">
                  <c:v>1915</c:v>
                </c:pt>
                <c:pt idx="3">
                  <c:v>1916</c:v>
                </c:pt>
                <c:pt idx="4">
                  <c:v>1917</c:v>
                </c:pt>
                <c:pt idx="5">
                  <c:v>1918</c:v>
                </c:pt>
                <c:pt idx="6">
                  <c:v>1919</c:v>
                </c:pt>
                <c:pt idx="7">
                  <c:v>1920</c:v>
                </c:pt>
                <c:pt idx="8">
                  <c:v>1921</c:v>
                </c:pt>
                <c:pt idx="9">
                  <c:v>1922</c:v>
                </c:pt>
                <c:pt idx="10">
                  <c:v>1923</c:v>
                </c:pt>
                <c:pt idx="11">
                  <c:v>1924</c:v>
                </c:pt>
                <c:pt idx="12">
                  <c:v>1925</c:v>
                </c:pt>
                <c:pt idx="13">
                  <c:v>1926</c:v>
                </c:pt>
                <c:pt idx="14">
                  <c:v>1927</c:v>
                </c:pt>
                <c:pt idx="15">
                  <c:v>1928</c:v>
                </c:pt>
                <c:pt idx="16">
                  <c:v>1929</c:v>
                </c:pt>
                <c:pt idx="17">
                  <c:v>1930</c:v>
                </c:pt>
                <c:pt idx="18">
                  <c:v>1931</c:v>
                </c:pt>
                <c:pt idx="19">
                  <c:v>1932</c:v>
                </c:pt>
                <c:pt idx="20">
                  <c:v>1933</c:v>
                </c:pt>
                <c:pt idx="21">
                  <c:v>1934</c:v>
                </c:pt>
                <c:pt idx="22">
                  <c:v>1935</c:v>
                </c:pt>
                <c:pt idx="23">
                  <c:v>1936</c:v>
                </c:pt>
                <c:pt idx="24">
                  <c:v>1937</c:v>
                </c:pt>
                <c:pt idx="25">
                  <c:v>1938</c:v>
                </c:pt>
                <c:pt idx="26">
                  <c:v>1939</c:v>
                </c:pt>
                <c:pt idx="27">
                  <c:v>1940</c:v>
                </c:pt>
                <c:pt idx="28">
                  <c:v>1941</c:v>
                </c:pt>
                <c:pt idx="29">
                  <c:v>1942</c:v>
                </c:pt>
                <c:pt idx="30">
                  <c:v>1943</c:v>
                </c:pt>
                <c:pt idx="31">
                  <c:v>1944</c:v>
                </c:pt>
                <c:pt idx="32">
                  <c:v>1945</c:v>
                </c:pt>
                <c:pt idx="33">
                  <c:v>1946</c:v>
                </c:pt>
                <c:pt idx="34">
                  <c:v>1947</c:v>
                </c:pt>
                <c:pt idx="35">
                  <c:v>1948</c:v>
                </c:pt>
                <c:pt idx="36">
                  <c:v>1949</c:v>
                </c:pt>
                <c:pt idx="37">
                  <c:v>1950</c:v>
                </c:pt>
                <c:pt idx="38">
                  <c:v>1951</c:v>
                </c:pt>
                <c:pt idx="39">
                  <c:v>1952</c:v>
                </c:pt>
                <c:pt idx="40">
                  <c:v>1953</c:v>
                </c:pt>
                <c:pt idx="41">
                  <c:v>1954</c:v>
                </c:pt>
                <c:pt idx="42">
                  <c:v>1955</c:v>
                </c:pt>
                <c:pt idx="43">
                  <c:v>1956</c:v>
                </c:pt>
                <c:pt idx="44">
                  <c:v>1957</c:v>
                </c:pt>
                <c:pt idx="45">
                  <c:v>1958</c:v>
                </c:pt>
                <c:pt idx="46">
                  <c:v>1959</c:v>
                </c:pt>
                <c:pt idx="47">
                  <c:v>1960</c:v>
                </c:pt>
                <c:pt idx="48">
                  <c:v>1961</c:v>
                </c:pt>
                <c:pt idx="49">
                  <c:v>1962</c:v>
                </c:pt>
                <c:pt idx="50">
                  <c:v>1963</c:v>
                </c:pt>
                <c:pt idx="51">
                  <c:v>1964</c:v>
                </c:pt>
                <c:pt idx="52">
                  <c:v>1965</c:v>
                </c:pt>
                <c:pt idx="53">
                  <c:v>1966</c:v>
                </c:pt>
                <c:pt idx="54">
                  <c:v>1967</c:v>
                </c:pt>
                <c:pt idx="55">
                  <c:v>1968</c:v>
                </c:pt>
                <c:pt idx="56">
                  <c:v>1969</c:v>
                </c:pt>
                <c:pt idx="57">
                  <c:v>1970</c:v>
                </c:pt>
                <c:pt idx="58">
                  <c:v>1971</c:v>
                </c:pt>
                <c:pt idx="59">
                  <c:v>1972</c:v>
                </c:pt>
                <c:pt idx="60">
                  <c:v>1973</c:v>
                </c:pt>
                <c:pt idx="61">
                  <c:v>1974</c:v>
                </c:pt>
                <c:pt idx="62">
                  <c:v>1975</c:v>
                </c:pt>
                <c:pt idx="63">
                  <c:v>1976</c:v>
                </c:pt>
                <c:pt idx="64">
                  <c:v>1977</c:v>
                </c:pt>
                <c:pt idx="65">
                  <c:v>1978</c:v>
                </c:pt>
                <c:pt idx="66">
                  <c:v>1979</c:v>
                </c:pt>
                <c:pt idx="67">
                  <c:v>1980</c:v>
                </c:pt>
                <c:pt idx="68">
                  <c:v>1981</c:v>
                </c:pt>
                <c:pt idx="69">
                  <c:v>1982</c:v>
                </c:pt>
                <c:pt idx="70">
                  <c:v>1983</c:v>
                </c:pt>
                <c:pt idx="71">
                  <c:v>1984</c:v>
                </c:pt>
                <c:pt idx="72">
                  <c:v>1985</c:v>
                </c:pt>
                <c:pt idx="73">
                  <c:v>1986</c:v>
                </c:pt>
                <c:pt idx="74">
                  <c:v>1987</c:v>
                </c:pt>
                <c:pt idx="75">
                  <c:v>1988</c:v>
                </c:pt>
                <c:pt idx="76">
                  <c:v>1989</c:v>
                </c:pt>
                <c:pt idx="77">
                  <c:v>1990</c:v>
                </c:pt>
                <c:pt idx="78">
                  <c:v>1991</c:v>
                </c:pt>
                <c:pt idx="79">
                  <c:v>1992</c:v>
                </c:pt>
                <c:pt idx="80">
                  <c:v>1993</c:v>
                </c:pt>
                <c:pt idx="81">
                  <c:v>1994</c:v>
                </c:pt>
                <c:pt idx="82">
                  <c:v>1995</c:v>
                </c:pt>
                <c:pt idx="83">
                  <c:v>1996</c:v>
                </c:pt>
                <c:pt idx="84">
                  <c:v>1997</c:v>
                </c:pt>
                <c:pt idx="85">
                  <c:v>1998</c:v>
                </c:pt>
                <c:pt idx="86">
                  <c:v>1999</c:v>
                </c:pt>
                <c:pt idx="87">
                  <c:v>2000</c:v>
                </c:pt>
                <c:pt idx="88">
                  <c:v>2001</c:v>
                </c:pt>
                <c:pt idx="89">
                  <c:v>2002</c:v>
                </c:pt>
                <c:pt idx="90">
                  <c:v>2003</c:v>
                </c:pt>
                <c:pt idx="91">
                  <c:v>2004</c:v>
                </c:pt>
                <c:pt idx="92">
                  <c:v>2005</c:v>
                </c:pt>
                <c:pt idx="93">
                  <c:v>2006</c:v>
                </c:pt>
                <c:pt idx="94">
                  <c:v>2007</c:v>
                </c:pt>
                <c:pt idx="95">
                  <c:v>2008</c:v>
                </c:pt>
                <c:pt idx="96">
                  <c:v>2009</c:v>
                </c:pt>
                <c:pt idx="97">
                  <c:v>2010</c:v>
                </c:pt>
                <c:pt idx="98">
                  <c:v>2011</c:v>
                </c:pt>
                <c:pt idx="99">
                  <c:v>2012</c:v>
                </c:pt>
                <c:pt idx="100">
                  <c:v>2013</c:v>
                </c:pt>
                <c:pt idx="101">
                  <c:v>2014</c:v>
                </c:pt>
                <c:pt idx="102">
                  <c:v>2015</c:v>
                </c:pt>
                <c:pt idx="103">
                  <c:v>2016</c:v>
                </c:pt>
                <c:pt idx="104">
                  <c:v>2017</c:v>
                </c:pt>
                <c:pt idx="105">
                  <c:v>2018</c:v>
                </c:pt>
                <c:pt idx="106">
                  <c:v>2019</c:v>
                </c:pt>
                <c:pt idx="107">
                  <c:v>2020</c:v>
                </c:pt>
                <c:pt idx="108">
                  <c:v>2021</c:v>
                </c:pt>
                <c:pt idx="109">
                  <c:v>2022</c:v>
                </c:pt>
                <c:pt idx="110">
                  <c:v>2023</c:v>
                </c:pt>
              </c:numCache>
            </c:numRef>
          </c:cat>
          <c:val>
            <c:numRef>
              <c:f>'Cleaned Up'!$B$2:$B$112</c:f>
              <c:numCache>
                <c:formatCode>General</c:formatCode>
                <c:ptCount val="111"/>
                <c:pt idx="0">
                  <c:v>0.43109999999999998</c:v>
                </c:pt>
                <c:pt idx="1">
                  <c:v>0.43730000000000002</c:v>
                </c:pt>
                <c:pt idx="2">
                  <c:v>0.43030000000000002</c:v>
                </c:pt>
                <c:pt idx="3">
                  <c:v>0.44419999999999998</c:v>
                </c:pt>
                <c:pt idx="4">
                  <c:v>0.45</c:v>
                </c:pt>
                <c:pt idx="5">
                  <c:v>0.4395</c:v>
                </c:pt>
                <c:pt idx="6">
                  <c:v>0.45900000000000002</c:v>
                </c:pt>
                <c:pt idx="7">
                  <c:v>0.44130000000000003</c:v>
                </c:pt>
                <c:pt idx="8">
                  <c:v>0.47349999999999998</c:v>
                </c:pt>
                <c:pt idx="9">
                  <c:v>0.46110000000000001</c:v>
                </c:pt>
                <c:pt idx="10">
                  <c:v>0.43690000000000001</c:v>
                </c:pt>
                <c:pt idx="11">
                  <c:v>0.45689999999999997</c:v>
                </c:pt>
                <c:pt idx="12">
                  <c:v>0.47189999999999999</c:v>
                </c:pt>
                <c:pt idx="13">
                  <c:v>0.4763</c:v>
                </c:pt>
                <c:pt idx="14">
                  <c:v>0.47089999999999999</c:v>
                </c:pt>
                <c:pt idx="15">
                  <c:v>0.48230000000000001</c:v>
                </c:pt>
                <c:pt idx="16">
                  <c:v>0.46949999999999997</c:v>
                </c:pt>
                <c:pt idx="17">
                  <c:v>0.46329999999999999</c:v>
                </c:pt>
                <c:pt idx="18">
                  <c:v>0.46329999999999999</c:v>
                </c:pt>
                <c:pt idx="19">
                  <c:v>0.4829</c:v>
                </c:pt>
                <c:pt idx="20">
                  <c:v>0.4803</c:v>
                </c:pt>
                <c:pt idx="21">
                  <c:v>0.49049999999999999</c:v>
                </c:pt>
                <c:pt idx="22">
                  <c:v>0.48089999999999999</c:v>
                </c:pt>
                <c:pt idx="23">
                  <c:v>0.48380000000000001</c:v>
                </c:pt>
                <c:pt idx="24">
                  <c:v>0.4748</c:v>
                </c:pt>
                <c:pt idx="25">
                  <c:v>0.47089999999999999</c:v>
                </c:pt>
                <c:pt idx="26">
                  <c:v>0.48580000000000001</c:v>
                </c:pt>
                <c:pt idx="27">
                  <c:v>0.48949999999999999</c:v>
                </c:pt>
                <c:pt idx="28">
                  <c:v>0.47</c:v>
                </c:pt>
                <c:pt idx="29">
                  <c:v>0.42349999999999999</c:v>
                </c:pt>
                <c:pt idx="30">
                  <c:v>0.38840000000000002</c:v>
                </c:pt>
                <c:pt idx="31">
                  <c:v>0.36059999999999998</c:v>
                </c:pt>
                <c:pt idx="32">
                  <c:v>0.35289999999999999</c:v>
                </c:pt>
                <c:pt idx="33">
                  <c:v>0.3695</c:v>
                </c:pt>
                <c:pt idx="34">
                  <c:v>0.36870000000000003</c:v>
                </c:pt>
                <c:pt idx="35">
                  <c:v>0.38879999999999998</c:v>
                </c:pt>
                <c:pt idx="36">
                  <c:v>0.38350000000000001</c:v>
                </c:pt>
                <c:pt idx="37">
                  <c:v>0.39029999999999998</c:v>
                </c:pt>
                <c:pt idx="38">
                  <c:v>0.37940000000000002</c:v>
                </c:pt>
                <c:pt idx="39">
                  <c:v>0.3664</c:v>
                </c:pt>
                <c:pt idx="40">
                  <c:v>0.35630000000000001</c:v>
                </c:pt>
                <c:pt idx="41">
                  <c:v>0.36009999999999998</c:v>
                </c:pt>
                <c:pt idx="42">
                  <c:v>0.36699999999999999</c:v>
                </c:pt>
                <c:pt idx="43">
                  <c:v>0.3574</c:v>
                </c:pt>
                <c:pt idx="44">
                  <c:v>0.3569</c:v>
                </c:pt>
                <c:pt idx="45">
                  <c:v>0.35510000000000003</c:v>
                </c:pt>
                <c:pt idx="46">
                  <c:v>0.35949999999999999</c:v>
                </c:pt>
                <c:pt idx="47">
                  <c:v>0.35489999999999999</c:v>
                </c:pt>
                <c:pt idx="48">
                  <c:v>0.35570000000000002</c:v>
                </c:pt>
                <c:pt idx="49">
                  <c:v>0.36149999999999999</c:v>
                </c:pt>
                <c:pt idx="50">
                  <c:v>0.36580000000000001</c:v>
                </c:pt>
                <c:pt idx="51">
                  <c:v>0.3695</c:v>
                </c:pt>
                <c:pt idx="52">
                  <c:v>0.36649999999999999</c:v>
                </c:pt>
                <c:pt idx="53">
                  <c:v>0.36370000000000002</c:v>
                </c:pt>
                <c:pt idx="54">
                  <c:v>0.35260000000000002</c:v>
                </c:pt>
                <c:pt idx="55">
                  <c:v>0.35489999999999999</c:v>
                </c:pt>
                <c:pt idx="56">
                  <c:v>0.34110000000000001</c:v>
                </c:pt>
                <c:pt idx="57">
                  <c:v>0.33550000000000002</c:v>
                </c:pt>
                <c:pt idx="58">
                  <c:v>0.34079999999999999</c:v>
                </c:pt>
                <c:pt idx="59">
                  <c:v>0.34420000000000001</c:v>
                </c:pt>
                <c:pt idx="60">
                  <c:v>0.34620000000000001</c:v>
                </c:pt>
                <c:pt idx="61">
                  <c:v>0.33560000000000001</c:v>
                </c:pt>
                <c:pt idx="62">
                  <c:v>0.33950000000000002</c:v>
                </c:pt>
                <c:pt idx="63">
                  <c:v>0.33900000000000002</c:v>
                </c:pt>
                <c:pt idx="64">
                  <c:v>0.3427</c:v>
                </c:pt>
                <c:pt idx="65">
                  <c:v>0.3402</c:v>
                </c:pt>
                <c:pt idx="66">
                  <c:v>0.34310000000000002</c:v>
                </c:pt>
                <c:pt idx="67">
                  <c:v>0.33839999999999998</c:v>
                </c:pt>
                <c:pt idx="68">
                  <c:v>0.34329999999999999</c:v>
                </c:pt>
                <c:pt idx="69">
                  <c:v>0.34599999999999997</c:v>
                </c:pt>
                <c:pt idx="70">
                  <c:v>0.35360000000000003</c:v>
                </c:pt>
                <c:pt idx="71">
                  <c:v>0.3649</c:v>
                </c:pt>
                <c:pt idx="72">
                  <c:v>0.36549999999999999</c:v>
                </c:pt>
                <c:pt idx="73">
                  <c:v>0.3634</c:v>
                </c:pt>
                <c:pt idx="74">
                  <c:v>0.37469999999999998</c:v>
                </c:pt>
                <c:pt idx="75">
                  <c:v>0.39240000000000003</c:v>
                </c:pt>
                <c:pt idx="76">
                  <c:v>0.38779999999999998</c:v>
                </c:pt>
                <c:pt idx="77">
                  <c:v>0.3876</c:v>
                </c:pt>
                <c:pt idx="78">
                  <c:v>0.38319999999999999</c:v>
                </c:pt>
                <c:pt idx="79">
                  <c:v>0.39410000000000001</c:v>
                </c:pt>
                <c:pt idx="80">
                  <c:v>0.39100000000000001</c:v>
                </c:pt>
                <c:pt idx="81">
                  <c:v>0.39129999999999998</c:v>
                </c:pt>
                <c:pt idx="82">
                  <c:v>0.39900000000000002</c:v>
                </c:pt>
                <c:pt idx="83">
                  <c:v>0.40799999999999997</c:v>
                </c:pt>
                <c:pt idx="84">
                  <c:v>0.41549999999999998</c:v>
                </c:pt>
                <c:pt idx="85">
                  <c:v>0.41920000000000002</c:v>
                </c:pt>
                <c:pt idx="86">
                  <c:v>0.42280000000000001</c:v>
                </c:pt>
                <c:pt idx="87">
                  <c:v>0.42730000000000001</c:v>
                </c:pt>
                <c:pt idx="88">
                  <c:v>0.4194</c:v>
                </c:pt>
                <c:pt idx="89">
                  <c:v>0.41489999999999999</c:v>
                </c:pt>
                <c:pt idx="90">
                  <c:v>0.41639999999999999</c:v>
                </c:pt>
                <c:pt idx="91">
                  <c:v>0.42420000000000002</c:v>
                </c:pt>
                <c:pt idx="92">
                  <c:v>0.43590000000000001</c:v>
                </c:pt>
                <c:pt idx="93">
                  <c:v>0.44290000000000002</c:v>
                </c:pt>
                <c:pt idx="94">
                  <c:v>0.44040000000000001</c:v>
                </c:pt>
                <c:pt idx="95">
                  <c:v>0.43559999999999999</c:v>
                </c:pt>
                <c:pt idx="96">
                  <c:v>0.42449999999999999</c:v>
                </c:pt>
                <c:pt idx="97">
                  <c:v>0.43809999999999999</c:v>
                </c:pt>
                <c:pt idx="98">
                  <c:v>0.44259999999999999</c:v>
                </c:pt>
                <c:pt idx="99">
                  <c:v>0.45590000000000003</c:v>
                </c:pt>
                <c:pt idx="100">
                  <c:v>0.44900000000000001</c:v>
                </c:pt>
                <c:pt idx="101">
                  <c:v>0.45579999999999998</c:v>
                </c:pt>
                <c:pt idx="102">
                  <c:v>0.45500000000000002</c:v>
                </c:pt>
                <c:pt idx="103">
                  <c:v>0.4536</c:v>
                </c:pt>
                <c:pt idx="104">
                  <c:v>0.4546</c:v>
                </c:pt>
                <c:pt idx="105">
                  <c:v>0.45810000000000001</c:v>
                </c:pt>
                <c:pt idx="106">
                  <c:v>0.45669999999999999</c:v>
                </c:pt>
                <c:pt idx="107">
                  <c:v>0.4461</c:v>
                </c:pt>
                <c:pt idx="108">
                  <c:v>0.4607</c:v>
                </c:pt>
                <c:pt idx="109">
                  <c:v>0.46860000000000002</c:v>
                </c:pt>
                <c:pt idx="110">
                  <c:v>0.46760000000000002</c:v>
                </c:pt>
              </c:numCache>
            </c:numRef>
          </c:val>
          <c:smooth val="0"/>
          <c:extLst>
            <c:ext xmlns:c16="http://schemas.microsoft.com/office/drawing/2014/chart" uri="{C3380CC4-5D6E-409C-BE32-E72D297353CC}">
              <c16:uniqueId val="{00000000-EED4-47D7-B34D-B8581078559D}"/>
            </c:ext>
          </c:extLst>
        </c:ser>
        <c:ser>
          <c:idx val="2"/>
          <c:order val="1"/>
          <c:tx>
            <c:strRef>
              <c:f>'Cleaned Up'!$C$1</c:f>
              <c:strCache>
                <c:ptCount val="1"/>
                <c:pt idx="0">
                  <c:v>Bottom 50%</c:v>
                </c:pt>
              </c:strCache>
            </c:strRef>
          </c:tx>
          <c:spPr>
            <a:ln w="28575" cap="rnd">
              <a:solidFill>
                <a:srgbClr val="0070C0"/>
              </a:solidFill>
              <a:round/>
            </a:ln>
            <a:effectLst/>
          </c:spPr>
          <c:marker>
            <c:symbol val="none"/>
          </c:marker>
          <c:cat>
            <c:numRef>
              <c:f>'Cleaned Up'!$A$2:$A$112</c:f>
              <c:numCache>
                <c:formatCode>General</c:formatCode>
                <c:ptCount val="111"/>
                <c:pt idx="0">
                  <c:v>1913</c:v>
                </c:pt>
                <c:pt idx="1">
                  <c:v>1914</c:v>
                </c:pt>
                <c:pt idx="2">
                  <c:v>1915</c:v>
                </c:pt>
                <c:pt idx="3">
                  <c:v>1916</c:v>
                </c:pt>
                <c:pt idx="4">
                  <c:v>1917</c:v>
                </c:pt>
                <c:pt idx="5">
                  <c:v>1918</c:v>
                </c:pt>
                <c:pt idx="6">
                  <c:v>1919</c:v>
                </c:pt>
                <c:pt idx="7">
                  <c:v>1920</c:v>
                </c:pt>
                <c:pt idx="8">
                  <c:v>1921</c:v>
                </c:pt>
                <c:pt idx="9">
                  <c:v>1922</c:v>
                </c:pt>
                <c:pt idx="10">
                  <c:v>1923</c:v>
                </c:pt>
                <c:pt idx="11">
                  <c:v>1924</c:v>
                </c:pt>
                <c:pt idx="12">
                  <c:v>1925</c:v>
                </c:pt>
                <c:pt idx="13">
                  <c:v>1926</c:v>
                </c:pt>
                <c:pt idx="14">
                  <c:v>1927</c:v>
                </c:pt>
                <c:pt idx="15">
                  <c:v>1928</c:v>
                </c:pt>
                <c:pt idx="16">
                  <c:v>1929</c:v>
                </c:pt>
                <c:pt idx="17">
                  <c:v>1930</c:v>
                </c:pt>
                <c:pt idx="18">
                  <c:v>1931</c:v>
                </c:pt>
                <c:pt idx="19">
                  <c:v>1932</c:v>
                </c:pt>
                <c:pt idx="20">
                  <c:v>1933</c:v>
                </c:pt>
                <c:pt idx="21">
                  <c:v>1934</c:v>
                </c:pt>
                <c:pt idx="22">
                  <c:v>1935</c:v>
                </c:pt>
                <c:pt idx="23">
                  <c:v>1936</c:v>
                </c:pt>
                <c:pt idx="24">
                  <c:v>1937</c:v>
                </c:pt>
                <c:pt idx="25">
                  <c:v>1938</c:v>
                </c:pt>
                <c:pt idx="26">
                  <c:v>1939</c:v>
                </c:pt>
                <c:pt idx="27">
                  <c:v>1940</c:v>
                </c:pt>
                <c:pt idx="28">
                  <c:v>1941</c:v>
                </c:pt>
                <c:pt idx="29">
                  <c:v>1942</c:v>
                </c:pt>
                <c:pt idx="30">
                  <c:v>1943</c:v>
                </c:pt>
                <c:pt idx="31">
                  <c:v>1944</c:v>
                </c:pt>
                <c:pt idx="32">
                  <c:v>1945</c:v>
                </c:pt>
                <c:pt idx="33">
                  <c:v>1946</c:v>
                </c:pt>
                <c:pt idx="34">
                  <c:v>1947</c:v>
                </c:pt>
                <c:pt idx="35">
                  <c:v>1948</c:v>
                </c:pt>
                <c:pt idx="36">
                  <c:v>1949</c:v>
                </c:pt>
                <c:pt idx="37">
                  <c:v>1950</c:v>
                </c:pt>
                <c:pt idx="38">
                  <c:v>1951</c:v>
                </c:pt>
                <c:pt idx="39">
                  <c:v>1952</c:v>
                </c:pt>
                <c:pt idx="40">
                  <c:v>1953</c:v>
                </c:pt>
                <c:pt idx="41">
                  <c:v>1954</c:v>
                </c:pt>
                <c:pt idx="42">
                  <c:v>1955</c:v>
                </c:pt>
                <c:pt idx="43">
                  <c:v>1956</c:v>
                </c:pt>
                <c:pt idx="44">
                  <c:v>1957</c:v>
                </c:pt>
                <c:pt idx="45">
                  <c:v>1958</c:v>
                </c:pt>
                <c:pt idx="46">
                  <c:v>1959</c:v>
                </c:pt>
                <c:pt idx="47">
                  <c:v>1960</c:v>
                </c:pt>
                <c:pt idx="48">
                  <c:v>1961</c:v>
                </c:pt>
                <c:pt idx="49">
                  <c:v>1962</c:v>
                </c:pt>
                <c:pt idx="50">
                  <c:v>1963</c:v>
                </c:pt>
                <c:pt idx="51">
                  <c:v>1964</c:v>
                </c:pt>
                <c:pt idx="52">
                  <c:v>1965</c:v>
                </c:pt>
                <c:pt idx="53">
                  <c:v>1966</c:v>
                </c:pt>
                <c:pt idx="54">
                  <c:v>1967</c:v>
                </c:pt>
                <c:pt idx="55">
                  <c:v>1968</c:v>
                </c:pt>
                <c:pt idx="56">
                  <c:v>1969</c:v>
                </c:pt>
                <c:pt idx="57">
                  <c:v>1970</c:v>
                </c:pt>
                <c:pt idx="58">
                  <c:v>1971</c:v>
                </c:pt>
                <c:pt idx="59">
                  <c:v>1972</c:v>
                </c:pt>
                <c:pt idx="60">
                  <c:v>1973</c:v>
                </c:pt>
                <c:pt idx="61">
                  <c:v>1974</c:v>
                </c:pt>
                <c:pt idx="62">
                  <c:v>1975</c:v>
                </c:pt>
                <c:pt idx="63">
                  <c:v>1976</c:v>
                </c:pt>
                <c:pt idx="64">
                  <c:v>1977</c:v>
                </c:pt>
                <c:pt idx="65">
                  <c:v>1978</c:v>
                </c:pt>
                <c:pt idx="66">
                  <c:v>1979</c:v>
                </c:pt>
                <c:pt idx="67">
                  <c:v>1980</c:v>
                </c:pt>
                <c:pt idx="68">
                  <c:v>1981</c:v>
                </c:pt>
                <c:pt idx="69">
                  <c:v>1982</c:v>
                </c:pt>
                <c:pt idx="70">
                  <c:v>1983</c:v>
                </c:pt>
                <c:pt idx="71">
                  <c:v>1984</c:v>
                </c:pt>
                <c:pt idx="72">
                  <c:v>1985</c:v>
                </c:pt>
                <c:pt idx="73">
                  <c:v>1986</c:v>
                </c:pt>
                <c:pt idx="74">
                  <c:v>1987</c:v>
                </c:pt>
                <c:pt idx="75">
                  <c:v>1988</c:v>
                </c:pt>
                <c:pt idx="76">
                  <c:v>1989</c:v>
                </c:pt>
                <c:pt idx="77">
                  <c:v>1990</c:v>
                </c:pt>
                <c:pt idx="78">
                  <c:v>1991</c:v>
                </c:pt>
                <c:pt idx="79">
                  <c:v>1992</c:v>
                </c:pt>
                <c:pt idx="80">
                  <c:v>1993</c:v>
                </c:pt>
                <c:pt idx="81">
                  <c:v>1994</c:v>
                </c:pt>
                <c:pt idx="82">
                  <c:v>1995</c:v>
                </c:pt>
                <c:pt idx="83">
                  <c:v>1996</c:v>
                </c:pt>
                <c:pt idx="84">
                  <c:v>1997</c:v>
                </c:pt>
                <c:pt idx="85">
                  <c:v>1998</c:v>
                </c:pt>
                <c:pt idx="86">
                  <c:v>1999</c:v>
                </c:pt>
                <c:pt idx="87">
                  <c:v>2000</c:v>
                </c:pt>
                <c:pt idx="88">
                  <c:v>2001</c:v>
                </c:pt>
                <c:pt idx="89">
                  <c:v>2002</c:v>
                </c:pt>
                <c:pt idx="90">
                  <c:v>2003</c:v>
                </c:pt>
                <c:pt idx="91">
                  <c:v>2004</c:v>
                </c:pt>
                <c:pt idx="92">
                  <c:v>2005</c:v>
                </c:pt>
                <c:pt idx="93">
                  <c:v>2006</c:v>
                </c:pt>
                <c:pt idx="94">
                  <c:v>2007</c:v>
                </c:pt>
                <c:pt idx="95">
                  <c:v>2008</c:v>
                </c:pt>
                <c:pt idx="96">
                  <c:v>2009</c:v>
                </c:pt>
                <c:pt idx="97">
                  <c:v>2010</c:v>
                </c:pt>
                <c:pt idx="98">
                  <c:v>2011</c:v>
                </c:pt>
                <c:pt idx="99">
                  <c:v>2012</c:v>
                </c:pt>
                <c:pt idx="100">
                  <c:v>2013</c:v>
                </c:pt>
                <c:pt idx="101">
                  <c:v>2014</c:v>
                </c:pt>
                <c:pt idx="102">
                  <c:v>2015</c:v>
                </c:pt>
                <c:pt idx="103">
                  <c:v>2016</c:v>
                </c:pt>
                <c:pt idx="104">
                  <c:v>2017</c:v>
                </c:pt>
                <c:pt idx="105">
                  <c:v>2018</c:v>
                </c:pt>
                <c:pt idx="106">
                  <c:v>2019</c:v>
                </c:pt>
                <c:pt idx="107">
                  <c:v>2020</c:v>
                </c:pt>
                <c:pt idx="108">
                  <c:v>2021</c:v>
                </c:pt>
                <c:pt idx="109">
                  <c:v>2022</c:v>
                </c:pt>
                <c:pt idx="110">
                  <c:v>2023</c:v>
                </c:pt>
              </c:numCache>
            </c:numRef>
          </c:cat>
          <c:val>
            <c:numRef>
              <c:f>'Cleaned Up'!$C$2:$C$112</c:f>
              <c:numCache>
                <c:formatCode>General</c:formatCode>
                <c:ptCount val="111"/>
                <c:pt idx="0">
                  <c:v>0.151</c:v>
                </c:pt>
                <c:pt idx="1">
                  <c:v>0.14910000000000001</c:v>
                </c:pt>
                <c:pt idx="2">
                  <c:v>0.15129999999999999</c:v>
                </c:pt>
                <c:pt idx="3">
                  <c:v>0.14729999999999999</c:v>
                </c:pt>
                <c:pt idx="4">
                  <c:v>0.14610000000000001</c:v>
                </c:pt>
                <c:pt idx="5">
                  <c:v>0.14760000000000001</c:v>
                </c:pt>
                <c:pt idx="6">
                  <c:v>0.14369999999999999</c:v>
                </c:pt>
                <c:pt idx="7">
                  <c:v>0.1482</c:v>
                </c:pt>
                <c:pt idx="8">
                  <c:v>0.13830000000000001</c:v>
                </c:pt>
                <c:pt idx="9">
                  <c:v>0.14199999999999999</c:v>
                </c:pt>
                <c:pt idx="10">
                  <c:v>0.14879999999999999</c:v>
                </c:pt>
                <c:pt idx="11">
                  <c:v>0.1414</c:v>
                </c:pt>
                <c:pt idx="12">
                  <c:v>0.13730000000000001</c:v>
                </c:pt>
                <c:pt idx="13">
                  <c:v>0.1356</c:v>
                </c:pt>
                <c:pt idx="14">
                  <c:v>0.13780000000000001</c:v>
                </c:pt>
                <c:pt idx="15">
                  <c:v>0.13500000000000001</c:v>
                </c:pt>
                <c:pt idx="16">
                  <c:v>0.13819999999999999</c:v>
                </c:pt>
                <c:pt idx="17">
                  <c:v>0.1389</c:v>
                </c:pt>
                <c:pt idx="18">
                  <c:v>0.13819999999999999</c:v>
                </c:pt>
                <c:pt idx="19">
                  <c:v>0.13220000000000001</c:v>
                </c:pt>
                <c:pt idx="20">
                  <c:v>0.13289999999999999</c:v>
                </c:pt>
                <c:pt idx="21">
                  <c:v>0.13170000000000001</c:v>
                </c:pt>
                <c:pt idx="22">
                  <c:v>0.13819999999999999</c:v>
                </c:pt>
                <c:pt idx="23">
                  <c:v>0.13880000000000001</c:v>
                </c:pt>
                <c:pt idx="24">
                  <c:v>0.1409</c:v>
                </c:pt>
                <c:pt idx="25">
                  <c:v>0.14199999999999999</c:v>
                </c:pt>
                <c:pt idx="26">
                  <c:v>0.13800000000000001</c:v>
                </c:pt>
                <c:pt idx="27">
                  <c:v>0.13900000000000001</c:v>
                </c:pt>
                <c:pt idx="28">
                  <c:v>0.14510000000000001</c:v>
                </c:pt>
                <c:pt idx="29">
                  <c:v>0.17680000000000001</c:v>
                </c:pt>
                <c:pt idx="30">
                  <c:v>0.18790000000000001</c:v>
                </c:pt>
                <c:pt idx="31">
                  <c:v>0.19670000000000001</c:v>
                </c:pt>
                <c:pt idx="32">
                  <c:v>0.15820000000000001</c:v>
                </c:pt>
                <c:pt idx="33">
                  <c:v>0.17119999999999999</c:v>
                </c:pt>
                <c:pt idx="34">
                  <c:v>0.1729</c:v>
                </c:pt>
                <c:pt idx="35">
                  <c:v>0.1739</c:v>
                </c:pt>
                <c:pt idx="36">
                  <c:v>0.17100000000000001</c:v>
                </c:pt>
                <c:pt idx="37">
                  <c:v>0.1754</c:v>
                </c:pt>
                <c:pt idx="38">
                  <c:v>0.18379999999999999</c:v>
                </c:pt>
                <c:pt idx="39">
                  <c:v>0.18959999999999999</c:v>
                </c:pt>
                <c:pt idx="40">
                  <c:v>0.19309999999999999</c:v>
                </c:pt>
                <c:pt idx="41">
                  <c:v>0.18609999999999999</c:v>
                </c:pt>
                <c:pt idx="42">
                  <c:v>0.18770000000000001</c:v>
                </c:pt>
                <c:pt idx="43">
                  <c:v>0.1928</c:v>
                </c:pt>
                <c:pt idx="44">
                  <c:v>0.19209999999999999</c:v>
                </c:pt>
                <c:pt idx="45">
                  <c:v>0.1842</c:v>
                </c:pt>
                <c:pt idx="46">
                  <c:v>0.18179999999999999</c:v>
                </c:pt>
                <c:pt idx="47">
                  <c:v>0.1822</c:v>
                </c:pt>
                <c:pt idx="48">
                  <c:v>0.1772</c:v>
                </c:pt>
                <c:pt idx="49">
                  <c:v>0.19320000000000001</c:v>
                </c:pt>
                <c:pt idx="50">
                  <c:v>0.18940000000000001</c:v>
                </c:pt>
                <c:pt idx="51">
                  <c:v>0.18579999999999999</c:v>
                </c:pt>
                <c:pt idx="52">
                  <c:v>0.1903</c:v>
                </c:pt>
                <c:pt idx="53">
                  <c:v>0.1948</c:v>
                </c:pt>
                <c:pt idx="54">
                  <c:v>0.20730000000000001</c:v>
                </c:pt>
                <c:pt idx="55">
                  <c:v>0.20610000000000001</c:v>
                </c:pt>
                <c:pt idx="56">
                  <c:v>0.21240000000000001</c:v>
                </c:pt>
                <c:pt idx="57">
                  <c:v>0.2112</c:v>
                </c:pt>
                <c:pt idx="58">
                  <c:v>0.2044</c:v>
                </c:pt>
                <c:pt idx="59">
                  <c:v>0.2024</c:v>
                </c:pt>
                <c:pt idx="60">
                  <c:v>0.20430000000000001</c:v>
                </c:pt>
                <c:pt idx="61">
                  <c:v>0.21</c:v>
                </c:pt>
                <c:pt idx="62">
                  <c:v>0.2041</c:v>
                </c:pt>
                <c:pt idx="63">
                  <c:v>0.20530000000000001</c:v>
                </c:pt>
                <c:pt idx="64">
                  <c:v>0.20269999999999999</c:v>
                </c:pt>
                <c:pt idx="65">
                  <c:v>0.2024</c:v>
                </c:pt>
                <c:pt idx="66">
                  <c:v>0.2034</c:v>
                </c:pt>
                <c:pt idx="67">
                  <c:v>0.20080000000000001</c:v>
                </c:pt>
                <c:pt idx="68">
                  <c:v>0.19689999999999999</c:v>
                </c:pt>
                <c:pt idx="69">
                  <c:v>0.19159999999999999</c:v>
                </c:pt>
                <c:pt idx="70">
                  <c:v>0.1832</c:v>
                </c:pt>
                <c:pt idx="71">
                  <c:v>0.17960000000000001</c:v>
                </c:pt>
                <c:pt idx="72">
                  <c:v>0.1782</c:v>
                </c:pt>
                <c:pt idx="73">
                  <c:v>0.17610000000000001</c:v>
                </c:pt>
                <c:pt idx="74">
                  <c:v>0.1736</c:v>
                </c:pt>
                <c:pt idx="75">
                  <c:v>0.16869999999999999</c:v>
                </c:pt>
                <c:pt idx="76">
                  <c:v>0.16980000000000001</c:v>
                </c:pt>
                <c:pt idx="77">
                  <c:v>0.16850000000000001</c:v>
                </c:pt>
                <c:pt idx="78">
                  <c:v>0.1671</c:v>
                </c:pt>
                <c:pt idx="79">
                  <c:v>0.16</c:v>
                </c:pt>
                <c:pt idx="80">
                  <c:v>0.16109999999999999</c:v>
                </c:pt>
                <c:pt idx="81">
                  <c:v>0.16170000000000001</c:v>
                </c:pt>
                <c:pt idx="82">
                  <c:v>0.15740000000000001</c:v>
                </c:pt>
                <c:pt idx="83">
                  <c:v>0.1547</c:v>
                </c:pt>
                <c:pt idx="84">
                  <c:v>0.15240000000000001</c:v>
                </c:pt>
                <c:pt idx="85">
                  <c:v>0.15279999999999999</c:v>
                </c:pt>
                <c:pt idx="86">
                  <c:v>0.15140000000000001</c:v>
                </c:pt>
                <c:pt idx="87">
                  <c:v>0.15060000000000001</c:v>
                </c:pt>
                <c:pt idx="88">
                  <c:v>0.15310000000000001</c:v>
                </c:pt>
                <c:pt idx="89">
                  <c:v>0.154</c:v>
                </c:pt>
                <c:pt idx="90">
                  <c:v>0.15090000000000001</c:v>
                </c:pt>
                <c:pt idx="91">
                  <c:v>0.14779999999999999</c:v>
                </c:pt>
                <c:pt idx="92">
                  <c:v>0.14319999999999999</c:v>
                </c:pt>
                <c:pt idx="93">
                  <c:v>0.14080000000000001</c:v>
                </c:pt>
                <c:pt idx="94">
                  <c:v>0.1431</c:v>
                </c:pt>
                <c:pt idx="95">
                  <c:v>0.1429</c:v>
                </c:pt>
                <c:pt idx="96">
                  <c:v>0.14249999999999999</c:v>
                </c:pt>
                <c:pt idx="97">
                  <c:v>0.13869999999999999</c:v>
                </c:pt>
                <c:pt idx="98">
                  <c:v>0.1356</c:v>
                </c:pt>
                <c:pt idx="99">
                  <c:v>0.13150000000000001</c:v>
                </c:pt>
                <c:pt idx="100">
                  <c:v>0.13450000000000001</c:v>
                </c:pt>
                <c:pt idx="101">
                  <c:v>0.13139999999999999</c:v>
                </c:pt>
                <c:pt idx="102">
                  <c:v>0.1321</c:v>
                </c:pt>
                <c:pt idx="103">
                  <c:v>0.1295</c:v>
                </c:pt>
                <c:pt idx="104">
                  <c:v>0.1348</c:v>
                </c:pt>
                <c:pt idx="105">
                  <c:v>0.13339999999999999</c:v>
                </c:pt>
                <c:pt idx="106">
                  <c:v>0.1358</c:v>
                </c:pt>
                <c:pt idx="107">
                  <c:v>0.13700000000000001</c:v>
                </c:pt>
                <c:pt idx="108">
                  <c:v>0.1346</c:v>
                </c:pt>
                <c:pt idx="109">
                  <c:v>0.13339999999999999</c:v>
                </c:pt>
                <c:pt idx="110">
                  <c:v>0.13439999999999999</c:v>
                </c:pt>
              </c:numCache>
            </c:numRef>
          </c:val>
          <c:smooth val="0"/>
          <c:extLst>
            <c:ext xmlns:c16="http://schemas.microsoft.com/office/drawing/2014/chart" uri="{C3380CC4-5D6E-409C-BE32-E72D297353CC}">
              <c16:uniqueId val="{00000001-EED4-47D7-B34D-B8581078559D}"/>
            </c:ext>
          </c:extLst>
        </c:ser>
        <c:dLbls>
          <c:showLegendKey val="0"/>
          <c:showVal val="0"/>
          <c:showCatName val="0"/>
          <c:showSerName val="0"/>
          <c:showPercent val="0"/>
          <c:showBubbleSize val="0"/>
        </c:dLbls>
        <c:smooth val="0"/>
        <c:axId val="105850655"/>
        <c:axId val="105852095"/>
      </c:lineChart>
      <c:catAx>
        <c:axId val="105850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852095"/>
        <c:crosses val="autoZero"/>
        <c:auto val="1"/>
        <c:lblAlgn val="ctr"/>
        <c:lblOffset val="100"/>
        <c:noMultiLvlLbl val="0"/>
      </c:catAx>
      <c:valAx>
        <c:axId val="10585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850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600"/>
              <a:t>China's</a:t>
            </a:r>
            <a:r>
              <a:rPr lang="en-US" sz="2600" baseline="0"/>
              <a:t> "Real" Exchange Rate and Current Account</a:t>
            </a:r>
            <a:endParaRPr lang="en-US" sz="26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v>Real Effective Exchange Rate</c:v>
          </c:tx>
          <c:spPr>
            <a:ln w="28575" cap="rnd">
              <a:solidFill>
                <a:schemeClr val="accent2"/>
              </a:solidFill>
              <a:round/>
            </a:ln>
            <a:effectLst/>
          </c:spPr>
          <c:marker>
            <c:symbol val="none"/>
          </c:marker>
          <c:cat>
            <c:numRef>
              <c:f>Sheet1!$O$6:$AT$6</c:f>
              <c:numCache>
                <c:formatCode>General</c:formatCod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numCache>
            </c:numRef>
          </c:cat>
          <c:val>
            <c:numRef>
              <c:f>Sheet1!$O$10:$AT$10</c:f>
              <c:numCache>
                <c:formatCode>General</c:formatCode>
                <c:ptCount val="32"/>
                <c:pt idx="1">
                  <c:v>55.66</c:v>
                </c:pt>
                <c:pt idx="2">
                  <c:v>62.04</c:v>
                </c:pt>
                <c:pt idx="3">
                  <c:v>68.62</c:v>
                </c:pt>
                <c:pt idx="4">
                  <c:v>73.94</c:v>
                </c:pt>
                <c:pt idx="5">
                  <c:v>78.3</c:v>
                </c:pt>
                <c:pt idx="6">
                  <c:v>74.41</c:v>
                </c:pt>
                <c:pt idx="7">
                  <c:v>74.75</c:v>
                </c:pt>
                <c:pt idx="8">
                  <c:v>78.17</c:v>
                </c:pt>
                <c:pt idx="9">
                  <c:v>76.150000000000006</c:v>
                </c:pt>
                <c:pt idx="10">
                  <c:v>70.73</c:v>
                </c:pt>
                <c:pt idx="11">
                  <c:v>68.56</c:v>
                </c:pt>
                <c:pt idx="12">
                  <c:v>67.84</c:v>
                </c:pt>
                <c:pt idx="13">
                  <c:v>68.739999999999995</c:v>
                </c:pt>
                <c:pt idx="14">
                  <c:v>71.17</c:v>
                </c:pt>
                <c:pt idx="15">
                  <c:v>77.3</c:v>
                </c:pt>
                <c:pt idx="16">
                  <c:v>80.849999999999994</c:v>
                </c:pt>
                <c:pt idx="17">
                  <c:v>80.209999999999994</c:v>
                </c:pt>
                <c:pt idx="18">
                  <c:v>82.27</c:v>
                </c:pt>
                <c:pt idx="19">
                  <c:v>87.22</c:v>
                </c:pt>
                <c:pt idx="20">
                  <c:v>92.81</c:v>
                </c:pt>
                <c:pt idx="21">
                  <c:v>94.98</c:v>
                </c:pt>
                <c:pt idx="22">
                  <c:v>103.89</c:v>
                </c:pt>
                <c:pt idx="23">
                  <c:v>100.02</c:v>
                </c:pt>
                <c:pt idx="24">
                  <c:v>97.03</c:v>
                </c:pt>
                <c:pt idx="25">
                  <c:v>98.26</c:v>
                </c:pt>
                <c:pt idx="26">
                  <c:v>97.87</c:v>
                </c:pt>
                <c:pt idx="27">
                  <c:v>100</c:v>
                </c:pt>
                <c:pt idx="28">
                  <c:v>103.06</c:v>
                </c:pt>
                <c:pt idx="29">
                  <c:v>102.11</c:v>
                </c:pt>
                <c:pt idx="30">
                  <c:v>93.82</c:v>
                </c:pt>
                <c:pt idx="31">
                  <c:v>91.64</c:v>
                </c:pt>
              </c:numCache>
            </c:numRef>
          </c:val>
          <c:smooth val="0"/>
          <c:extLst>
            <c:ext xmlns:c16="http://schemas.microsoft.com/office/drawing/2014/chart" uri="{C3380CC4-5D6E-409C-BE32-E72D297353CC}">
              <c16:uniqueId val="{00000000-2419-417D-8591-124EB9385578}"/>
            </c:ext>
          </c:extLst>
        </c:ser>
        <c:dLbls>
          <c:showLegendKey val="0"/>
          <c:showVal val="0"/>
          <c:showCatName val="0"/>
          <c:showSerName val="0"/>
          <c:showPercent val="0"/>
          <c:showBubbleSize val="0"/>
        </c:dLbls>
        <c:marker val="1"/>
        <c:smooth val="0"/>
        <c:axId val="123313072"/>
        <c:axId val="121467264"/>
      </c:lineChart>
      <c:lineChart>
        <c:grouping val="standard"/>
        <c:varyColors val="0"/>
        <c:ser>
          <c:idx val="0"/>
          <c:order val="0"/>
          <c:tx>
            <c:v>Current Account Balance</c:v>
          </c:tx>
          <c:spPr>
            <a:ln w="28575" cap="rnd">
              <a:solidFill>
                <a:schemeClr val="accent1"/>
              </a:solidFill>
              <a:round/>
            </a:ln>
            <a:effectLst/>
          </c:spPr>
          <c:marker>
            <c:symbol val="none"/>
          </c:marker>
          <c:cat>
            <c:numRef>
              <c:f>Sheet1!$O$6:$AT$6</c:f>
              <c:numCache>
                <c:formatCode>General</c:formatCod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numCache>
            </c:numRef>
          </c:cat>
          <c:val>
            <c:numRef>
              <c:f>Sheet1!$O$9:$AT$9</c:f>
              <c:numCache>
                <c:formatCode>General</c:formatCode>
                <c:ptCount val="32"/>
                <c:pt idx="0">
                  <c:v>-1.1480000000000032</c:v>
                </c:pt>
                <c:pt idx="1">
                  <c:v>3.1430000000000007</c:v>
                </c:pt>
                <c:pt idx="2">
                  <c:v>2.919000000000004</c:v>
                </c:pt>
                <c:pt idx="3">
                  <c:v>3.3919999999999959</c:v>
                </c:pt>
                <c:pt idx="4">
                  <c:v>3.8580000000000001</c:v>
                </c:pt>
                <c:pt idx="5">
                  <c:v>3.073</c:v>
                </c:pt>
                <c:pt idx="6">
                  <c:v>1.94</c:v>
                </c:pt>
                <c:pt idx="7">
                  <c:v>1.6950000000000001</c:v>
                </c:pt>
                <c:pt idx="8">
                  <c:v>1.3049999999999999</c:v>
                </c:pt>
                <c:pt idx="9">
                  <c:v>2.4169999999999998</c:v>
                </c:pt>
                <c:pt idx="10">
                  <c:v>2.5979999999999999</c:v>
                </c:pt>
                <c:pt idx="11">
                  <c:v>3.536</c:v>
                </c:pt>
                <c:pt idx="12">
                  <c:v>5.7809999999999997</c:v>
                </c:pt>
                <c:pt idx="13">
                  <c:v>8.4179999999999993</c:v>
                </c:pt>
                <c:pt idx="14">
                  <c:v>9.9329999999999998</c:v>
                </c:pt>
                <c:pt idx="15">
                  <c:v>9.1880000000000006</c:v>
                </c:pt>
                <c:pt idx="16">
                  <c:v>4.78</c:v>
                </c:pt>
                <c:pt idx="17">
                  <c:v>3.9409999999999998</c:v>
                </c:pt>
                <c:pt idx="18">
                  <c:v>1.8169999999999999</c:v>
                </c:pt>
                <c:pt idx="19">
                  <c:v>2.5219999999999998</c:v>
                </c:pt>
                <c:pt idx="20">
                  <c:v>1.54</c:v>
                </c:pt>
                <c:pt idx="21">
                  <c:v>2.2429999999999999</c:v>
                </c:pt>
                <c:pt idx="22">
                  <c:v>2.637</c:v>
                </c:pt>
                <c:pt idx="23">
                  <c:v>1.704</c:v>
                </c:pt>
                <c:pt idx="24">
                  <c:v>1.538</c:v>
                </c:pt>
                <c:pt idx="25">
                  <c:v>0.17399999999999999</c:v>
                </c:pt>
                <c:pt idx="26">
                  <c:v>0.71799999999999997</c:v>
                </c:pt>
                <c:pt idx="27">
                  <c:v>1.6739999999999999</c:v>
                </c:pt>
                <c:pt idx="28">
                  <c:v>1.9870000000000001</c:v>
                </c:pt>
                <c:pt idx="29">
                  <c:v>2.484</c:v>
                </c:pt>
                <c:pt idx="30">
                  <c:v>1.425</c:v>
                </c:pt>
                <c:pt idx="31">
                  <c:v>1.4430000000000001</c:v>
                </c:pt>
              </c:numCache>
            </c:numRef>
          </c:val>
          <c:smooth val="0"/>
          <c:extLst>
            <c:ext xmlns:c16="http://schemas.microsoft.com/office/drawing/2014/chart" uri="{C3380CC4-5D6E-409C-BE32-E72D297353CC}">
              <c16:uniqueId val="{00000001-2419-417D-8591-124EB9385578}"/>
            </c:ext>
          </c:extLst>
        </c:ser>
        <c:dLbls>
          <c:showLegendKey val="0"/>
          <c:showVal val="0"/>
          <c:showCatName val="0"/>
          <c:showSerName val="0"/>
          <c:showPercent val="0"/>
          <c:showBubbleSize val="0"/>
        </c:dLbls>
        <c:marker val="1"/>
        <c:smooth val="0"/>
        <c:axId val="120818624"/>
        <c:axId val="112987488"/>
      </c:lineChart>
      <c:catAx>
        <c:axId val="12331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1467264"/>
        <c:crosses val="autoZero"/>
        <c:auto val="1"/>
        <c:lblAlgn val="ctr"/>
        <c:lblOffset val="100"/>
        <c:noMultiLvlLbl val="0"/>
      </c:catAx>
      <c:valAx>
        <c:axId val="121467264"/>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3313072"/>
        <c:crosses val="autoZero"/>
        <c:crossBetween val="between"/>
      </c:valAx>
      <c:valAx>
        <c:axId val="1129874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0818624"/>
        <c:crosses val="max"/>
        <c:crossBetween val="between"/>
      </c:valAx>
      <c:catAx>
        <c:axId val="120818624"/>
        <c:scaling>
          <c:orientation val="minMax"/>
        </c:scaling>
        <c:delete val="1"/>
        <c:axPos val="b"/>
        <c:numFmt formatCode="General" sourceLinked="1"/>
        <c:majorTickMark val="out"/>
        <c:minorTickMark val="none"/>
        <c:tickLblPos val="nextTo"/>
        <c:crossAx val="1129874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0672F9-1BA9-AA0F-E1A9-E7F3F54FC2E9}"/>
              </a:ext>
            </a:extLst>
          </p:cNvPr>
          <p:cNvSpPr>
            <a:spLocks noGrp="1"/>
          </p:cNvSpPr>
          <p:nvPr>
            <p:ph type="hdr" sz="quarter"/>
          </p:nvPr>
        </p:nvSpPr>
        <p:spPr>
          <a:xfrm>
            <a:off x="0" y="0"/>
            <a:ext cx="3170357" cy="480547"/>
          </a:xfrm>
          <a:prstGeom prst="rect">
            <a:avLst/>
          </a:prstGeom>
        </p:spPr>
        <p:txBody>
          <a:bodyPr vert="horz" lIns="93790" tIns="46895" rIns="93790" bIns="46895" rtlCol="0"/>
          <a:lstStyle>
            <a:lvl1pPr algn="l">
              <a:defRPr sz="1200"/>
            </a:lvl1pPr>
          </a:lstStyle>
          <a:p>
            <a:endParaRPr lang="en-US"/>
          </a:p>
        </p:txBody>
      </p:sp>
      <p:sp>
        <p:nvSpPr>
          <p:cNvPr id="3" name="Date Placeholder 2">
            <a:extLst>
              <a:ext uri="{FF2B5EF4-FFF2-40B4-BE49-F238E27FC236}">
                <a16:creationId xmlns:a16="http://schemas.microsoft.com/office/drawing/2014/main" id="{6E320DEA-97D3-1723-24EA-7EC14E7FD9A9}"/>
              </a:ext>
            </a:extLst>
          </p:cNvPr>
          <p:cNvSpPr>
            <a:spLocks noGrp="1"/>
          </p:cNvSpPr>
          <p:nvPr>
            <p:ph type="dt" sz="quarter" idx="1"/>
          </p:nvPr>
        </p:nvSpPr>
        <p:spPr>
          <a:xfrm>
            <a:off x="4143209" y="0"/>
            <a:ext cx="3170357" cy="480547"/>
          </a:xfrm>
          <a:prstGeom prst="rect">
            <a:avLst/>
          </a:prstGeom>
        </p:spPr>
        <p:txBody>
          <a:bodyPr vert="horz" lIns="93790" tIns="46895" rIns="93790" bIns="46895" rtlCol="0"/>
          <a:lstStyle>
            <a:lvl1pPr algn="r">
              <a:defRPr sz="1200"/>
            </a:lvl1pPr>
          </a:lstStyle>
          <a:p>
            <a:fld id="{8ABC029D-4DAE-4A2B-B43D-15B97C111598}" type="datetimeFigureOut">
              <a:rPr lang="en-US" smtClean="0"/>
              <a:t>10/28/2025</a:t>
            </a:fld>
            <a:endParaRPr lang="en-US"/>
          </a:p>
        </p:txBody>
      </p:sp>
      <p:sp>
        <p:nvSpPr>
          <p:cNvPr id="4" name="Footer Placeholder 3">
            <a:extLst>
              <a:ext uri="{FF2B5EF4-FFF2-40B4-BE49-F238E27FC236}">
                <a16:creationId xmlns:a16="http://schemas.microsoft.com/office/drawing/2014/main" id="{84C11044-824D-48D8-BA0E-5B9A24F8EDAB}"/>
              </a:ext>
            </a:extLst>
          </p:cNvPr>
          <p:cNvSpPr>
            <a:spLocks noGrp="1"/>
          </p:cNvSpPr>
          <p:nvPr>
            <p:ph type="ftr" sz="quarter" idx="2"/>
          </p:nvPr>
        </p:nvSpPr>
        <p:spPr>
          <a:xfrm>
            <a:off x="0" y="9120653"/>
            <a:ext cx="3170357" cy="480547"/>
          </a:xfrm>
          <a:prstGeom prst="rect">
            <a:avLst/>
          </a:prstGeom>
        </p:spPr>
        <p:txBody>
          <a:bodyPr vert="horz" lIns="93790" tIns="46895" rIns="93790" bIns="4689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4B1900-55A0-5669-5755-6F5C9E3DA022}"/>
              </a:ext>
            </a:extLst>
          </p:cNvPr>
          <p:cNvSpPr>
            <a:spLocks noGrp="1"/>
          </p:cNvSpPr>
          <p:nvPr>
            <p:ph type="sldNum" sz="quarter" idx="3"/>
          </p:nvPr>
        </p:nvSpPr>
        <p:spPr>
          <a:xfrm>
            <a:off x="4143209" y="9120653"/>
            <a:ext cx="3170357" cy="480547"/>
          </a:xfrm>
          <a:prstGeom prst="rect">
            <a:avLst/>
          </a:prstGeom>
        </p:spPr>
        <p:txBody>
          <a:bodyPr vert="horz" lIns="93790" tIns="46895" rIns="93790" bIns="46895" rtlCol="0" anchor="b"/>
          <a:lstStyle>
            <a:lvl1pPr algn="r">
              <a:defRPr sz="1200"/>
            </a:lvl1pPr>
          </a:lstStyle>
          <a:p>
            <a:fld id="{66FC78D0-D711-4459-B27C-5374AB92F682}" type="slidenum">
              <a:rPr lang="en-US" smtClean="0"/>
              <a:t>‹#›</a:t>
            </a:fld>
            <a:endParaRPr lang="en-US"/>
          </a:p>
        </p:txBody>
      </p:sp>
    </p:spTree>
    <p:extLst>
      <p:ext uri="{BB962C8B-B14F-4D97-AF65-F5344CB8AC3E}">
        <p14:creationId xmlns:p14="http://schemas.microsoft.com/office/powerpoint/2010/main" val="264300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10/28/2025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99% textiles. 2000 African Growth and Opportunity Act 0 tariffs on textiles</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281184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372983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a:t>
            </a:r>
            <a:r>
              <a:rPr lang="en-US" sz="3600" dirty="0">
                <a:solidFill>
                  <a:schemeClr val="tx2"/>
                </a:solidFill>
              </a:rPr>
              <a:t>Fall 2005</a:t>
            </a:r>
          </a:p>
          <a:p>
            <a:pPr>
              <a:lnSpc>
                <a:spcPct val="100000"/>
              </a:lnSpc>
              <a:spcBef>
                <a:spcPts val="0"/>
              </a:spcBef>
            </a:pPr>
            <a:endParaRPr lang="en-US" sz="3600" b="1" i="1" dirty="0"/>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Northwestern University</a:t>
            </a:r>
          </a:p>
          <a:p>
            <a:pPr>
              <a:lnSpc>
                <a:spcPct val="100000"/>
              </a:lnSpc>
              <a:spcBef>
                <a:spcPts val="0"/>
              </a:spcBef>
            </a:pPr>
            <a:endParaRPr lang="en-US" sz="4000" dirty="0">
              <a:solidFill>
                <a:schemeClr val="tx2"/>
              </a:solidFill>
            </a:endParaRPr>
          </a:p>
          <a:p>
            <a:pPr>
              <a:lnSpc>
                <a:spcPct val="100000"/>
              </a:lnSpc>
              <a:spcBef>
                <a:spcPts val="0"/>
              </a:spcBef>
            </a:pPr>
            <a:r>
              <a:rPr lang="en-US" sz="3000" dirty="0">
                <a:solidFill>
                  <a:schemeClr val="tx2"/>
                </a:solidFill>
              </a:rPr>
              <a:t>Host: Geoffrey Woglom, Ph.D.</a:t>
            </a:r>
          </a:p>
          <a:p>
            <a:pPr>
              <a:lnSpc>
                <a:spcPct val="100000"/>
              </a:lnSpc>
              <a:spcBef>
                <a:spcPts val="0"/>
              </a:spcBef>
            </a:pPr>
            <a:r>
              <a:rPr lang="en-US" sz="3000" dirty="0">
                <a:solidFill>
                  <a:schemeClr val="tx2"/>
                </a:solidFill>
              </a:rPr>
              <a:t>National Economic Education Delegation</a:t>
            </a:r>
          </a:p>
        </p:txBody>
      </p:sp>
    </p:spTree>
    <p:extLst>
      <p:ext uri="{BB962C8B-B14F-4D97-AF65-F5344CB8AC3E}">
        <p14:creationId xmlns:p14="http://schemas.microsoft.com/office/powerpoint/2010/main" val="1439157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D3A67-F30D-694A-0895-2790EACF3BEB}"/>
              </a:ext>
            </a:extLst>
          </p:cNvPr>
          <p:cNvSpPr>
            <a:spLocks noGrp="1"/>
          </p:cNvSpPr>
          <p:nvPr>
            <p:ph type="title"/>
          </p:nvPr>
        </p:nvSpPr>
        <p:spPr/>
        <p:txBody>
          <a:bodyPr/>
          <a:lstStyle/>
          <a:p>
            <a:r>
              <a:rPr lang="en-US" dirty="0">
                <a:solidFill>
                  <a:schemeClr val="bg1"/>
                </a:solidFill>
              </a:rPr>
              <a:t>Wa</a:t>
            </a:r>
            <a:r>
              <a:rPr lang="en-US" dirty="0"/>
              <a:t>ge Inequality is Associated with Skills</a:t>
            </a:r>
          </a:p>
        </p:txBody>
      </p:sp>
      <p:sp>
        <p:nvSpPr>
          <p:cNvPr id="4" name="Slide Number Placeholder 3">
            <a:extLst>
              <a:ext uri="{FF2B5EF4-FFF2-40B4-BE49-F238E27FC236}">
                <a16:creationId xmlns:a16="http://schemas.microsoft.com/office/drawing/2014/main" id="{2F461256-F8FD-F563-B721-FEC25D645AC8}"/>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7" name="Content Placeholder 6">
            <a:extLst>
              <a:ext uri="{FF2B5EF4-FFF2-40B4-BE49-F238E27FC236}">
                <a16:creationId xmlns:a16="http://schemas.microsoft.com/office/drawing/2014/main" id="{C00EAC87-9AE6-8346-1084-DAA2597CDB17}"/>
              </a:ext>
            </a:extLst>
          </p:cNvPr>
          <p:cNvPicPr>
            <a:picLocks noGrp="1" noChangeAspect="1"/>
          </p:cNvPicPr>
          <p:nvPr>
            <p:ph idx="1"/>
          </p:nvPr>
        </p:nvPicPr>
        <p:blipFill>
          <a:blip r:embed="rId2"/>
          <a:stretch>
            <a:fillRect/>
          </a:stretch>
        </p:blipFill>
        <p:spPr>
          <a:xfrm>
            <a:off x="290650" y="1517937"/>
            <a:ext cx="6149814" cy="4572000"/>
          </a:xfrm>
          <a:prstGeom prst="rect">
            <a:avLst/>
          </a:prstGeom>
        </p:spPr>
      </p:pic>
      <p:sp>
        <p:nvSpPr>
          <p:cNvPr id="8" name="TextBox 7">
            <a:extLst>
              <a:ext uri="{FF2B5EF4-FFF2-40B4-BE49-F238E27FC236}">
                <a16:creationId xmlns:a16="http://schemas.microsoft.com/office/drawing/2014/main" id="{4BE1CE16-38A9-3FE4-6145-8198117C02FE}"/>
              </a:ext>
            </a:extLst>
          </p:cNvPr>
          <p:cNvSpPr txBox="1"/>
          <p:nvPr/>
        </p:nvSpPr>
        <p:spPr>
          <a:xfrm>
            <a:off x="7355711" y="2355448"/>
            <a:ext cx="4363656" cy="1938992"/>
          </a:xfrm>
          <a:prstGeom prst="rect">
            <a:avLst/>
          </a:prstGeom>
          <a:noFill/>
        </p:spPr>
        <p:txBody>
          <a:bodyPr wrap="square" rtlCol="0">
            <a:spAutoFit/>
          </a:bodyPr>
          <a:lstStyle/>
          <a:p>
            <a:r>
              <a:rPr lang="en-US" sz="2400" dirty="0"/>
              <a:t>HSD = High School Dropout</a:t>
            </a:r>
          </a:p>
          <a:p>
            <a:r>
              <a:rPr lang="en-US" sz="2400" dirty="0"/>
              <a:t>HSG = High School Graduate</a:t>
            </a:r>
          </a:p>
          <a:p>
            <a:r>
              <a:rPr lang="en-US" sz="2400" dirty="0"/>
              <a:t>SMG = Some College</a:t>
            </a:r>
          </a:p>
          <a:p>
            <a:r>
              <a:rPr lang="en-US" sz="2400" dirty="0"/>
              <a:t>CLG = College Graduate</a:t>
            </a:r>
          </a:p>
          <a:p>
            <a:r>
              <a:rPr lang="en-US" sz="2400" dirty="0"/>
              <a:t>GTC = Greater Than College</a:t>
            </a:r>
          </a:p>
        </p:txBody>
      </p:sp>
      <p:sp>
        <p:nvSpPr>
          <p:cNvPr id="9" name="TextBox 8">
            <a:extLst>
              <a:ext uri="{FF2B5EF4-FFF2-40B4-BE49-F238E27FC236}">
                <a16:creationId xmlns:a16="http://schemas.microsoft.com/office/drawing/2014/main" id="{4BCEB1BC-4251-D9B3-FB1A-4759C4C3466B}"/>
              </a:ext>
            </a:extLst>
          </p:cNvPr>
          <p:cNvSpPr txBox="1"/>
          <p:nvPr/>
        </p:nvSpPr>
        <p:spPr>
          <a:xfrm>
            <a:off x="6649656" y="4890304"/>
            <a:ext cx="5428526" cy="1200329"/>
          </a:xfrm>
          <a:prstGeom prst="rect">
            <a:avLst/>
          </a:prstGeom>
          <a:noFill/>
        </p:spPr>
        <p:txBody>
          <a:bodyPr wrap="square" rtlCol="0">
            <a:spAutoFit/>
          </a:bodyPr>
          <a:lstStyle/>
          <a:p>
            <a:r>
              <a:rPr lang="en-US" sz="2400" dirty="0"/>
              <a:t>Takeaways starting in 1980:</a:t>
            </a:r>
          </a:p>
          <a:p>
            <a:pPr marL="342900" indent="-342900">
              <a:buFont typeface="+mj-lt"/>
              <a:buAutoNum type="arabicPeriod"/>
            </a:pPr>
            <a:r>
              <a:rPr lang="en-US" sz="2400" dirty="0"/>
              <a:t>High Skill workers real wages rise.</a:t>
            </a:r>
          </a:p>
          <a:p>
            <a:pPr marL="342900" indent="-342900">
              <a:buFont typeface="+mj-lt"/>
              <a:buAutoNum type="arabicPeriod"/>
            </a:pPr>
            <a:r>
              <a:rPr lang="en-US" sz="2400" dirty="0"/>
              <a:t>Low Skill workers real wages fall.</a:t>
            </a:r>
          </a:p>
        </p:txBody>
      </p:sp>
      <p:sp>
        <p:nvSpPr>
          <p:cNvPr id="5" name="TextBox 4">
            <a:extLst>
              <a:ext uri="{FF2B5EF4-FFF2-40B4-BE49-F238E27FC236}">
                <a16:creationId xmlns:a16="http://schemas.microsoft.com/office/drawing/2014/main" id="{88C7B4CF-08CD-CEDD-B4E3-7C0A5C26B4A2}"/>
              </a:ext>
            </a:extLst>
          </p:cNvPr>
          <p:cNvSpPr txBox="1"/>
          <p:nvPr/>
        </p:nvSpPr>
        <p:spPr>
          <a:xfrm>
            <a:off x="4662520" y="6139004"/>
            <a:ext cx="6097022" cy="646331"/>
          </a:xfrm>
          <a:prstGeom prst="rect">
            <a:avLst/>
          </a:prstGeom>
          <a:noFill/>
        </p:spPr>
        <p:txBody>
          <a:bodyPr wrap="square">
            <a:spAutoFit/>
          </a:bodyPr>
          <a:lstStyle/>
          <a:p>
            <a:r>
              <a:rPr lang="en-US" dirty="0"/>
              <a:t>https://shapingwork.mit.edu/research/skills-tasks-and-technologies-implications-for-employment-and-earnings/</a:t>
            </a:r>
          </a:p>
        </p:txBody>
      </p:sp>
    </p:spTree>
    <p:extLst>
      <p:ext uri="{BB962C8B-B14F-4D97-AF65-F5344CB8AC3E}">
        <p14:creationId xmlns:p14="http://schemas.microsoft.com/office/powerpoint/2010/main" val="42010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33A8-3070-E041-B562-AD829E64D867}"/>
              </a:ext>
            </a:extLst>
          </p:cNvPr>
          <p:cNvSpPr>
            <a:spLocks noGrp="1"/>
          </p:cNvSpPr>
          <p:nvPr>
            <p:ph type="title"/>
          </p:nvPr>
        </p:nvSpPr>
        <p:spPr/>
        <p:txBody>
          <a:bodyPr/>
          <a:lstStyle/>
          <a:p>
            <a:r>
              <a:rPr lang="en-US" dirty="0">
                <a:solidFill>
                  <a:schemeClr val="bg1"/>
                </a:solidFill>
              </a:rPr>
              <a:t>Im</a:t>
            </a:r>
            <a:r>
              <a:rPr lang="en-US" dirty="0">
                <a:solidFill>
                  <a:schemeClr val="accent5">
                    <a:lumMod val="50000"/>
                  </a:schemeClr>
                </a:solidFill>
              </a:rPr>
              <a:t>migration &amp; the Supply of low-skilled workers</a:t>
            </a:r>
          </a:p>
        </p:txBody>
      </p:sp>
      <p:sp>
        <p:nvSpPr>
          <p:cNvPr id="3" name="Content Placeholder 2">
            <a:extLst>
              <a:ext uri="{FF2B5EF4-FFF2-40B4-BE49-F238E27FC236}">
                <a16:creationId xmlns:a16="http://schemas.microsoft.com/office/drawing/2014/main" id="{64D51C57-C431-25FC-C8D1-AD76675DBDE9}"/>
              </a:ext>
            </a:extLst>
          </p:cNvPr>
          <p:cNvSpPr>
            <a:spLocks noGrp="1"/>
          </p:cNvSpPr>
          <p:nvPr>
            <p:ph idx="1"/>
          </p:nvPr>
        </p:nvSpPr>
        <p:spPr>
          <a:xfrm>
            <a:off x="982884" y="1479612"/>
            <a:ext cx="10515600" cy="4660758"/>
          </a:xfrm>
        </p:spPr>
        <p:txBody>
          <a:bodyPr>
            <a:normAutofit fontScale="70000" lnSpcReduction="20000"/>
          </a:bodyPr>
          <a:lstStyle/>
          <a:p>
            <a:r>
              <a:rPr lang="en-US" dirty="0"/>
              <a:t>Immigration ?</a:t>
            </a:r>
          </a:p>
          <a:p>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In 1980, foreign-born population was 6%</a:t>
            </a:r>
          </a:p>
          <a:p>
            <a:r>
              <a:rPr lang="en-US" dirty="0"/>
              <a:t>In 2023, immigrants more likely to lack less than HS, but as likely to hold a BA</a:t>
            </a:r>
          </a:p>
        </p:txBody>
      </p:sp>
      <p:sp>
        <p:nvSpPr>
          <p:cNvPr id="4" name="Slide Number Placeholder 3">
            <a:extLst>
              <a:ext uri="{FF2B5EF4-FFF2-40B4-BE49-F238E27FC236}">
                <a16:creationId xmlns:a16="http://schemas.microsoft.com/office/drawing/2014/main" id="{CB10735C-D1F2-9568-3B7A-AC2DED24909D}"/>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6" name="Picture 5">
            <a:extLst>
              <a:ext uri="{FF2B5EF4-FFF2-40B4-BE49-F238E27FC236}">
                <a16:creationId xmlns:a16="http://schemas.microsoft.com/office/drawing/2014/main" id="{3415AE7D-0483-17EC-4A47-9197D40BD28E}"/>
              </a:ext>
            </a:extLst>
          </p:cNvPr>
          <p:cNvPicPr>
            <a:picLocks noChangeAspect="1"/>
          </p:cNvPicPr>
          <p:nvPr/>
        </p:nvPicPr>
        <p:blipFill>
          <a:blip r:embed="rId2"/>
          <a:stretch>
            <a:fillRect/>
          </a:stretch>
        </p:blipFill>
        <p:spPr>
          <a:xfrm>
            <a:off x="906201" y="1956953"/>
            <a:ext cx="8107680" cy="3200400"/>
          </a:xfrm>
          <a:prstGeom prst="rect">
            <a:avLst/>
          </a:prstGeom>
        </p:spPr>
      </p:pic>
      <p:sp>
        <p:nvSpPr>
          <p:cNvPr id="7" name="TextBox 6">
            <a:extLst>
              <a:ext uri="{FF2B5EF4-FFF2-40B4-BE49-F238E27FC236}">
                <a16:creationId xmlns:a16="http://schemas.microsoft.com/office/drawing/2014/main" id="{8288E0ED-4D03-1FCD-FFA8-5FF4B38717D5}"/>
              </a:ext>
            </a:extLst>
          </p:cNvPr>
          <p:cNvSpPr txBox="1"/>
          <p:nvPr/>
        </p:nvSpPr>
        <p:spPr>
          <a:xfrm>
            <a:off x="9272751" y="2599347"/>
            <a:ext cx="2743199" cy="1815882"/>
          </a:xfrm>
          <a:prstGeom prst="rect">
            <a:avLst/>
          </a:prstGeom>
          <a:noFill/>
        </p:spPr>
        <p:txBody>
          <a:bodyPr wrap="square" rtlCol="0">
            <a:spAutoFit/>
          </a:bodyPr>
          <a:lstStyle/>
          <a:p>
            <a:r>
              <a:rPr lang="en-US" sz="2800" dirty="0"/>
              <a:t>FYI: 40% of US Nobel Prize Winners are immigrants.</a:t>
            </a:r>
          </a:p>
        </p:txBody>
      </p:sp>
    </p:spTree>
    <p:extLst>
      <p:ext uri="{BB962C8B-B14F-4D97-AF65-F5344CB8AC3E}">
        <p14:creationId xmlns:p14="http://schemas.microsoft.com/office/powerpoint/2010/main" val="328044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5663-D832-CC18-01F5-5C4C30B4665D}"/>
              </a:ext>
            </a:extLst>
          </p:cNvPr>
          <p:cNvSpPr>
            <a:spLocks noGrp="1"/>
          </p:cNvSpPr>
          <p:nvPr>
            <p:ph type="title"/>
          </p:nvPr>
        </p:nvSpPr>
        <p:spPr>
          <a:xfrm>
            <a:off x="838200" y="262649"/>
            <a:ext cx="10424160" cy="1325563"/>
          </a:xfrm>
        </p:spPr>
        <p:txBody>
          <a:bodyPr/>
          <a:lstStyle/>
          <a:p>
            <a:r>
              <a:rPr lang="en-US" dirty="0">
                <a:solidFill>
                  <a:schemeClr val="bg1"/>
                </a:solidFill>
              </a:rPr>
              <a:t>Pro</a:t>
            </a:r>
            <a:r>
              <a:rPr lang="en-US" dirty="0"/>
              <a:t>blems with Skill &amp; Education as the Main Factor.</a:t>
            </a:r>
          </a:p>
        </p:txBody>
      </p:sp>
      <p:sp>
        <p:nvSpPr>
          <p:cNvPr id="4" name="Slide Number Placeholder 3">
            <a:extLst>
              <a:ext uri="{FF2B5EF4-FFF2-40B4-BE49-F238E27FC236}">
                <a16:creationId xmlns:a16="http://schemas.microsoft.com/office/drawing/2014/main" id="{8986416C-2ADA-8906-D09C-DA56EE220CA6}"/>
              </a:ext>
            </a:extLst>
          </p:cNvPr>
          <p:cNvSpPr>
            <a:spLocks noGrp="1"/>
          </p:cNvSpPr>
          <p:nvPr>
            <p:ph type="sldNum" sz="quarter" idx="12"/>
          </p:nvPr>
        </p:nvSpPr>
        <p:spPr/>
        <p:txBody>
          <a:bodyPr/>
          <a:lstStyle/>
          <a:p>
            <a:fld id="{D9F085D5-EC86-4F6A-B501-C1359CB39116}" type="slidenum">
              <a:rPr lang="en-GB" smtClean="0"/>
              <a:t>12</a:t>
            </a:fld>
            <a:endParaRPr lang="en-GB"/>
          </a:p>
        </p:txBody>
      </p:sp>
      <p:grpSp>
        <p:nvGrpSpPr>
          <p:cNvPr id="12" name="Group 11">
            <a:extLst>
              <a:ext uri="{FF2B5EF4-FFF2-40B4-BE49-F238E27FC236}">
                <a16:creationId xmlns:a16="http://schemas.microsoft.com/office/drawing/2014/main" id="{197F5546-58F0-5505-707E-BF817789F1FE}"/>
              </a:ext>
            </a:extLst>
          </p:cNvPr>
          <p:cNvGrpSpPr/>
          <p:nvPr/>
        </p:nvGrpSpPr>
        <p:grpSpPr>
          <a:xfrm>
            <a:off x="5919951" y="1663438"/>
            <a:ext cx="6096000" cy="5103723"/>
            <a:chOff x="5919951" y="1663438"/>
            <a:chExt cx="6096000" cy="5103723"/>
          </a:xfrm>
        </p:grpSpPr>
        <p:pic>
          <p:nvPicPr>
            <p:cNvPr id="1028" name="Picture 4">
              <a:extLst>
                <a:ext uri="{FF2B5EF4-FFF2-40B4-BE49-F238E27FC236}">
                  <a16:creationId xmlns:a16="http://schemas.microsoft.com/office/drawing/2014/main" id="{1C25F7F5-C5BE-5B58-958D-63F1A15B3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6711" y="1663438"/>
              <a:ext cx="5212080" cy="42307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32E0BCC-E8C7-DFDA-940C-CA8EA8967CCD}"/>
                </a:ext>
              </a:extLst>
            </p:cNvPr>
            <p:cNvSpPr txBox="1"/>
            <p:nvPr/>
          </p:nvSpPr>
          <p:spPr>
            <a:xfrm>
              <a:off x="5919951" y="6120830"/>
              <a:ext cx="6096000" cy="646331"/>
            </a:xfrm>
            <a:prstGeom prst="rect">
              <a:avLst/>
            </a:prstGeom>
            <a:noFill/>
          </p:spPr>
          <p:txBody>
            <a:bodyPr wrap="square">
              <a:spAutoFit/>
            </a:bodyPr>
            <a:lstStyle/>
            <a:p>
              <a:r>
                <a:rPr lang="en-US" dirty="0"/>
                <a:t>https://www.epi.org/blog/higher-returns-on-education-cant-explain-growing-wage-inequality/</a:t>
              </a:r>
            </a:p>
          </p:txBody>
        </p:sp>
      </p:grpSp>
      <p:pic>
        <p:nvPicPr>
          <p:cNvPr id="15" name="Content Placeholder 14">
            <a:extLst>
              <a:ext uri="{FF2B5EF4-FFF2-40B4-BE49-F238E27FC236}">
                <a16:creationId xmlns:a16="http://schemas.microsoft.com/office/drawing/2014/main" id="{8F9A9C8F-B5E3-B5C3-D1D7-7450D179AF04}"/>
              </a:ext>
            </a:extLst>
          </p:cNvPr>
          <p:cNvPicPr>
            <a:picLocks noGrp="1" noChangeAspect="1"/>
          </p:cNvPicPr>
          <p:nvPr>
            <p:ph idx="1"/>
          </p:nvPr>
        </p:nvPicPr>
        <p:blipFill>
          <a:blip r:embed="rId3"/>
          <a:stretch>
            <a:fillRect/>
          </a:stretch>
        </p:blipFill>
        <p:spPr>
          <a:xfrm>
            <a:off x="92447" y="1653484"/>
            <a:ext cx="6381806" cy="3657600"/>
          </a:xfrm>
          <a:prstGeom prst="rect">
            <a:avLst/>
          </a:prstGeom>
        </p:spPr>
      </p:pic>
      <p:sp>
        <p:nvSpPr>
          <p:cNvPr id="17" name="TextBox 16">
            <a:extLst>
              <a:ext uri="{FF2B5EF4-FFF2-40B4-BE49-F238E27FC236}">
                <a16:creationId xmlns:a16="http://schemas.microsoft.com/office/drawing/2014/main" id="{75D2DD1E-E05E-B6B1-B068-0F19C073C5E3}"/>
              </a:ext>
            </a:extLst>
          </p:cNvPr>
          <p:cNvSpPr txBox="1"/>
          <p:nvPr/>
        </p:nvSpPr>
        <p:spPr>
          <a:xfrm>
            <a:off x="430134" y="5419685"/>
            <a:ext cx="6096000" cy="646331"/>
          </a:xfrm>
          <a:prstGeom prst="rect">
            <a:avLst/>
          </a:prstGeom>
          <a:noFill/>
        </p:spPr>
        <p:txBody>
          <a:bodyPr wrap="square">
            <a:spAutoFit/>
          </a:bodyPr>
          <a:lstStyle/>
          <a:p>
            <a:r>
              <a:rPr lang="en-US" dirty="0"/>
              <a:t>https://www.cbo.gov/system/files/2024-09/60342-Trends-Income.pdf</a:t>
            </a:r>
          </a:p>
        </p:txBody>
      </p:sp>
    </p:spTree>
    <p:extLst>
      <p:ext uri="{BB962C8B-B14F-4D97-AF65-F5344CB8AC3E}">
        <p14:creationId xmlns:p14="http://schemas.microsoft.com/office/powerpoint/2010/main" val="392796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2714-14BC-B63D-DE3C-6108D7C1B910}"/>
              </a:ext>
            </a:extLst>
          </p:cNvPr>
          <p:cNvSpPr>
            <a:spLocks noGrp="1"/>
          </p:cNvSpPr>
          <p:nvPr>
            <p:ph type="title"/>
          </p:nvPr>
        </p:nvSpPr>
        <p:spPr/>
        <p:txBody>
          <a:bodyPr/>
          <a:lstStyle/>
          <a:p>
            <a:r>
              <a:rPr lang="en-US" dirty="0">
                <a:solidFill>
                  <a:schemeClr val="bg1"/>
                </a:solidFill>
              </a:rPr>
              <a:t>Th</a:t>
            </a:r>
            <a:r>
              <a:rPr lang="en-US" dirty="0"/>
              <a:t>e Economics of Trade</a:t>
            </a:r>
          </a:p>
        </p:txBody>
      </p:sp>
      <p:sp>
        <p:nvSpPr>
          <p:cNvPr id="3" name="Content Placeholder 2">
            <a:extLst>
              <a:ext uri="{FF2B5EF4-FFF2-40B4-BE49-F238E27FC236}">
                <a16:creationId xmlns:a16="http://schemas.microsoft.com/office/drawing/2014/main" id="{B184CEC5-8556-3EE6-4248-0EB3A4CC8D82}"/>
              </a:ext>
            </a:extLst>
          </p:cNvPr>
          <p:cNvSpPr>
            <a:spLocks noGrp="1"/>
          </p:cNvSpPr>
          <p:nvPr>
            <p:ph idx="1"/>
          </p:nvPr>
        </p:nvSpPr>
        <p:spPr/>
        <p:txBody>
          <a:bodyPr>
            <a:normAutofit lnSpcReduction="10000"/>
          </a:bodyPr>
          <a:lstStyle/>
          <a:p>
            <a:r>
              <a:rPr lang="en-US" dirty="0">
                <a:solidFill>
                  <a:srgbClr val="C00000"/>
                </a:solidFill>
              </a:rPr>
              <a:t>The Economics of International Trade is not different than trade within a country; shifting supply and demand.</a:t>
            </a:r>
          </a:p>
          <a:p>
            <a:r>
              <a:rPr lang="en-US" dirty="0">
                <a:solidFill>
                  <a:schemeClr val="accent5">
                    <a:lumMod val="50000"/>
                  </a:schemeClr>
                </a:solidFill>
              </a:rPr>
              <a:t>Adam Smith and the Pin Factory:  Given difference in workers, specialization leads to cost savings.</a:t>
            </a:r>
          </a:p>
          <a:p>
            <a:r>
              <a:rPr lang="en-US" dirty="0">
                <a:solidFill>
                  <a:schemeClr val="accent5">
                    <a:lumMod val="50000"/>
                  </a:schemeClr>
                </a:solidFill>
              </a:rPr>
              <a:t>David Ricardo generalized the gains to specialization by specifying workers should so what the do </a:t>
            </a:r>
            <a:r>
              <a:rPr lang="en-US" i="1" dirty="0">
                <a:solidFill>
                  <a:schemeClr val="accent5">
                    <a:lumMod val="50000"/>
                  </a:schemeClr>
                </a:solidFill>
              </a:rPr>
              <a:t>relatively</a:t>
            </a:r>
            <a:r>
              <a:rPr lang="en-US" dirty="0">
                <a:solidFill>
                  <a:schemeClr val="accent5">
                    <a:lumMod val="50000"/>
                  </a:schemeClr>
                </a:solidFill>
              </a:rPr>
              <a:t> the best (comparative advantage).</a:t>
            </a:r>
          </a:p>
          <a:p>
            <a:r>
              <a:rPr lang="en-US" dirty="0">
                <a:solidFill>
                  <a:schemeClr val="accent5">
                    <a:lumMod val="50000"/>
                  </a:schemeClr>
                </a:solidFill>
              </a:rPr>
              <a:t>Why does Patrick Mahomes hire a teenager to mow his lawn?</a:t>
            </a:r>
          </a:p>
          <a:p>
            <a:r>
              <a:rPr lang="en-US" dirty="0">
                <a:solidFill>
                  <a:schemeClr val="accent5">
                    <a:lumMod val="50000"/>
                  </a:schemeClr>
                </a:solidFill>
              </a:rPr>
              <a:t>Note specialization requires large markets to take advantage of specialization</a:t>
            </a:r>
          </a:p>
          <a:p>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3B64D767-986F-9A88-45E7-B23BBD21FF81}"/>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84194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43A99-6609-BDE3-D50E-7785383BD7D9}"/>
              </a:ext>
            </a:extLst>
          </p:cNvPr>
          <p:cNvSpPr>
            <a:spLocks noGrp="1"/>
          </p:cNvSpPr>
          <p:nvPr>
            <p:ph type="title"/>
          </p:nvPr>
        </p:nvSpPr>
        <p:spPr/>
        <p:txBody>
          <a:bodyPr/>
          <a:lstStyle/>
          <a:p>
            <a:r>
              <a:rPr lang="en-US" dirty="0">
                <a:solidFill>
                  <a:schemeClr val="bg1"/>
                </a:solidFill>
              </a:rPr>
              <a:t>Exa</a:t>
            </a:r>
            <a:r>
              <a:rPr lang="en-US" dirty="0">
                <a:solidFill>
                  <a:schemeClr val="accent5">
                    <a:lumMod val="50000"/>
                  </a:schemeClr>
                </a:solidFill>
              </a:rPr>
              <a:t>mple, Lesotho (2022 data)</a:t>
            </a:r>
            <a:endParaRPr lang="en-US" dirty="0">
              <a:solidFill>
                <a:schemeClr val="bg1"/>
              </a:solidFill>
            </a:endParaRPr>
          </a:p>
        </p:txBody>
      </p:sp>
      <p:sp>
        <p:nvSpPr>
          <p:cNvPr id="3" name="Content Placeholder 2">
            <a:extLst>
              <a:ext uri="{FF2B5EF4-FFF2-40B4-BE49-F238E27FC236}">
                <a16:creationId xmlns:a16="http://schemas.microsoft.com/office/drawing/2014/main" id="{6082A795-3B99-96C6-79FE-E154FEDF024F}"/>
              </a:ext>
            </a:extLst>
          </p:cNvPr>
          <p:cNvSpPr>
            <a:spLocks noGrp="1"/>
          </p:cNvSpPr>
          <p:nvPr>
            <p:ph idx="1"/>
          </p:nvPr>
        </p:nvSpPr>
        <p:spPr>
          <a:xfrm>
            <a:off x="5920374" y="1570730"/>
            <a:ext cx="5897378" cy="1699118"/>
          </a:xfrm>
        </p:spPr>
        <p:txBody>
          <a:bodyPr>
            <a:normAutofit fontScale="92500" lnSpcReduction="10000"/>
          </a:bodyPr>
          <a:lstStyle/>
          <a:p>
            <a:pPr marL="0" indent="0">
              <a:buNone/>
            </a:pPr>
            <a:r>
              <a:rPr lang="en-US" dirty="0"/>
              <a:t>Bilateral: (EX-IM)/EX=</a:t>
            </a:r>
            <a:br>
              <a:rPr lang="en-US" dirty="0"/>
            </a:br>
            <a:r>
              <a:rPr lang="en-US" dirty="0"/>
              <a:t>($236m-$7m)/$236m=0.97</a:t>
            </a:r>
          </a:p>
          <a:p>
            <a:pPr marL="0" indent="0">
              <a:buNone/>
            </a:pPr>
            <a:r>
              <a:rPr lang="en-US" dirty="0"/>
              <a:t>“Reciprocal” Tariff = 0.5(.97)= .485,</a:t>
            </a:r>
          </a:p>
          <a:p>
            <a:pPr marL="0" indent="0">
              <a:buNone/>
            </a:pPr>
            <a:r>
              <a:rPr lang="en-US" dirty="0"/>
              <a:t>49% tariff rate  (actually, 50%)</a:t>
            </a:r>
          </a:p>
        </p:txBody>
      </p:sp>
      <p:sp>
        <p:nvSpPr>
          <p:cNvPr id="4" name="Slide Number Placeholder 3">
            <a:extLst>
              <a:ext uri="{FF2B5EF4-FFF2-40B4-BE49-F238E27FC236}">
                <a16:creationId xmlns:a16="http://schemas.microsoft.com/office/drawing/2014/main" id="{1F357D6F-E093-E95F-A78F-EB2869B3ED5B}"/>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5" name="Picture 2">
            <a:extLst>
              <a:ext uri="{FF2B5EF4-FFF2-40B4-BE49-F238E27FC236}">
                <a16:creationId xmlns:a16="http://schemas.microsoft.com/office/drawing/2014/main" id="{5833A2AB-0D0B-97F9-F74F-6E85AAE40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62" y="1570730"/>
            <a:ext cx="5641613" cy="347472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29F9D986-72E7-EB48-B86D-A6E7CB519A27}"/>
              </a:ext>
            </a:extLst>
          </p:cNvPr>
          <p:cNvSpPr txBox="1">
            <a:spLocks/>
          </p:cNvSpPr>
          <p:nvPr/>
        </p:nvSpPr>
        <p:spPr>
          <a:xfrm>
            <a:off x="6072774" y="3271777"/>
            <a:ext cx="6160876" cy="2561864"/>
          </a:xfrm>
          <a:prstGeom prst="rect">
            <a:avLst/>
          </a:prstGeom>
        </p:spPr>
        <p:txBody>
          <a:bodyPr vert="horz" lIns="91440" tIns="45720" rIns="91440" bIns="45720" rtlCol="0" anchor="ctr"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Facts about Lesotho:</a:t>
            </a:r>
          </a:p>
          <a:p>
            <a:pPr marL="0" indent="0">
              <a:buNone/>
            </a:pPr>
            <a:r>
              <a:rPr lang="en-US" dirty="0"/>
              <a:t>GDP/Pop =$1,073;</a:t>
            </a:r>
          </a:p>
          <a:p>
            <a:pPr marL="0" indent="0">
              <a:buNone/>
            </a:pPr>
            <a:r>
              <a:rPr lang="en-US" dirty="0"/>
              <a:t>Population 2.1 million</a:t>
            </a:r>
          </a:p>
          <a:p>
            <a:pPr marL="0" indent="0">
              <a:buNone/>
            </a:pPr>
            <a:r>
              <a:rPr lang="en-US" dirty="0"/>
              <a:t>Trade balance </a:t>
            </a:r>
            <a:r>
              <a:rPr lang="en-US" dirty="0">
                <a:solidFill>
                  <a:srgbClr val="FF0000"/>
                </a:solidFill>
              </a:rPr>
              <a:t>-$349 million</a:t>
            </a:r>
          </a:p>
          <a:p>
            <a:pPr marL="0" indent="0">
              <a:buNone/>
            </a:pPr>
            <a:r>
              <a:rPr lang="en-US" dirty="0"/>
              <a:t>Average eff. tariff rate against US = 10%</a:t>
            </a:r>
          </a:p>
          <a:p>
            <a:pPr marL="0" indent="0">
              <a:buNone/>
            </a:pPr>
            <a:r>
              <a:rPr lang="en-US" dirty="0" err="1"/>
              <a:t>PreTrump</a:t>
            </a:r>
            <a:r>
              <a:rPr lang="en-US" dirty="0"/>
              <a:t> no </a:t>
            </a:r>
            <a:r>
              <a:rPr lang="en-US"/>
              <a:t>tariffs on African countries</a:t>
            </a:r>
            <a:endParaRPr lang="en-US" dirty="0"/>
          </a:p>
        </p:txBody>
      </p:sp>
      <p:sp>
        <p:nvSpPr>
          <p:cNvPr id="11" name="TextBox 10">
            <a:extLst>
              <a:ext uri="{FF2B5EF4-FFF2-40B4-BE49-F238E27FC236}">
                <a16:creationId xmlns:a16="http://schemas.microsoft.com/office/drawing/2014/main" id="{C6253CBD-A77C-888C-AC26-1A0AAD17CB85}"/>
              </a:ext>
            </a:extLst>
          </p:cNvPr>
          <p:cNvSpPr txBox="1"/>
          <p:nvPr/>
        </p:nvSpPr>
        <p:spPr>
          <a:xfrm>
            <a:off x="3372557" y="6047553"/>
            <a:ext cx="6096964" cy="369332"/>
          </a:xfrm>
          <a:prstGeom prst="rect">
            <a:avLst/>
          </a:prstGeom>
          <a:noFill/>
        </p:spPr>
        <p:txBody>
          <a:bodyPr wrap="square">
            <a:spAutoFit/>
          </a:bodyPr>
          <a:lstStyle/>
          <a:p>
            <a:r>
              <a:rPr lang="en-US" dirty="0"/>
              <a:t>https://wits.worldbank.org/CountryProfile/en/USA</a:t>
            </a:r>
          </a:p>
        </p:txBody>
      </p:sp>
      <p:sp>
        <p:nvSpPr>
          <p:cNvPr id="13" name="TextBox 12">
            <a:extLst>
              <a:ext uri="{FF2B5EF4-FFF2-40B4-BE49-F238E27FC236}">
                <a16:creationId xmlns:a16="http://schemas.microsoft.com/office/drawing/2014/main" id="{B1EEDC88-1CB9-1437-7BAC-2212270F31D4}"/>
              </a:ext>
            </a:extLst>
          </p:cNvPr>
          <p:cNvSpPr txBox="1"/>
          <p:nvPr/>
        </p:nvSpPr>
        <p:spPr>
          <a:xfrm>
            <a:off x="3418871" y="6440800"/>
            <a:ext cx="8126875" cy="369332"/>
          </a:xfrm>
          <a:prstGeom prst="rect">
            <a:avLst/>
          </a:prstGeom>
          <a:noFill/>
        </p:spPr>
        <p:txBody>
          <a:bodyPr wrap="square">
            <a:spAutoFit/>
          </a:bodyPr>
          <a:lstStyle/>
          <a:p>
            <a:r>
              <a:rPr lang="en-US" dirty="0"/>
              <a:t>https://www.imf.org/en/Publications/WEO/weo-database/2024/October</a:t>
            </a:r>
          </a:p>
        </p:txBody>
      </p:sp>
      <p:sp>
        <p:nvSpPr>
          <p:cNvPr id="6" name="TextBox 5">
            <a:extLst>
              <a:ext uri="{FF2B5EF4-FFF2-40B4-BE49-F238E27FC236}">
                <a16:creationId xmlns:a16="http://schemas.microsoft.com/office/drawing/2014/main" id="{C144D286-086F-132E-6D00-CF800FE428E9}"/>
              </a:ext>
            </a:extLst>
          </p:cNvPr>
          <p:cNvSpPr txBox="1"/>
          <p:nvPr/>
        </p:nvSpPr>
        <p:spPr>
          <a:xfrm>
            <a:off x="579309" y="5435284"/>
            <a:ext cx="4270987" cy="461665"/>
          </a:xfrm>
          <a:prstGeom prst="rect">
            <a:avLst/>
          </a:prstGeom>
          <a:noFill/>
        </p:spPr>
        <p:txBody>
          <a:bodyPr wrap="square" rtlCol="0">
            <a:spAutoFit/>
          </a:bodyPr>
          <a:lstStyle/>
          <a:p>
            <a:r>
              <a:rPr lang="en-US" sz="2400" dirty="0"/>
              <a:t>Lowered to 15% in July</a:t>
            </a:r>
          </a:p>
        </p:txBody>
      </p:sp>
    </p:spTree>
    <p:extLst>
      <p:ext uri="{BB962C8B-B14F-4D97-AF65-F5344CB8AC3E}">
        <p14:creationId xmlns:p14="http://schemas.microsoft.com/office/powerpoint/2010/main" val="250844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C046-BE3A-1F99-72D8-CC58FA77BD89}"/>
              </a:ext>
            </a:extLst>
          </p:cNvPr>
          <p:cNvSpPr>
            <a:spLocks noGrp="1"/>
          </p:cNvSpPr>
          <p:nvPr>
            <p:ph type="title"/>
          </p:nvPr>
        </p:nvSpPr>
        <p:spPr>
          <a:xfrm>
            <a:off x="838200" y="-11098"/>
            <a:ext cx="10515600" cy="1325563"/>
          </a:xfrm>
        </p:spPr>
        <p:txBody>
          <a:bodyPr/>
          <a:lstStyle/>
          <a:p>
            <a:r>
              <a:rPr lang="en-US" dirty="0">
                <a:solidFill>
                  <a:schemeClr val="bg1"/>
                </a:solidFill>
              </a:rPr>
              <a:t>Ge</a:t>
            </a:r>
            <a:r>
              <a:rPr lang="en-US" dirty="0"/>
              <a:t>nerally Agreed On Effects of Opening to Trade</a:t>
            </a:r>
          </a:p>
        </p:txBody>
      </p:sp>
      <p:sp>
        <p:nvSpPr>
          <p:cNvPr id="3" name="Content Placeholder 2">
            <a:extLst>
              <a:ext uri="{FF2B5EF4-FFF2-40B4-BE49-F238E27FC236}">
                <a16:creationId xmlns:a16="http://schemas.microsoft.com/office/drawing/2014/main" id="{438D4D84-7B8F-1EFA-B987-A9864555F9FF}"/>
              </a:ext>
            </a:extLst>
          </p:cNvPr>
          <p:cNvSpPr>
            <a:spLocks noGrp="1"/>
          </p:cNvSpPr>
          <p:nvPr>
            <p:ph idx="1"/>
          </p:nvPr>
        </p:nvSpPr>
        <p:spPr/>
        <p:txBody>
          <a:bodyPr/>
          <a:lstStyle/>
          <a:p>
            <a:r>
              <a:rPr lang="en-US" dirty="0"/>
              <a:t>Trade leads to winners and </a:t>
            </a:r>
            <a:r>
              <a:rPr lang="en-US" dirty="0">
                <a:solidFill>
                  <a:srgbClr val="C00000"/>
                </a:solidFill>
              </a:rPr>
              <a:t>losers</a:t>
            </a:r>
            <a:r>
              <a:rPr lang="en-US" dirty="0">
                <a:solidFill>
                  <a:schemeClr val="accent5">
                    <a:lumMod val="50000"/>
                  </a:schemeClr>
                </a:solidFill>
              </a:rPr>
              <a:t>, but </a:t>
            </a:r>
            <a:r>
              <a:rPr lang="en-US" i="1" dirty="0">
                <a:solidFill>
                  <a:schemeClr val="accent5">
                    <a:lumMod val="50000"/>
                  </a:schemeClr>
                </a:solidFill>
              </a:rPr>
              <a:t>eventually</a:t>
            </a:r>
            <a:r>
              <a:rPr lang="en-US" dirty="0">
                <a:solidFill>
                  <a:schemeClr val="accent5">
                    <a:lumMod val="50000"/>
                  </a:schemeClr>
                </a:solidFill>
              </a:rPr>
              <a:t> the dollar gains exceed losses.</a:t>
            </a:r>
          </a:p>
          <a:p>
            <a:pPr lvl="1"/>
            <a:r>
              <a:rPr lang="en-US" dirty="0">
                <a:solidFill>
                  <a:schemeClr val="accent5">
                    <a:lumMod val="50000"/>
                  </a:schemeClr>
                </a:solidFill>
              </a:rPr>
              <a:t>Winners:</a:t>
            </a:r>
          </a:p>
          <a:p>
            <a:pPr lvl="2"/>
            <a:r>
              <a:rPr lang="en-US" dirty="0">
                <a:solidFill>
                  <a:schemeClr val="accent5">
                    <a:lumMod val="50000"/>
                  </a:schemeClr>
                </a:solidFill>
              </a:rPr>
              <a:t>Export industries and their workers.</a:t>
            </a:r>
          </a:p>
          <a:p>
            <a:pPr lvl="2"/>
            <a:r>
              <a:rPr lang="en-US" dirty="0">
                <a:solidFill>
                  <a:schemeClr val="accent5">
                    <a:lumMod val="50000"/>
                  </a:schemeClr>
                </a:solidFill>
              </a:rPr>
              <a:t>Consumers and domestic firms importing intermediate goods due to lower prices.</a:t>
            </a:r>
          </a:p>
          <a:p>
            <a:pPr lvl="1"/>
            <a:r>
              <a:rPr lang="en-US" dirty="0">
                <a:solidFill>
                  <a:schemeClr val="accent5">
                    <a:lumMod val="50000"/>
                  </a:schemeClr>
                </a:solidFill>
              </a:rPr>
              <a:t>Losers:  Imports competing industries and their workers </a:t>
            </a:r>
          </a:p>
          <a:p>
            <a:r>
              <a:rPr lang="en-US" dirty="0">
                <a:solidFill>
                  <a:schemeClr val="accent5">
                    <a:lumMod val="50000"/>
                  </a:schemeClr>
                </a:solidFill>
              </a:rPr>
              <a:t>Without compensation from winners to losers there must be net losers.</a:t>
            </a:r>
            <a:endParaRPr lang="en-US" dirty="0"/>
          </a:p>
        </p:txBody>
      </p:sp>
      <p:sp>
        <p:nvSpPr>
          <p:cNvPr id="4" name="Slide Number Placeholder 3">
            <a:extLst>
              <a:ext uri="{FF2B5EF4-FFF2-40B4-BE49-F238E27FC236}">
                <a16:creationId xmlns:a16="http://schemas.microsoft.com/office/drawing/2014/main" id="{4B9F59BC-E785-71F3-5F82-F93AB62E4F3E}"/>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10129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075E-8D9A-D093-E22B-419560B3BF19}"/>
              </a:ext>
            </a:extLst>
          </p:cNvPr>
          <p:cNvSpPr>
            <a:spLocks noGrp="1"/>
          </p:cNvSpPr>
          <p:nvPr>
            <p:ph type="title"/>
          </p:nvPr>
        </p:nvSpPr>
        <p:spPr/>
        <p:txBody>
          <a:bodyPr/>
          <a:lstStyle/>
          <a:p>
            <a:r>
              <a:rPr lang="en-US" dirty="0">
                <a:solidFill>
                  <a:schemeClr val="bg1"/>
                </a:solidFill>
              </a:rPr>
              <a:t>Wh</a:t>
            </a:r>
            <a:r>
              <a:rPr lang="en-US" dirty="0"/>
              <a:t>y the “Eventually?”</a:t>
            </a:r>
          </a:p>
        </p:txBody>
      </p:sp>
      <p:sp>
        <p:nvSpPr>
          <p:cNvPr id="3" name="Content Placeholder 2">
            <a:extLst>
              <a:ext uri="{FF2B5EF4-FFF2-40B4-BE49-F238E27FC236}">
                <a16:creationId xmlns:a16="http://schemas.microsoft.com/office/drawing/2014/main" id="{6559CC01-D87A-6EA0-E240-5441E3970C43}"/>
              </a:ext>
            </a:extLst>
          </p:cNvPr>
          <p:cNvSpPr>
            <a:spLocks noGrp="1"/>
          </p:cNvSpPr>
          <p:nvPr>
            <p:ph idx="1"/>
          </p:nvPr>
        </p:nvSpPr>
        <p:spPr/>
        <p:txBody>
          <a:bodyPr/>
          <a:lstStyle/>
          <a:p>
            <a:r>
              <a:rPr lang="en-US" dirty="0"/>
              <a:t>Transition costs</a:t>
            </a:r>
          </a:p>
          <a:p>
            <a:pPr lvl="1"/>
            <a:r>
              <a:rPr lang="en-US" dirty="0"/>
              <a:t>Workers and capital have to be moved from import competing industries to export or to other domestic industries.</a:t>
            </a:r>
          </a:p>
          <a:p>
            <a:pPr lvl="1"/>
            <a:r>
              <a:rPr lang="en-US" dirty="0"/>
              <a:t>Temporarily unemployed labor and capital is an added costs.</a:t>
            </a:r>
          </a:p>
          <a:p>
            <a:pPr lvl="1"/>
            <a:r>
              <a:rPr lang="en-US" dirty="0"/>
              <a:t>“Generally agreed …” looks at losers and winners after workers and capital have moved.</a:t>
            </a:r>
          </a:p>
          <a:p>
            <a:pPr marL="0" indent="0">
              <a:buNone/>
            </a:pPr>
            <a:r>
              <a:rPr lang="en-US" dirty="0"/>
              <a:t>Pre 2000 View: with Labor Mobility High (at least relative to Europe), transition costs not too high</a:t>
            </a:r>
          </a:p>
        </p:txBody>
      </p:sp>
      <p:sp>
        <p:nvSpPr>
          <p:cNvPr id="4" name="Slide Number Placeholder 3">
            <a:extLst>
              <a:ext uri="{FF2B5EF4-FFF2-40B4-BE49-F238E27FC236}">
                <a16:creationId xmlns:a16="http://schemas.microsoft.com/office/drawing/2014/main" id="{0CF28E35-B01D-DE64-C0C3-B9134DEAAFF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328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31C0-292B-9A8C-7216-B80693BD2268}"/>
              </a:ext>
            </a:extLst>
          </p:cNvPr>
          <p:cNvSpPr>
            <a:spLocks noGrp="1"/>
          </p:cNvSpPr>
          <p:nvPr>
            <p:ph type="title"/>
          </p:nvPr>
        </p:nvSpPr>
        <p:spPr/>
        <p:txBody>
          <a:bodyPr/>
          <a:lstStyle/>
          <a:p>
            <a:r>
              <a:rPr lang="en-US" dirty="0">
                <a:solidFill>
                  <a:schemeClr val="bg1"/>
                </a:solidFill>
              </a:rPr>
              <a:t>Co</a:t>
            </a:r>
            <a:r>
              <a:rPr lang="en-US" dirty="0"/>
              <a:t>mposition of US Goods Imports</a:t>
            </a:r>
          </a:p>
        </p:txBody>
      </p:sp>
      <p:sp>
        <p:nvSpPr>
          <p:cNvPr id="4" name="Slide Number Placeholder 3">
            <a:extLst>
              <a:ext uri="{FF2B5EF4-FFF2-40B4-BE49-F238E27FC236}">
                <a16:creationId xmlns:a16="http://schemas.microsoft.com/office/drawing/2014/main" id="{EBA44969-BBB5-A869-36F7-978263225AD5}"/>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15" name="Picture 14">
            <a:extLst>
              <a:ext uri="{FF2B5EF4-FFF2-40B4-BE49-F238E27FC236}">
                <a16:creationId xmlns:a16="http://schemas.microsoft.com/office/drawing/2014/main" id="{1D53B1D3-A5F2-370D-6332-8E77239C088F}"/>
              </a:ext>
            </a:extLst>
          </p:cNvPr>
          <p:cNvPicPr>
            <a:picLocks noChangeAspect="1"/>
          </p:cNvPicPr>
          <p:nvPr/>
        </p:nvPicPr>
        <p:blipFill>
          <a:blip r:embed="rId2"/>
          <a:stretch>
            <a:fillRect/>
          </a:stretch>
        </p:blipFill>
        <p:spPr>
          <a:xfrm>
            <a:off x="6096000" y="1431634"/>
            <a:ext cx="3486697" cy="4572000"/>
          </a:xfrm>
          <a:prstGeom prst="rect">
            <a:avLst/>
          </a:prstGeom>
        </p:spPr>
      </p:pic>
      <p:sp>
        <p:nvSpPr>
          <p:cNvPr id="16" name="TextBox 15">
            <a:extLst>
              <a:ext uri="{FF2B5EF4-FFF2-40B4-BE49-F238E27FC236}">
                <a16:creationId xmlns:a16="http://schemas.microsoft.com/office/drawing/2014/main" id="{9AB14977-4528-8C2C-2E58-9975E67A7871}"/>
              </a:ext>
            </a:extLst>
          </p:cNvPr>
          <p:cNvSpPr txBox="1"/>
          <p:nvPr/>
        </p:nvSpPr>
        <p:spPr>
          <a:xfrm>
            <a:off x="6876337" y="6003634"/>
            <a:ext cx="1926021" cy="369332"/>
          </a:xfrm>
          <a:prstGeom prst="rect">
            <a:avLst/>
          </a:prstGeom>
          <a:noFill/>
        </p:spPr>
        <p:txBody>
          <a:bodyPr wrap="square" rtlCol="0">
            <a:spAutoFit/>
          </a:bodyPr>
          <a:lstStyle/>
          <a:p>
            <a:r>
              <a:rPr lang="en-US" dirty="0"/>
              <a:t>2023, Total $3T</a:t>
            </a:r>
          </a:p>
        </p:txBody>
      </p:sp>
      <p:sp>
        <p:nvSpPr>
          <p:cNvPr id="17" name="TextBox 16">
            <a:extLst>
              <a:ext uri="{FF2B5EF4-FFF2-40B4-BE49-F238E27FC236}">
                <a16:creationId xmlns:a16="http://schemas.microsoft.com/office/drawing/2014/main" id="{1EA6CD21-7374-EA10-9362-148DBDC6BC8A}"/>
              </a:ext>
            </a:extLst>
          </p:cNvPr>
          <p:cNvSpPr txBox="1"/>
          <p:nvPr/>
        </p:nvSpPr>
        <p:spPr>
          <a:xfrm>
            <a:off x="1593039" y="5818968"/>
            <a:ext cx="1926021" cy="369332"/>
          </a:xfrm>
          <a:prstGeom prst="rect">
            <a:avLst/>
          </a:prstGeom>
          <a:noFill/>
        </p:spPr>
        <p:txBody>
          <a:bodyPr wrap="square" rtlCol="0">
            <a:spAutoFit/>
          </a:bodyPr>
          <a:lstStyle/>
          <a:p>
            <a:r>
              <a:rPr lang="en-US" dirty="0"/>
              <a:t>1995, Total $757B</a:t>
            </a:r>
          </a:p>
        </p:txBody>
      </p:sp>
      <p:sp>
        <p:nvSpPr>
          <p:cNvPr id="18" name="TextBox 17">
            <a:extLst>
              <a:ext uri="{FF2B5EF4-FFF2-40B4-BE49-F238E27FC236}">
                <a16:creationId xmlns:a16="http://schemas.microsoft.com/office/drawing/2014/main" id="{34B26BCF-E284-6879-76FB-D090B5D5FE75}"/>
              </a:ext>
            </a:extLst>
          </p:cNvPr>
          <p:cNvSpPr txBox="1"/>
          <p:nvPr/>
        </p:nvSpPr>
        <p:spPr>
          <a:xfrm>
            <a:off x="9897612" y="2186152"/>
            <a:ext cx="2118339" cy="1938992"/>
          </a:xfrm>
          <a:prstGeom prst="rect">
            <a:avLst/>
          </a:prstGeom>
          <a:noFill/>
        </p:spPr>
        <p:txBody>
          <a:bodyPr wrap="square" rtlCol="0">
            <a:spAutoFit/>
          </a:bodyPr>
          <a:lstStyle/>
          <a:p>
            <a:r>
              <a:rPr lang="en-US" sz="2400" dirty="0"/>
              <a:t>Only 40% of imports are on consumer goods.  “Global Supply Chains.”</a:t>
            </a:r>
          </a:p>
        </p:txBody>
      </p:sp>
      <p:pic>
        <p:nvPicPr>
          <p:cNvPr id="6" name="Content Placeholder 5">
            <a:extLst>
              <a:ext uri="{FF2B5EF4-FFF2-40B4-BE49-F238E27FC236}">
                <a16:creationId xmlns:a16="http://schemas.microsoft.com/office/drawing/2014/main" id="{DAEBED9A-3364-BB67-2D2A-E5E8C3F754F3}"/>
              </a:ext>
            </a:extLst>
          </p:cNvPr>
          <p:cNvPicPr>
            <a:picLocks noGrp="1" noChangeAspect="1"/>
          </p:cNvPicPr>
          <p:nvPr>
            <p:ph idx="1"/>
          </p:nvPr>
        </p:nvPicPr>
        <p:blipFill>
          <a:blip r:embed="rId3"/>
          <a:stretch>
            <a:fillRect/>
          </a:stretch>
        </p:blipFill>
        <p:spPr>
          <a:xfrm>
            <a:off x="1083742" y="1431634"/>
            <a:ext cx="3356392" cy="4389120"/>
          </a:xfrm>
          <a:prstGeom prst="rect">
            <a:avLst/>
          </a:prstGeom>
        </p:spPr>
      </p:pic>
    </p:spTree>
    <p:extLst>
      <p:ext uri="{BB962C8B-B14F-4D97-AF65-F5344CB8AC3E}">
        <p14:creationId xmlns:p14="http://schemas.microsoft.com/office/powerpoint/2010/main" val="197159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24C0-D73E-DE1E-78D1-81CC3A2B51A4}"/>
              </a:ext>
            </a:extLst>
          </p:cNvPr>
          <p:cNvSpPr>
            <a:spLocks noGrp="1"/>
          </p:cNvSpPr>
          <p:nvPr>
            <p:ph type="title"/>
          </p:nvPr>
        </p:nvSpPr>
        <p:spPr/>
        <p:txBody>
          <a:bodyPr/>
          <a:lstStyle/>
          <a:p>
            <a:r>
              <a:rPr lang="en-US" dirty="0">
                <a:solidFill>
                  <a:schemeClr val="bg1"/>
                </a:solidFill>
              </a:rPr>
              <a:t>Co</a:t>
            </a:r>
            <a:r>
              <a:rPr lang="en-US" dirty="0"/>
              <a:t>mposition of US Goods Exports</a:t>
            </a:r>
          </a:p>
        </p:txBody>
      </p:sp>
      <p:sp>
        <p:nvSpPr>
          <p:cNvPr id="4" name="Slide Number Placeholder 3">
            <a:extLst>
              <a:ext uri="{FF2B5EF4-FFF2-40B4-BE49-F238E27FC236}">
                <a16:creationId xmlns:a16="http://schemas.microsoft.com/office/drawing/2014/main" id="{07E0E397-F223-2E2A-2322-6AB75FF0BA9B}"/>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20" name="TextBox 19">
            <a:extLst>
              <a:ext uri="{FF2B5EF4-FFF2-40B4-BE49-F238E27FC236}">
                <a16:creationId xmlns:a16="http://schemas.microsoft.com/office/drawing/2014/main" id="{7C4FD6B1-E23C-5FC2-B86E-DEE94398B6F5}"/>
              </a:ext>
            </a:extLst>
          </p:cNvPr>
          <p:cNvSpPr txBox="1"/>
          <p:nvPr/>
        </p:nvSpPr>
        <p:spPr>
          <a:xfrm>
            <a:off x="5201373" y="6494115"/>
            <a:ext cx="6096964" cy="369332"/>
          </a:xfrm>
          <a:prstGeom prst="rect">
            <a:avLst/>
          </a:prstGeom>
          <a:noFill/>
        </p:spPr>
        <p:txBody>
          <a:bodyPr wrap="square">
            <a:spAutoFit/>
          </a:bodyPr>
          <a:lstStyle/>
          <a:p>
            <a:r>
              <a:rPr lang="en-US" dirty="0"/>
              <a:t>https://oec.world/en/profile/country/usa</a:t>
            </a:r>
          </a:p>
        </p:txBody>
      </p:sp>
      <p:sp>
        <p:nvSpPr>
          <p:cNvPr id="22" name="TextBox 21">
            <a:extLst>
              <a:ext uri="{FF2B5EF4-FFF2-40B4-BE49-F238E27FC236}">
                <a16:creationId xmlns:a16="http://schemas.microsoft.com/office/drawing/2014/main" id="{3CAE03B5-8E00-B16C-FEB4-B581477804FE}"/>
              </a:ext>
            </a:extLst>
          </p:cNvPr>
          <p:cNvSpPr txBox="1"/>
          <p:nvPr/>
        </p:nvSpPr>
        <p:spPr>
          <a:xfrm>
            <a:off x="2307743" y="5787231"/>
            <a:ext cx="1926021" cy="369332"/>
          </a:xfrm>
          <a:prstGeom prst="rect">
            <a:avLst/>
          </a:prstGeom>
          <a:noFill/>
        </p:spPr>
        <p:txBody>
          <a:bodyPr wrap="square" rtlCol="0">
            <a:spAutoFit/>
          </a:bodyPr>
          <a:lstStyle/>
          <a:p>
            <a:r>
              <a:rPr lang="en-US" dirty="0"/>
              <a:t>1995, Total $615B</a:t>
            </a:r>
          </a:p>
        </p:txBody>
      </p:sp>
      <p:pic>
        <p:nvPicPr>
          <p:cNvPr id="24" name="Picture 23">
            <a:extLst>
              <a:ext uri="{FF2B5EF4-FFF2-40B4-BE49-F238E27FC236}">
                <a16:creationId xmlns:a16="http://schemas.microsoft.com/office/drawing/2014/main" id="{FA3BFC3C-0E71-2A77-693B-71F3C5261048}"/>
              </a:ext>
            </a:extLst>
          </p:cNvPr>
          <p:cNvPicPr>
            <a:picLocks noChangeAspect="1"/>
          </p:cNvPicPr>
          <p:nvPr/>
        </p:nvPicPr>
        <p:blipFill>
          <a:blip r:embed="rId2"/>
          <a:stretch>
            <a:fillRect/>
          </a:stretch>
        </p:blipFill>
        <p:spPr>
          <a:xfrm>
            <a:off x="6221992" y="1270397"/>
            <a:ext cx="3472491" cy="4572000"/>
          </a:xfrm>
          <a:prstGeom prst="rect">
            <a:avLst/>
          </a:prstGeom>
        </p:spPr>
      </p:pic>
      <p:sp>
        <p:nvSpPr>
          <p:cNvPr id="25" name="TextBox 24">
            <a:extLst>
              <a:ext uri="{FF2B5EF4-FFF2-40B4-BE49-F238E27FC236}">
                <a16:creationId xmlns:a16="http://schemas.microsoft.com/office/drawing/2014/main" id="{604423ED-FB7F-49A6-1224-C7D881BAD35A}"/>
              </a:ext>
            </a:extLst>
          </p:cNvPr>
          <p:cNvSpPr txBox="1"/>
          <p:nvPr/>
        </p:nvSpPr>
        <p:spPr>
          <a:xfrm>
            <a:off x="7173127" y="5842397"/>
            <a:ext cx="1926021" cy="369332"/>
          </a:xfrm>
          <a:prstGeom prst="rect">
            <a:avLst/>
          </a:prstGeom>
          <a:noFill/>
        </p:spPr>
        <p:txBody>
          <a:bodyPr wrap="square" rtlCol="0">
            <a:spAutoFit/>
          </a:bodyPr>
          <a:lstStyle/>
          <a:p>
            <a:r>
              <a:rPr lang="en-US" dirty="0"/>
              <a:t>2023, Total $1.86T</a:t>
            </a:r>
          </a:p>
        </p:txBody>
      </p:sp>
      <p:pic>
        <p:nvPicPr>
          <p:cNvPr id="5" name="Content Placeholder 12">
            <a:extLst>
              <a:ext uri="{FF2B5EF4-FFF2-40B4-BE49-F238E27FC236}">
                <a16:creationId xmlns:a16="http://schemas.microsoft.com/office/drawing/2014/main" id="{CB789761-527A-2C32-E481-EF5897379D66}"/>
              </a:ext>
            </a:extLst>
          </p:cNvPr>
          <p:cNvPicPr>
            <a:picLocks noGrp="1" noChangeAspect="1"/>
          </p:cNvPicPr>
          <p:nvPr>
            <p:ph idx="1"/>
          </p:nvPr>
        </p:nvPicPr>
        <p:blipFill>
          <a:blip r:embed="rId3"/>
          <a:stretch>
            <a:fillRect/>
          </a:stretch>
        </p:blipFill>
        <p:spPr>
          <a:xfrm>
            <a:off x="1557594" y="1343700"/>
            <a:ext cx="3426317" cy="4480560"/>
          </a:xfrm>
        </p:spPr>
      </p:pic>
    </p:spTree>
    <p:extLst>
      <p:ext uri="{BB962C8B-B14F-4D97-AF65-F5344CB8AC3E}">
        <p14:creationId xmlns:p14="http://schemas.microsoft.com/office/powerpoint/2010/main" val="3736029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72F6-8A33-71F2-F1DF-C48BF5F5988F}"/>
              </a:ext>
            </a:extLst>
          </p:cNvPr>
          <p:cNvSpPr>
            <a:spLocks noGrp="1"/>
          </p:cNvSpPr>
          <p:nvPr>
            <p:ph type="title"/>
          </p:nvPr>
        </p:nvSpPr>
        <p:spPr/>
        <p:txBody>
          <a:bodyPr/>
          <a:lstStyle/>
          <a:p>
            <a:r>
              <a:rPr lang="en-US" dirty="0">
                <a:solidFill>
                  <a:schemeClr val="bg1"/>
                </a:solidFill>
              </a:rPr>
              <a:t>Do</a:t>
            </a:r>
            <a:r>
              <a:rPr lang="en-US" dirty="0"/>
              <a:t>n’t Forget Services</a:t>
            </a:r>
          </a:p>
        </p:txBody>
      </p:sp>
      <p:sp>
        <p:nvSpPr>
          <p:cNvPr id="4" name="Slide Number Placeholder 3">
            <a:extLst>
              <a:ext uri="{FF2B5EF4-FFF2-40B4-BE49-F238E27FC236}">
                <a16:creationId xmlns:a16="http://schemas.microsoft.com/office/drawing/2014/main" id="{8963C0FA-3EF8-5DAC-10D3-BF451D26EFC6}"/>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1026" name="Picture 2">
            <a:extLst>
              <a:ext uri="{FF2B5EF4-FFF2-40B4-BE49-F238E27FC236}">
                <a16:creationId xmlns:a16="http://schemas.microsoft.com/office/drawing/2014/main" id="{E4B7D4C2-0362-8A64-E79E-B4B60B01F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96" y="1772734"/>
            <a:ext cx="5456559"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F9BB55F-C4BD-7A95-B0DB-42E352D593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46766" y="1703286"/>
            <a:ext cx="5451969"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05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Schedule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marL="0" indent="0" algn="ctr">
              <a:spcAft>
                <a:spcPts val="1000"/>
              </a:spcAft>
              <a:buNone/>
            </a:pPr>
            <a:r>
              <a:rPr lang="en-US" dirty="0"/>
              <a:t>Inequality and Public Policy</a:t>
            </a:r>
          </a:p>
          <a:p>
            <a:pPr lvl="1">
              <a:spcAft>
                <a:spcPts val="1000"/>
              </a:spcAft>
            </a:pPr>
            <a:r>
              <a:rPr lang="en-US" dirty="0"/>
              <a:t>Week 1 (10/14): The New Inequality, Geoffrey Woglom, Amherst College</a:t>
            </a:r>
          </a:p>
          <a:p>
            <a:pPr lvl="1">
              <a:spcAft>
                <a:spcPts val="1000"/>
              </a:spcAft>
            </a:pPr>
            <a:r>
              <a:rPr lang="en-US" dirty="0"/>
              <a:t>Week 2 (10/21): Economics of Immigration, Robert Gitter, Ohio Wesleyan University</a:t>
            </a:r>
          </a:p>
          <a:p>
            <a:pPr lvl="1">
              <a:spcAft>
                <a:spcPts val="1000"/>
              </a:spcAft>
            </a:pPr>
            <a:r>
              <a:rPr lang="en-US" b="1" dirty="0"/>
              <a:t>Week 3 (10/28): Trade and Inequality Geoffrey Woglom, Amherst College</a:t>
            </a:r>
          </a:p>
          <a:p>
            <a:pPr lvl="1">
              <a:spcAft>
                <a:spcPts val="1000"/>
              </a:spcAft>
            </a:pPr>
            <a:r>
              <a:rPr lang="en-US" dirty="0"/>
              <a:t>Week 4 (11/04): The Black-White Wealth Gap, Jon Haveman, Exec. Director, NEED</a:t>
            </a:r>
          </a:p>
          <a:p>
            <a:pPr lvl="1">
              <a:spcAft>
                <a:spcPts val="1000"/>
              </a:spcAft>
            </a:pPr>
            <a:r>
              <a:rPr lang="en-US" dirty="0"/>
              <a:t> Week 5 (11/11): Climate Change Economics Sarah Jacobson, Williams College</a:t>
            </a:r>
          </a:p>
          <a:p>
            <a:pPr lvl="1">
              <a:spcAft>
                <a:spcPts val="1000"/>
              </a:spcAft>
            </a:pPr>
            <a:r>
              <a:rPr lang="en-US" dirty="0"/>
              <a:t>Week 6 (11/18): AI and Inequality Geoffrey Woglom,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815251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E79B-FBE3-86FB-60CF-B6B699DB9AB1}"/>
              </a:ext>
            </a:extLst>
          </p:cNvPr>
          <p:cNvSpPr>
            <a:spLocks noGrp="1"/>
          </p:cNvSpPr>
          <p:nvPr>
            <p:ph type="title"/>
          </p:nvPr>
        </p:nvSpPr>
        <p:spPr/>
        <p:txBody>
          <a:bodyPr/>
          <a:lstStyle/>
          <a:p>
            <a:r>
              <a:rPr lang="en-US" dirty="0">
                <a:solidFill>
                  <a:schemeClr val="bg1"/>
                </a:solidFill>
              </a:rPr>
              <a:t>Ch</a:t>
            </a:r>
            <a:r>
              <a:rPr lang="en-US" dirty="0"/>
              <a:t>anges in the Composition of Trade</a:t>
            </a:r>
          </a:p>
        </p:txBody>
      </p:sp>
      <p:sp>
        <p:nvSpPr>
          <p:cNvPr id="3" name="Content Placeholder 2">
            <a:extLst>
              <a:ext uri="{FF2B5EF4-FFF2-40B4-BE49-F238E27FC236}">
                <a16:creationId xmlns:a16="http://schemas.microsoft.com/office/drawing/2014/main" id="{A7BC427E-F3FA-02CD-8182-F8AFCC382669}"/>
              </a:ext>
            </a:extLst>
          </p:cNvPr>
          <p:cNvSpPr>
            <a:spLocks noGrp="1"/>
          </p:cNvSpPr>
          <p:nvPr>
            <p:ph idx="1"/>
          </p:nvPr>
        </p:nvSpPr>
        <p:spPr/>
        <p:txBody>
          <a:bodyPr/>
          <a:lstStyle/>
          <a:p>
            <a:r>
              <a:rPr lang="en-US" dirty="0"/>
              <a:t>Goods Exports:  Growth in Oil and Minerals.</a:t>
            </a:r>
          </a:p>
          <a:p>
            <a:r>
              <a:rPr lang="en-US" dirty="0"/>
              <a:t>Goods Imports:  Relative importance hasn’t changes much, but…</a:t>
            </a:r>
          </a:p>
          <a:p>
            <a:pPr marL="0" indent="0">
              <a:buNone/>
            </a:pPr>
            <a:r>
              <a:rPr lang="en-US" dirty="0"/>
              <a:t>The share of exports in GDP between 1995 and 2023 is about the same, while the share of imports has increased by over 2 percentage points.</a:t>
            </a:r>
          </a:p>
          <a:p>
            <a:pPr marL="0" indent="0">
              <a:buNone/>
            </a:pPr>
            <a:r>
              <a:rPr lang="en-US" dirty="0"/>
              <a:t>One Big exception:  Growth in service exports, particularly digitally enabled services, suggests service exports are more skill intensive.</a:t>
            </a:r>
          </a:p>
          <a:p>
            <a:pPr marL="0" indent="0">
              <a:buNone/>
            </a:pPr>
            <a:endParaRPr lang="en-US" dirty="0"/>
          </a:p>
          <a:p>
            <a:pPr marL="0" indent="0">
              <a:buNone/>
            </a:pPr>
            <a:r>
              <a:rPr lang="en-US" dirty="0"/>
              <a:t>But what about Manufacturing?</a:t>
            </a:r>
          </a:p>
        </p:txBody>
      </p:sp>
      <p:sp>
        <p:nvSpPr>
          <p:cNvPr id="4" name="Slide Number Placeholder 3">
            <a:extLst>
              <a:ext uri="{FF2B5EF4-FFF2-40B4-BE49-F238E27FC236}">
                <a16:creationId xmlns:a16="http://schemas.microsoft.com/office/drawing/2014/main" id="{0B2E97BD-6838-70DA-3DDC-9D7FD371CD66}"/>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8898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1E51-C9DC-CC03-33C4-B13F948A6399}"/>
              </a:ext>
            </a:extLst>
          </p:cNvPr>
          <p:cNvSpPr>
            <a:spLocks noGrp="1"/>
          </p:cNvSpPr>
          <p:nvPr>
            <p:ph type="title"/>
          </p:nvPr>
        </p:nvSpPr>
        <p:spPr/>
        <p:txBody>
          <a:bodyPr/>
          <a:lstStyle/>
          <a:p>
            <a:r>
              <a:rPr lang="en-US" dirty="0">
                <a:solidFill>
                  <a:schemeClr val="bg1"/>
                </a:solidFill>
              </a:rPr>
              <a:t>Foc</a:t>
            </a:r>
            <a:r>
              <a:rPr lang="en-US" dirty="0">
                <a:solidFill>
                  <a:schemeClr val="accent5">
                    <a:lumMod val="50000"/>
                  </a:schemeClr>
                </a:solidFill>
              </a:rPr>
              <a:t>us on Manufacturing: Employment</a:t>
            </a:r>
            <a:endParaRPr lang="en-US" dirty="0"/>
          </a:p>
        </p:txBody>
      </p:sp>
      <p:sp>
        <p:nvSpPr>
          <p:cNvPr id="4" name="Slide Number Placeholder 3">
            <a:extLst>
              <a:ext uri="{FF2B5EF4-FFF2-40B4-BE49-F238E27FC236}">
                <a16:creationId xmlns:a16="http://schemas.microsoft.com/office/drawing/2014/main" id="{661CB7D9-BF2C-E92E-B09F-20B25195F568}"/>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8" name="Content Placeholder 7">
            <a:extLst>
              <a:ext uri="{FF2B5EF4-FFF2-40B4-BE49-F238E27FC236}">
                <a16:creationId xmlns:a16="http://schemas.microsoft.com/office/drawing/2014/main" id="{3C0760E7-2D54-2537-81AF-166583765617}"/>
              </a:ext>
            </a:extLst>
          </p:cNvPr>
          <p:cNvPicPr>
            <a:picLocks noGrp="1"/>
          </p:cNvPicPr>
          <p:nvPr>
            <p:ph idx="1"/>
          </p:nvPr>
        </p:nvPicPr>
        <p:blipFill>
          <a:blip r:embed="rId2"/>
          <a:stretch>
            <a:fillRect/>
          </a:stretch>
        </p:blipFill>
        <p:spPr>
          <a:xfrm>
            <a:off x="303276" y="1491894"/>
            <a:ext cx="11585448" cy="4572000"/>
          </a:xfrm>
        </p:spPr>
      </p:pic>
    </p:spTree>
    <p:extLst>
      <p:ext uri="{BB962C8B-B14F-4D97-AF65-F5344CB8AC3E}">
        <p14:creationId xmlns:p14="http://schemas.microsoft.com/office/powerpoint/2010/main" val="1722070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9F52-BF4D-3773-FB94-AFF9AE38CC54}"/>
              </a:ext>
            </a:extLst>
          </p:cNvPr>
          <p:cNvSpPr>
            <a:spLocks noGrp="1"/>
          </p:cNvSpPr>
          <p:nvPr>
            <p:ph type="title"/>
          </p:nvPr>
        </p:nvSpPr>
        <p:spPr/>
        <p:txBody>
          <a:bodyPr/>
          <a:lstStyle/>
          <a:p>
            <a:r>
              <a:rPr lang="en-US" dirty="0">
                <a:solidFill>
                  <a:schemeClr val="bg1"/>
                </a:solidFill>
              </a:rPr>
              <a:t>Rea</a:t>
            </a:r>
            <a:r>
              <a:rPr lang="en-US" dirty="0"/>
              <a:t>l Output and Employment in Manufacturing</a:t>
            </a:r>
          </a:p>
        </p:txBody>
      </p:sp>
      <p:pic>
        <p:nvPicPr>
          <p:cNvPr id="6" name="Content Placeholder 5">
            <a:extLst>
              <a:ext uri="{FF2B5EF4-FFF2-40B4-BE49-F238E27FC236}">
                <a16:creationId xmlns:a16="http://schemas.microsoft.com/office/drawing/2014/main" id="{A7091B59-6D41-BD9C-2F8F-56CB6D8684D8}"/>
              </a:ext>
            </a:extLst>
          </p:cNvPr>
          <p:cNvPicPr>
            <a:picLocks noGrp="1" noChangeAspect="1"/>
          </p:cNvPicPr>
          <p:nvPr>
            <p:ph idx="1"/>
          </p:nvPr>
        </p:nvPicPr>
        <p:blipFill>
          <a:blip r:embed="rId2"/>
          <a:stretch>
            <a:fillRect/>
          </a:stretch>
        </p:blipFill>
        <p:spPr>
          <a:xfrm>
            <a:off x="172690" y="1378084"/>
            <a:ext cx="11582402" cy="4572000"/>
          </a:xfrm>
        </p:spPr>
      </p:pic>
      <p:sp>
        <p:nvSpPr>
          <p:cNvPr id="4" name="Slide Number Placeholder 3">
            <a:extLst>
              <a:ext uri="{FF2B5EF4-FFF2-40B4-BE49-F238E27FC236}">
                <a16:creationId xmlns:a16="http://schemas.microsoft.com/office/drawing/2014/main" id="{AEA36218-DECA-A83E-B8F0-171B2E2C4C75}"/>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42443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2FC6-202A-D176-AA42-B0072A96D318}"/>
              </a:ext>
            </a:extLst>
          </p:cNvPr>
          <p:cNvSpPr>
            <a:spLocks noGrp="1"/>
          </p:cNvSpPr>
          <p:nvPr>
            <p:ph type="title"/>
          </p:nvPr>
        </p:nvSpPr>
        <p:spPr/>
        <p:txBody>
          <a:bodyPr/>
          <a:lstStyle/>
          <a:p>
            <a:r>
              <a:rPr lang="en-US" dirty="0">
                <a:solidFill>
                  <a:schemeClr val="bg1"/>
                </a:solidFill>
              </a:rPr>
              <a:t>Su</a:t>
            </a:r>
            <a:r>
              <a:rPr lang="en-US" dirty="0"/>
              <a:t>mmary: Post 1980 Changes in Manufacturing</a:t>
            </a:r>
          </a:p>
        </p:txBody>
      </p:sp>
      <p:sp>
        <p:nvSpPr>
          <p:cNvPr id="3" name="Content Placeholder 2">
            <a:extLst>
              <a:ext uri="{FF2B5EF4-FFF2-40B4-BE49-F238E27FC236}">
                <a16:creationId xmlns:a16="http://schemas.microsoft.com/office/drawing/2014/main" id="{DA622E47-2BD5-0F1C-EA87-0EA610095A00}"/>
              </a:ext>
            </a:extLst>
          </p:cNvPr>
          <p:cNvSpPr>
            <a:spLocks noGrp="1"/>
          </p:cNvSpPr>
          <p:nvPr>
            <p:ph idx="1"/>
          </p:nvPr>
        </p:nvSpPr>
        <p:spPr/>
        <p:txBody>
          <a:bodyPr>
            <a:normAutofit lnSpcReduction="10000"/>
          </a:bodyPr>
          <a:lstStyle/>
          <a:p>
            <a:pPr marL="514350" indent="-514350">
              <a:buFont typeface="+mj-lt"/>
              <a:buAutoNum type="arabicPeriod"/>
            </a:pPr>
            <a:r>
              <a:rPr lang="en-US" dirty="0"/>
              <a:t>Employment as a </a:t>
            </a:r>
            <a:r>
              <a:rPr lang="en-US" i="1" dirty="0"/>
              <a:t>share</a:t>
            </a:r>
            <a:r>
              <a:rPr lang="en-US" dirty="0"/>
              <a:t> of total employment falls throughout the period.</a:t>
            </a:r>
          </a:p>
          <a:p>
            <a:pPr marL="514350" indent="-514350">
              <a:buFont typeface="+mj-lt"/>
              <a:buAutoNum type="arabicPeriod"/>
            </a:pPr>
            <a:r>
              <a:rPr lang="en-US" dirty="0"/>
              <a:t>Employment doesn’t decline much until 2000, and stabilizes at a much lower level in about 2019</a:t>
            </a:r>
          </a:p>
          <a:p>
            <a:pPr marL="514350" indent="-514350">
              <a:buFont typeface="+mj-lt"/>
              <a:buAutoNum type="arabicPeriod"/>
            </a:pPr>
            <a:r>
              <a:rPr lang="en-US" dirty="0"/>
              <a:t>Real manufacturing output </a:t>
            </a:r>
            <a:r>
              <a:rPr lang="en-US" i="1" dirty="0"/>
              <a:t>increases</a:t>
            </a:r>
            <a:r>
              <a:rPr lang="en-US" dirty="0"/>
              <a:t> continuously until  2008.</a:t>
            </a:r>
          </a:p>
          <a:p>
            <a:pPr marL="0" indent="0">
              <a:buNone/>
            </a:pPr>
            <a:r>
              <a:rPr lang="en-US" dirty="0"/>
              <a:t>The last two points imply that from 2000 </a:t>
            </a:r>
            <a:r>
              <a:rPr lang="en-US" dirty="0">
                <a:solidFill>
                  <a:srgbClr val="C00000"/>
                </a:solidFill>
              </a:rPr>
              <a:t>productivity</a:t>
            </a:r>
            <a:r>
              <a:rPr lang="en-US" dirty="0"/>
              <a:t> in manufacturing grew rapidly.  Due to:</a:t>
            </a:r>
          </a:p>
          <a:p>
            <a:pPr marL="971550" lvl="1" indent="-514350">
              <a:buAutoNum type="arabicPeriod"/>
            </a:pPr>
            <a:r>
              <a:rPr lang="en-US" dirty="0"/>
              <a:t>Import competition?</a:t>
            </a:r>
          </a:p>
          <a:p>
            <a:pPr marL="971550" lvl="1" indent="-514350">
              <a:buAutoNum type="arabicPeriod"/>
            </a:pPr>
            <a:r>
              <a:rPr lang="en-US" dirty="0"/>
              <a:t>Technological change and automation?</a:t>
            </a:r>
          </a:p>
          <a:p>
            <a:pPr marL="971550" lvl="1" indent="-514350">
              <a:buAutoNum type="arabicPeriod"/>
            </a:pPr>
            <a:r>
              <a:rPr lang="en-US" dirty="0"/>
              <a:t>Change in the composition of workers to higher levels of skill?</a:t>
            </a:r>
          </a:p>
          <a:p>
            <a:pPr marL="971550" lvl="1" indent="-514350">
              <a:buAutoNum type="arabicPeriod"/>
            </a:pPr>
            <a:r>
              <a:rPr lang="en-US" dirty="0"/>
              <a:t>Or, all 3?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F052A58A-B80B-625B-686D-21B5882681F9}"/>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61167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1F50-DF92-4145-B4A2-1A66B090BA56}"/>
              </a:ext>
            </a:extLst>
          </p:cNvPr>
          <p:cNvSpPr>
            <a:spLocks noGrp="1"/>
          </p:cNvSpPr>
          <p:nvPr>
            <p:ph type="title"/>
          </p:nvPr>
        </p:nvSpPr>
        <p:spPr/>
        <p:txBody>
          <a:bodyPr/>
          <a:lstStyle/>
          <a:p>
            <a:r>
              <a:rPr lang="en-US" dirty="0">
                <a:solidFill>
                  <a:schemeClr val="bg1"/>
                </a:solidFill>
              </a:rPr>
              <a:t>Evi</a:t>
            </a:r>
            <a:r>
              <a:rPr lang="en-US" dirty="0"/>
              <a:t>dence of Increasing Skill Levels</a:t>
            </a:r>
          </a:p>
        </p:txBody>
      </p:sp>
      <p:pic>
        <p:nvPicPr>
          <p:cNvPr id="6" name="Content Placeholder 5">
            <a:extLst>
              <a:ext uri="{FF2B5EF4-FFF2-40B4-BE49-F238E27FC236}">
                <a16:creationId xmlns:a16="http://schemas.microsoft.com/office/drawing/2014/main" id="{31D55D67-63CC-904B-7DA8-1FF2C91C7A30}"/>
              </a:ext>
            </a:extLst>
          </p:cNvPr>
          <p:cNvPicPr>
            <a:picLocks noGrp="1" noChangeAspect="1"/>
          </p:cNvPicPr>
          <p:nvPr>
            <p:ph idx="1"/>
          </p:nvPr>
        </p:nvPicPr>
        <p:blipFill>
          <a:blip r:embed="rId2"/>
          <a:stretch>
            <a:fillRect/>
          </a:stretch>
        </p:blipFill>
        <p:spPr>
          <a:xfrm>
            <a:off x="93758" y="2029836"/>
            <a:ext cx="6763562" cy="3849326"/>
          </a:xfrm>
          <a:prstGeom prst="rect">
            <a:avLst/>
          </a:prstGeom>
        </p:spPr>
      </p:pic>
      <p:sp>
        <p:nvSpPr>
          <p:cNvPr id="4" name="Slide Number Placeholder 3">
            <a:extLst>
              <a:ext uri="{FF2B5EF4-FFF2-40B4-BE49-F238E27FC236}">
                <a16:creationId xmlns:a16="http://schemas.microsoft.com/office/drawing/2014/main" id="{2EBB8216-8359-5290-6051-24CE2F5392B3}"/>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8" name="Picture 7">
            <a:extLst>
              <a:ext uri="{FF2B5EF4-FFF2-40B4-BE49-F238E27FC236}">
                <a16:creationId xmlns:a16="http://schemas.microsoft.com/office/drawing/2014/main" id="{3E5D54E4-BE84-8A70-10FB-AE8015E3D07C}"/>
              </a:ext>
            </a:extLst>
          </p:cNvPr>
          <p:cNvPicPr>
            <a:picLocks noChangeAspect="1"/>
          </p:cNvPicPr>
          <p:nvPr/>
        </p:nvPicPr>
        <p:blipFill>
          <a:blip r:embed="rId3"/>
          <a:stretch>
            <a:fillRect/>
          </a:stretch>
        </p:blipFill>
        <p:spPr>
          <a:xfrm>
            <a:off x="7048352" y="1759939"/>
            <a:ext cx="4967599" cy="4389120"/>
          </a:xfrm>
          <a:prstGeom prst="rect">
            <a:avLst/>
          </a:prstGeom>
        </p:spPr>
      </p:pic>
    </p:spTree>
    <p:extLst>
      <p:ext uri="{BB962C8B-B14F-4D97-AF65-F5344CB8AC3E}">
        <p14:creationId xmlns:p14="http://schemas.microsoft.com/office/powerpoint/2010/main" val="72360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78FC-DFD6-D26E-779C-CFE211069DDC}"/>
              </a:ext>
            </a:extLst>
          </p:cNvPr>
          <p:cNvSpPr>
            <a:spLocks noGrp="1"/>
          </p:cNvSpPr>
          <p:nvPr>
            <p:ph type="title"/>
          </p:nvPr>
        </p:nvSpPr>
        <p:spPr/>
        <p:txBody>
          <a:bodyPr/>
          <a:lstStyle/>
          <a:p>
            <a:r>
              <a:rPr lang="en-US" dirty="0">
                <a:solidFill>
                  <a:schemeClr val="bg1"/>
                </a:solidFill>
              </a:rPr>
              <a:t>The</a:t>
            </a:r>
            <a:r>
              <a:rPr lang="en-US" dirty="0"/>
              <a:t>  China Shock:  2000-2010</a:t>
            </a:r>
          </a:p>
        </p:txBody>
      </p:sp>
      <p:pic>
        <p:nvPicPr>
          <p:cNvPr id="6" name="Content Placeholder 5">
            <a:extLst>
              <a:ext uri="{FF2B5EF4-FFF2-40B4-BE49-F238E27FC236}">
                <a16:creationId xmlns:a16="http://schemas.microsoft.com/office/drawing/2014/main" id="{456F00F6-6871-97DB-12DB-747C43C3996D}"/>
              </a:ext>
            </a:extLst>
          </p:cNvPr>
          <p:cNvPicPr>
            <a:picLocks noGrp="1" noChangeAspect="1"/>
          </p:cNvPicPr>
          <p:nvPr>
            <p:ph idx="1"/>
          </p:nvPr>
        </p:nvPicPr>
        <p:blipFill>
          <a:blip r:embed="rId2"/>
          <a:stretch>
            <a:fillRect/>
          </a:stretch>
        </p:blipFill>
        <p:spPr>
          <a:xfrm>
            <a:off x="-101960" y="1438664"/>
            <a:ext cx="5874986" cy="4206240"/>
          </a:xfrm>
        </p:spPr>
      </p:pic>
      <p:sp>
        <p:nvSpPr>
          <p:cNvPr id="4" name="Slide Number Placeholder 3">
            <a:extLst>
              <a:ext uri="{FF2B5EF4-FFF2-40B4-BE49-F238E27FC236}">
                <a16:creationId xmlns:a16="http://schemas.microsoft.com/office/drawing/2014/main" id="{C529A9CA-F33C-F6C0-E6A6-E62E7183EA5A}"/>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8" name="Picture 7">
            <a:extLst>
              <a:ext uri="{FF2B5EF4-FFF2-40B4-BE49-F238E27FC236}">
                <a16:creationId xmlns:a16="http://schemas.microsoft.com/office/drawing/2014/main" id="{0CD6B36D-7241-912C-898D-3A304063A70C}"/>
              </a:ext>
            </a:extLst>
          </p:cNvPr>
          <p:cNvPicPr>
            <a:picLocks noChangeAspect="1"/>
          </p:cNvPicPr>
          <p:nvPr/>
        </p:nvPicPr>
        <p:blipFill>
          <a:blip r:embed="rId3"/>
          <a:stretch>
            <a:fillRect/>
          </a:stretch>
        </p:blipFill>
        <p:spPr>
          <a:xfrm>
            <a:off x="5665808" y="1487416"/>
            <a:ext cx="6173778" cy="3931920"/>
          </a:xfrm>
          <a:prstGeom prst="rect">
            <a:avLst/>
          </a:prstGeom>
        </p:spPr>
      </p:pic>
      <p:sp>
        <p:nvSpPr>
          <p:cNvPr id="3" name="TextBox 2">
            <a:extLst>
              <a:ext uri="{FF2B5EF4-FFF2-40B4-BE49-F238E27FC236}">
                <a16:creationId xmlns:a16="http://schemas.microsoft.com/office/drawing/2014/main" id="{802A4C63-22DC-A502-E337-9E3F3D252443}"/>
              </a:ext>
            </a:extLst>
          </p:cNvPr>
          <p:cNvSpPr txBox="1"/>
          <p:nvPr/>
        </p:nvSpPr>
        <p:spPr>
          <a:xfrm>
            <a:off x="2098221" y="5645451"/>
            <a:ext cx="9446079" cy="584775"/>
          </a:xfrm>
          <a:prstGeom prst="rect">
            <a:avLst/>
          </a:prstGeom>
          <a:noFill/>
        </p:spPr>
        <p:txBody>
          <a:bodyPr wrap="square" rtlCol="0">
            <a:spAutoFit/>
          </a:bodyPr>
          <a:lstStyle/>
          <a:p>
            <a:r>
              <a:rPr lang="en-US" sz="3200" dirty="0"/>
              <a:t>China Joins WTO in December of 2001</a:t>
            </a:r>
          </a:p>
        </p:txBody>
      </p:sp>
      <p:sp>
        <p:nvSpPr>
          <p:cNvPr id="5" name="TextBox 4">
            <a:extLst>
              <a:ext uri="{FF2B5EF4-FFF2-40B4-BE49-F238E27FC236}">
                <a16:creationId xmlns:a16="http://schemas.microsoft.com/office/drawing/2014/main" id="{D07C0C46-C0B5-1771-B4C4-2D968B512CFA}"/>
              </a:ext>
            </a:extLst>
          </p:cNvPr>
          <p:cNvSpPr txBox="1"/>
          <p:nvPr/>
        </p:nvSpPr>
        <p:spPr>
          <a:xfrm>
            <a:off x="3244820" y="6473250"/>
            <a:ext cx="7062004" cy="369332"/>
          </a:xfrm>
          <a:prstGeom prst="rect">
            <a:avLst/>
          </a:prstGeom>
          <a:noFill/>
        </p:spPr>
        <p:txBody>
          <a:bodyPr wrap="square">
            <a:spAutoFit/>
          </a:bodyPr>
          <a:lstStyle/>
          <a:p>
            <a:r>
              <a:rPr lang="en-US" dirty="0"/>
              <a:t>https://www.nber.org/system/files/working_papers/w21906/w21906.pdf</a:t>
            </a:r>
          </a:p>
        </p:txBody>
      </p:sp>
    </p:spTree>
    <p:extLst>
      <p:ext uri="{BB962C8B-B14F-4D97-AF65-F5344CB8AC3E}">
        <p14:creationId xmlns:p14="http://schemas.microsoft.com/office/powerpoint/2010/main" val="407644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F85F-9C79-4000-C8C7-26633612D5E0}"/>
              </a:ext>
            </a:extLst>
          </p:cNvPr>
          <p:cNvSpPr>
            <a:spLocks noGrp="1"/>
          </p:cNvSpPr>
          <p:nvPr>
            <p:ph type="title"/>
          </p:nvPr>
        </p:nvSpPr>
        <p:spPr/>
        <p:txBody>
          <a:bodyPr/>
          <a:lstStyle/>
          <a:p>
            <a:r>
              <a:rPr lang="en-US" dirty="0">
                <a:solidFill>
                  <a:schemeClr val="bg1"/>
                </a:solidFill>
              </a:rPr>
              <a:t>Au</a:t>
            </a:r>
            <a:r>
              <a:rPr lang="en-US" dirty="0"/>
              <a:t>tor, Dorn, Hanson (2016); “ Prevailing View”</a:t>
            </a:r>
          </a:p>
        </p:txBody>
      </p:sp>
      <p:sp>
        <p:nvSpPr>
          <p:cNvPr id="3" name="Content Placeholder 2">
            <a:extLst>
              <a:ext uri="{FF2B5EF4-FFF2-40B4-BE49-F238E27FC236}">
                <a16:creationId xmlns:a16="http://schemas.microsoft.com/office/drawing/2014/main" id="{41241E60-40FD-7562-BE2F-E75790341794}"/>
              </a:ext>
            </a:extLst>
          </p:cNvPr>
          <p:cNvSpPr>
            <a:spLocks noGrp="1"/>
          </p:cNvSpPr>
          <p:nvPr>
            <p:ph idx="1"/>
          </p:nvPr>
        </p:nvSpPr>
        <p:spPr/>
        <p:txBody>
          <a:bodyPr/>
          <a:lstStyle/>
          <a:p>
            <a:r>
              <a:rPr lang="en-US" dirty="0"/>
              <a:t>2000 Economist View of the Effects of Increasing Trade</a:t>
            </a:r>
          </a:p>
          <a:p>
            <a:pPr marL="914400" lvl="1" indent="-457200">
              <a:buFont typeface="+mj-lt"/>
              <a:buAutoNum type="arabicPeriod"/>
            </a:pPr>
            <a:r>
              <a:rPr lang="en-US" dirty="0"/>
              <a:t>Free Trade leads to more gains than losses</a:t>
            </a:r>
          </a:p>
          <a:p>
            <a:pPr marL="914400" lvl="1" indent="-457200">
              <a:buFont typeface="+mj-lt"/>
              <a:buAutoNum type="arabicPeriod"/>
            </a:pPr>
            <a:r>
              <a:rPr lang="en-US" dirty="0"/>
              <a:t>Trade was not the major cause of the decline in manufacturing employment nor in the rise of inequality.</a:t>
            </a:r>
          </a:p>
          <a:p>
            <a:pPr marL="914400" lvl="1" indent="-457200">
              <a:buFont typeface="+mj-lt"/>
              <a:buAutoNum type="arabicPeriod"/>
            </a:pPr>
            <a:r>
              <a:rPr lang="en-US" dirty="0"/>
              <a:t>Increasing trade would affect low-skilled wages generally and not by trade-exposed workers specifically.</a:t>
            </a:r>
          </a:p>
          <a:p>
            <a:pPr marL="914400" lvl="1" indent="-457200">
              <a:buFont typeface="+mj-lt"/>
              <a:buAutoNum type="arabicPeriod"/>
            </a:pPr>
            <a:r>
              <a:rPr lang="en-US" dirty="0"/>
              <a:t>Worker mobility was high.</a:t>
            </a:r>
          </a:p>
          <a:p>
            <a:r>
              <a:rPr lang="en-US" dirty="0"/>
              <a:t>Given 4, increasing trade should provide gains for most.</a:t>
            </a:r>
          </a:p>
        </p:txBody>
      </p:sp>
      <p:sp>
        <p:nvSpPr>
          <p:cNvPr id="4" name="Slide Number Placeholder 3">
            <a:extLst>
              <a:ext uri="{FF2B5EF4-FFF2-40B4-BE49-F238E27FC236}">
                <a16:creationId xmlns:a16="http://schemas.microsoft.com/office/drawing/2014/main" id="{CC697B8B-EF24-3A0E-1F00-50210BEB47F2}"/>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56015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57E1-E645-F8A1-8596-3767739EBE2C}"/>
              </a:ext>
            </a:extLst>
          </p:cNvPr>
          <p:cNvSpPr>
            <a:spLocks noGrp="1"/>
          </p:cNvSpPr>
          <p:nvPr>
            <p:ph type="title"/>
          </p:nvPr>
        </p:nvSpPr>
        <p:spPr/>
        <p:txBody>
          <a:bodyPr/>
          <a:lstStyle/>
          <a:p>
            <a:r>
              <a:rPr lang="en-US" dirty="0">
                <a:solidFill>
                  <a:schemeClr val="bg1"/>
                </a:solidFill>
              </a:rPr>
              <a:t>Aut</a:t>
            </a:r>
            <a:r>
              <a:rPr lang="en-US" dirty="0"/>
              <a:t>or et. al.’s Conclusion</a:t>
            </a:r>
          </a:p>
        </p:txBody>
      </p:sp>
      <p:sp>
        <p:nvSpPr>
          <p:cNvPr id="3" name="Content Placeholder 2">
            <a:extLst>
              <a:ext uri="{FF2B5EF4-FFF2-40B4-BE49-F238E27FC236}">
                <a16:creationId xmlns:a16="http://schemas.microsoft.com/office/drawing/2014/main" id="{9ABB7A28-7D0E-03EA-11BF-AA982A3D2807}"/>
              </a:ext>
            </a:extLst>
          </p:cNvPr>
          <p:cNvSpPr>
            <a:spLocks noGrp="1"/>
          </p:cNvSpPr>
          <p:nvPr>
            <p:ph idx="1"/>
          </p:nvPr>
        </p:nvSpPr>
        <p:spPr>
          <a:xfrm>
            <a:off x="991892" y="1570730"/>
            <a:ext cx="10361907" cy="4351338"/>
          </a:xfrm>
        </p:spPr>
        <p:txBody>
          <a:bodyPr>
            <a:normAutofit/>
          </a:bodyPr>
          <a:lstStyle/>
          <a:p>
            <a:pPr marL="0" indent="0">
              <a:buNone/>
            </a:pPr>
            <a:r>
              <a:rPr lang="en-US" dirty="0"/>
              <a:t>While these results do not at all suggest that international trade is in the aggregate harmful to nations-indeed, China's unprecedented rise from widespread poverty bears testimony to trade's transformative economic power-it makes clear that trade not only has benefits but also significant costs. These include distributional costs, which theory has long recognized, and adjustment costs, which the literature has tended to downplay.</a:t>
            </a:r>
          </a:p>
          <a:p>
            <a:pPr marL="0" indent="0">
              <a:buNone/>
            </a:pPr>
            <a:r>
              <a:rPr lang="en-US" dirty="0">
                <a:solidFill>
                  <a:srgbClr val="C00000"/>
                </a:solidFill>
              </a:rPr>
              <a:t>China shock showed that a rapid influx of imports can cause harm that is geographically concentrated and long lasting to communities with import competing industries.</a:t>
            </a:r>
          </a:p>
        </p:txBody>
      </p:sp>
      <p:sp>
        <p:nvSpPr>
          <p:cNvPr id="4" name="Slide Number Placeholder 3">
            <a:extLst>
              <a:ext uri="{FF2B5EF4-FFF2-40B4-BE49-F238E27FC236}">
                <a16:creationId xmlns:a16="http://schemas.microsoft.com/office/drawing/2014/main" id="{60B44613-9E4B-21C2-7303-4FB0E4799523}"/>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82700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60B6D-89D9-A7B3-6BAA-23AE60AC3D13}"/>
              </a:ext>
            </a:extLst>
          </p:cNvPr>
          <p:cNvSpPr>
            <a:spLocks noGrp="1"/>
          </p:cNvSpPr>
          <p:nvPr>
            <p:ph type="title"/>
          </p:nvPr>
        </p:nvSpPr>
        <p:spPr/>
        <p:txBody>
          <a:bodyPr/>
          <a:lstStyle/>
          <a:p>
            <a:r>
              <a:rPr lang="en-US" dirty="0">
                <a:solidFill>
                  <a:schemeClr val="bg1"/>
                </a:solidFill>
              </a:rPr>
              <a:t>But</a:t>
            </a:r>
            <a:r>
              <a:rPr lang="en-US" dirty="0"/>
              <a:t>, Here Is Another Fact to Keep in Mind</a:t>
            </a:r>
          </a:p>
        </p:txBody>
      </p:sp>
      <p:pic>
        <p:nvPicPr>
          <p:cNvPr id="6" name="Content Placeholder 5">
            <a:extLst>
              <a:ext uri="{FF2B5EF4-FFF2-40B4-BE49-F238E27FC236}">
                <a16:creationId xmlns:a16="http://schemas.microsoft.com/office/drawing/2014/main" id="{70A40E49-26E1-644D-EA48-7699C4E72898}"/>
              </a:ext>
            </a:extLst>
          </p:cNvPr>
          <p:cNvPicPr>
            <a:picLocks noGrp="1" noChangeAspect="1"/>
          </p:cNvPicPr>
          <p:nvPr>
            <p:ph idx="1"/>
          </p:nvPr>
        </p:nvPicPr>
        <p:blipFill>
          <a:blip r:embed="rId2"/>
          <a:stretch>
            <a:fillRect/>
          </a:stretch>
        </p:blipFill>
        <p:spPr>
          <a:xfrm>
            <a:off x="2202481" y="1238627"/>
            <a:ext cx="5500693" cy="4572000"/>
          </a:xfrm>
          <a:prstGeom prst="rect">
            <a:avLst/>
          </a:prstGeom>
        </p:spPr>
      </p:pic>
      <p:sp>
        <p:nvSpPr>
          <p:cNvPr id="4" name="Slide Number Placeholder 3">
            <a:extLst>
              <a:ext uri="{FF2B5EF4-FFF2-40B4-BE49-F238E27FC236}">
                <a16:creationId xmlns:a16="http://schemas.microsoft.com/office/drawing/2014/main" id="{4EFD64D9-B1AC-2FAB-C524-0F1A3CD17A11}"/>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3" name="TextBox 2">
            <a:extLst>
              <a:ext uri="{FF2B5EF4-FFF2-40B4-BE49-F238E27FC236}">
                <a16:creationId xmlns:a16="http://schemas.microsoft.com/office/drawing/2014/main" id="{951B00F7-80B9-79E5-9F5C-96CD0DCF94DF}"/>
              </a:ext>
            </a:extLst>
          </p:cNvPr>
          <p:cNvSpPr txBox="1"/>
          <p:nvPr/>
        </p:nvSpPr>
        <p:spPr>
          <a:xfrm>
            <a:off x="8024194" y="2274838"/>
            <a:ext cx="3008586" cy="2308324"/>
          </a:xfrm>
          <a:prstGeom prst="rect">
            <a:avLst/>
          </a:prstGeom>
          <a:noFill/>
        </p:spPr>
        <p:txBody>
          <a:bodyPr wrap="square" rtlCol="0">
            <a:spAutoFit/>
          </a:bodyPr>
          <a:lstStyle/>
          <a:p>
            <a:r>
              <a:rPr lang="en-US" sz="2400" dirty="0"/>
              <a:t>Growing Inequality within the US and most industrial countries coincided with a reduction in World Inequality</a:t>
            </a:r>
          </a:p>
        </p:txBody>
      </p:sp>
    </p:spTree>
    <p:extLst>
      <p:ext uri="{BB962C8B-B14F-4D97-AF65-F5344CB8AC3E}">
        <p14:creationId xmlns:p14="http://schemas.microsoft.com/office/powerpoint/2010/main" val="293732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776E-F271-E065-D507-3C7591C181F2}"/>
              </a:ext>
            </a:extLst>
          </p:cNvPr>
          <p:cNvSpPr>
            <a:spLocks noGrp="1"/>
          </p:cNvSpPr>
          <p:nvPr>
            <p:ph type="title"/>
          </p:nvPr>
        </p:nvSpPr>
        <p:spPr/>
        <p:txBody>
          <a:bodyPr/>
          <a:lstStyle/>
          <a:p>
            <a:r>
              <a:rPr lang="en-US" dirty="0">
                <a:solidFill>
                  <a:schemeClr val="bg1"/>
                </a:solidFill>
              </a:rPr>
              <a:t>Au</a:t>
            </a:r>
            <a:r>
              <a:rPr lang="en-US" dirty="0"/>
              <a:t>tor, et. al. Reexamination (2021)</a:t>
            </a:r>
          </a:p>
        </p:txBody>
      </p:sp>
      <p:sp>
        <p:nvSpPr>
          <p:cNvPr id="3" name="Content Placeholder 2">
            <a:extLst>
              <a:ext uri="{FF2B5EF4-FFF2-40B4-BE49-F238E27FC236}">
                <a16:creationId xmlns:a16="http://schemas.microsoft.com/office/drawing/2014/main" id="{2560EBE6-5792-5144-BD93-DB94D0BC470D}"/>
              </a:ext>
            </a:extLst>
          </p:cNvPr>
          <p:cNvSpPr>
            <a:spLocks noGrp="1"/>
          </p:cNvSpPr>
          <p:nvPr>
            <p:ph idx="1"/>
          </p:nvPr>
        </p:nvSpPr>
        <p:spPr/>
        <p:txBody>
          <a:bodyPr>
            <a:normAutofit fontScale="92500" lnSpcReduction="10000"/>
          </a:bodyPr>
          <a:lstStyle/>
          <a:p>
            <a:pPr marL="0" indent="0">
              <a:buNone/>
            </a:pPr>
            <a:r>
              <a:rPr lang="en-US" dirty="0"/>
              <a:t>Effects of the China Shock through 2019</a:t>
            </a:r>
          </a:p>
          <a:p>
            <a:r>
              <a:rPr lang="en-US" dirty="0"/>
              <a:t>Only net migration out of affected areas are foreign born and native born aged 25-39, “implying that exit from work is a primary means of adjustment.”</a:t>
            </a:r>
          </a:p>
          <a:p>
            <a:r>
              <a:rPr lang="en-US" dirty="0"/>
              <a:t>Many of the affected areas “have suffered absolute declines in average real incomes.”</a:t>
            </a:r>
          </a:p>
          <a:p>
            <a:r>
              <a:rPr lang="en-US" dirty="0"/>
              <a:t>“Because of the distinctiveness of the China trade shock…some see it as holding few lessons for policymakers. Such characterizations are mistaken.  Large, localized contractions in labor demand—for example, …, and ongoing automation and roboticization—are unfortunately common events.”</a:t>
            </a:r>
          </a:p>
        </p:txBody>
      </p:sp>
      <p:sp>
        <p:nvSpPr>
          <p:cNvPr id="4" name="Slide Number Placeholder 3">
            <a:extLst>
              <a:ext uri="{FF2B5EF4-FFF2-40B4-BE49-F238E27FC236}">
                <a16:creationId xmlns:a16="http://schemas.microsoft.com/office/drawing/2014/main" id="{907B030C-844F-7128-170D-5D91B2DA0591}"/>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6" name="TextBox 5">
            <a:extLst>
              <a:ext uri="{FF2B5EF4-FFF2-40B4-BE49-F238E27FC236}">
                <a16:creationId xmlns:a16="http://schemas.microsoft.com/office/drawing/2014/main" id="{9AB24359-2905-580E-6EEC-3DC12CC221CA}"/>
              </a:ext>
            </a:extLst>
          </p:cNvPr>
          <p:cNvSpPr txBox="1"/>
          <p:nvPr/>
        </p:nvSpPr>
        <p:spPr>
          <a:xfrm>
            <a:off x="4581098" y="6429131"/>
            <a:ext cx="6096000" cy="369332"/>
          </a:xfrm>
          <a:prstGeom prst="rect">
            <a:avLst/>
          </a:prstGeom>
          <a:noFill/>
        </p:spPr>
        <p:txBody>
          <a:bodyPr wrap="square">
            <a:spAutoFit/>
          </a:bodyPr>
          <a:lstStyle/>
          <a:p>
            <a:r>
              <a:rPr lang="en-US" dirty="0"/>
              <a:t>https://www.nber.org/papers/w29401</a:t>
            </a:r>
          </a:p>
        </p:txBody>
      </p:sp>
    </p:spTree>
    <p:extLst>
      <p:ext uri="{BB962C8B-B14F-4D97-AF65-F5344CB8AC3E}">
        <p14:creationId xmlns:p14="http://schemas.microsoft.com/office/powerpoint/2010/main" val="134009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8EC35-84CD-07B8-FD47-ED72F31AC2FB}"/>
              </a:ext>
            </a:extLst>
          </p:cNvPr>
          <p:cNvSpPr>
            <a:spLocks noGrp="1"/>
          </p:cNvSpPr>
          <p:nvPr>
            <p:ph type="title"/>
          </p:nvPr>
        </p:nvSpPr>
        <p:spPr>
          <a:xfrm>
            <a:off x="661987" y="11113"/>
            <a:ext cx="10868025" cy="1325563"/>
          </a:xfrm>
        </p:spPr>
        <p:txBody>
          <a:bodyPr/>
          <a:lstStyle/>
          <a:p>
            <a:r>
              <a:rPr lang="en-US" dirty="0">
                <a:solidFill>
                  <a:schemeClr val="bg1"/>
                </a:solidFill>
              </a:rPr>
              <a:t>Geo</a:t>
            </a:r>
            <a:r>
              <a:rPr lang="en-US" dirty="0"/>
              <a:t>graphic Distribution of Government Transfers</a:t>
            </a:r>
          </a:p>
        </p:txBody>
      </p:sp>
      <p:pic>
        <p:nvPicPr>
          <p:cNvPr id="8" name="Content Placeholder 7">
            <a:extLst>
              <a:ext uri="{FF2B5EF4-FFF2-40B4-BE49-F238E27FC236}">
                <a16:creationId xmlns:a16="http://schemas.microsoft.com/office/drawing/2014/main" id="{3E8C197C-37C4-6D3E-3768-354670E9F57F}"/>
              </a:ext>
            </a:extLst>
          </p:cNvPr>
          <p:cNvPicPr>
            <a:picLocks noGrp="1" noChangeAspect="1"/>
          </p:cNvPicPr>
          <p:nvPr>
            <p:ph idx="1"/>
          </p:nvPr>
        </p:nvPicPr>
        <p:blipFill>
          <a:blip r:embed="rId2"/>
          <a:stretch>
            <a:fillRect/>
          </a:stretch>
        </p:blipFill>
        <p:spPr>
          <a:xfrm>
            <a:off x="2372156" y="1240275"/>
            <a:ext cx="6449016" cy="4846320"/>
          </a:xfrm>
          <a:prstGeom prst="rect">
            <a:avLst/>
          </a:prstGeom>
        </p:spPr>
      </p:pic>
      <p:sp>
        <p:nvSpPr>
          <p:cNvPr id="4" name="Slide Number Placeholder 3">
            <a:extLst>
              <a:ext uri="{FF2B5EF4-FFF2-40B4-BE49-F238E27FC236}">
                <a16:creationId xmlns:a16="http://schemas.microsoft.com/office/drawing/2014/main" id="{81D3DD55-321F-E6AF-3E24-8060F1655793}"/>
              </a:ext>
            </a:extLst>
          </p:cNvPr>
          <p:cNvSpPr>
            <a:spLocks noGrp="1"/>
          </p:cNvSpPr>
          <p:nvPr>
            <p:ph type="sldNum" sz="quarter" idx="12"/>
          </p:nvPr>
        </p:nvSpPr>
        <p:spPr/>
        <p:txBody>
          <a:bodyPr/>
          <a:lstStyle/>
          <a:p>
            <a:fld id="{D9F085D5-EC86-4F6A-B501-C1359CB39116}" type="slidenum">
              <a:rPr lang="en-GB" smtClean="0"/>
              <a:t>3</a:t>
            </a:fld>
            <a:endParaRPr lang="en-GB"/>
          </a:p>
        </p:txBody>
      </p:sp>
      <p:sp>
        <p:nvSpPr>
          <p:cNvPr id="6" name="TextBox 5">
            <a:extLst>
              <a:ext uri="{FF2B5EF4-FFF2-40B4-BE49-F238E27FC236}">
                <a16:creationId xmlns:a16="http://schemas.microsoft.com/office/drawing/2014/main" id="{8CB080CA-B0F3-8BCC-B487-32789CF2DF2B}"/>
              </a:ext>
            </a:extLst>
          </p:cNvPr>
          <p:cNvSpPr txBox="1"/>
          <p:nvPr/>
        </p:nvSpPr>
        <p:spPr>
          <a:xfrm>
            <a:off x="3362325" y="6435529"/>
            <a:ext cx="6096000" cy="369332"/>
          </a:xfrm>
          <a:prstGeom prst="rect">
            <a:avLst/>
          </a:prstGeom>
          <a:noFill/>
        </p:spPr>
        <p:txBody>
          <a:bodyPr wrap="square">
            <a:spAutoFit/>
          </a:bodyPr>
          <a:lstStyle/>
          <a:p>
            <a:r>
              <a:rPr lang="en-US" dirty="0"/>
              <a:t>https://eig.org/great-transfermation</a:t>
            </a:r>
          </a:p>
        </p:txBody>
      </p:sp>
    </p:spTree>
    <p:extLst>
      <p:ext uri="{BB962C8B-B14F-4D97-AF65-F5344CB8AC3E}">
        <p14:creationId xmlns:p14="http://schemas.microsoft.com/office/powerpoint/2010/main" val="171444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2DA3-464E-5C0B-66C3-82742AD9DEEB}"/>
              </a:ext>
            </a:extLst>
          </p:cNvPr>
          <p:cNvSpPr>
            <a:spLocks noGrp="1"/>
          </p:cNvSpPr>
          <p:nvPr>
            <p:ph type="title"/>
          </p:nvPr>
        </p:nvSpPr>
        <p:spPr/>
        <p:txBody>
          <a:bodyPr/>
          <a:lstStyle/>
          <a:p>
            <a:r>
              <a:rPr lang="en-US" dirty="0">
                <a:solidFill>
                  <a:schemeClr val="bg1"/>
                </a:solidFill>
              </a:rPr>
              <a:t>Chi</a:t>
            </a:r>
            <a:r>
              <a:rPr lang="en-US" dirty="0"/>
              <a:t>na Shock and Change in Employment</a:t>
            </a:r>
          </a:p>
        </p:txBody>
      </p:sp>
      <p:pic>
        <p:nvPicPr>
          <p:cNvPr id="6" name="Content Placeholder 5">
            <a:extLst>
              <a:ext uri="{FF2B5EF4-FFF2-40B4-BE49-F238E27FC236}">
                <a16:creationId xmlns:a16="http://schemas.microsoft.com/office/drawing/2014/main" id="{37FC76F7-1FFB-971B-B61D-57233FD184BD}"/>
              </a:ext>
            </a:extLst>
          </p:cNvPr>
          <p:cNvPicPr>
            <a:picLocks noGrp="1" noChangeAspect="1"/>
          </p:cNvPicPr>
          <p:nvPr>
            <p:ph idx="1"/>
          </p:nvPr>
        </p:nvPicPr>
        <p:blipFill>
          <a:blip r:embed="rId2"/>
          <a:stretch>
            <a:fillRect/>
          </a:stretch>
        </p:blipFill>
        <p:spPr>
          <a:xfrm>
            <a:off x="1673520" y="1378901"/>
            <a:ext cx="8134061" cy="4572000"/>
          </a:xfrm>
          <a:prstGeom prst="rect">
            <a:avLst/>
          </a:prstGeom>
        </p:spPr>
      </p:pic>
      <p:sp>
        <p:nvSpPr>
          <p:cNvPr id="4" name="Slide Number Placeholder 3">
            <a:extLst>
              <a:ext uri="{FF2B5EF4-FFF2-40B4-BE49-F238E27FC236}">
                <a16:creationId xmlns:a16="http://schemas.microsoft.com/office/drawing/2014/main" id="{F19E3125-3651-B591-D8B9-498BA7D49198}"/>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91862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74E1-8E05-B650-0F11-9E383D061B7B}"/>
              </a:ext>
            </a:extLst>
          </p:cNvPr>
          <p:cNvSpPr>
            <a:spLocks noGrp="1"/>
          </p:cNvSpPr>
          <p:nvPr>
            <p:ph type="title"/>
          </p:nvPr>
        </p:nvSpPr>
        <p:spPr>
          <a:xfrm>
            <a:off x="789505" y="-15449"/>
            <a:ext cx="10515600" cy="1325563"/>
          </a:xfrm>
        </p:spPr>
        <p:txBody>
          <a:bodyPr/>
          <a:lstStyle/>
          <a:p>
            <a:r>
              <a:rPr lang="en-US" dirty="0">
                <a:solidFill>
                  <a:schemeClr val="bg1"/>
                </a:solidFill>
              </a:rPr>
              <a:t>The</a:t>
            </a:r>
            <a:r>
              <a:rPr lang="en-US" dirty="0"/>
              <a:t> China Shock and Deaths of Despair</a:t>
            </a:r>
          </a:p>
        </p:txBody>
      </p:sp>
      <p:pic>
        <p:nvPicPr>
          <p:cNvPr id="6" name="Content Placeholder 5">
            <a:extLst>
              <a:ext uri="{FF2B5EF4-FFF2-40B4-BE49-F238E27FC236}">
                <a16:creationId xmlns:a16="http://schemas.microsoft.com/office/drawing/2014/main" id="{C21AEF0C-2E2E-B814-62DE-D514ACDE41DA}"/>
              </a:ext>
            </a:extLst>
          </p:cNvPr>
          <p:cNvPicPr>
            <a:picLocks noGrp="1" noChangeAspect="1"/>
          </p:cNvPicPr>
          <p:nvPr>
            <p:ph idx="1"/>
          </p:nvPr>
        </p:nvPicPr>
        <p:blipFill>
          <a:blip r:embed="rId2"/>
          <a:stretch>
            <a:fillRect/>
          </a:stretch>
        </p:blipFill>
        <p:spPr>
          <a:xfrm>
            <a:off x="504658" y="1675815"/>
            <a:ext cx="5212510" cy="4023360"/>
          </a:xfrm>
          <a:prstGeom prst="rect">
            <a:avLst/>
          </a:prstGeom>
        </p:spPr>
      </p:pic>
      <p:sp>
        <p:nvSpPr>
          <p:cNvPr id="4" name="Slide Number Placeholder 3">
            <a:extLst>
              <a:ext uri="{FF2B5EF4-FFF2-40B4-BE49-F238E27FC236}">
                <a16:creationId xmlns:a16="http://schemas.microsoft.com/office/drawing/2014/main" id="{2108FEE2-210B-7865-4EEF-BD5046451602}"/>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8" name="Picture 7">
            <a:extLst>
              <a:ext uri="{FF2B5EF4-FFF2-40B4-BE49-F238E27FC236}">
                <a16:creationId xmlns:a16="http://schemas.microsoft.com/office/drawing/2014/main" id="{6478335C-4E6F-1977-FF24-B8CE795087D9}"/>
              </a:ext>
            </a:extLst>
          </p:cNvPr>
          <p:cNvPicPr>
            <a:picLocks noChangeAspect="1"/>
          </p:cNvPicPr>
          <p:nvPr/>
        </p:nvPicPr>
        <p:blipFill>
          <a:blip r:embed="rId3"/>
          <a:stretch>
            <a:fillRect/>
          </a:stretch>
        </p:blipFill>
        <p:spPr>
          <a:xfrm>
            <a:off x="8631488" y="1837593"/>
            <a:ext cx="2443743" cy="3566160"/>
          </a:xfrm>
          <a:prstGeom prst="rect">
            <a:avLst/>
          </a:prstGeom>
        </p:spPr>
      </p:pic>
      <p:pic>
        <p:nvPicPr>
          <p:cNvPr id="10" name="Picture 9">
            <a:extLst>
              <a:ext uri="{FF2B5EF4-FFF2-40B4-BE49-F238E27FC236}">
                <a16:creationId xmlns:a16="http://schemas.microsoft.com/office/drawing/2014/main" id="{0613666C-7150-DD8E-C73B-878F5DB4B23F}"/>
              </a:ext>
            </a:extLst>
          </p:cNvPr>
          <p:cNvPicPr>
            <a:picLocks noChangeAspect="1"/>
          </p:cNvPicPr>
          <p:nvPr/>
        </p:nvPicPr>
        <p:blipFill>
          <a:blip r:embed="rId4"/>
          <a:stretch>
            <a:fillRect/>
          </a:stretch>
        </p:blipFill>
        <p:spPr>
          <a:xfrm>
            <a:off x="5896035" y="1767255"/>
            <a:ext cx="2663558" cy="3840480"/>
          </a:xfrm>
          <a:prstGeom prst="rect">
            <a:avLst/>
          </a:prstGeom>
        </p:spPr>
      </p:pic>
      <p:sp>
        <p:nvSpPr>
          <p:cNvPr id="12" name="TextBox 11">
            <a:extLst>
              <a:ext uri="{FF2B5EF4-FFF2-40B4-BE49-F238E27FC236}">
                <a16:creationId xmlns:a16="http://schemas.microsoft.com/office/drawing/2014/main" id="{5D3810C0-8168-A56F-A9D0-9E256F68EF3C}"/>
              </a:ext>
            </a:extLst>
          </p:cNvPr>
          <p:cNvSpPr txBox="1"/>
          <p:nvPr/>
        </p:nvSpPr>
        <p:spPr>
          <a:xfrm>
            <a:off x="3480400" y="6064876"/>
            <a:ext cx="7265151" cy="369332"/>
          </a:xfrm>
          <a:prstGeom prst="rect">
            <a:avLst/>
          </a:prstGeom>
          <a:noFill/>
        </p:spPr>
        <p:txBody>
          <a:bodyPr wrap="square">
            <a:spAutoFit/>
          </a:bodyPr>
          <a:lstStyle/>
          <a:p>
            <a:r>
              <a:rPr lang="en-US" dirty="0"/>
              <a:t>http://www.justinrpierce.com/index_files/pierce_schott_aeri_2020.pdf</a:t>
            </a:r>
          </a:p>
        </p:txBody>
      </p:sp>
    </p:spTree>
    <p:extLst>
      <p:ext uri="{BB962C8B-B14F-4D97-AF65-F5344CB8AC3E}">
        <p14:creationId xmlns:p14="http://schemas.microsoft.com/office/powerpoint/2010/main" val="70449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B4A4-23DE-B5D0-3DC1-078871B88B8E}"/>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w Did We Let This Happen?</a:t>
            </a:r>
            <a:endParaRPr lang="en-US" dirty="0">
              <a:solidFill>
                <a:schemeClr val="bg1"/>
              </a:solidFill>
            </a:endParaRPr>
          </a:p>
        </p:txBody>
      </p:sp>
      <p:sp>
        <p:nvSpPr>
          <p:cNvPr id="3" name="Content Placeholder 2">
            <a:extLst>
              <a:ext uri="{FF2B5EF4-FFF2-40B4-BE49-F238E27FC236}">
                <a16:creationId xmlns:a16="http://schemas.microsoft.com/office/drawing/2014/main" id="{7EE252DB-1DA0-59A7-8BEE-7DC7721D1213}"/>
              </a:ext>
            </a:extLst>
          </p:cNvPr>
          <p:cNvSpPr>
            <a:spLocks noGrp="1"/>
          </p:cNvSpPr>
          <p:nvPr>
            <p:ph idx="1"/>
          </p:nvPr>
        </p:nvSpPr>
        <p:spPr/>
        <p:txBody>
          <a:bodyPr/>
          <a:lstStyle/>
          <a:p>
            <a:r>
              <a:rPr lang="en-US" dirty="0"/>
              <a:t>Partly, because of the “exorbitant” privilege combined with industrializing Asia.</a:t>
            </a:r>
          </a:p>
          <a:p>
            <a:r>
              <a:rPr lang="en-US" dirty="0"/>
              <a:t>Japan, South Korea and China followed a similar playbook.</a:t>
            </a:r>
          </a:p>
          <a:p>
            <a:r>
              <a:rPr lang="en-US" dirty="0"/>
              <a:t>Develop the industrial sector through subsidies, tariffs and an “undervalued” currency.</a:t>
            </a:r>
          </a:p>
          <a:p>
            <a:r>
              <a:rPr lang="en-US" dirty="0"/>
              <a:t>Sort of an “Infant Industry” argument.</a:t>
            </a:r>
          </a:p>
        </p:txBody>
      </p:sp>
      <p:sp>
        <p:nvSpPr>
          <p:cNvPr id="4" name="Slide Number Placeholder 3">
            <a:extLst>
              <a:ext uri="{FF2B5EF4-FFF2-40B4-BE49-F238E27FC236}">
                <a16:creationId xmlns:a16="http://schemas.microsoft.com/office/drawing/2014/main" id="{61F6ECD0-0BE9-9D3D-E6DA-5FDFDD289C57}"/>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0785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D6CD-2600-5964-5952-CB6E335243A7}"/>
              </a:ext>
            </a:extLst>
          </p:cNvPr>
          <p:cNvSpPr>
            <a:spLocks noGrp="1"/>
          </p:cNvSpPr>
          <p:nvPr>
            <p:ph type="title"/>
          </p:nvPr>
        </p:nvSpPr>
        <p:spPr/>
        <p:txBody>
          <a:bodyPr/>
          <a:lstStyle/>
          <a:p>
            <a:r>
              <a:rPr lang="en-US" dirty="0">
                <a:solidFill>
                  <a:schemeClr val="bg1"/>
                </a:solidFill>
              </a:rPr>
              <a:t>Ho</a:t>
            </a:r>
            <a:r>
              <a:rPr lang="en-US" dirty="0"/>
              <a:t>w to Undervalue Your Currency</a:t>
            </a:r>
          </a:p>
        </p:txBody>
      </p:sp>
      <p:sp>
        <p:nvSpPr>
          <p:cNvPr id="3" name="Content Placeholder 2">
            <a:extLst>
              <a:ext uri="{FF2B5EF4-FFF2-40B4-BE49-F238E27FC236}">
                <a16:creationId xmlns:a16="http://schemas.microsoft.com/office/drawing/2014/main" id="{CA83F5B3-2A8D-8E73-C053-26FD0ABFDC83}"/>
              </a:ext>
            </a:extLst>
          </p:cNvPr>
          <p:cNvSpPr>
            <a:spLocks noGrp="1"/>
          </p:cNvSpPr>
          <p:nvPr>
            <p:ph idx="1"/>
          </p:nvPr>
        </p:nvSpPr>
        <p:spPr/>
        <p:txBody>
          <a:bodyPr/>
          <a:lstStyle/>
          <a:p>
            <a:pPr marL="514350" indent="-514350">
              <a:buFont typeface="+mj-lt"/>
              <a:buAutoNum type="arabicPeriod"/>
            </a:pPr>
            <a:r>
              <a:rPr lang="en-US" dirty="0">
                <a:solidFill>
                  <a:schemeClr val="accent5">
                    <a:lumMod val="50000"/>
                  </a:schemeClr>
                </a:solidFill>
              </a:rPr>
              <a:t>Restrict domestic consumption to generate an increase in National saving and a trade surplus.</a:t>
            </a:r>
          </a:p>
          <a:p>
            <a:pPr marL="514350" indent="-514350">
              <a:buFont typeface="+mj-lt"/>
              <a:buAutoNum type="arabicPeriod"/>
            </a:pPr>
            <a:r>
              <a:rPr lang="en-US" dirty="0">
                <a:solidFill>
                  <a:schemeClr val="accent5">
                    <a:lumMod val="50000"/>
                  </a:schemeClr>
                </a:solidFill>
              </a:rPr>
              <a:t>Normally a trade surplus would lead to an increase in the supply of dollars on foreign exchange markets and a fall in the value of the dollar (or rise in the value of your currency).</a:t>
            </a:r>
          </a:p>
          <a:p>
            <a:pPr marL="514350" indent="-514350">
              <a:buFont typeface="+mj-lt"/>
              <a:buAutoNum type="arabicPeriod"/>
            </a:pPr>
            <a:r>
              <a:rPr lang="en-US" dirty="0">
                <a:solidFill>
                  <a:schemeClr val="accent5">
                    <a:lumMod val="50000"/>
                  </a:schemeClr>
                </a:solidFill>
              </a:rPr>
              <a:t>Offset the rise in the value of the your currency by buying US financial assets, e.g., US Treasury bonds. (which also helps to restrict domestic consumption).</a:t>
            </a:r>
          </a:p>
          <a:p>
            <a:pPr marL="514350" indent="-514350">
              <a:buFont typeface="+mj-lt"/>
              <a:buAutoNum type="arabicPeriod"/>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B512B0C3-9C53-A6CE-6D75-0B3B0DB41261}"/>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47931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3D8E-3FBB-6585-03F7-927D3C7E5642}"/>
              </a:ext>
            </a:extLst>
          </p:cNvPr>
          <p:cNvSpPr>
            <a:spLocks noGrp="1"/>
          </p:cNvSpPr>
          <p:nvPr>
            <p:ph type="title"/>
          </p:nvPr>
        </p:nvSpPr>
        <p:spPr/>
        <p:txBody>
          <a:bodyPr/>
          <a:lstStyle/>
          <a:p>
            <a:r>
              <a:rPr lang="en-US" dirty="0">
                <a:solidFill>
                  <a:schemeClr val="bg1"/>
                </a:solidFill>
              </a:rPr>
              <a:t>The</a:t>
            </a:r>
            <a:r>
              <a:rPr lang="en-US" dirty="0"/>
              <a:t> Chinese Example</a:t>
            </a:r>
          </a:p>
        </p:txBody>
      </p:sp>
      <p:sp>
        <p:nvSpPr>
          <p:cNvPr id="4" name="Slide Number Placeholder 3">
            <a:extLst>
              <a:ext uri="{FF2B5EF4-FFF2-40B4-BE49-F238E27FC236}">
                <a16:creationId xmlns:a16="http://schemas.microsoft.com/office/drawing/2014/main" id="{DB557527-2C58-6B27-1FC0-E8DB3AC1A927}"/>
              </a:ext>
            </a:extLst>
          </p:cNvPr>
          <p:cNvSpPr>
            <a:spLocks noGrp="1"/>
          </p:cNvSpPr>
          <p:nvPr>
            <p:ph type="sldNum" sz="quarter" idx="12"/>
          </p:nvPr>
        </p:nvSpPr>
        <p:spPr/>
        <p:txBody>
          <a:bodyPr/>
          <a:lstStyle/>
          <a:p>
            <a:fld id="{D9F085D5-EC86-4F6A-B501-C1359CB39116}" type="slidenum">
              <a:rPr lang="en-GB" smtClean="0"/>
              <a:t>34</a:t>
            </a:fld>
            <a:endParaRPr lang="en-GB"/>
          </a:p>
        </p:txBody>
      </p:sp>
      <p:graphicFrame>
        <p:nvGraphicFramePr>
          <p:cNvPr id="8" name="Content Placeholder 7">
            <a:extLst>
              <a:ext uri="{FF2B5EF4-FFF2-40B4-BE49-F238E27FC236}">
                <a16:creationId xmlns:a16="http://schemas.microsoft.com/office/drawing/2014/main" id="{9DB36DBA-9CE3-8601-3C33-4B71979A0DF9}"/>
              </a:ext>
            </a:extLst>
          </p:cNvPr>
          <p:cNvGraphicFramePr>
            <a:graphicFrameLocks noGrp="1"/>
          </p:cNvGraphicFramePr>
          <p:nvPr>
            <p:ph idx="1"/>
          </p:nvPr>
        </p:nvGraphicFramePr>
        <p:xfrm>
          <a:off x="838200" y="1325564"/>
          <a:ext cx="10515600" cy="4595812"/>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118DFECE-C170-4563-27A6-514D07CB7244}"/>
              </a:ext>
            </a:extLst>
          </p:cNvPr>
          <p:cNvSpPr/>
          <p:nvPr/>
        </p:nvSpPr>
        <p:spPr>
          <a:xfrm>
            <a:off x="1187865" y="2649196"/>
            <a:ext cx="1820255" cy="220481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F982C6C-C581-8BD2-5F9B-3EB889E768A2}"/>
              </a:ext>
            </a:extLst>
          </p:cNvPr>
          <p:cNvSpPr txBox="1"/>
          <p:nvPr/>
        </p:nvSpPr>
        <p:spPr>
          <a:xfrm>
            <a:off x="838200" y="2017180"/>
            <a:ext cx="2880701" cy="646331"/>
          </a:xfrm>
          <a:prstGeom prst="rect">
            <a:avLst/>
          </a:prstGeom>
          <a:noFill/>
        </p:spPr>
        <p:txBody>
          <a:bodyPr wrap="square" rtlCol="0">
            <a:spAutoFit/>
          </a:bodyPr>
          <a:lstStyle/>
          <a:p>
            <a:r>
              <a:rPr lang="en-US" dirty="0"/>
              <a:t>Bigger Trade Surplus</a:t>
            </a:r>
          </a:p>
          <a:p>
            <a:r>
              <a:rPr lang="en-US" dirty="0"/>
              <a:t>Rise in the Value of the Yuan</a:t>
            </a:r>
          </a:p>
        </p:txBody>
      </p:sp>
      <p:sp>
        <p:nvSpPr>
          <p:cNvPr id="11" name="Oval 10">
            <a:extLst>
              <a:ext uri="{FF2B5EF4-FFF2-40B4-BE49-F238E27FC236}">
                <a16:creationId xmlns:a16="http://schemas.microsoft.com/office/drawing/2014/main" id="{47D93055-480F-671C-1552-8E6DA804F38C}"/>
              </a:ext>
            </a:extLst>
          </p:cNvPr>
          <p:cNvSpPr/>
          <p:nvPr/>
        </p:nvSpPr>
        <p:spPr>
          <a:xfrm>
            <a:off x="3922151" y="2663511"/>
            <a:ext cx="1820255" cy="220481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9">
            <a:extLst>
              <a:ext uri="{FF2B5EF4-FFF2-40B4-BE49-F238E27FC236}">
                <a16:creationId xmlns:a16="http://schemas.microsoft.com/office/drawing/2014/main" id="{F90C4A7B-65B6-2263-1688-02A38695CC8C}"/>
              </a:ext>
            </a:extLst>
          </p:cNvPr>
          <p:cNvSpPr txBox="1"/>
          <p:nvPr/>
        </p:nvSpPr>
        <p:spPr>
          <a:xfrm>
            <a:off x="3638508" y="2002865"/>
            <a:ext cx="2880701" cy="646331"/>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dirty="0"/>
              <a:t>Bigger Trade Surplus</a:t>
            </a:r>
          </a:p>
          <a:p>
            <a:r>
              <a:rPr lang="en-US" dirty="0">
                <a:solidFill>
                  <a:srgbClr val="FF0000"/>
                </a:solidFill>
              </a:rPr>
              <a:t>Fall</a:t>
            </a:r>
            <a:r>
              <a:rPr lang="en-US" dirty="0"/>
              <a:t> in the Value of the Yuan</a:t>
            </a:r>
          </a:p>
        </p:txBody>
      </p:sp>
      <p:sp>
        <p:nvSpPr>
          <p:cNvPr id="3" name="TextBox 2">
            <a:extLst>
              <a:ext uri="{FF2B5EF4-FFF2-40B4-BE49-F238E27FC236}">
                <a16:creationId xmlns:a16="http://schemas.microsoft.com/office/drawing/2014/main" id="{6DE94891-B592-6806-8D8C-D7EFBC700E84}"/>
              </a:ext>
            </a:extLst>
          </p:cNvPr>
          <p:cNvSpPr txBox="1"/>
          <p:nvPr/>
        </p:nvSpPr>
        <p:spPr>
          <a:xfrm>
            <a:off x="3459163" y="5741346"/>
            <a:ext cx="7643812" cy="461665"/>
          </a:xfrm>
          <a:prstGeom prst="rect">
            <a:avLst/>
          </a:prstGeom>
          <a:noFill/>
        </p:spPr>
        <p:txBody>
          <a:bodyPr wrap="square" rtlCol="0">
            <a:spAutoFit/>
          </a:bodyPr>
          <a:lstStyle/>
          <a:p>
            <a:r>
              <a:rPr lang="en-US" sz="2400" dirty="0"/>
              <a:t>Chinese Consumption:  2003, 46.0% of GDP; 2007, 39.9%</a:t>
            </a:r>
          </a:p>
        </p:txBody>
      </p:sp>
      <p:sp>
        <p:nvSpPr>
          <p:cNvPr id="5" name="TextBox 4">
            <a:extLst>
              <a:ext uri="{FF2B5EF4-FFF2-40B4-BE49-F238E27FC236}">
                <a16:creationId xmlns:a16="http://schemas.microsoft.com/office/drawing/2014/main" id="{21B881CA-EB67-D808-E672-B0B608C21D04}"/>
              </a:ext>
            </a:extLst>
          </p:cNvPr>
          <p:cNvSpPr txBox="1"/>
          <p:nvPr/>
        </p:nvSpPr>
        <p:spPr>
          <a:xfrm>
            <a:off x="3344863" y="6350842"/>
            <a:ext cx="7643812" cy="461665"/>
          </a:xfrm>
          <a:prstGeom prst="rect">
            <a:avLst/>
          </a:prstGeom>
          <a:noFill/>
        </p:spPr>
        <p:txBody>
          <a:bodyPr wrap="square" rtlCol="0">
            <a:spAutoFit/>
          </a:bodyPr>
          <a:lstStyle/>
          <a:p>
            <a:r>
              <a:rPr lang="en-US" sz="2400" dirty="0"/>
              <a:t>Holding of US Treasury Bonds:  2003, $147b; 2007, $471b</a:t>
            </a:r>
          </a:p>
        </p:txBody>
      </p:sp>
    </p:spTree>
    <p:extLst>
      <p:ext uri="{BB962C8B-B14F-4D97-AF65-F5344CB8AC3E}">
        <p14:creationId xmlns:p14="http://schemas.microsoft.com/office/powerpoint/2010/main" val="211191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601B-8369-11C0-F5B7-A091544C726D}"/>
              </a:ext>
            </a:extLst>
          </p:cNvPr>
          <p:cNvSpPr>
            <a:spLocks noGrp="1"/>
          </p:cNvSpPr>
          <p:nvPr>
            <p:ph type="title"/>
          </p:nvPr>
        </p:nvSpPr>
        <p:spPr/>
        <p:txBody>
          <a:bodyPr/>
          <a:lstStyle/>
          <a:p>
            <a:r>
              <a:rPr lang="en-US" dirty="0">
                <a:solidFill>
                  <a:schemeClr val="bg1"/>
                </a:solidFill>
              </a:rPr>
              <a:t>Wh</a:t>
            </a:r>
            <a:r>
              <a:rPr lang="en-US" dirty="0"/>
              <a:t>y Didn’t the US Respond?</a:t>
            </a:r>
          </a:p>
        </p:txBody>
      </p:sp>
      <p:sp>
        <p:nvSpPr>
          <p:cNvPr id="3" name="Content Placeholder 2">
            <a:extLst>
              <a:ext uri="{FF2B5EF4-FFF2-40B4-BE49-F238E27FC236}">
                <a16:creationId xmlns:a16="http://schemas.microsoft.com/office/drawing/2014/main" id="{31B5530A-522A-BDAE-BC95-6F5145E03704}"/>
              </a:ext>
            </a:extLst>
          </p:cNvPr>
          <p:cNvSpPr>
            <a:spLocks noGrp="1"/>
          </p:cNvSpPr>
          <p:nvPr>
            <p:ph idx="1"/>
          </p:nvPr>
        </p:nvSpPr>
        <p:spPr>
          <a:xfrm>
            <a:off x="838200" y="1792920"/>
            <a:ext cx="10515600" cy="4351338"/>
          </a:xfrm>
        </p:spPr>
        <p:txBody>
          <a:bodyPr/>
          <a:lstStyle/>
          <a:p>
            <a:r>
              <a:rPr lang="en-US" dirty="0"/>
              <a:t>Cheap Chinese goods kept US inflation low and benefited US consumers.</a:t>
            </a:r>
          </a:p>
          <a:p>
            <a:r>
              <a:rPr lang="en-US" dirty="0"/>
              <a:t>Low US interest rates made the job of financing the deficit easier.</a:t>
            </a:r>
          </a:p>
          <a:p>
            <a:r>
              <a:rPr lang="en-US" dirty="0"/>
              <a:t>Diplomatic reasons:  “The US wants a prosperous China.”</a:t>
            </a:r>
          </a:p>
          <a:p>
            <a:endParaRPr lang="en-US" dirty="0"/>
          </a:p>
          <a:p>
            <a:r>
              <a:rPr lang="en-US" dirty="0"/>
              <a:t>Instead, the Fed cut interest rate to raise domestic spending enough to accommodate growing imports, while maintaining domestic production.</a:t>
            </a:r>
          </a:p>
          <a:p>
            <a:r>
              <a:rPr lang="en-US" dirty="0"/>
              <a:t>But manufacturing took a big hit.</a:t>
            </a:r>
          </a:p>
          <a:p>
            <a:endParaRPr lang="en-US" dirty="0"/>
          </a:p>
        </p:txBody>
      </p:sp>
      <p:sp>
        <p:nvSpPr>
          <p:cNvPr id="4" name="Slide Number Placeholder 3">
            <a:extLst>
              <a:ext uri="{FF2B5EF4-FFF2-40B4-BE49-F238E27FC236}">
                <a16:creationId xmlns:a16="http://schemas.microsoft.com/office/drawing/2014/main" id="{D2D8B7A6-9855-EE7B-3970-092191727C60}"/>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2596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CB84-62BB-2EF4-2C86-6E31195E6910}"/>
              </a:ext>
            </a:extLst>
          </p:cNvPr>
          <p:cNvSpPr>
            <a:spLocks noGrp="1"/>
          </p:cNvSpPr>
          <p:nvPr>
            <p:ph type="title"/>
          </p:nvPr>
        </p:nvSpPr>
        <p:spPr>
          <a:xfrm>
            <a:off x="838200" y="262649"/>
            <a:ext cx="10515600" cy="1325563"/>
          </a:xfrm>
        </p:spPr>
        <p:txBody>
          <a:bodyPr/>
          <a:lstStyle/>
          <a:p>
            <a:r>
              <a:rPr lang="en-US" dirty="0">
                <a:solidFill>
                  <a:schemeClr val="bg1"/>
                </a:solidFill>
              </a:rPr>
              <a:t>Do</a:t>
            </a:r>
            <a:r>
              <a:rPr lang="en-US" dirty="0"/>
              <a:t>esn’t the Rising Trade Deficit Cause Unemployment?</a:t>
            </a:r>
          </a:p>
        </p:txBody>
      </p:sp>
      <p:pic>
        <p:nvPicPr>
          <p:cNvPr id="6" name="Content Placeholder 5">
            <a:extLst>
              <a:ext uri="{FF2B5EF4-FFF2-40B4-BE49-F238E27FC236}">
                <a16:creationId xmlns:a16="http://schemas.microsoft.com/office/drawing/2014/main" id="{26DD3129-A2E9-319F-D92C-6DEFA29DE7BC}"/>
              </a:ext>
            </a:extLst>
          </p:cNvPr>
          <p:cNvPicPr>
            <a:picLocks noGrp="1" noChangeAspect="1"/>
          </p:cNvPicPr>
          <p:nvPr>
            <p:ph idx="1"/>
          </p:nvPr>
        </p:nvPicPr>
        <p:blipFill>
          <a:blip r:embed="rId2"/>
          <a:stretch>
            <a:fillRect/>
          </a:stretch>
        </p:blipFill>
        <p:spPr>
          <a:xfrm>
            <a:off x="838200" y="1670259"/>
            <a:ext cx="10515600" cy="4150894"/>
          </a:xfrm>
        </p:spPr>
      </p:pic>
      <p:sp>
        <p:nvSpPr>
          <p:cNvPr id="4" name="Slide Number Placeholder 3">
            <a:extLst>
              <a:ext uri="{FF2B5EF4-FFF2-40B4-BE49-F238E27FC236}">
                <a16:creationId xmlns:a16="http://schemas.microsoft.com/office/drawing/2014/main" id="{4EB9D832-7CF2-C190-6DFB-5938D36F7222}"/>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3" name="Oval 2">
            <a:extLst>
              <a:ext uri="{FF2B5EF4-FFF2-40B4-BE49-F238E27FC236}">
                <a16:creationId xmlns:a16="http://schemas.microsoft.com/office/drawing/2014/main" id="{E258F8E0-3508-7CD7-7A36-CE0EC1ACA967}"/>
              </a:ext>
            </a:extLst>
          </p:cNvPr>
          <p:cNvSpPr/>
          <p:nvPr/>
        </p:nvSpPr>
        <p:spPr>
          <a:xfrm>
            <a:off x="3163483" y="2703443"/>
            <a:ext cx="1732249" cy="2484298"/>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90235F-17EE-D61F-3A1E-B52A73174B3F}"/>
              </a:ext>
            </a:extLst>
          </p:cNvPr>
          <p:cNvSpPr txBox="1"/>
          <p:nvPr/>
        </p:nvSpPr>
        <p:spPr>
          <a:xfrm>
            <a:off x="3242553" y="5909983"/>
            <a:ext cx="7736732" cy="461665"/>
          </a:xfrm>
          <a:prstGeom prst="rect">
            <a:avLst/>
          </a:prstGeom>
          <a:noFill/>
        </p:spPr>
        <p:txBody>
          <a:bodyPr wrap="square" rtlCol="0">
            <a:spAutoFit/>
          </a:bodyPr>
          <a:lstStyle/>
          <a:p>
            <a:r>
              <a:rPr lang="en-US" sz="2400" dirty="0"/>
              <a:t>How Could Unemployment Fall with Trade Deficit Rising?</a:t>
            </a:r>
          </a:p>
        </p:txBody>
      </p:sp>
    </p:spTree>
    <p:extLst>
      <p:ext uri="{BB962C8B-B14F-4D97-AF65-F5344CB8AC3E}">
        <p14:creationId xmlns:p14="http://schemas.microsoft.com/office/powerpoint/2010/main" val="214529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B103-1C80-284F-EB25-75EB7AC65E8E}"/>
              </a:ext>
            </a:extLst>
          </p:cNvPr>
          <p:cNvSpPr>
            <a:spLocks noGrp="1"/>
          </p:cNvSpPr>
          <p:nvPr>
            <p:ph type="title"/>
          </p:nvPr>
        </p:nvSpPr>
        <p:spPr/>
        <p:txBody>
          <a:bodyPr/>
          <a:lstStyle/>
          <a:p>
            <a:r>
              <a:rPr lang="en-US" dirty="0">
                <a:solidFill>
                  <a:schemeClr val="bg1"/>
                </a:solidFill>
              </a:rPr>
              <a:t>Th</a:t>
            </a:r>
            <a:r>
              <a:rPr lang="en-US" dirty="0"/>
              <a:t>e Fed to the Rescue</a:t>
            </a:r>
          </a:p>
        </p:txBody>
      </p:sp>
      <p:pic>
        <p:nvPicPr>
          <p:cNvPr id="6" name="Content Placeholder 5">
            <a:extLst>
              <a:ext uri="{FF2B5EF4-FFF2-40B4-BE49-F238E27FC236}">
                <a16:creationId xmlns:a16="http://schemas.microsoft.com/office/drawing/2014/main" id="{AB06DC03-C812-E77A-68BE-16AE4D549587}"/>
              </a:ext>
            </a:extLst>
          </p:cNvPr>
          <p:cNvPicPr>
            <a:picLocks noGrp="1" noChangeAspect="1"/>
          </p:cNvPicPr>
          <p:nvPr>
            <p:ph idx="1"/>
          </p:nvPr>
        </p:nvPicPr>
        <p:blipFill>
          <a:blip r:embed="rId2"/>
          <a:stretch>
            <a:fillRect/>
          </a:stretch>
        </p:blipFill>
        <p:spPr>
          <a:xfrm>
            <a:off x="838200" y="1670259"/>
            <a:ext cx="10515600" cy="4150894"/>
          </a:xfrm>
        </p:spPr>
      </p:pic>
      <p:sp>
        <p:nvSpPr>
          <p:cNvPr id="4" name="Slide Number Placeholder 3">
            <a:extLst>
              <a:ext uri="{FF2B5EF4-FFF2-40B4-BE49-F238E27FC236}">
                <a16:creationId xmlns:a16="http://schemas.microsoft.com/office/drawing/2014/main" id="{2DE31196-BB21-1063-2F72-E40170AD521E}"/>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2737875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1482-BAF8-513F-4731-06C899EC4095}"/>
              </a:ext>
            </a:extLst>
          </p:cNvPr>
          <p:cNvSpPr>
            <a:spLocks noGrp="1"/>
          </p:cNvSpPr>
          <p:nvPr>
            <p:ph type="title"/>
          </p:nvPr>
        </p:nvSpPr>
        <p:spPr/>
        <p:txBody>
          <a:bodyPr/>
          <a:lstStyle/>
          <a:p>
            <a:r>
              <a:rPr lang="en-US" dirty="0">
                <a:solidFill>
                  <a:schemeClr val="bg1"/>
                </a:solidFill>
              </a:rPr>
              <a:t>But</a:t>
            </a:r>
            <a:r>
              <a:rPr lang="en-US" dirty="0"/>
              <a:t> Why Are Adverse Effects of Trade Different?</a:t>
            </a:r>
          </a:p>
        </p:txBody>
      </p:sp>
      <p:sp>
        <p:nvSpPr>
          <p:cNvPr id="3" name="Content Placeholder 2">
            <a:extLst>
              <a:ext uri="{FF2B5EF4-FFF2-40B4-BE49-F238E27FC236}">
                <a16:creationId xmlns:a16="http://schemas.microsoft.com/office/drawing/2014/main" id="{477B276A-C846-8272-F8EA-5F42AA8C883D}"/>
              </a:ext>
            </a:extLst>
          </p:cNvPr>
          <p:cNvSpPr>
            <a:spLocks noGrp="1"/>
          </p:cNvSpPr>
          <p:nvPr>
            <p:ph idx="1"/>
          </p:nvPr>
        </p:nvSpPr>
        <p:spPr/>
        <p:txBody>
          <a:bodyPr>
            <a:normAutofit/>
          </a:bodyPr>
          <a:lstStyle/>
          <a:p>
            <a:pPr marL="0" indent="0">
              <a:buNone/>
            </a:pPr>
            <a:r>
              <a:rPr lang="en-US" dirty="0"/>
              <a:t>Autor, et. al. 2021:  </a:t>
            </a:r>
          </a:p>
          <a:p>
            <a:r>
              <a:rPr lang="en-US" dirty="0"/>
              <a:t>“Economists have long known that individuals are scarred by job loss. Displaced workers earn significantly less than similar workers who are not displaced, even years after displacement.”</a:t>
            </a:r>
          </a:p>
          <a:p>
            <a:r>
              <a:rPr lang="en-US" dirty="0"/>
              <a:t>“Presumably, job loss is equally scarring no matter whether the underlying cause of displacement is import competition, technological change …, government regulation, or some other factor.”</a:t>
            </a:r>
          </a:p>
          <a:p>
            <a:pPr marL="0" indent="0">
              <a:buNone/>
            </a:pPr>
            <a:r>
              <a:rPr lang="en-US" dirty="0"/>
              <a:t>For example,…</a:t>
            </a:r>
          </a:p>
        </p:txBody>
      </p:sp>
      <p:sp>
        <p:nvSpPr>
          <p:cNvPr id="4" name="Slide Number Placeholder 3">
            <a:extLst>
              <a:ext uri="{FF2B5EF4-FFF2-40B4-BE49-F238E27FC236}">
                <a16:creationId xmlns:a16="http://schemas.microsoft.com/office/drawing/2014/main" id="{5F6F4C4A-2603-687B-03E0-19C642BF9AAC}"/>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6451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BA4F-2E98-A959-D887-95439BC096DA}"/>
              </a:ext>
            </a:extLst>
          </p:cNvPr>
          <p:cNvSpPr>
            <a:spLocks noGrp="1"/>
          </p:cNvSpPr>
          <p:nvPr>
            <p:ph type="title"/>
          </p:nvPr>
        </p:nvSpPr>
        <p:spPr/>
        <p:txBody>
          <a:bodyPr/>
          <a:lstStyle/>
          <a:p>
            <a:r>
              <a:rPr lang="en-US" dirty="0">
                <a:solidFill>
                  <a:schemeClr val="bg1"/>
                </a:solidFill>
              </a:rPr>
              <a:t>The</a:t>
            </a:r>
            <a:r>
              <a:rPr lang="en-US" dirty="0"/>
              <a:t> Sad Demise of the Fedora</a:t>
            </a:r>
          </a:p>
        </p:txBody>
      </p:sp>
      <p:sp>
        <p:nvSpPr>
          <p:cNvPr id="4" name="Slide Number Placeholder 3">
            <a:extLst>
              <a:ext uri="{FF2B5EF4-FFF2-40B4-BE49-F238E27FC236}">
                <a16:creationId xmlns:a16="http://schemas.microsoft.com/office/drawing/2014/main" id="{8D25BF5C-A05B-2FDF-F2D2-7E33C0405929}"/>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7" name="Content Placeholder 6">
            <a:extLst>
              <a:ext uri="{FF2B5EF4-FFF2-40B4-BE49-F238E27FC236}">
                <a16:creationId xmlns:a16="http://schemas.microsoft.com/office/drawing/2014/main" id="{8B68AEFB-E451-451F-44B9-E39733E7B8EB}"/>
              </a:ext>
            </a:extLst>
          </p:cNvPr>
          <p:cNvPicPr>
            <a:picLocks noGrp="1" noChangeAspect="1"/>
          </p:cNvPicPr>
          <p:nvPr>
            <p:ph idx="1"/>
          </p:nvPr>
        </p:nvPicPr>
        <p:blipFill>
          <a:blip r:embed="rId2"/>
          <a:stretch>
            <a:fillRect/>
          </a:stretch>
        </p:blipFill>
        <p:spPr>
          <a:xfrm>
            <a:off x="361266" y="1542439"/>
            <a:ext cx="5509350" cy="4389120"/>
          </a:xfrm>
          <a:prstGeom prst="rect">
            <a:avLst/>
          </a:prstGeom>
        </p:spPr>
      </p:pic>
      <p:pic>
        <p:nvPicPr>
          <p:cNvPr id="11" name="Picture 10">
            <a:extLst>
              <a:ext uri="{FF2B5EF4-FFF2-40B4-BE49-F238E27FC236}">
                <a16:creationId xmlns:a16="http://schemas.microsoft.com/office/drawing/2014/main" id="{C4F4FEAC-E8AD-B8C8-9275-6C7F1C88A616}"/>
              </a:ext>
            </a:extLst>
          </p:cNvPr>
          <p:cNvPicPr>
            <a:picLocks noChangeAspect="1"/>
          </p:cNvPicPr>
          <p:nvPr/>
        </p:nvPicPr>
        <p:blipFill>
          <a:blip r:embed="rId3"/>
          <a:stretch>
            <a:fillRect/>
          </a:stretch>
        </p:blipFill>
        <p:spPr>
          <a:xfrm>
            <a:off x="6344412" y="2232388"/>
            <a:ext cx="5273039" cy="3657600"/>
          </a:xfrm>
          <a:prstGeom prst="rect">
            <a:avLst/>
          </a:prstGeom>
        </p:spPr>
      </p:pic>
      <p:sp>
        <p:nvSpPr>
          <p:cNvPr id="12" name="TextBox 11">
            <a:extLst>
              <a:ext uri="{FF2B5EF4-FFF2-40B4-BE49-F238E27FC236}">
                <a16:creationId xmlns:a16="http://schemas.microsoft.com/office/drawing/2014/main" id="{2E90D3A1-FF3D-067B-F5B2-A424BC59852F}"/>
              </a:ext>
            </a:extLst>
          </p:cNvPr>
          <p:cNvSpPr txBox="1"/>
          <p:nvPr/>
        </p:nvSpPr>
        <p:spPr>
          <a:xfrm>
            <a:off x="6701742" y="1542439"/>
            <a:ext cx="4363655" cy="523220"/>
          </a:xfrm>
          <a:prstGeom prst="rect">
            <a:avLst/>
          </a:prstGeom>
          <a:noFill/>
        </p:spPr>
        <p:txBody>
          <a:bodyPr wrap="square" rtlCol="0">
            <a:spAutoFit/>
          </a:bodyPr>
          <a:lstStyle/>
          <a:p>
            <a:pPr algn="ctr"/>
            <a:r>
              <a:rPr lang="en-US" sz="2800" dirty="0"/>
              <a:t>The Culprit:  JFK</a:t>
            </a:r>
          </a:p>
        </p:txBody>
      </p:sp>
    </p:spTree>
    <p:extLst>
      <p:ext uri="{BB962C8B-B14F-4D97-AF65-F5344CB8AC3E}">
        <p14:creationId xmlns:p14="http://schemas.microsoft.com/office/powerpoint/2010/main" val="8223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96CD8-6594-B564-BBAC-031CA9FB4C7E}"/>
              </a:ext>
            </a:extLst>
          </p:cNvPr>
          <p:cNvSpPr>
            <a:spLocks noGrp="1"/>
          </p:cNvSpPr>
          <p:nvPr>
            <p:ph type="title"/>
          </p:nvPr>
        </p:nvSpPr>
        <p:spPr/>
        <p:txBody>
          <a:bodyPr/>
          <a:lstStyle/>
          <a:p>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42220567-5BAC-1F2F-A2A5-029B0FC9BFCC}"/>
              </a:ext>
            </a:extLst>
          </p:cNvPr>
          <p:cNvSpPr>
            <a:spLocks noGrp="1"/>
          </p:cNvSpPr>
          <p:nvPr>
            <p:ph idx="1"/>
          </p:nvPr>
        </p:nvSpPr>
        <p:spPr/>
        <p:txBody>
          <a:bodyPr/>
          <a:lstStyle/>
          <a:p>
            <a:r>
              <a:rPr lang="en-US" dirty="0"/>
              <a:t>Overview of the economic analysis of the causes of post 1980 rise in income inequality.</a:t>
            </a:r>
          </a:p>
          <a:p>
            <a:r>
              <a:rPr lang="en-US" dirty="0"/>
              <a:t>Zero in on Trade and Manufacturing.</a:t>
            </a:r>
          </a:p>
          <a:p>
            <a:r>
              <a:rPr lang="en-US" dirty="0"/>
              <a:t>The China shock of 2001-2005.</a:t>
            </a:r>
          </a:p>
          <a:p>
            <a:r>
              <a:rPr lang="en-US" dirty="0"/>
              <a:t>Look at why trade dislocations are politically important.</a:t>
            </a:r>
          </a:p>
          <a:p>
            <a:r>
              <a:rPr lang="en-US" dirty="0"/>
              <a:t>The interaction among the different factors that led to the relative decline in labor relative to corporate power.</a:t>
            </a:r>
          </a:p>
          <a:p>
            <a:pPr marL="0" indent="0">
              <a:buNone/>
            </a:pPr>
            <a:endParaRPr lang="en-US" dirty="0"/>
          </a:p>
        </p:txBody>
      </p:sp>
      <p:sp>
        <p:nvSpPr>
          <p:cNvPr id="4" name="Slide Number Placeholder 3">
            <a:extLst>
              <a:ext uri="{FF2B5EF4-FFF2-40B4-BE49-F238E27FC236}">
                <a16:creationId xmlns:a16="http://schemas.microsoft.com/office/drawing/2014/main" id="{A8AE4BC8-1DC8-FDCD-58D9-BFDA639552FA}"/>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5726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09CA-C6DA-2EE8-0DB8-3B32BBAD7A57}"/>
              </a:ext>
            </a:extLst>
          </p:cNvPr>
          <p:cNvSpPr>
            <a:spLocks noGrp="1"/>
          </p:cNvSpPr>
          <p:nvPr>
            <p:ph type="title"/>
          </p:nvPr>
        </p:nvSpPr>
        <p:spPr/>
        <p:txBody>
          <a:bodyPr/>
          <a:lstStyle/>
          <a:p>
            <a:r>
              <a:rPr lang="en-US" dirty="0">
                <a:solidFill>
                  <a:schemeClr val="bg1"/>
                </a:solidFill>
              </a:rPr>
              <a:t>Me</a:t>
            </a:r>
            <a:r>
              <a:rPr lang="en-US" dirty="0"/>
              <a:t>rrimack Valley Hat Company</a:t>
            </a:r>
          </a:p>
        </p:txBody>
      </p:sp>
      <p:sp>
        <p:nvSpPr>
          <p:cNvPr id="3" name="Content Placeholder 2">
            <a:extLst>
              <a:ext uri="{FF2B5EF4-FFF2-40B4-BE49-F238E27FC236}">
                <a16:creationId xmlns:a16="http://schemas.microsoft.com/office/drawing/2014/main" id="{88071EAE-ABD8-647D-F01A-EC1C0F2BA4C7}"/>
              </a:ext>
            </a:extLst>
          </p:cNvPr>
          <p:cNvSpPr>
            <a:spLocks noGrp="1"/>
          </p:cNvSpPr>
          <p:nvPr>
            <p:ph idx="1"/>
          </p:nvPr>
        </p:nvSpPr>
        <p:spPr/>
        <p:txBody>
          <a:bodyPr/>
          <a:lstStyle/>
          <a:p>
            <a:r>
              <a:rPr lang="en-US" dirty="0"/>
              <a:t>Founded in 1838 in Amesbury Massachusetts.</a:t>
            </a:r>
          </a:p>
          <a:p>
            <a:r>
              <a:rPr lang="en-US" dirty="0"/>
              <a:t>In the 1940s, largest manufacturer of felt hats employing 500 workers locally and another 1500 at other locations.</a:t>
            </a:r>
          </a:p>
          <a:p>
            <a:r>
              <a:rPr lang="en-US" dirty="0"/>
              <a:t>Post WWII the company struggles with declining demand eventually closing in 1970.</a:t>
            </a:r>
          </a:p>
          <a:p>
            <a:r>
              <a:rPr lang="en-US" dirty="0"/>
              <a:t>The abandoned factory remains vacant until the late 1980s, when the factory is converted to luxury condominiums, a process that was ongoing in 2018.</a:t>
            </a:r>
          </a:p>
        </p:txBody>
      </p:sp>
      <p:sp>
        <p:nvSpPr>
          <p:cNvPr id="4" name="Slide Number Placeholder 3">
            <a:extLst>
              <a:ext uri="{FF2B5EF4-FFF2-40B4-BE49-F238E27FC236}">
                <a16:creationId xmlns:a16="http://schemas.microsoft.com/office/drawing/2014/main" id="{67C1570D-DF7A-747F-6C3F-FD9CB437AB8C}"/>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86040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0623-0E93-FDDD-9313-BD7610CAEA78}"/>
              </a:ext>
            </a:extLst>
          </p:cNvPr>
          <p:cNvSpPr>
            <a:spLocks noGrp="1"/>
          </p:cNvSpPr>
          <p:nvPr>
            <p:ph type="title"/>
          </p:nvPr>
        </p:nvSpPr>
        <p:spPr>
          <a:xfrm>
            <a:off x="838200" y="273150"/>
            <a:ext cx="10515600" cy="1325563"/>
          </a:xfrm>
        </p:spPr>
        <p:txBody>
          <a:bodyPr/>
          <a:lstStyle/>
          <a:p>
            <a:r>
              <a:rPr lang="en-US" dirty="0">
                <a:solidFill>
                  <a:schemeClr val="bg1"/>
                </a:solidFill>
              </a:rPr>
              <a:t>Ho</a:t>
            </a:r>
            <a:r>
              <a:rPr lang="en-US" dirty="0"/>
              <a:t>w is the Plight of Merrimack different from that of Bethlehem Steel?</a:t>
            </a:r>
          </a:p>
        </p:txBody>
      </p:sp>
      <p:sp>
        <p:nvSpPr>
          <p:cNvPr id="3" name="Content Placeholder 2">
            <a:extLst>
              <a:ext uri="{FF2B5EF4-FFF2-40B4-BE49-F238E27FC236}">
                <a16:creationId xmlns:a16="http://schemas.microsoft.com/office/drawing/2014/main" id="{7C1C8DBC-E3E8-F706-0696-ABE5DE750FD3}"/>
              </a:ext>
            </a:extLst>
          </p:cNvPr>
          <p:cNvSpPr>
            <a:spLocks noGrp="1"/>
          </p:cNvSpPr>
          <p:nvPr>
            <p:ph idx="1"/>
          </p:nvPr>
        </p:nvSpPr>
        <p:spPr/>
        <p:txBody>
          <a:bodyPr/>
          <a:lstStyle/>
          <a:p>
            <a:r>
              <a:rPr lang="en-US" dirty="0"/>
              <a:t>In both cases, workers, firms and geographic locations suffer long lasting “scarring.”</a:t>
            </a:r>
          </a:p>
          <a:p>
            <a:r>
              <a:rPr lang="en-US" dirty="0"/>
              <a:t>Dani Rodrik, heterodox Harvard trade economist, has what I think is the answer.</a:t>
            </a:r>
          </a:p>
          <a:p>
            <a:pPr marL="0" indent="0">
              <a:buNone/>
            </a:pPr>
            <a:r>
              <a:rPr lang="en-US" dirty="0"/>
              <a:t>“There is broad consensus within the economics profession that technology and broad institutional changes (such as the decline in unionization or labor power) have played a larger role. Yet somehow the adverse effects of trade and globalization have become politically salient in a way that many of the other determinants have not.”</a:t>
            </a:r>
          </a:p>
        </p:txBody>
      </p:sp>
      <p:sp>
        <p:nvSpPr>
          <p:cNvPr id="4" name="Slide Number Placeholder 3">
            <a:extLst>
              <a:ext uri="{FF2B5EF4-FFF2-40B4-BE49-F238E27FC236}">
                <a16:creationId xmlns:a16="http://schemas.microsoft.com/office/drawing/2014/main" id="{FE2597C8-E8DF-9EF7-0F68-ACEE813B1D48}"/>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6" name="TextBox 5">
            <a:extLst>
              <a:ext uri="{FF2B5EF4-FFF2-40B4-BE49-F238E27FC236}">
                <a16:creationId xmlns:a16="http://schemas.microsoft.com/office/drawing/2014/main" id="{BE5CA16D-AC8F-CC90-F6CB-3C80ED6DAAF6}"/>
              </a:ext>
            </a:extLst>
          </p:cNvPr>
          <p:cNvSpPr txBox="1"/>
          <p:nvPr/>
        </p:nvSpPr>
        <p:spPr>
          <a:xfrm>
            <a:off x="3389194" y="6089622"/>
            <a:ext cx="6096000" cy="646331"/>
          </a:xfrm>
          <a:prstGeom prst="rect">
            <a:avLst/>
          </a:prstGeom>
          <a:noFill/>
        </p:spPr>
        <p:txBody>
          <a:bodyPr wrap="square">
            <a:spAutoFit/>
          </a:bodyPr>
          <a:lstStyle/>
          <a:p>
            <a:r>
              <a:rPr lang="en-US" dirty="0"/>
              <a:t>https://www.nber.org/system/files/working_papers/w29507/w29507.pdf</a:t>
            </a:r>
          </a:p>
        </p:txBody>
      </p:sp>
    </p:spTree>
    <p:extLst>
      <p:ext uri="{BB962C8B-B14F-4D97-AF65-F5344CB8AC3E}">
        <p14:creationId xmlns:p14="http://schemas.microsoft.com/office/powerpoint/2010/main" val="9989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E5E2-C20B-3BFC-F82C-90B19DCB30D1}"/>
              </a:ext>
            </a:extLst>
          </p:cNvPr>
          <p:cNvSpPr>
            <a:spLocks noGrp="1"/>
          </p:cNvSpPr>
          <p:nvPr>
            <p:ph type="title"/>
          </p:nvPr>
        </p:nvSpPr>
        <p:spPr/>
        <p:txBody>
          <a:bodyPr/>
          <a:lstStyle/>
          <a:p>
            <a:r>
              <a:rPr lang="en-US" dirty="0">
                <a:solidFill>
                  <a:schemeClr val="bg1"/>
                </a:solidFill>
              </a:rPr>
              <a:t>Fai</a:t>
            </a:r>
            <a:r>
              <a:rPr lang="en-US" dirty="0"/>
              <a:t>rness and Inequality</a:t>
            </a:r>
          </a:p>
        </p:txBody>
      </p:sp>
      <p:sp>
        <p:nvSpPr>
          <p:cNvPr id="3" name="Content Placeholder 2">
            <a:extLst>
              <a:ext uri="{FF2B5EF4-FFF2-40B4-BE49-F238E27FC236}">
                <a16:creationId xmlns:a16="http://schemas.microsoft.com/office/drawing/2014/main" id="{62C051F3-B85F-6CB1-6C74-83CB36CCADCA}"/>
              </a:ext>
            </a:extLst>
          </p:cNvPr>
          <p:cNvSpPr>
            <a:spLocks noGrp="1"/>
          </p:cNvSpPr>
          <p:nvPr>
            <p:ph idx="1"/>
          </p:nvPr>
        </p:nvSpPr>
        <p:spPr/>
        <p:txBody>
          <a:bodyPr>
            <a:normAutofit fontScale="92500" lnSpcReduction="20000"/>
          </a:bodyPr>
          <a:lstStyle/>
          <a:p>
            <a:pPr marL="0" indent="0">
              <a:buNone/>
            </a:pPr>
            <a:r>
              <a:rPr lang="en-US" dirty="0"/>
              <a:t>Rodrik quoting Angus Deaton:</a:t>
            </a:r>
          </a:p>
          <a:p>
            <a:pPr marL="0" indent="0">
              <a:buNone/>
            </a:pPr>
            <a:r>
              <a:rPr lang="en-US" dirty="0"/>
              <a:t>“inequality is not the same thing as unfairness … it is the latter that has incited so much political turmoil in the rich world today. Some of the processes that generate inequality are widely seen as fair. But others are deeply and obviously unfair, and have become a legitimate source of anger and disaffection.”</a:t>
            </a:r>
          </a:p>
          <a:p>
            <a:pPr marL="0" indent="0">
              <a:buNone/>
            </a:pPr>
            <a:r>
              <a:rPr lang="en-US" dirty="0"/>
              <a:t>Rodrik picks up the argument</a:t>
            </a:r>
          </a:p>
          <a:p>
            <a:pPr marL="0" indent="0">
              <a:buNone/>
            </a:pPr>
            <a:r>
              <a:rPr lang="en-US" dirty="0"/>
              <a:t>“But international trade renders what is illegal (and illegitimate) in a national setting to be suddenly legal (and, in the eyes of many economists and technocrats, fully legitimate). A firm cannot import child workers and put them to work at home; but it is perfectly able to do so when it employs those child workers abroad (directly, or through a subcontractor). An economist looks at this, and sees gains from trade.”</a:t>
            </a:r>
          </a:p>
        </p:txBody>
      </p:sp>
      <p:sp>
        <p:nvSpPr>
          <p:cNvPr id="4" name="Slide Number Placeholder 3">
            <a:extLst>
              <a:ext uri="{FF2B5EF4-FFF2-40B4-BE49-F238E27FC236}">
                <a16:creationId xmlns:a16="http://schemas.microsoft.com/office/drawing/2014/main" id="{CD13D4CB-2B3B-353D-0ED2-22546C6BAF78}"/>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53072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2FBE-9FAD-851C-9EC9-3ABDFF00596B}"/>
              </a:ext>
            </a:extLst>
          </p:cNvPr>
          <p:cNvSpPr>
            <a:spLocks noGrp="1"/>
          </p:cNvSpPr>
          <p:nvPr>
            <p:ph type="title"/>
          </p:nvPr>
        </p:nvSpPr>
        <p:spPr/>
        <p:txBody>
          <a:bodyPr/>
          <a:lstStyle/>
          <a:p>
            <a:r>
              <a:rPr lang="en-US" dirty="0">
                <a:solidFill>
                  <a:schemeClr val="bg1"/>
                </a:solidFill>
              </a:rPr>
              <a:t>Int</a:t>
            </a:r>
            <a:r>
              <a:rPr lang="en-US" dirty="0"/>
              <a:t>eractive Effects</a:t>
            </a:r>
          </a:p>
        </p:txBody>
      </p:sp>
      <p:pic>
        <p:nvPicPr>
          <p:cNvPr id="6" name="Content Placeholder 5">
            <a:extLst>
              <a:ext uri="{FF2B5EF4-FFF2-40B4-BE49-F238E27FC236}">
                <a16:creationId xmlns:a16="http://schemas.microsoft.com/office/drawing/2014/main" id="{51D31D5C-0034-7666-5D58-2737D6BF84A5}"/>
              </a:ext>
            </a:extLst>
          </p:cNvPr>
          <p:cNvPicPr>
            <a:picLocks noGrp="1" noChangeAspect="1"/>
          </p:cNvPicPr>
          <p:nvPr>
            <p:ph idx="1"/>
          </p:nvPr>
        </p:nvPicPr>
        <p:blipFill>
          <a:blip r:embed="rId2"/>
          <a:stretch>
            <a:fillRect/>
          </a:stretch>
        </p:blipFill>
        <p:spPr>
          <a:xfrm>
            <a:off x="379179" y="1417320"/>
            <a:ext cx="8175678" cy="4023360"/>
          </a:xfrm>
        </p:spPr>
      </p:pic>
      <p:sp>
        <p:nvSpPr>
          <p:cNvPr id="4" name="Slide Number Placeholder 3">
            <a:extLst>
              <a:ext uri="{FF2B5EF4-FFF2-40B4-BE49-F238E27FC236}">
                <a16:creationId xmlns:a16="http://schemas.microsoft.com/office/drawing/2014/main" id="{0761A285-41CE-4A92-AD90-DC4508C5B1AE}"/>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3" name="TextBox 2">
            <a:extLst>
              <a:ext uri="{FF2B5EF4-FFF2-40B4-BE49-F238E27FC236}">
                <a16:creationId xmlns:a16="http://schemas.microsoft.com/office/drawing/2014/main" id="{6012C541-7ABC-443C-30C4-6C7BBC8E11C1}"/>
              </a:ext>
            </a:extLst>
          </p:cNvPr>
          <p:cNvSpPr txBox="1"/>
          <p:nvPr/>
        </p:nvSpPr>
        <p:spPr>
          <a:xfrm>
            <a:off x="8788059" y="2442491"/>
            <a:ext cx="3565545" cy="1200329"/>
          </a:xfrm>
          <a:prstGeom prst="rect">
            <a:avLst/>
          </a:prstGeom>
          <a:noFill/>
        </p:spPr>
        <p:txBody>
          <a:bodyPr wrap="square" rtlCol="0">
            <a:spAutoFit/>
          </a:bodyPr>
          <a:lstStyle/>
          <a:p>
            <a:r>
              <a:rPr lang="en-US" sz="2400" dirty="0"/>
              <a:t>1980:</a:t>
            </a:r>
          </a:p>
          <a:p>
            <a:r>
              <a:rPr lang="en-US" sz="2400" dirty="0"/>
              <a:t>Man.    32.3 % unionized</a:t>
            </a:r>
          </a:p>
          <a:p>
            <a:r>
              <a:rPr lang="en-US" sz="2400" dirty="0"/>
              <a:t>Const.  30.9% unionized</a:t>
            </a:r>
          </a:p>
        </p:txBody>
      </p:sp>
      <p:sp>
        <p:nvSpPr>
          <p:cNvPr id="5" name="TextBox 4">
            <a:extLst>
              <a:ext uri="{FF2B5EF4-FFF2-40B4-BE49-F238E27FC236}">
                <a16:creationId xmlns:a16="http://schemas.microsoft.com/office/drawing/2014/main" id="{2D74BA41-CECB-559D-FB7E-63D4B921D130}"/>
              </a:ext>
            </a:extLst>
          </p:cNvPr>
          <p:cNvSpPr txBox="1"/>
          <p:nvPr/>
        </p:nvSpPr>
        <p:spPr>
          <a:xfrm>
            <a:off x="8861578" y="3852958"/>
            <a:ext cx="3565545" cy="1200329"/>
          </a:xfrm>
          <a:prstGeom prst="rect">
            <a:avLst/>
          </a:prstGeom>
          <a:noFill/>
        </p:spPr>
        <p:txBody>
          <a:bodyPr wrap="square" rtlCol="0">
            <a:spAutoFit/>
          </a:bodyPr>
          <a:lstStyle/>
          <a:p>
            <a:r>
              <a:rPr lang="en-US" sz="2400" dirty="0"/>
              <a:t>2024::</a:t>
            </a:r>
          </a:p>
          <a:p>
            <a:r>
              <a:rPr lang="en-US" sz="2400" dirty="0"/>
              <a:t>Man.   7.8% % unionized</a:t>
            </a:r>
          </a:p>
          <a:p>
            <a:r>
              <a:rPr lang="en-US" sz="2400" dirty="0"/>
              <a:t>Const.  10.3%% unionized</a:t>
            </a:r>
          </a:p>
        </p:txBody>
      </p:sp>
    </p:spTree>
    <p:extLst>
      <p:ext uri="{BB962C8B-B14F-4D97-AF65-F5344CB8AC3E}">
        <p14:creationId xmlns:p14="http://schemas.microsoft.com/office/powerpoint/2010/main" val="3844111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1F55-AF6D-0812-1B79-7726D16235D1}"/>
              </a:ext>
            </a:extLst>
          </p:cNvPr>
          <p:cNvSpPr>
            <a:spLocks noGrp="1"/>
          </p:cNvSpPr>
          <p:nvPr>
            <p:ph type="title"/>
          </p:nvPr>
        </p:nvSpPr>
        <p:spPr>
          <a:xfrm>
            <a:off x="979226" y="-35850"/>
            <a:ext cx="10515600" cy="1325563"/>
          </a:xfrm>
        </p:spPr>
        <p:txBody>
          <a:bodyPr>
            <a:normAutofit/>
          </a:bodyPr>
          <a:lstStyle/>
          <a:p>
            <a:r>
              <a:rPr lang="en-US" sz="3600" dirty="0">
                <a:solidFill>
                  <a:schemeClr val="bg1"/>
                </a:solidFill>
              </a:rPr>
              <a:t>An</a:t>
            </a:r>
            <a:r>
              <a:rPr lang="en-US" sz="3600" dirty="0"/>
              <a:t> Indirect Effect of the Decline in Manufacturing</a:t>
            </a:r>
          </a:p>
        </p:txBody>
      </p:sp>
      <p:sp>
        <p:nvSpPr>
          <p:cNvPr id="4" name="Slide Number Placeholder 3">
            <a:extLst>
              <a:ext uri="{FF2B5EF4-FFF2-40B4-BE49-F238E27FC236}">
                <a16:creationId xmlns:a16="http://schemas.microsoft.com/office/drawing/2014/main" id="{06E28808-1328-6A15-3729-E5A316383E21}"/>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8" name="Content Placeholder 7">
            <a:extLst>
              <a:ext uri="{FF2B5EF4-FFF2-40B4-BE49-F238E27FC236}">
                <a16:creationId xmlns:a16="http://schemas.microsoft.com/office/drawing/2014/main" id="{139F451D-694F-BFFC-54DC-8E79C383764A}"/>
              </a:ext>
            </a:extLst>
          </p:cNvPr>
          <p:cNvPicPr>
            <a:picLocks noGrp="1" noChangeAspect="1"/>
          </p:cNvPicPr>
          <p:nvPr>
            <p:ph idx="1"/>
          </p:nvPr>
        </p:nvPicPr>
        <p:blipFill>
          <a:blip r:embed="rId2"/>
          <a:stretch>
            <a:fillRect/>
          </a:stretch>
        </p:blipFill>
        <p:spPr>
          <a:xfrm>
            <a:off x="2256823" y="1488150"/>
            <a:ext cx="6064340" cy="4663440"/>
          </a:xfrm>
        </p:spPr>
      </p:pic>
      <p:cxnSp>
        <p:nvCxnSpPr>
          <p:cNvPr id="5" name="Straight Connector 4">
            <a:extLst>
              <a:ext uri="{FF2B5EF4-FFF2-40B4-BE49-F238E27FC236}">
                <a16:creationId xmlns:a16="http://schemas.microsoft.com/office/drawing/2014/main" id="{78F12A00-7A94-0CF7-4ABC-837FA9E9F4C6}"/>
              </a:ext>
            </a:extLst>
          </p:cNvPr>
          <p:cNvCxnSpPr/>
          <p:nvPr/>
        </p:nvCxnSpPr>
        <p:spPr>
          <a:xfrm>
            <a:off x="6036769" y="2552131"/>
            <a:ext cx="0" cy="30161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240F99-C47A-F5B0-0050-0990E273F351}"/>
              </a:ext>
            </a:extLst>
          </p:cNvPr>
          <p:cNvCxnSpPr/>
          <p:nvPr/>
        </p:nvCxnSpPr>
        <p:spPr>
          <a:xfrm>
            <a:off x="3961470" y="2508149"/>
            <a:ext cx="0" cy="30161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73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02FA-5391-FDE2-BC52-BB913E07E702}"/>
              </a:ext>
            </a:extLst>
          </p:cNvPr>
          <p:cNvSpPr>
            <a:spLocks noGrp="1"/>
          </p:cNvSpPr>
          <p:nvPr>
            <p:ph type="title"/>
          </p:nvPr>
        </p:nvSpPr>
        <p:spPr/>
        <p:txBody>
          <a:bodyPr/>
          <a:lstStyle/>
          <a:p>
            <a:r>
              <a:rPr lang="en-US" dirty="0">
                <a:solidFill>
                  <a:schemeClr val="bg1"/>
                </a:solidFill>
              </a:rPr>
              <a:t>Me</a:t>
            </a:r>
            <a:r>
              <a:rPr lang="en-US" dirty="0"/>
              <a:t>asures of Corporate and Labor Power</a:t>
            </a:r>
          </a:p>
        </p:txBody>
      </p:sp>
      <p:pic>
        <p:nvPicPr>
          <p:cNvPr id="6" name="Content Placeholder 5">
            <a:extLst>
              <a:ext uri="{FF2B5EF4-FFF2-40B4-BE49-F238E27FC236}">
                <a16:creationId xmlns:a16="http://schemas.microsoft.com/office/drawing/2014/main" id="{BB016EF4-A546-DC3A-3F43-81CF3FDB96A0}"/>
              </a:ext>
            </a:extLst>
          </p:cNvPr>
          <p:cNvPicPr>
            <a:picLocks noGrp="1" noChangeAspect="1"/>
          </p:cNvPicPr>
          <p:nvPr>
            <p:ph idx="1"/>
          </p:nvPr>
        </p:nvPicPr>
        <p:blipFill>
          <a:blip r:embed="rId2"/>
          <a:stretch>
            <a:fillRect/>
          </a:stretch>
        </p:blipFill>
        <p:spPr>
          <a:xfrm>
            <a:off x="698605" y="1615601"/>
            <a:ext cx="3811509" cy="3931920"/>
          </a:xfrm>
          <a:prstGeom prst="rect">
            <a:avLst/>
          </a:prstGeom>
        </p:spPr>
      </p:pic>
      <p:sp>
        <p:nvSpPr>
          <p:cNvPr id="4" name="Slide Number Placeholder 3">
            <a:extLst>
              <a:ext uri="{FF2B5EF4-FFF2-40B4-BE49-F238E27FC236}">
                <a16:creationId xmlns:a16="http://schemas.microsoft.com/office/drawing/2014/main" id="{5BE9F5E7-FD8A-0C13-C1BD-CD593474843F}"/>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10" name="TextBox 9">
            <a:extLst>
              <a:ext uri="{FF2B5EF4-FFF2-40B4-BE49-F238E27FC236}">
                <a16:creationId xmlns:a16="http://schemas.microsoft.com/office/drawing/2014/main" id="{BEDEFE75-2807-B99D-4AEA-90D747D68635}"/>
              </a:ext>
            </a:extLst>
          </p:cNvPr>
          <p:cNvSpPr txBox="1"/>
          <p:nvPr/>
        </p:nvSpPr>
        <p:spPr>
          <a:xfrm>
            <a:off x="698605" y="5729016"/>
            <a:ext cx="6096000" cy="369332"/>
          </a:xfrm>
          <a:prstGeom prst="rect">
            <a:avLst/>
          </a:prstGeom>
          <a:noFill/>
        </p:spPr>
        <p:txBody>
          <a:bodyPr wrap="square">
            <a:spAutoFit/>
          </a:bodyPr>
          <a:lstStyle/>
          <a:p>
            <a:r>
              <a:rPr lang="en-US" dirty="0"/>
              <a:t>https://www.janeeckhout.com/wp-content/uploads/ARE.pdf</a:t>
            </a:r>
          </a:p>
        </p:txBody>
      </p:sp>
      <p:pic>
        <p:nvPicPr>
          <p:cNvPr id="12" name="Picture 11">
            <a:extLst>
              <a:ext uri="{FF2B5EF4-FFF2-40B4-BE49-F238E27FC236}">
                <a16:creationId xmlns:a16="http://schemas.microsoft.com/office/drawing/2014/main" id="{EEA4ADF8-6A73-8CD8-1F2B-6271CF450DC6}"/>
              </a:ext>
            </a:extLst>
          </p:cNvPr>
          <p:cNvPicPr>
            <a:picLocks noChangeAspect="1"/>
          </p:cNvPicPr>
          <p:nvPr/>
        </p:nvPicPr>
        <p:blipFill>
          <a:blip r:embed="rId3"/>
          <a:stretch>
            <a:fillRect/>
          </a:stretch>
        </p:blipFill>
        <p:spPr>
          <a:xfrm>
            <a:off x="5051898" y="1434107"/>
            <a:ext cx="7140102" cy="4294909"/>
          </a:xfrm>
          <a:prstGeom prst="rect">
            <a:avLst/>
          </a:prstGeom>
        </p:spPr>
      </p:pic>
    </p:spTree>
    <p:extLst>
      <p:ext uri="{BB962C8B-B14F-4D97-AF65-F5344CB8AC3E}">
        <p14:creationId xmlns:p14="http://schemas.microsoft.com/office/powerpoint/2010/main" val="1368351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99B0-76F4-3F8C-26E7-1221A0E6DC32}"/>
              </a:ext>
            </a:extLst>
          </p:cNvPr>
          <p:cNvSpPr>
            <a:spLocks noGrp="1"/>
          </p:cNvSpPr>
          <p:nvPr>
            <p:ph type="title"/>
          </p:nvPr>
        </p:nvSpPr>
        <p:spPr/>
        <p:txBody>
          <a:bodyPr/>
          <a:lstStyle/>
          <a:p>
            <a:r>
              <a:rPr lang="en-US" dirty="0">
                <a:solidFill>
                  <a:schemeClr val="bg1"/>
                </a:solidFill>
              </a:rPr>
              <a:t>Cha</a:t>
            </a:r>
            <a:r>
              <a:rPr lang="en-US" dirty="0"/>
              <a:t>racteristics of Union Households Changed</a:t>
            </a:r>
          </a:p>
        </p:txBody>
      </p:sp>
      <p:pic>
        <p:nvPicPr>
          <p:cNvPr id="6" name="Content Placeholder 5">
            <a:extLst>
              <a:ext uri="{FF2B5EF4-FFF2-40B4-BE49-F238E27FC236}">
                <a16:creationId xmlns:a16="http://schemas.microsoft.com/office/drawing/2014/main" id="{1141212E-FE8D-7805-592C-BF88694932FF}"/>
              </a:ext>
            </a:extLst>
          </p:cNvPr>
          <p:cNvPicPr>
            <a:picLocks noGrp="1" noChangeAspect="1"/>
          </p:cNvPicPr>
          <p:nvPr>
            <p:ph idx="1"/>
          </p:nvPr>
        </p:nvPicPr>
        <p:blipFill>
          <a:blip r:embed="rId2"/>
          <a:stretch>
            <a:fillRect/>
          </a:stretch>
        </p:blipFill>
        <p:spPr>
          <a:xfrm>
            <a:off x="3829829" y="1325563"/>
            <a:ext cx="5733195" cy="4480560"/>
          </a:xfrm>
          <a:prstGeom prst="rect">
            <a:avLst/>
          </a:prstGeom>
        </p:spPr>
      </p:pic>
      <p:sp>
        <p:nvSpPr>
          <p:cNvPr id="4" name="Slide Number Placeholder 3">
            <a:extLst>
              <a:ext uri="{FF2B5EF4-FFF2-40B4-BE49-F238E27FC236}">
                <a16:creationId xmlns:a16="http://schemas.microsoft.com/office/drawing/2014/main" id="{6501179A-4D10-B320-1147-A7FF9C3685ED}"/>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8" name="TextBox 7">
            <a:extLst>
              <a:ext uri="{FF2B5EF4-FFF2-40B4-BE49-F238E27FC236}">
                <a16:creationId xmlns:a16="http://schemas.microsoft.com/office/drawing/2014/main" id="{539E3577-B75F-E4EC-0C75-3344F34BF922}"/>
              </a:ext>
            </a:extLst>
          </p:cNvPr>
          <p:cNvSpPr txBox="1"/>
          <p:nvPr/>
        </p:nvSpPr>
        <p:spPr>
          <a:xfrm>
            <a:off x="5622437" y="6089622"/>
            <a:ext cx="6097022" cy="646331"/>
          </a:xfrm>
          <a:prstGeom prst="rect">
            <a:avLst/>
          </a:prstGeom>
          <a:noFill/>
        </p:spPr>
        <p:txBody>
          <a:bodyPr wrap="square">
            <a:spAutoFit/>
          </a:bodyPr>
          <a:lstStyle/>
          <a:p>
            <a:r>
              <a:rPr lang="en-US" b="0" i="0" dirty="0">
                <a:solidFill>
                  <a:srgbClr val="55585D"/>
                </a:solidFill>
                <a:effectLst/>
                <a:latin typeface="Noto Sans" panose="020B0502040504020204" pitchFamily="34" charset="0"/>
              </a:rPr>
              <a:t>H. Farber, et.al., </a:t>
            </a:r>
            <a:r>
              <a:rPr lang="en-US" b="0" i="1" dirty="0">
                <a:solidFill>
                  <a:srgbClr val="55585D"/>
                </a:solidFill>
                <a:effectLst/>
                <a:latin typeface="Noto Sans" panose="020B0502040504020204" pitchFamily="34" charset="0"/>
              </a:rPr>
              <a:t>Quarterly Journal of </a:t>
            </a:r>
            <a:r>
              <a:rPr lang="en-US" b="0" dirty="0">
                <a:solidFill>
                  <a:srgbClr val="55585D"/>
                </a:solidFill>
                <a:effectLst/>
                <a:latin typeface="Noto Sans" panose="020B0502040504020204" pitchFamily="34" charset="0"/>
              </a:rPr>
              <a:t>Economics, August</a:t>
            </a:r>
            <a:r>
              <a:rPr lang="en-US" b="0" i="0" dirty="0">
                <a:solidFill>
                  <a:srgbClr val="55585D"/>
                </a:solidFill>
                <a:effectLst/>
                <a:latin typeface="Noto Sans" panose="020B0502040504020204" pitchFamily="34" charset="0"/>
              </a:rPr>
              <a:t> 2021, v. 136, </a:t>
            </a:r>
            <a:r>
              <a:rPr lang="en-US" b="0" i="0" dirty="0" err="1">
                <a:solidFill>
                  <a:srgbClr val="55585D"/>
                </a:solidFill>
                <a:effectLst/>
                <a:latin typeface="Noto Sans" panose="020B0502040504020204" pitchFamily="34" charset="0"/>
              </a:rPr>
              <a:t>iss</a:t>
            </a:r>
            <a:r>
              <a:rPr lang="en-US" b="0" i="0" dirty="0">
                <a:solidFill>
                  <a:srgbClr val="55585D"/>
                </a:solidFill>
                <a:effectLst/>
                <a:latin typeface="Noto Sans" panose="020B0502040504020204" pitchFamily="34" charset="0"/>
              </a:rPr>
              <a:t>. 3, pp. 1325-138H.Faber, et.al. </a:t>
            </a:r>
            <a:endParaRPr lang="en-US" dirty="0"/>
          </a:p>
        </p:txBody>
      </p:sp>
    </p:spTree>
    <p:extLst>
      <p:ext uri="{BB962C8B-B14F-4D97-AF65-F5344CB8AC3E}">
        <p14:creationId xmlns:p14="http://schemas.microsoft.com/office/powerpoint/2010/main" val="2773186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0207-6D81-AA83-DF4D-93645CD41CA4}"/>
              </a:ext>
            </a:extLst>
          </p:cNvPr>
          <p:cNvSpPr>
            <a:spLocks noGrp="1"/>
          </p:cNvSpPr>
          <p:nvPr>
            <p:ph type="title"/>
          </p:nvPr>
        </p:nvSpPr>
        <p:spPr/>
        <p:txBody>
          <a:bodyPr/>
          <a:lstStyle/>
          <a:p>
            <a:r>
              <a:rPr lang="en-US" dirty="0">
                <a:solidFill>
                  <a:schemeClr val="bg1"/>
                </a:solidFill>
              </a:rPr>
              <a:t>Wil</a:t>
            </a:r>
            <a:r>
              <a:rPr lang="en-US" dirty="0">
                <a:solidFill>
                  <a:schemeClr val="accent5">
                    <a:lumMod val="50000"/>
                  </a:schemeClr>
                </a:solidFill>
              </a:rPr>
              <a:t>l</a:t>
            </a:r>
            <a:r>
              <a:rPr lang="en-US" dirty="0"/>
              <a:t> Trump’s Tariffs Create New Jobs?</a:t>
            </a:r>
          </a:p>
        </p:txBody>
      </p:sp>
      <p:sp>
        <p:nvSpPr>
          <p:cNvPr id="3" name="Content Placeholder 2">
            <a:extLst>
              <a:ext uri="{FF2B5EF4-FFF2-40B4-BE49-F238E27FC236}">
                <a16:creationId xmlns:a16="http://schemas.microsoft.com/office/drawing/2014/main" id="{D6D10B68-A98D-062A-24F9-6D710A720395}"/>
              </a:ext>
            </a:extLst>
          </p:cNvPr>
          <p:cNvSpPr>
            <a:spLocks noGrp="1"/>
          </p:cNvSpPr>
          <p:nvPr>
            <p:ph idx="1"/>
          </p:nvPr>
        </p:nvSpPr>
        <p:spPr/>
        <p:txBody>
          <a:bodyPr/>
          <a:lstStyle/>
          <a:p>
            <a:r>
              <a:rPr lang="en-US" dirty="0"/>
              <a:t>In some, protected industries, yes, e.g. steel and aluminum.</a:t>
            </a:r>
          </a:p>
          <a:p>
            <a:r>
              <a:rPr lang="en-US" dirty="0"/>
              <a:t>But, the overall net effect on jobs is likely to be negative due to:</a:t>
            </a:r>
          </a:p>
          <a:p>
            <a:pPr marL="514350" indent="-514350">
              <a:buFont typeface="+mj-lt"/>
              <a:buAutoNum type="arabicPeriod"/>
            </a:pPr>
            <a:r>
              <a:rPr lang="en-US" dirty="0"/>
              <a:t>Increased costs for business, remember consumer goods are less than 40% of all imports.</a:t>
            </a:r>
          </a:p>
          <a:p>
            <a:pPr marL="514350" indent="-514350">
              <a:buFont typeface="+mj-lt"/>
              <a:buAutoNum type="arabicPeriod"/>
            </a:pPr>
            <a:r>
              <a:rPr lang="en-US" dirty="0"/>
              <a:t>Policy Uncertainty delaying investment decisions.</a:t>
            </a:r>
          </a:p>
          <a:p>
            <a:pPr marL="514350" indent="-514350">
              <a:buFont typeface="+mj-lt"/>
              <a:buAutoNum type="arabicPeriod"/>
            </a:pPr>
            <a:r>
              <a:rPr lang="en-US" dirty="0"/>
              <a:t>Tariffs are a tax increase that will lead to some decrease in consumer spending.</a:t>
            </a:r>
          </a:p>
          <a:p>
            <a:endParaRPr lang="en-US" dirty="0"/>
          </a:p>
        </p:txBody>
      </p:sp>
      <p:sp>
        <p:nvSpPr>
          <p:cNvPr id="4" name="Slide Number Placeholder 3">
            <a:extLst>
              <a:ext uri="{FF2B5EF4-FFF2-40B4-BE49-F238E27FC236}">
                <a16:creationId xmlns:a16="http://schemas.microsoft.com/office/drawing/2014/main" id="{6D51162F-E46A-61F1-1EA3-5D43702C7124}"/>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71609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2ACA0-DAB7-E21D-EED0-DD55517475AC}"/>
              </a:ext>
            </a:extLst>
          </p:cNvPr>
          <p:cNvSpPr>
            <a:spLocks noGrp="1"/>
          </p:cNvSpPr>
          <p:nvPr>
            <p:ph type="title"/>
          </p:nvPr>
        </p:nvSpPr>
        <p:spPr/>
        <p:txBody>
          <a:bodyPr/>
          <a:lstStyle/>
          <a:p>
            <a:r>
              <a:rPr lang="en-US" dirty="0">
                <a:solidFill>
                  <a:schemeClr val="bg1"/>
                </a:solidFill>
              </a:rPr>
              <a:t>Wh</a:t>
            </a:r>
            <a:r>
              <a:rPr lang="en-US" dirty="0"/>
              <a:t>at Should Be  Done? </a:t>
            </a:r>
          </a:p>
        </p:txBody>
      </p:sp>
      <p:sp>
        <p:nvSpPr>
          <p:cNvPr id="3" name="Content Placeholder 2">
            <a:extLst>
              <a:ext uri="{FF2B5EF4-FFF2-40B4-BE49-F238E27FC236}">
                <a16:creationId xmlns:a16="http://schemas.microsoft.com/office/drawing/2014/main" id="{00E584B0-3154-7CBC-0077-DB4CEC0EC191}"/>
              </a:ext>
            </a:extLst>
          </p:cNvPr>
          <p:cNvSpPr>
            <a:spLocks noGrp="1"/>
          </p:cNvSpPr>
          <p:nvPr>
            <p:ph idx="1"/>
          </p:nvPr>
        </p:nvSpPr>
        <p:spPr/>
        <p:txBody>
          <a:bodyPr>
            <a:normAutofit lnSpcReduction="10000"/>
          </a:bodyPr>
          <a:lstStyle/>
          <a:p>
            <a:r>
              <a:rPr lang="en-US" dirty="0"/>
              <a:t>Our massive trade deficits are unhealthy.</a:t>
            </a:r>
          </a:p>
          <a:p>
            <a:r>
              <a:rPr lang="en-US" dirty="0"/>
              <a:t>But trade deficits are caused by too little national savings and most of this is due to government budget deficits.</a:t>
            </a:r>
          </a:p>
          <a:p>
            <a:r>
              <a:rPr lang="en-US" dirty="0"/>
              <a:t>Find the political will to raise taxes and reduce government spending.</a:t>
            </a:r>
          </a:p>
          <a:p>
            <a:r>
              <a:rPr lang="en-US" dirty="0"/>
              <a:t>Fed can maintain full employment by lowering interest rates</a:t>
            </a:r>
          </a:p>
          <a:p>
            <a:r>
              <a:rPr lang="en-US" dirty="0"/>
              <a:t>Step in early to slowdown (perhaps not stop) large job displacements (AI effects?)</a:t>
            </a:r>
          </a:p>
          <a:p>
            <a:r>
              <a:rPr lang="en-US" dirty="0"/>
              <a:t>Focus training efforts on the young,</a:t>
            </a:r>
          </a:p>
          <a:p>
            <a:r>
              <a:rPr lang="en-US" dirty="0"/>
              <a:t>Wish I had something more concrete and more politically feasible.</a:t>
            </a:r>
          </a:p>
        </p:txBody>
      </p:sp>
      <p:sp>
        <p:nvSpPr>
          <p:cNvPr id="4" name="Slide Number Placeholder 3">
            <a:extLst>
              <a:ext uri="{FF2B5EF4-FFF2-40B4-BE49-F238E27FC236}">
                <a16:creationId xmlns:a16="http://schemas.microsoft.com/office/drawing/2014/main" id="{3D4320DB-9D95-6D23-E5F3-2CB24EC1EA61}"/>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396899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F01-D24A-85B3-16D3-D5BC55BA0893}"/>
              </a:ext>
            </a:extLst>
          </p:cNvPr>
          <p:cNvSpPr>
            <a:spLocks noGrp="1"/>
          </p:cNvSpPr>
          <p:nvPr>
            <p:ph type="title"/>
          </p:nvPr>
        </p:nvSpPr>
        <p:spPr/>
        <p:txBody>
          <a:bodyPr/>
          <a:lstStyle/>
          <a:p>
            <a:r>
              <a:rPr lang="en-US" dirty="0">
                <a:solidFill>
                  <a:schemeClr val="bg1"/>
                </a:solidFill>
              </a:rPr>
              <a:t>The</a:t>
            </a:r>
            <a:r>
              <a:rPr lang="en-US" dirty="0"/>
              <a:t> Rise of a Heterodox Critic</a:t>
            </a:r>
          </a:p>
        </p:txBody>
      </p:sp>
      <p:sp>
        <p:nvSpPr>
          <p:cNvPr id="3" name="Content Placeholder 2">
            <a:extLst>
              <a:ext uri="{FF2B5EF4-FFF2-40B4-BE49-F238E27FC236}">
                <a16:creationId xmlns:a16="http://schemas.microsoft.com/office/drawing/2014/main" id="{80614B11-4E3B-C473-5952-BBB0FFC938AD}"/>
              </a:ext>
            </a:extLst>
          </p:cNvPr>
          <p:cNvSpPr>
            <a:spLocks noGrp="1"/>
          </p:cNvSpPr>
          <p:nvPr>
            <p:ph idx="1"/>
          </p:nvPr>
        </p:nvSpPr>
        <p:spPr/>
        <p:txBody>
          <a:bodyPr>
            <a:normAutofit lnSpcReduction="10000"/>
          </a:bodyPr>
          <a:lstStyle/>
          <a:p>
            <a:r>
              <a:rPr lang="en-US" dirty="0"/>
              <a:t>Michael Pettis (based in a Chinese University!), </a:t>
            </a:r>
            <a:r>
              <a:rPr lang="en-US" i="1" dirty="0"/>
              <a:t>The Great Rebalancing, </a:t>
            </a:r>
            <a:r>
              <a:rPr lang="en-US" dirty="0"/>
              <a:t>2013.</a:t>
            </a:r>
          </a:p>
          <a:p>
            <a:pPr marL="0" indent="0">
              <a:buNone/>
            </a:pPr>
            <a:r>
              <a:rPr lang="en-US" b="0" i="0" dirty="0">
                <a:solidFill>
                  <a:srgbClr val="222222"/>
                </a:solidFill>
                <a:effectLst/>
                <a:latin typeface="Exchange"/>
              </a:rPr>
              <a:t>In the </a:t>
            </a:r>
            <a:r>
              <a:rPr lang="en-US" b="0" i="1" dirty="0">
                <a:solidFill>
                  <a:srgbClr val="222222"/>
                </a:solidFill>
                <a:effectLst/>
                <a:latin typeface="Exchange"/>
              </a:rPr>
              <a:t>WSJ, April 30, 2025</a:t>
            </a:r>
            <a:endParaRPr lang="en-US" b="0" i="0" dirty="0">
              <a:solidFill>
                <a:srgbClr val="222222"/>
              </a:solidFill>
              <a:effectLst/>
              <a:latin typeface="Exchange"/>
            </a:endParaRPr>
          </a:p>
          <a:p>
            <a:pPr marL="0" indent="0">
              <a:buNone/>
            </a:pPr>
            <a:r>
              <a:rPr lang="en-US" b="0" i="0" dirty="0">
                <a:solidFill>
                  <a:srgbClr val="222222"/>
                </a:solidFill>
                <a:effectLst/>
                <a:latin typeface="Exchange"/>
              </a:rPr>
              <a:t>Letting other countries take the lead in manufacturing harms the American economy. The U.S. accommodates other countries’ successful industrial policies by absorbing their negative consequences—namely, by absorbing global savings imbalances, running trade deficits and offshoring manufacturing.</a:t>
            </a:r>
          </a:p>
          <a:p>
            <a:pPr marL="0" indent="0">
              <a:buNone/>
            </a:pPr>
            <a:r>
              <a:rPr lang="en-US" b="0" dirty="0">
                <a:solidFill>
                  <a:srgbClr val="222222"/>
                </a:solidFill>
                <a:latin typeface="Exchange"/>
              </a:rPr>
              <a:t>U.S. leaders must adopt a strategic approach to industrial policy…and, more important, by reversing the U.S. role in absorbing global trade and capital imbalances</a:t>
            </a:r>
            <a:r>
              <a:rPr lang="en-US" b="0" dirty="0"/>
              <a:t>.</a:t>
            </a:r>
            <a:endParaRPr lang="en-US" dirty="0"/>
          </a:p>
          <a:p>
            <a:endParaRPr lang="en-US" dirty="0"/>
          </a:p>
        </p:txBody>
      </p:sp>
      <p:sp>
        <p:nvSpPr>
          <p:cNvPr id="4" name="Slide Number Placeholder 3">
            <a:extLst>
              <a:ext uri="{FF2B5EF4-FFF2-40B4-BE49-F238E27FC236}">
                <a16:creationId xmlns:a16="http://schemas.microsoft.com/office/drawing/2014/main" id="{EB7AE624-92F7-A30E-C96A-50B554779F1B}"/>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81362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2DAC-6660-5DFB-73CB-2A94D63AEF11}"/>
              </a:ext>
            </a:extLst>
          </p:cNvPr>
          <p:cNvSpPr>
            <a:spLocks noGrp="1"/>
          </p:cNvSpPr>
          <p:nvPr>
            <p:ph type="title"/>
          </p:nvPr>
        </p:nvSpPr>
        <p:spPr/>
        <p:txBody>
          <a:bodyPr/>
          <a:lstStyle/>
          <a:p>
            <a:r>
              <a:rPr lang="en-US" dirty="0">
                <a:solidFill>
                  <a:schemeClr val="bg1"/>
                </a:solidFill>
              </a:rPr>
              <a:t>Inc</a:t>
            </a:r>
            <a:r>
              <a:rPr lang="en-US" dirty="0"/>
              <a:t>ome Inequality:  the Long View</a:t>
            </a:r>
          </a:p>
        </p:txBody>
      </p:sp>
      <p:sp>
        <p:nvSpPr>
          <p:cNvPr id="4" name="Slide Number Placeholder 3">
            <a:extLst>
              <a:ext uri="{FF2B5EF4-FFF2-40B4-BE49-F238E27FC236}">
                <a16:creationId xmlns:a16="http://schemas.microsoft.com/office/drawing/2014/main" id="{F7FAA6B2-8ECB-7DCB-61EA-23C519C9D7E2}"/>
              </a:ext>
            </a:extLst>
          </p:cNvPr>
          <p:cNvSpPr>
            <a:spLocks noGrp="1"/>
          </p:cNvSpPr>
          <p:nvPr>
            <p:ph type="sldNum" sz="quarter" idx="12"/>
          </p:nvPr>
        </p:nvSpPr>
        <p:spPr/>
        <p:txBody>
          <a:bodyPr/>
          <a:lstStyle/>
          <a:p>
            <a:fld id="{D9F085D5-EC86-4F6A-B501-C1359CB39116}" type="slidenum">
              <a:rPr lang="en-GB" smtClean="0"/>
              <a:t>5</a:t>
            </a:fld>
            <a:endParaRPr lang="en-GB"/>
          </a:p>
        </p:txBody>
      </p:sp>
      <p:cxnSp>
        <p:nvCxnSpPr>
          <p:cNvPr id="7" name="Straight Connector 6">
            <a:extLst>
              <a:ext uri="{FF2B5EF4-FFF2-40B4-BE49-F238E27FC236}">
                <a16:creationId xmlns:a16="http://schemas.microsoft.com/office/drawing/2014/main" id="{0D731DAB-31C1-94E3-F6BD-5324A9C4ED4F}"/>
              </a:ext>
            </a:extLst>
          </p:cNvPr>
          <p:cNvCxnSpPr/>
          <p:nvPr/>
        </p:nvCxnSpPr>
        <p:spPr>
          <a:xfrm>
            <a:off x="12703745" y="3917197"/>
            <a:ext cx="0" cy="3063368"/>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8F27F63-1217-FE6D-88BA-95E32A9C875E}"/>
              </a:ext>
            </a:extLst>
          </p:cNvPr>
          <p:cNvGrpSpPr/>
          <p:nvPr/>
        </p:nvGrpSpPr>
        <p:grpSpPr>
          <a:xfrm>
            <a:off x="7120702" y="1116919"/>
            <a:ext cx="849744" cy="3748128"/>
            <a:chOff x="7047595" y="1052737"/>
            <a:chExt cx="849744" cy="3812309"/>
          </a:xfrm>
        </p:grpSpPr>
        <p:cxnSp>
          <p:nvCxnSpPr>
            <p:cNvPr id="11" name="Straight Connector 10">
              <a:extLst>
                <a:ext uri="{FF2B5EF4-FFF2-40B4-BE49-F238E27FC236}">
                  <a16:creationId xmlns:a16="http://schemas.microsoft.com/office/drawing/2014/main" id="{C746EAFA-D1F1-3097-018B-C338CE2E25A3}"/>
                </a:ext>
              </a:extLst>
            </p:cNvPr>
            <p:cNvCxnSpPr>
              <a:cxnSpLocks/>
            </p:cNvCxnSpPr>
            <p:nvPr/>
          </p:nvCxnSpPr>
          <p:spPr>
            <a:xfrm>
              <a:off x="7404095" y="1410346"/>
              <a:ext cx="0" cy="345470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AD37CEC-454B-AD24-7940-1E9AFE812732}"/>
                </a:ext>
              </a:extLst>
            </p:cNvPr>
            <p:cNvSpPr txBox="1"/>
            <p:nvPr/>
          </p:nvSpPr>
          <p:spPr>
            <a:xfrm>
              <a:off x="7047595" y="1052737"/>
              <a:ext cx="849744" cy="400110"/>
            </a:xfrm>
            <a:prstGeom prst="rect">
              <a:avLst/>
            </a:prstGeom>
            <a:noFill/>
          </p:spPr>
          <p:txBody>
            <a:bodyPr wrap="square" rtlCol="0">
              <a:spAutoFit/>
            </a:bodyPr>
            <a:lstStyle/>
            <a:p>
              <a:r>
                <a:rPr lang="en-US" sz="2000" dirty="0"/>
                <a:t>1980</a:t>
              </a:r>
            </a:p>
          </p:txBody>
        </p:sp>
      </p:grpSp>
      <p:grpSp>
        <p:nvGrpSpPr>
          <p:cNvPr id="10" name="Group 9">
            <a:extLst>
              <a:ext uri="{FF2B5EF4-FFF2-40B4-BE49-F238E27FC236}">
                <a16:creationId xmlns:a16="http://schemas.microsoft.com/office/drawing/2014/main" id="{86550EE9-46EE-3A1A-6D75-250A2C16C893}"/>
              </a:ext>
            </a:extLst>
          </p:cNvPr>
          <p:cNvGrpSpPr/>
          <p:nvPr/>
        </p:nvGrpSpPr>
        <p:grpSpPr>
          <a:xfrm>
            <a:off x="3540998" y="1116918"/>
            <a:ext cx="1092371" cy="3748128"/>
            <a:chOff x="3540998" y="1116918"/>
            <a:chExt cx="1092371" cy="3748128"/>
          </a:xfrm>
        </p:grpSpPr>
        <p:cxnSp>
          <p:nvCxnSpPr>
            <p:cNvPr id="8" name="Straight Connector 7">
              <a:extLst>
                <a:ext uri="{FF2B5EF4-FFF2-40B4-BE49-F238E27FC236}">
                  <a16:creationId xmlns:a16="http://schemas.microsoft.com/office/drawing/2014/main" id="{B30CD9AC-D0DF-F3E1-8502-BBC5FFCFB02E}"/>
                </a:ext>
              </a:extLst>
            </p:cNvPr>
            <p:cNvCxnSpPr>
              <a:cxnSpLocks/>
            </p:cNvCxnSpPr>
            <p:nvPr/>
          </p:nvCxnSpPr>
          <p:spPr>
            <a:xfrm>
              <a:off x="3942897" y="1410346"/>
              <a:ext cx="0" cy="345470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242B61D-8296-526D-C0F6-8E7B462DEAC1}"/>
                </a:ext>
              </a:extLst>
            </p:cNvPr>
            <p:cNvSpPr txBox="1"/>
            <p:nvPr/>
          </p:nvSpPr>
          <p:spPr>
            <a:xfrm>
              <a:off x="3540998" y="1116918"/>
              <a:ext cx="1092371" cy="369332"/>
            </a:xfrm>
            <a:prstGeom prst="rect">
              <a:avLst/>
            </a:prstGeom>
            <a:noFill/>
          </p:spPr>
          <p:txBody>
            <a:bodyPr wrap="square" rtlCol="0">
              <a:spAutoFit/>
            </a:bodyPr>
            <a:lstStyle/>
            <a:p>
              <a:r>
                <a:rPr lang="en-US" dirty="0"/>
                <a:t>1940</a:t>
              </a:r>
            </a:p>
          </p:txBody>
        </p:sp>
      </p:grpSp>
      <p:graphicFrame>
        <p:nvGraphicFramePr>
          <p:cNvPr id="14" name="Content Placeholder 13">
            <a:extLst>
              <a:ext uri="{FF2B5EF4-FFF2-40B4-BE49-F238E27FC236}">
                <a16:creationId xmlns:a16="http://schemas.microsoft.com/office/drawing/2014/main" id="{13F19749-B83A-FC94-61E1-20220112CB08}"/>
              </a:ext>
            </a:extLst>
          </p:cNvPr>
          <p:cNvGraphicFramePr>
            <a:graphicFrameLocks noGrp="1"/>
          </p:cNvGraphicFramePr>
          <p:nvPr>
            <p:ph idx="1"/>
            <p:extLst>
              <p:ext uri="{D42A27DB-BD31-4B8C-83A1-F6EECF244321}">
                <p14:modId xmlns:p14="http://schemas.microsoft.com/office/powerpoint/2010/main" val="3949284183"/>
              </p:ext>
            </p:extLst>
          </p:nvPr>
        </p:nvGraphicFramePr>
        <p:xfrm>
          <a:off x="903855" y="1383906"/>
          <a:ext cx="10515600" cy="48463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984A701-41D1-9E75-056C-C187AA453E20}"/>
              </a:ext>
            </a:extLst>
          </p:cNvPr>
          <p:cNvSpPr txBox="1"/>
          <p:nvPr/>
        </p:nvSpPr>
        <p:spPr>
          <a:xfrm>
            <a:off x="4299398" y="1468508"/>
            <a:ext cx="2772323" cy="461665"/>
          </a:xfrm>
          <a:prstGeom prst="rect">
            <a:avLst/>
          </a:prstGeom>
          <a:noFill/>
        </p:spPr>
        <p:txBody>
          <a:bodyPr wrap="square" rtlCol="0">
            <a:spAutoFit/>
          </a:bodyPr>
          <a:lstStyle/>
          <a:p>
            <a:r>
              <a:rPr lang="en-US" sz="2400" dirty="0"/>
              <a:t>Great Compression</a:t>
            </a:r>
          </a:p>
        </p:txBody>
      </p:sp>
      <p:sp>
        <p:nvSpPr>
          <p:cNvPr id="12" name="TextBox 11">
            <a:extLst>
              <a:ext uri="{FF2B5EF4-FFF2-40B4-BE49-F238E27FC236}">
                <a16:creationId xmlns:a16="http://schemas.microsoft.com/office/drawing/2014/main" id="{278B2B6B-B680-0245-CED1-9417AB983561}"/>
              </a:ext>
            </a:extLst>
          </p:cNvPr>
          <p:cNvSpPr txBox="1"/>
          <p:nvPr/>
        </p:nvSpPr>
        <p:spPr>
          <a:xfrm>
            <a:off x="7833702" y="1485722"/>
            <a:ext cx="2772323" cy="461665"/>
          </a:xfrm>
          <a:prstGeom prst="rect">
            <a:avLst/>
          </a:prstGeom>
          <a:noFill/>
        </p:spPr>
        <p:txBody>
          <a:bodyPr wrap="square" rtlCol="0">
            <a:spAutoFit/>
          </a:bodyPr>
          <a:lstStyle/>
          <a:p>
            <a:r>
              <a:rPr lang="en-US" sz="2400" dirty="0"/>
              <a:t>Great Divergence</a:t>
            </a:r>
          </a:p>
        </p:txBody>
      </p:sp>
      <p:sp>
        <p:nvSpPr>
          <p:cNvPr id="15" name="TextBox 14">
            <a:extLst>
              <a:ext uri="{FF2B5EF4-FFF2-40B4-BE49-F238E27FC236}">
                <a16:creationId xmlns:a16="http://schemas.microsoft.com/office/drawing/2014/main" id="{A2067C92-D310-3E75-B637-573E6CD0B3F8}"/>
              </a:ext>
            </a:extLst>
          </p:cNvPr>
          <p:cNvSpPr txBox="1"/>
          <p:nvPr/>
        </p:nvSpPr>
        <p:spPr>
          <a:xfrm>
            <a:off x="8411344" y="6446947"/>
            <a:ext cx="6361042" cy="369332"/>
          </a:xfrm>
          <a:prstGeom prst="rect">
            <a:avLst/>
          </a:prstGeom>
          <a:noFill/>
        </p:spPr>
        <p:txBody>
          <a:bodyPr wrap="square">
            <a:spAutoFit/>
          </a:bodyPr>
          <a:lstStyle/>
          <a:p>
            <a:r>
              <a:rPr lang="en-US" dirty="0"/>
              <a:t>Source: https://wid.world/</a:t>
            </a:r>
          </a:p>
        </p:txBody>
      </p:sp>
    </p:spTree>
    <p:extLst>
      <p:ext uri="{BB962C8B-B14F-4D97-AF65-F5344CB8AC3E}">
        <p14:creationId xmlns:p14="http://schemas.microsoft.com/office/powerpoint/2010/main" val="119957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0ED4-E3AE-4A27-E660-CE18C2345725}"/>
              </a:ext>
            </a:extLst>
          </p:cNvPr>
          <p:cNvSpPr>
            <a:spLocks noGrp="1"/>
          </p:cNvSpPr>
          <p:nvPr>
            <p:ph type="title"/>
          </p:nvPr>
        </p:nvSpPr>
        <p:spPr/>
        <p:txBody>
          <a:bodyPr/>
          <a:lstStyle/>
          <a:p>
            <a:r>
              <a:rPr lang="en-US" dirty="0">
                <a:solidFill>
                  <a:schemeClr val="bg1"/>
                </a:solidFill>
              </a:rPr>
              <a:t>Pre</a:t>
            </a:r>
            <a:r>
              <a:rPr lang="en-US" dirty="0"/>
              <a:t>view of AI</a:t>
            </a:r>
          </a:p>
        </p:txBody>
      </p:sp>
      <p:sp>
        <p:nvSpPr>
          <p:cNvPr id="3" name="Content Placeholder 2">
            <a:extLst>
              <a:ext uri="{FF2B5EF4-FFF2-40B4-BE49-F238E27FC236}">
                <a16:creationId xmlns:a16="http://schemas.microsoft.com/office/drawing/2014/main" id="{F8F3A0D8-743A-F33F-20C9-03F2E0AE8475}"/>
              </a:ext>
            </a:extLst>
          </p:cNvPr>
          <p:cNvSpPr>
            <a:spLocks noGrp="1"/>
          </p:cNvSpPr>
          <p:nvPr>
            <p:ph idx="1"/>
          </p:nvPr>
        </p:nvSpPr>
        <p:spPr/>
        <p:txBody>
          <a:bodyPr/>
          <a:lstStyle/>
          <a:p>
            <a:r>
              <a:rPr lang="en-US" dirty="0"/>
              <a:t>First, no one really knows the effects.</a:t>
            </a:r>
          </a:p>
          <a:p>
            <a:r>
              <a:rPr lang="en-US" dirty="0"/>
              <a:t>Second, the big difference in the effects of AI is that it breaks the close link between “skill” and </a:t>
            </a:r>
            <a:r>
              <a:rPr lang="en-US" dirty="0" err="1"/>
              <a:t>eduacational</a:t>
            </a:r>
            <a:r>
              <a:rPr lang="en-US" dirty="0"/>
              <a:t> attainment.</a:t>
            </a:r>
          </a:p>
        </p:txBody>
      </p:sp>
      <p:sp>
        <p:nvSpPr>
          <p:cNvPr id="4" name="Slide Number Placeholder 3">
            <a:extLst>
              <a:ext uri="{FF2B5EF4-FFF2-40B4-BE49-F238E27FC236}">
                <a16:creationId xmlns:a16="http://schemas.microsoft.com/office/drawing/2014/main" id="{12711A7C-C730-847F-2925-41DC09D59901}"/>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61611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D024-BE71-8F47-9CFE-10ABA535D8E5}"/>
              </a:ext>
            </a:extLst>
          </p:cNvPr>
          <p:cNvSpPr>
            <a:spLocks noGrp="1"/>
          </p:cNvSpPr>
          <p:nvPr>
            <p:ph type="title"/>
          </p:nvPr>
        </p:nvSpPr>
        <p:spPr>
          <a:xfrm>
            <a:off x="762000" y="0"/>
            <a:ext cx="10515600" cy="1325563"/>
          </a:xfrm>
        </p:spPr>
        <p:txBody>
          <a:bodyPr/>
          <a:lstStyle/>
          <a:p>
            <a:r>
              <a:rPr lang="en-US" dirty="0">
                <a:solidFill>
                  <a:schemeClr val="bg1"/>
                </a:solidFill>
              </a:rPr>
              <a:t>Nex</a:t>
            </a:r>
            <a:r>
              <a:rPr lang="en-US" dirty="0">
                <a:solidFill>
                  <a:schemeClr val="accent5">
                    <a:lumMod val="50000"/>
                  </a:schemeClr>
                </a:solidFill>
              </a:rPr>
              <a:t>t Week:  Net W</a:t>
            </a:r>
            <a:r>
              <a:rPr lang="en-US" dirty="0"/>
              <a:t>orth by Age and Race</a:t>
            </a:r>
          </a:p>
        </p:txBody>
      </p:sp>
      <p:sp>
        <p:nvSpPr>
          <p:cNvPr id="4" name="Slide Number Placeholder 3">
            <a:extLst>
              <a:ext uri="{FF2B5EF4-FFF2-40B4-BE49-F238E27FC236}">
                <a16:creationId xmlns:a16="http://schemas.microsoft.com/office/drawing/2014/main" id="{FF51AB5D-C66B-8F43-847D-75F71DC6FDEA}"/>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5" name="Picture 4">
            <a:extLst>
              <a:ext uri="{FF2B5EF4-FFF2-40B4-BE49-F238E27FC236}">
                <a16:creationId xmlns:a16="http://schemas.microsoft.com/office/drawing/2014/main" id="{CA78235C-70C5-F94D-93C6-60585D41B2E2}"/>
              </a:ext>
            </a:extLst>
          </p:cNvPr>
          <p:cNvPicPr>
            <a:picLocks noChangeAspect="1"/>
          </p:cNvPicPr>
          <p:nvPr/>
        </p:nvPicPr>
        <p:blipFill>
          <a:blip r:embed="rId3"/>
          <a:stretch>
            <a:fillRect/>
          </a:stretch>
        </p:blipFill>
        <p:spPr>
          <a:xfrm>
            <a:off x="820680" y="1270876"/>
            <a:ext cx="10550639" cy="4959350"/>
          </a:xfrm>
          <a:prstGeom prst="rect">
            <a:avLst/>
          </a:prstGeom>
        </p:spPr>
      </p:pic>
      <p:sp>
        <p:nvSpPr>
          <p:cNvPr id="3" name="TextBox 2">
            <a:extLst>
              <a:ext uri="{FF2B5EF4-FFF2-40B4-BE49-F238E27FC236}">
                <a16:creationId xmlns:a16="http://schemas.microsoft.com/office/drawing/2014/main" id="{1623FA9F-49BB-A640-B0CB-CC1E16BC1E9E}"/>
              </a:ext>
            </a:extLst>
          </p:cNvPr>
          <p:cNvSpPr txBox="1"/>
          <p:nvPr/>
        </p:nvSpPr>
        <p:spPr>
          <a:xfrm>
            <a:off x="4721935" y="6456851"/>
            <a:ext cx="6649384" cy="276999"/>
          </a:xfrm>
          <a:prstGeom prst="rect">
            <a:avLst/>
          </a:prstGeom>
          <a:noFill/>
        </p:spPr>
        <p:txBody>
          <a:bodyPr wrap="none" rtlCol="0">
            <a:spAutoFit/>
          </a:bodyPr>
          <a:lstStyle/>
          <a:p>
            <a:r>
              <a:rPr lang="en-US" sz="1200" dirty="0"/>
              <a:t>Source: https://</a:t>
            </a:r>
            <a:r>
              <a:rPr lang="en-US" sz="1200" dirty="0" err="1"/>
              <a:t>www.brookings.edu</a:t>
            </a:r>
            <a:r>
              <a:rPr lang="en-US" sz="1200" dirty="0"/>
              <a:t>/blog/up-front/2020/02/27/examining-the-black-white-wealth-gap/</a:t>
            </a:r>
          </a:p>
        </p:txBody>
      </p:sp>
    </p:spTree>
    <p:extLst>
      <p:ext uri="{BB962C8B-B14F-4D97-AF65-F5344CB8AC3E}">
        <p14:creationId xmlns:p14="http://schemas.microsoft.com/office/powerpoint/2010/main" val="2231342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55000" lnSpcReduction="20000"/>
          </a:bodyPr>
          <a:lstStyle/>
          <a:p>
            <a:pPr marL="0" indent="0" algn="ctr">
              <a:buNone/>
            </a:pPr>
            <a:endParaRPr lang="en-US" sz="5100" dirty="0">
              <a:hlinkClick r:id="rId2"/>
            </a:endParaRPr>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nfo@NEEDEcon.org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www.NEEDEcon.org/testimonials.php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www.NEEDEcon.org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153798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537C-35CB-74D1-9C92-A9F7D0C55AB5}"/>
              </a:ext>
            </a:extLst>
          </p:cNvPr>
          <p:cNvSpPr>
            <a:spLocks noGrp="1"/>
          </p:cNvSpPr>
          <p:nvPr>
            <p:ph type="title"/>
          </p:nvPr>
        </p:nvSpPr>
        <p:spPr/>
        <p:txBody>
          <a:bodyPr/>
          <a:lstStyle/>
          <a:p>
            <a:r>
              <a:rPr lang="en-US" dirty="0">
                <a:solidFill>
                  <a:schemeClr val="bg1"/>
                </a:solidFill>
              </a:rPr>
              <a:t>Wo</a:t>
            </a:r>
            <a:r>
              <a:rPr lang="en-US" dirty="0">
                <a:solidFill>
                  <a:schemeClr val="accent5">
                    <a:lumMod val="50000"/>
                  </a:schemeClr>
                </a:solidFill>
              </a:rPr>
              <a:t>rld Trade</a:t>
            </a:r>
            <a:r>
              <a:rPr lang="en-US" dirty="0"/>
              <a:t>: the Long View</a:t>
            </a:r>
          </a:p>
        </p:txBody>
      </p:sp>
      <p:pic>
        <p:nvPicPr>
          <p:cNvPr id="6" name="Content Placeholder 5">
            <a:extLst>
              <a:ext uri="{FF2B5EF4-FFF2-40B4-BE49-F238E27FC236}">
                <a16:creationId xmlns:a16="http://schemas.microsoft.com/office/drawing/2014/main" id="{4945CD48-141A-FC1D-102E-D892535E2E85}"/>
              </a:ext>
            </a:extLst>
          </p:cNvPr>
          <p:cNvPicPr>
            <a:picLocks noGrp="1" noChangeAspect="1"/>
          </p:cNvPicPr>
          <p:nvPr>
            <p:ph idx="1"/>
          </p:nvPr>
        </p:nvPicPr>
        <p:blipFill>
          <a:blip r:embed="rId2"/>
          <a:stretch>
            <a:fillRect/>
          </a:stretch>
        </p:blipFill>
        <p:spPr>
          <a:xfrm>
            <a:off x="930076" y="1325563"/>
            <a:ext cx="5565563" cy="4937760"/>
          </a:xfrm>
          <a:prstGeom prst="rect">
            <a:avLst/>
          </a:prstGeom>
        </p:spPr>
      </p:pic>
      <p:sp>
        <p:nvSpPr>
          <p:cNvPr id="4" name="Slide Number Placeholder 3">
            <a:extLst>
              <a:ext uri="{FF2B5EF4-FFF2-40B4-BE49-F238E27FC236}">
                <a16:creationId xmlns:a16="http://schemas.microsoft.com/office/drawing/2014/main" id="{8FF75CDE-B6B8-9E33-D992-FCBF80316D55}"/>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4F75B422-E08E-74E5-9063-A41A9930CE39}"/>
              </a:ext>
            </a:extLst>
          </p:cNvPr>
          <p:cNvSpPr txBox="1"/>
          <p:nvPr/>
        </p:nvSpPr>
        <p:spPr>
          <a:xfrm>
            <a:off x="6966488" y="1821051"/>
            <a:ext cx="3572359" cy="1938992"/>
          </a:xfrm>
          <a:prstGeom prst="rect">
            <a:avLst/>
          </a:prstGeom>
          <a:noFill/>
        </p:spPr>
        <p:txBody>
          <a:bodyPr wrap="square" rtlCol="0">
            <a:spAutoFit/>
          </a:bodyPr>
          <a:lstStyle/>
          <a:p>
            <a:r>
              <a:rPr lang="en-US" sz="2400" dirty="0"/>
              <a:t>The growth in income inequality does coincide with the period of rapid liberalization and high globalization</a:t>
            </a:r>
          </a:p>
        </p:txBody>
      </p:sp>
      <p:sp>
        <p:nvSpPr>
          <p:cNvPr id="8" name="TextBox 7">
            <a:extLst>
              <a:ext uri="{FF2B5EF4-FFF2-40B4-BE49-F238E27FC236}">
                <a16:creationId xmlns:a16="http://schemas.microsoft.com/office/drawing/2014/main" id="{3D11A121-1E50-E107-2ED1-5138CCEE08FE}"/>
              </a:ext>
            </a:extLst>
          </p:cNvPr>
          <p:cNvSpPr txBox="1"/>
          <p:nvPr/>
        </p:nvSpPr>
        <p:spPr>
          <a:xfrm>
            <a:off x="6966488" y="3995054"/>
            <a:ext cx="3572359" cy="1569660"/>
          </a:xfrm>
          <a:prstGeom prst="rect">
            <a:avLst/>
          </a:prstGeom>
          <a:noFill/>
        </p:spPr>
        <p:txBody>
          <a:bodyPr wrap="square" rtlCol="0">
            <a:spAutoFit/>
          </a:bodyPr>
          <a:lstStyle/>
          <a:p>
            <a:r>
              <a:rPr lang="en-US" sz="2400" dirty="0"/>
              <a:t>But income inequality was falling when globalization was rising, eventually reaching high levels</a:t>
            </a:r>
          </a:p>
        </p:txBody>
      </p:sp>
      <p:sp>
        <p:nvSpPr>
          <p:cNvPr id="3" name="TextBox 2">
            <a:extLst>
              <a:ext uri="{FF2B5EF4-FFF2-40B4-BE49-F238E27FC236}">
                <a16:creationId xmlns:a16="http://schemas.microsoft.com/office/drawing/2014/main" id="{520646E5-091C-8209-7D52-D9B00DA842DE}"/>
              </a:ext>
            </a:extLst>
          </p:cNvPr>
          <p:cNvSpPr txBox="1"/>
          <p:nvPr/>
        </p:nvSpPr>
        <p:spPr>
          <a:xfrm>
            <a:off x="6966488" y="5512091"/>
            <a:ext cx="4498167" cy="830997"/>
          </a:xfrm>
          <a:prstGeom prst="rect">
            <a:avLst/>
          </a:prstGeom>
          <a:noFill/>
        </p:spPr>
        <p:txBody>
          <a:bodyPr wrap="square" rtlCol="0">
            <a:spAutoFit/>
          </a:bodyPr>
          <a:lstStyle/>
          <a:p>
            <a:r>
              <a:rPr lang="en-US" sz="2400" dirty="0"/>
              <a:t>Trade as the sole source of inequality doesn’t quite fit</a:t>
            </a:r>
          </a:p>
        </p:txBody>
      </p:sp>
    </p:spTree>
    <p:extLst>
      <p:ext uri="{BB962C8B-B14F-4D97-AF65-F5344CB8AC3E}">
        <p14:creationId xmlns:p14="http://schemas.microsoft.com/office/powerpoint/2010/main" val="57659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74B8-89D8-48C9-B548-19695A941D49}"/>
              </a:ext>
            </a:extLst>
          </p:cNvPr>
          <p:cNvSpPr>
            <a:spLocks noGrp="1"/>
          </p:cNvSpPr>
          <p:nvPr>
            <p:ph type="title"/>
          </p:nvPr>
        </p:nvSpPr>
        <p:spPr/>
        <p:txBody>
          <a:bodyPr/>
          <a:lstStyle/>
          <a:p>
            <a:r>
              <a:rPr lang="en-US" dirty="0">
                <a:solidFill>
                  <a:schemeClr val="bg1"/>
                </a:solidFill>
              </a:rPr>
              <a:t>Eco</a:t>
            </a:r>
            <a:r>
              <a:rPr lang="en-US" dirty="0"/>
              <a:t>nomist Views Post 1980 Wage Inequality</a:t>
            </a:r>
          </a:p>
        </p:txBody>
      </p:sp>
      <p:sp>
        <p:nvSpPr>
          <p:cNvPr id="3" name="Content Placeholder 2">
            <a:extLst>
              <a:ext uri="{FF2B5EF4-FFF2-40B4-BE49-F238E27FC236}">
                <a16:creationId xmlns:a16="http://schemas.microsoft.com/office/drawing/2014/main" id="{569BBD96-78A1-B859-40FA-055D1A1BB86F}"/>
              </a:ext>
            </a:extLst>
          </p:cNvPr>
          <p:cNvSpPr>
            <a:spLocks noGrp="1"/>
          </p:cNvSpPr>
          <p:nvPr>
            <p:ph idx="1"/>
          </p:nvPr>
        </p:nvSpPr>
        <p:spPr/>
        <p:txBody>
          <a:bodyPr>
            <a:normAutofit lnSpcReduction="10000"/>
          </a:bodyPr>
          <a:lstStyle/>
          <a:p>
            <a:pPr marL="0" indent="0">
              <a:buNone/>
            </a:pPr>
            <a:r>
              <a:rPr lang="en-US" dirty="0"/>
              <a:t>Ranking of Causes</a:t>
            </a:r>
          </a:p>
          <a:p>
            <a:pPr marL="514350" indent="-514350">
              <a:buFont typeface="+mj-lt"/>
              <a:buAutoNum type="arabicPeriod"/>
            </a:pPr>
            <a:r>
              <a:rPr lang="en-US" dirty="0"/>
              <a:t>Skill-biased Technological Change.</a:t>
            </a:r>
          </a:p>
          <a:p>
            <a:pPr marL="514350" indent="-514350">
              <a:buFont typeface="+mj-lt"/>
              <a:buAutoNum type="arabicPeriod"/>
            </a:pPr>
            <a:r>
              <a:rPr lang="en-US" dirty="0"/>
              <a:t>Declining market power of unions relative to corporations,</a:t>
            </a:r>
          </a:p>
          <a:p>
            <a:pPr marL="514350" indent="-514350">
              <a:buFont typeface="+mj-lt"/>
              <a:buAutoNum type="arabicPeriod"/>
            </a:pPr>
            <a:r>
              <a:rPr lang="en-US" dirty="0"/>
              <a:t>International Trade.</a:t>
            </a:r>
          </a:p>
          <a:p>
            <a:pPr marL="514350" indent="-514350">
              <a:buFont typeface="+mj-lt"/>
              <a:buAutoNum type="arabicPeriod"/>
            </a:pPr>
            <a:r>
              <a:rPr lang="en-US" dirty="0"/>
              <a:t>Immigration.</a:t>
            </a:r>
          </a:p>
          <a:p>
            <a:pPr marL="0" indent="0">
              <a:buNone/>
            </a:pPr>
            <a:endParaRPr lang="en-US" dirty="0"/>
          </a:p>
          <a:p>
            <a:pPr marL="0" indent="0">
              <a:buNone/>
            </a:pPr>
            <a:r>
              <a:rPr lang="en-US" dirty="0"/>
              <a:t>But, there is substantial disagreement of relative importance.</a:t>
            </a:r>
          </a:p>
          <a:p>
            <a:pPr marL="0" indent="0">
              <a:buNone/>
            </a:pPr>
            <a:r>
              <a:rPr lang="en-US" dirty="0"/>
              <a:t>There is an emerging agreement that growing wage inequality was related to the relative supply and demand for skilled workers</a:t>
            </a:r>
          </a:p>
        </p:txBody>
      </p:sp>
      <p:sp>
        <p:nvSpPr>
          <p:cNvPr id="4" name="Slide Number Placeholder 3">
            <a:extLst>
              <a:ext uri="{FF2B5EF4-FFF2-40B4-BE49-F238E27FC236}">
                <a16:creationId xmlns:a16="http://schemas.microsoft.com/office/drawing/2014/main" id="{7C8778A7-A48E-2940-C593-CB29D8EE3A8E}"/>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314586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B618-1051-928F-3BDB-B89E912CBA73}"/>
              </a:ext>
            </a:extLst>
          </p:cNvPr>
          <p:cNvSpPr>
            <a:spLocks noGrp="1"/>
          </p:cNvSpPr>
          <p:nvPr>
            <p:ph type="title"/>
          </p:nvPr>
        </p:nvSpPr>
        <p:spPr/>
        <p:txBody>
          <a:bodyPr/>
          <a:lstStyle/>
          <a:p>
            <a:r>
              <a:rPr lang="en-US" dirty="0">
                <a:solidFill>
                  <a:schemeClr val="bg1"/>
                </a:solidFill>
              </a:rPr>
              <a:t>Sup</a:t>
            </a:r>
            <a:r>
              <a:rPr lang="en-US" dirty="0">
                <a:solidFill>
                  <a:schemeClr val="accent5">
                    <a:lumMod val="50000"/>
                  </a:schemeClr>
                </a:solidFill>
              </a:rPr>
              <a:t>ply and Demand for Skill</a:t>
            </a:r>
          </a:p>
        </p:txBody>
      </p:sp>
      <p:sp>
        <p:nvSpPr>
          <p:cNvPr id="3" name="Content Placeholder 2">
            <a:extLst>
              <a:ext uri="{FF2B5EF4-FFF2-40B4-BE49-F238E27FC236}">
                <a16:creationId xmlns:a16="http://schemas.microsoft.com/office/drawing/2014/main" id="{0A77A7B3-63E5-0E47-23B6-69DF8216A416}"/>
              </a:ext>
            </a:extLst>
          </p:cNvPr>
          <p:cNvSpPr>
            <a:spLocks noGrp="1"/>
          </p:cNvSpPr>
          <p:nvPr>
            <p:ph idx="1"/>
          </p:nvPr>
        </p:nvSpPr>
        <p:spPr/>
        <p:txBody>
          <a:bodyPr/>
          <a:lstStyle/>
          <a:p>
            <a:r>
              <a:rPr lang="en-US" dirty="0"/>
              <a:t>The “Race” between education and technology.</a:t>
            </a:r>
          </a:p>
          <a:p>
            <a:pPr lvl="1"/>
            <a:r>
              <a:rPr lang="en-US" dirty="0"/>
              <a:t>Supply depends on educational attainment.</a:t>
            </a:r>
          </a:p>
          <a:p>
            <a:pPr lvl="1"/>
            <a:r>
              <a:rPr lang="en-US" dirty="0"/>
              <a:t>Demand</a:t>
            </a:r>
          </a:p>
          <a:p>
            <a:pPr lvl="2"/>
            <a:r>
              <a:rPr lang="en-US" dirty="0"/>
              <a:t>Skill-Biased Technological Change that </a:t>
            </a:r>
            <a:r>
              <a:rPr lang="en-US" dirty="0">
                <a:solidFill>
                  <a:schemeClr val="accent5">
                    <a:lumMod val="50000"/>
                  </a:schemeClr>
                </a:solidFill>
              </a:rPr>
              <a:t>raised the productivity skilled labor;  e.g. spread sheets and financial services.</a:t>
            </a:r>
          </a:p>
          <a:p>
            <a:pPr lvl="2"/>
            <a:r>
              <a:rPr lang="en-US" dirty="0"/>
              <a:t>Trade, where exports are more skill intensive and imports are less.</a:t>
            </a:r>
          </a:p>
        </p:txBody>
      </p:sp>
      <p:sp>
        <p:nvSpPr>
          <p:cNvPr id="4" name="Slide Number Placeholder 3">
            <a:extLst>
              <a:ext uri="{FF2B5EF4-FFF2-40B4-BE49-F238E27FC236}">
                <a16:creationId xmlns:a16="http://schemas.microsoft.com/office/drawing/2014/main" id="{3D9FFE13-0865-A8FC-D11D-4D4CE5341D27}"/>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28285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1A708-F4F4-74D3-E1D4-BD298376CDDA}"/>
              </a:ext>
            </a:extLst>
          </p:cNvPr>
          <p:cNvSpPr>
            <a:spLocks noGrp="1"/>
          </p:cNvSpPr>
          <p:nvPr>
            <p:ph type="title"/>
          </p:nvPr>
        </p:nvSpPr>
        <p:spPr/>
        <p:txBody>
          <a:bodyPr/>
          <a:lstStyle/>
          <a:p>
            <a:r>
              <a:rPr lang="en-US" dirty="0">
                <a:solidFill>
                  <a:schemeClr val="bg1"/>
                </a:solidFill>
              </a:rPr>
              <a:t>Sup</a:t>
            </a:r>
            <a:r>
              <a:rPr lang="en-US" dirty="0"/>
              <a:t>ply of High-Skilled Workers</a:t>
            </a:r>
          </a:p>
        </p:txBody>
      </p:sp>
      <p:sp>
        <p:nvSpPr>
          <p:cNvPr id="4" name="Slide Number Placeholder 3">
            <a:extLst>
              <a:ext uri="{FF2B5EF4-FFF2-40B4-BE49-F238E27FC236}">
                <a16:creationId xmlns:a16="http://schemas.microsoft.com/office/drawing/2014/main" id="{3E953F60-78B8-5365-3C4B-6DF92A1EF11F}"/>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5" name="Picture 4">
            <a:extLst>
              <a:ext uri="{FF2B5EF4-FFF2-40B4-BE49-F238E27FC236}">
                <a16:creationId xmlns:a16="http://schemas.microsoft.com/office/drawing/2014/main" id="{58C2C635-412A-9C84-1AB7-AC44A8FA9414}"/>
              </a:ext>
            </a:extLst>
          </p:cNvPr>
          <p:cNvPicPr>
            <a:picLocks noChangeAspect="1"/>
          </p:cNvPicPr>
          <p:nvPr/>
        </p:nvPicPr>
        <p:blipFill>
          <a:blip r:embed="rId2"/>
          <a:stretch>
            <a:fillRect/>
          </a:stretch>
        </p:blipFill>
        <p:spPr>
          <a:xfrm>
            <a:off x="1732223" y="1151862"/>
            <a:ext cx="6970955" cy="4937760"/>
          </a:xfrm>
          <a:prstGeom prst="rect">
            <a:avLst/>
          </a:prstGeom>
        </p:spPr>
      </p:pic>
      <p:sp>
        <p:nvSpPr>
          <p:cNvPr id="7" name="TextBox 6">
            <a:extLst>
              <a:ext uri="{FF2B5EF4-FFF2-40B4-BE49-F238E27FC236}">
                <a16:creationId xmlns:a16="http://schemas.microsoft.com/office/drawing/2014/main" id="{3910DB68-839C-19D8-F3CF-BDACA66FE79D}"/>
              </a:ext>
            </a:extLst>
          </p:cNvPr>
          <p:cNvSpPr txBox="1"/>
          <p:nvPr/>
        </p:nvSpPr>
        <p:spPr>
          <a:xfrm>
            <a:off x="5256836" y="6089622"/>
            <a:ext cx="6096964" cy="646331"/>
          </a:xfrm>
          <a:prstGeom prst="rect">
            <a:avLst/>
          </a:prstGeom>
          <a:noFill/>
        </p:spPr>
        <p:txBody>
          <a:bodyPr wrap="square">
            <a:spAutoFit/>
          </a:bodyPr>
          <a:lstStyle/>
          <a:p>
            <a:r>
              <a:rPr lang="en-US" dirty="0"/>
              <a:t>D. Autor, C. Goldin, and L. Katz, Extending the Race between Education and Technology” NBER Working Paper, 1/11/2020</a:t>
            </a:r>
          </a:p>
        </p:txBody>
      </p:sp>
      <p:grpSp>
        <p:nvGrpSpPr>
          <p:cNvPr id="3" name="Group 2">
            <a:extLst>
              <a:ext uri="{FF2B5EF4-FFF2-40B4-BE49-F238E27FC236}">
                <a16:creationId xmlns:a16="http://schemas.microsoft.com/office/drawing/2014/main" id="{798B7ECA-C06F-6282-001F-170B4ACE5010}"/>
              </a:ext>
            </a:extLst>
          </p:cNvPr>
          <p:cNvGrpSpPr/>
          <p:nvPr/>
        </p:nvGrpSpPr>
        <p:grpSpPr>
          <a:xfrm>
            <a:off x="5859852" y="1912049"/>
            <a:ext cx="849744" cy="3748128"/>
            <a:chOff x="7047595" y="1052737"/>
            <a:chExt cx="849744" cy="3812309"/>
          </a:xfrm>
        </p:grpSpPr>
        <p:cxnSp>
          <p:nvCxnSpPr>
            <p:cNvPr id="6" name="Straight Connector 5">
              <a:extLst>
                <a:ext uri="{FF2B5EF4-FFF2-40B4-BE49-F238E27FC236}">
                  <a16:creationId xmlns:a16="http://schemas.microsoft.com/office/drawing/2014/main" id="{927BEB63-AC94-DD55-AAB3-D3994F542EB9}"/>
                </a:ext>
              </a:extLst>
            </p:cNvPr>
            <p:cNvCxnSpPr>
              <a:cxnSpLocks/>
            </p:cNvCxnSpPr>
            <p:nvPr/>
          </p:nvCxnSpPr>
          <p:spPr>
            <a:xfrm>
              <a:off x="7404095" y="1410346"/>
              <a:ext cx="0" cy="345470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671CF16-B6AB-2DD8-3040-8655C5AB54C4}"/>
                </a:ext>
              </a:extLst>
            </p:cNvPr>
            <p:cNvSpPr txBox="1"/>
            <p:nvPr/>
          </p:nvSpPr>
          <p:spPr>
            <a:xfrm>
              <a:off x="7047595" y="1052737"/>
              <a:ext cx="849744" cy="400110"/>
            </a:xfrm>
            <a:prstGeom prst="rect">
              <a:avLst/>
            </a:prstGeom>
            <a:noFill/>
          </p:spPr>
          <p:txBody>
            <a:bodyPr wrap="square" rtlCol="0">
              <a:spAutoFit/>
            </a:bodyPr>
            <a:lstStyle/>
            <a:p>
              <a:r>
                <a:rPr lang="en-US" sz="2000" dirty="0"/>
                <a:t>1980</a:t>
              </a:r>
            </a:p>
          </p:txBody>
        </p:sp>
      </p:grpSp>
    </p:spTree>
    <p:extLst>
      <p:ext uri="{BB962C8B-B14F-4D97-AF65-F5344CB8AC3E}">
        <p14:creationId xmlns:p14="http://schemas.microsoft.com/office/powerpoint/2010/main" val="216267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42785</TotalTime>
  <Words>2806</Words>
  <Application>Microsoft Office PowerPoint</Application>
  <PresentationFormat>Widescreen</PresentationFormat>
  <Paragraphs>313</Paragraphs>
  <Slides>52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Courier New</vt:lpstr>
      <vt:lpstr>Exchange</vt:lpstr>
      <vt:lpstr>Noto Sans</vt:lpstr>
      <vt:lpstr>Custom Design</vt:lpstr>
      <vt:lpstr>PowerPoint Presentation</vt:lpstr>
      <vt:lpstr> Course Schedule</vt:lpstr>
      <vt:lpstr>Geographic Distribution of Government Transfers</vt:lpstr>
      <vt:lpstr>Outline</vt:lpstr>
      <vt:lpstr>Income Inequality:  the Long View</vt:lpstr>
      <vt:lpstr>World Trade: the Long View</vt:lpstr>
      <vt:lpstr>Economist Views Post 1980 Wage Inequality</vt:lpstr>
      <vt:lpstr>Supply and Demand for Skill</vt:lpstr>
      <vt:lpstr>Supply of High-Skilled Workers</vt:lpstr>
      <vt:lpstr>Wage Inequality is Associated with Skills</vt:lpstr>
      <vt:lpstr>Immigration &amp; the Supply of low-skilled workers</vt:lpstr>
      <vt:lpstr>Problems with Skill &amp; Education as the Main Factor.</vt:lpstr>
      <vt:lpstr>The Economics of Trade</vt:lpstr>
      <vt:lpstr>Example, Lesotho (2022 data)</vt:lpstr>
      <vt:lpstr>Generally Agreed On Effects of Opening to Trade</vt:lpstr>
      <vt:lpstr>Why the “Eventually?”</vt:lpstr>
      <vt:lpstr>Composition of US Goods Imports</vt:lpstr>
      <vt:lpstr>Composition of US Goods Exports</vt:lpstr>
      <vt:lpstr>Don’t Forget Services</vt:lpstr>
      <vt:lpstr>Changes in the Composition of Trade</vt:lpstr>
      <vt:lpstr>Focus on Manufacturing: Employment</vt:lpstr>
      <vt:lpstr>Real Output and Employment in Manufacturing</vt:lpstr>
      <vt:lpstr>Summary: Post 1980 Changes in Manufacturing</vt:lpstr>
      <vt:lpstr>Evidence of Increasing Skill Levels</vt:lpstr>
      <vt:lpstr>The  China Shock:  2000-2010</vt:lpstr>
      <vt:lpstr>Autor, Dorn, Hanson (2016); “ Prevailing View”</vt:lpstr>
      <vt:lpstr>Autor et. al.’s Conclusion</vt:lpstr>
      <vt:lpstr>But, Here Is Another Fact to Keep in Mind</vt:lpstr>
      <vt:lpstr>Autor, et. al. Reexamination (2021)</vt:lpstr>
      <vt:lpstr>China Shock and Change in Employment</vt:lpstr>
      <vt:lpstr>The China Shock and Deaths of Despair</vt:lpstr>
      <vt:lpstr>How Did We Let This Happen?</vt:lpstr>
      <vt:lpstr>How to Undervalue Your Currency</vt:lpstr>
      <vt:lpstr>The Chinese Example</vt:lpstr>
      <vt:lpstr>Why Didn’t the US Respond?</vt:lpstr>
      <vt:lpstr>Doesn’t the Rising Trade Deficit Cause Unemployment?</vt:lpstr>
      <vt:lpstr>The Fed to the Rescue</vt:lpstr>
      <vt:lpstr>But Why Are Adverse Effects of Trade Different?</vt:lpstr>
      <vt:lpstr>The Sad Demise of the Fedora</vt:lpstr>
      <vt:lpstr>Merrimack Valley Hat Company</vt:lpstr>
      <vt:lpstr>How is the Plight of Merrimack different from that of Bethlehem Steel?</vt:lpstr>
      <vt:lpstr>Fairness and Inequality</vt:lpstr>
      <vt:lpstr>Interactive Effects</vt:lpstr>
      <vt:lpstr>An Indirect Effect of the Decline in Manufacturing</vt:lpstr>
      <vt:lpstr>Measures of Corporate and Labor Power</vt:lpstr>
      <vt:lpstr>Characteristics of Union Households Changed</vt:lpstr>
      <vt:lpstr>Will Trump’s Tariffs Create New Jobs?</vt:lpstr>
      <vt:lpstr>What Should Be  Done? </vt:lpstr>
      <vt:lpstr>The Rise of a Heterodox Critic</vt:lpstr>
      <vt:lpstr>Preview of AI</vt:lpstr>
      <vt:lpstr>Next Week:  Net Worth by Age and Race</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664</cp:revision>
  <cp:lastPrinted>2024-05-08T14:49:42Z</cp:lastPrinted>
  <dcterms:created xsi:type="dcterms:W3CDTF">2017-05-03T22:30:38Z</dcterms:created>
  <dcterms:modified xsi:type="dcterms:W3CDTF">2025-10-28T18:36:26Z</dcterms:modified>
</cp:coreProperties>
</file>